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5.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6.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7.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8.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9.xml" ContentType="application/vnd.openxmlformats-officedocument.theme+xml"/>
  <Override PartName="/ppt/tags/tag2.xml" ContentType="application/vnd.openxmlformats-officedocument.presentationml.tags+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10.xml" ContentType="application/vnd.openxmlformats-officedocument.theme+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11.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theme/theme12.xml" ContentType="application/vnd.openxmlformats-officedocument.theme+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theme/theme13.xml" ContentType="application/vnd.openxmlformats-officedocument.theme+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theme/theme14.xml" ContentType="application/vnd.openxmlformats-officedocument.theme+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theme/theme15.xml" ContentType="application/vnd.openxmlformats-officedocument.theme+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theme/theme16.xml" ContentType="application/vnd.openxmlformats-officedocument.theme+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theme/theme17.xml" ContentType="application/vnd.openxmlformats-officedocument.theme+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theme/theme18.xml" ContentType="application/vnd.openxmlformats-officedocument.theme+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theme/theme19.xml" ContentType="application/vnd.openxmlformats-officedocument.theme+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theme/theme20.xml" ContentType="application/vnd.openxmlformats-officedocument.theme+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theme/theme21.xml" ContentType="application/vnd.openxmlformats-officedocument.theme+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theme/theme22.xml" ContentType="application/vnd.openxmlformats-officedocument.theme+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theme/theme23.xml" ContentType="application/vnd.openxmlformats-officedocument.theme+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theme/theme24.xml" ContentType="application/vnd.openxmlformats-officedocument.theme+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theme/theme25.xml" ContentType="application/vnd.openxmlformats-officedocument.theme+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theme/theme26.xml" ContentType="application/vnd.openxmlformats-officedocument.theme+xml"/>
  <Override PartName="/ppt/theme/theme2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687" r:id="rId3"/>
    <p:sldMasterId id="2147483706" r:id="rId4"/>
    <p:sldMasterId id="2147483735" r:id="rId5"/>
    <p:sldMasterId id="2147483757" r:id="rId6"/>
    <p:sldMasterId id="2147483771" r:id="rId7"/>
    <p:sldMasterId id="2147483797" r:id="rId8"/>
    <p:sldMasterId id="2147483823" r:id="rId9"/>
    <p:sldMasterId id="2147483852" r:id="rId10"/>
    <p:sldMasterId id="2147483871" r:id="rId11"/>
    <p:sldMasterId id="2147483897" r:id="rId12"/>
    <p:sldMasterId id="2147483911" r:id="rId13"/>
    <p:sldMasterId id="2147483925" r:id="rId14"/>
    <p:sldMasterId id="2147483951" r:id="rId15"/>
    <p:sldMasterId id="2147483970" r:id="rId16"/>
    <p:sldMasterId id="2147483989" r:id="rId17"/>
    <p:sldMasterId id="2147484011" r:id="rId18"/>
    <p:sldMasterId id="2147484057" r:id="rId19"/>
    <p:sldMasterId id="2147484071" r:id="rId20"/>
    <p:sldMasterId id="2147484114" r:id="rId21"/>
    <p:sldMasterId id="2147484128" r:id="rId22"/>
    <p:sldMasterId id="2147484155" r:id="rId23"/>
    <p:sldMasterId id="2147484197" r:id="rId24"/>
    <p:sldMasterId id="2147484223" r:id="rId25"/>
    <p:sldMasterId id="2147484254" r:id="rId26"/>
  </p:sldMasterIdLst>
  <p:notesMasterIdLst>
    <p:notesMasterId r:id="rId81"/>
  </p:notesMasterIdLst>
  <p:sldIdLst>
    <p:sldId id="256" r:id="rId27"/>
    <p:sldId id="257" r:id="rId28"/>
    <p:sldId id="266" r:id="rId29"/>
    <p:sldId id="261" r:id="rId30"/>
    <p:sldId id="260" r:id="rId31"/>
    <p:sldId id="265" r:id="rId32"/>
    <p:sldId id="268" r:id="rId33"/>
    <p:sldId id="269" r:id="rId34"/>
    <p:sldId id="267" r:id="rId35"/>
    <p:sldId id="270" r:id="rId36"/>
    <p:sldId id="289" r:id="rId37"/>
    <p:sldId id="285" r:id="rId38"/>
    <p:sldId id="286" r:id="rId39"/>
    <p:sldId id="287" r:id="rId40"/>
    <p:sldId id="288" r:id="rId41"/>
    <p:sldId id="290" r:id="rId42"/>
    <p:sldId id="293" r:id="rId43"/>
    <p:sldId id="294" r:id="rId44"/>
    <p:sldId id="284" r:id="rId45"/>
    <p:sldId id="300" r:id="rId46"/>
    <p:sldId id="301" r:id="rId47"/>
    <p:sldId id="283" r:id="rId48"/>
    <p:sldId id="277" r:id="rId49"/>
    <p:sldId id="309" r:id="rId50"/>
    <p:sldId id="310" r:id="rId51"/>
    <p:sldId id="311" r:id="rId52"/>
    <p:sldId id="312" r:id="rId53"/>
    <p:sldId id="313" r:id="rId54"/>
    <p:sldId id="314" r:id="rId55"/>
    <p:sldId id="315" r:id="rId56"/>
    <p:sldId id="316" r:id="rId57"/>
    <p:sldId id="278" r:id="rId58"/>
    <p:sldId id="279" r:id="rId59"/>
    <p:sldId id="280" r:id="rId60"/>
    <p:sldId id="281" r:id="rId61"/>
    <p:sldId id="282" r:id="rId62"/>
    <p:sldId id="302" r:id="rId63"/>
    <p:sldId id="306" r:id="rId64"/>
    <p:sldId id="303" r:id="rId65"/>
    <p:sldId id="304" r:id="rId66"/>
    <p:sldId id="292" r:id="rId67"/>
    <p:sldId id="295" r:id="rId68"/>
    <p:sldId id="296" r:id="rId69"/>
    <p:sldId id="297" r:id="rId70"/>
    <p:sldId id="298" r:id="rId71"/>
    <p:sldId id="299" r:id="rId72"/>
    <p:sldId id="271" r:id="rId73"/>
    <p:sldId id="272" r:id="rId74"/>
    <p:sldId id="273" r:id="rId75"/>
    <p:sldId id="274" r:id="rId76"/>
    <p:sldId id="275" r:id="rId77"/>
    <p:sldId id="276" r:id="rId78"/>
    <p:sldId id="307" r:id="rId79"/>
    <p:sldId id="308" r:id="rId8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431119E5-0D96-4135-8B8B-476DE1B8D45F}">
          <p14:sldIdLst>
            <p14:sldId id="256"/>
            <p14:sldId id="257"/>
            <p14:sldId id="266"/>
            <p14:sldId id="261"/>
            <p14:sldId id="260"/>
            <p14:sldId id="265"/>
            <p14:sldId id="268"/>
            <p14:sldId id="269"/>
            <p14:sldId id="267"/>
            <p14:sldId id="270"/>
          </p14:sldIdLst>
        </p14:section>
        <p14:section name="Virtual Machines" id="{307F76BB-A09B-4800-B43D-A2B9D1FA3BA2}">
          <p14:sldIdLst>
            <p14:sldId id="289"/>
            <p14:sldId id="285"/>
            <p14:sldId id="286"/>
            <p14:sldId id="287"/>
            <p14:sldId id="288"/>
            <p14:sldId id="290"/>
            <p14:sldId id="293"/>
            <p14:sldId id="294"/>
            <p14:sldId id="284"/>
          </p14:sldIdLst>
        </p14:section>
        <p14:section name="Backup and disaster recovery" id="{88168E92-CF20-4D37-B566-C82741883766}">
          <p14:sldIdLst>
            <p14:sldId id="300"/>
            <p14:sldId id="301"/>
          </p14:sldIdLst>
        </p14:section>
        <p14:section name="Web Apps" id="{38D653B5-9A19-495D-9667-4BD6085FEA2A}">
          <p14:sldIdLst>
            <p14:sldId id="283"/>
            <p14:sldId id="277"/>
            <p14:sldId id="309"/>
            <p14:sldId id="310"/>
            <p14:sldId id="311"/>
            <p14:sldId id="312"/>
            <p14:sldId id="313"/>
            <p14:sldId id="314"/>
            <p14:sldId id="315"/>
            <p14:sldId id="316"/>
            <p14:sldId id="278"/>
            <p14:sldId id="279"/>
            <p14:sldId id="280"/>
            <p14:sldId id="281"/>
            <p14:sldId id="282"/>
            <p14:sldId id="302"/>
          </p14:sldIdLst>
        </p14:section>
        <p14:section name="Azure Functions" id="{A7B4E0D6-6B4A-4E7E-8C0F-35D3C8DC3976}">
          <p14:sldIdLst>
            <p14:sldId id="306"/>
            <p14:sldId id="303"/>
            <p14:sldId id="304"/>
          </p14:sldIdLst>
        </p14:section>
        <p14:section name="IoT" id="{6B027226-A091-4676-A1F1-0025A2DE9D40}">
          <p14:sldIdLst>
            <p14:sldId id="292"/>
            <p14:sldId id="295"/>
            <p14:sldId id="296"/>
            <p14:sldId id="297"/>
            <p14:sldId id="298"/>
            <p14:sldId id="299"/>
          </p14:sldIdLst>
        </p14:section>
        <p14:section name="Appendix" id="{AEF2C819-8FD9-465B-B3CA-E5302E89B0B3}">
          <p14:sldIdLst>
            <p14:sldId id="271"/>
            <p14:sldId id="272"/>
            <p14:sldId id="273"/>
            <p14:sldId id="274"/>
            <p14:sldId id="275"/>
            <p14:sldId id="276"/>
            <p14:sldId id="307"/>
            <p14:sldId id="30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8D7"/>
    <a:srgbClr val="DEDE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71" autoAdjust="0"/>
    <p:restoredTop sz="75484" autoAdjust="0"/>
  </p:normalViewPr>
  <p:slideViewPr>
    <p:cSldViewPr snapToGrid="0">
      <p:cViewPr varScale="1">
        <p:scale>
          <a:sx n="101" d="100"/>
          <a:sy n="101" d="100"/>
        </p:scale>
        <p:origin x="379" y="6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 Target="slides/slide13.xml"/><Relationship Id="rId21" Type="http://schemas.openxmlformats.org/officeDocument/2006/relationships/slideMaster" Target="slideMasters/slideMaster21.xml"/><Relationship Id="rId34" Type="http://schemas.openxmlformats.org/officeDocument/2006/relationships/slide" Target="slides/slide8.xml"/><Relationship Id="rId42" Type="http://schemas.openxmlformats.org/officeDocument/2006/relationships/slide" Target="slides/slide16.xml"/><Relationship Id="rId47" Type="http://schemas.openxmlformats.org/officeDocument/2006/relationships/slide" Target="slides/slide21.xml"/><Relationship Id="rId50" Type="http://schemas.openxmlformats.org/officeDocument/2006/relationships/slide" Target="slides/slide24.xml"/><Relationship Id="rId55" Type="http://schemas.openxmlformats.org/officeDocument/2006/relationships/slide" Target="slides/slide29.xml"/><Relationship Id="rId63" Type="http://schemas.openxmlformats.org/officeDocument/2006/relationships/slide" Target="slides/slide37.xml"/><Relationship Id="rId68" Type="http://schemas.openxmlformats.org/officeDocument/2006/relationships/slide" Target="slides/slide42.xml"/><Relationship Id="rId76" Type="http://schemas.openxmlformats.org/officeDocument/2006/relationships/slide" Target="slides/slide50.xml"/><Relationship Id="rId84"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45.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3.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6.xml"/><Relationship Id="rId37" Type="http://schemas.openxmlformats.org/officeDocument/2006/relationships/slide" Target="slides/slide11.xml"/><Relationship Id="rId40" Type="http://schemas.openxmlformats.org/officeDocument/2006/relationships/slide" Target="slides/slide14.xml"/><Relationship Id="rId45" Type="http://schemas.openxmlformats.org/officeDocument/2006/relationships/slide" Target="slides/slide19.xml"/><Relationship Id="rId53" Type="http://schemas.openxmlformats.org/officeDocument/2006/relationships/slide" Target="slides/slide27.xml"/><Relationship Id="rId58" Type="http://schemas.openxmlformats.org/officeDocument/2006/relationships/slide" Target="slides/slide32.xml"/><Relationship Id="rId66" Type="http://schemas.openxmlformats.org/officeDocument/2006/relationships/slide" Target="slides/slide40.xml"/><Relationship Id="rId74" Type="http://schemas.openxmlformats.org/officeDocument/2006/relationships/slide" Target="slides/slide48.xml"/><Relationship Id="rId79" Type="http://schemas.openxmlformats.org/officeDocument/2006/relationships/slide" Target="slides/slide53.xml"/><Relationship Id="rId5" Type="http://schemas.openxmlformats.org/officeDocument/2006/relationships/slideMaster" Target="slideMasters/slideMaster5.xml"/><Relationship Id="rId61" Type="http://schemas.openxmlformats.org/officeDocument/2006/relationships/slide" Target="slides/slide35.xml"/><Relationship Id="rId82" Type="http://schemas.openxmlformats.org/officeDocument/2006/relationships/presProps" Target="presProps.xml"/><Relationship Id="rId19" Type="http://schemas.openxmlformats.org/officeDocument/2006/relationships/slideMaster" Target="slideMasters/slideMaster1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1.xml"/><Relationship Id="rId30" Type="http://schemas.openxmlformats.org/officeDocument/2006/relationships/slide" Target="slides/slide4.xml"/><Relationship Id="rId35" Type="http://schemas.openxmlformats.org/officeDocument/2006/relationships/slide" Target="slides/slide9.xml"/><Relationship Id="rId43" Type="http://schemas.openxmlformats.org/officeDocument/2006/relationships/slide" Target="slides/slide17.xml"/><Relationship Id="rId48" Type="http://schemas.openxmlformats.org/officeDocument/2006/relationships/slide" Target="slides/slide22.xml"/><Relationship Id="rId56" Type="http://schemas.openxmlformats.org/officeDocument/2006/relationships/slide" Target="slides/slide30.xml"/><Relationship Id="rId64" Type="http://schemas.openxmlformats.org/officeDocument/2006/relationships/slide" Target="slides/slide38.xml"/><Relationship Id="rId69" Type="http://schemas.openxmlformats.org/officeDocument/2006/relationships/slide" Target="slides/slide43.xml"/><Relationship Id="rId77" Type="http://schemas.openxmlformats.org/officeDocument/2006/relationships/slide" Target="slides/slide51.xml"/><Relationship Id="rId8" Type="http://schemas.openxmlformats.org/officeDocument/2006/relationships/slideMaster" Target="slideMasters/slideMaster8.xml"/><Relationship Id="rId51" Type="http://schemas.openxmlformats.org/officeDocument/2006/relationships/slide" Target="slides/slide25.xml"/><Relationship Id="rId72" Type="http://schemas.openxmlformats.org/officeDocument/2006/relationships/slide" Target="slides/slide46.xml"/><Relationship Id="rId80" Type="http://schemas.openxmlformats.org/officeDocument/2006/relationships/slide" Target="slides/slide54.xml"/><Relationship Id="rId85"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7.xml"/><Relationship Id="rId38" Type="http://schemas.openxmlformats.org/officeDocument/2006/relationships/slide" Target="slides/slide12.xml"/><Relationship Id="rId46" Type="http://schemas.openxmlformats.org/officeDocument/2006/relationships/slide" Target="slides/slide20.xml"/><Relationship Id="rId59" Type="http://schemas.openxmlformats.org/officeDocument/2006/relationships/slide" Target="slides/slide33.xml"/><Relationship Id="rId67" Type="http://schemas.openxmlformats.org/officeDocument/2006/relationships/slide" Target="slides/slide41.xml"/><Relationship Id="rId20" Type="http://schemas.openxmlformats.org/officeDocument/2006/relationships/slideMaster" Target="slideMasters/slideMaster20.xml"/><Relationship Id="rId41" Type="http://schemas.openxmlformats.org/officeDocument/2006/relationships/slide" Target="slides/slide15.xml"/><Relationship Id="rId54" Type="http://schemas.openxmlformats.org/officeDocument/2006/relationships/slide" Target="slides/slide28.xml"/><Relationship Id="rId62" Type="http://schemas.openxmlformats.org/officeDocument/2006/relationships/slide" Target="slides/slide36.xml"/><Relationship Id="rId70" Type="http://schemas.openxmlformats.org/officeDocument/2006/relationships/slide" Target="slides/slide44.xml"/><Relationship Id="rId75" Type="http://schemas.openxmlformats.org/officeDocument/2006/relationships/slide" Target="slides/slide49.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2.xml"/><Relationship Id="rId36" Type="http://schemas.openxmlformats.org/officeDocument/2006/relationships/slide" Target="slides/slide10.xml"/><Relationship Id="rId49" Type="http://schemas.openxmlformats.org/officeDocument/2006/relationships/slide" Target="slides/slide23.xml"/><Relationship Id="rId57" Type="http://schemas.openxmlformats.org/officeDocument/2006/relationships/slide" Target="slides/slide31.xml"/><Relationship Id="rId10" Type="http://schemas.openxmlformats.org/officeDocument/2006/relationships/slideMaster" Target="slideMasters/slideMaster10.xml"/><Relationship Id="rId31" Type="http://schemas.openxmlformats.org/officeDocument/2006/relationships/slide" Target="slides/slide5.xml"/><Relationship Id="rId44" Type="http://schemas.openxmlformats.org/officeDocument/2006/relationships/slide" Target="slides/slide18.xml"/><Relationship Id="rId52" Type="http://schemas.openxmlformats.org/officeDocument/2006/relationships/slide" Target="slides/slide26.xml"/><Relationship Id="rId60" Type="http://schemas.openxmlformats.org/officeDocument/2006/relationships/slide" Target="slides/slide34.xml"/><Relationship Id="rId65" Type="http://schemas.openxmlformats.org/officeDocument/2006/relationships/slide" Target="slides/slide39.xml"/><Relationship Id="rId73" Type="http://schemas.openxmlformats.org/officeDocument/2006/relationships/slide" Target="slides/slide47.xml"/><Relationship Id="rId78" Type="http://schemas.openxmlformats.org/officeDocument/2006/relationships/slide" Target="slides/slide52.xml"/><Relationship Id="rId8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16A174-9862-4EE3-BD51-4041B3CDF9D9}" type="datetimeFigureOut">
              <a:rPr lang="it-IT" smtClean="0"/>
              <a:t>19/09/2016</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5CD3F1-23E3-4EB0-933E-7A6224716E93}" type="slidenum">
              <a:rPr lang="it-IT" smtClean="0"/>
              <a:t>‹#›</a:t>
            </a:fld>
            <a:endParaRPr lang="it-IT"/>
          </a:p>
        </p:txBody>
      </p:sp>
    </p:spTree>
    <p:extLst>
      <p:ext uri="{BB962C8B-B14F-4D97-AF65-F5344CB8AC3E}">
        <p14:creationId xmlns:p14="http://schemas.microsoft.com/office/powerpoint/2010/main" val="2054769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mailto:yochayk@microsoft.com"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mailto:jodieil@microsoft.com" TargetMode="External"/><Relationship Id="rId5" Type="http://schemas.openxmlformats.org/officeDocument/2006/relationships/hyperlink" Target="mailto:jonahs@microsoft.com" TargetMode="External"/><Relationship Id="rId4" Type="http://schemas.openxmlformats.org/officeDocument/2006/relationships/hyperlink" Target="mailto:ameliam@microsoft.com"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mailto:yochayk@microsoft.com"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mailto:jodieil@microsoft.com" TargetMode="External"/><Relationship Id="rId5" Type="http://schemas.openxmlformats.org/officeDocument/2006/relationships/hyperlink" Target="mailto:jonahs@microsoft.com" TargetMode="External"/><Relationship Id="rId4" Type="http://schemas.openxmlformats.org/officeDocument/2006/relationships/hyperlink" Target="mailto:ameliam@microsoft.com"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mailto:yochayk@microsoft.com"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mailto:jodieil@microsoft.com" TargetMode="External"/><Relationship Id="rId5" Type="http://schemas.openxmlformats.org/officeDocument/2006/relationships/hyperlink" Target="mailto:jonahs@microsoft.com" TargetMode="External"/><Relationship Id="rId4" Type="http://schemas.openxmlformats.org/officeDocument/2006/relationships/hyperlink" Target="mailto:ameliam@microsoft.com"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mailto:yochayk@microsoft.com"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mailto:jodieil@microsoft.com" TargetMode="External"/><Relationship Id="rId5" Type="http://schemas.openxmlformats.org/officeDocument/2006/relationships/hyperlink" Target="mailto:jonahs@microsoft.com" TargetMode="External"/><Relationship Id="rId4" Type="http://schemas.openxmlformats.org/officeDocument/2006/relationships/hyperlink" Target="mailto:ameliam@microsoft.com"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evansdata.com/reports/viewRelease.php?reportID=40"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You’ve been selected as</a:t>
            </a:r>
            <a:r>
              <a:rPr lang="en-US" baseline="0" dirty="0"/>
              <a:t> a nominee for the new Healthcare Vertical ISV Partnership Program. </a:t>
            </a:r>
          </a:p>
          <a:p>
            <a:r>
              <a:rPr lang="en-US" baseline="0" dirty="0"/>
              <a:t>The goal of the program is to deepen our partnership with ISVs in the healthcare space. </a:t>
            </a:r>
          </a:p>
          <a:p>
            <a:r>
              <a:rPr lang="en-US" baseline="0" dirty="0"/>
              <a:t>We believe our platform provides a solid foundation to deliver innovative solutions for the healthcare industry ensure success for healthcare ISVs and us. </a:t>
            </a:r>
          </a:p>
          <a:p>
            <a:r>
              <a:rPr lang="en-US" baseline="0" dirty="0"/>
              <a:t>This partnership program is a win-win situation for the ISVs, Microsoft, the healthcare industry and definitely for patients.</a:t>
            </a:r>
            <a:br>
              <a:rPr lang="en-US" baseline="0" dirty="0"/>
            </a:br>
            <a:endParaRPr lang="en-US" baseline="0" dirty="0"/>
          </a:p>
          <a:p>
            <a:pPr marL="174708" indent="-174708">
              <a:buFont typeface="Arial" panose="020B0604020202020204" pitchFamily="34" charset="0"/>
              <a:buChar char="•"/>
            </a:pPr>
            <a:r>
              <a:rPr lang="en-US" baseline="0" dirty="0" err="1"/>
              <a:t>Spiega</a:t>
            </a:r>
            <a:r>
              <a:rPr lang="en-US" baseline="0" dirty="0"/>
              <a:t> come </a:t>
            </a:r>
            <a:r>
              <a:rPr lang="en-US" baseline="0" dirty="0" err="1"/>
              <a:t>funziona</a:t>
            </a:r>
            <a:r>
              <a:rPr lang="en-US" baseline="0" dirty="0"/>
              <a:t> </a:t>
            </a:r>
            <a:r>
              <a:rPr lang="en-US" baseline="0" dirty="0" err="1"/>
              <a:t>il</a:t>
            </a:r>
            <a:r>
              <a:rPr lang="en-US" baseline="0" dirty="0"/>
              <a:t> Live Meeting: </a:t>
            </a:r>
            <a:r>
              <a:rPr lang="en-US" baseline="0" dirty="0" err="1"/>
              <a:t>domande</a:t>
            </a:r>
            <a:r>
              <a:rPr lang="en-US" baseline="0" dirty="0"/>
              <a:t>, chat</a:t>
            </a:r>
          </a:p>
          <a:p>
            <a:pPr marL="174708" indent="-174708">
              <a:buFont typeface="Arial" panose="020B0604020202020204" pitchFamily="34" charset="0"/>
              <a:buChar char="•"/>
            </a:pPr>
            <a:r>
              <a:rPr lang="en-US" baseline="0" dirty="0" err="1"/>
              <a:t>Anticipa</a:t>
            </a:r>
            <a:r>
              <a:rPr lang="en-US" baseline="0" dirty="0"/>
              <a:t> </a:t>
            </a:r>
            <a:r>
              <a:rPr lang="en-US" baseline="0" dirty="0" err="1"/>
              <a:t>che</a:t>
            </a:r>
            <a:r>
              <a:rPr lang="en-US" baseline="0" dirty="0"/>
              <a:t> come follow up </a:t>
            </a:r>
            <a:r>
              <a:rPr lang="en-US" baseline="0" dirty="0" err="1"/>
              <a:t>saranno</a:t>
            </a:r>
            <a:r>
              <a:rPr lang="en-US" baseline="0" dirty="0"/>
              <a:t> </a:t>
            </a:r>
            <a:r>
              <a:rPr lang="en-US" baseline="0" dirty="0" err="1"/>
              <a:t>ricontattati</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46D947-CCAC-4A4F-BD6A-497DC1769B4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54273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 software house </a:t>
            </a:r>
            <a:r>
              <a:rPr lang="en-US" sz="1200" kern="1200" dirty="0" err="1">
                <a:solidFill>
                  <a:schemeClr val="tx1"/>
                </a:solidFill>
                <a:effectLst/>
                <a:latin typeface="+mn-lt"/>
                <a:ea typeface="+mn-ea"/>
                <a:cs typeface="+mn-cs"/>
              </a:rPr>
              <a:t>può</a:t>
            </a:r>
            <a:r>
              <a:rPr lang="en-US" sz="1200" kern="1200" dirty="0">
                <a:solidFill>
                  <a:schemeClr val="tx1"/>
                </a:solidFill>
                <a:effectLst/>
                <a:latin typeface="+mn-lt"/>
                <a:ea typeface="+mn-ea"/>
                <a:cs typeface="+mn-cs"/>
              </a:rPr>
              <a:t> decider di far </a:t>
            </a:r>
            <a:r>
              <a:rPr lang="en-US" sz="1200" kern="1200" dirty="0" err="1">
                <a:solidFill>
                  <a:schemeClr val="tx1"/>
                </a:solidFill>
                <a:effectLst/>
                <a:latin typeface="+mn-lt"/>
                <a:ea typeface="+mn-ea"/>
                <a:cs typeface="+mn-cs"/>
              </a:rPr>
              <a:t>pagare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una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tariffa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oraria</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oppure</a:t>
            </a:r>
            <a:r>
              <a:rPr lang="en-US" sz="1200" kern="1200" baseline="0" dirty="0">
                <a:solidFill>
                  <a:schemeClr val="tx1"/>
                </a:solidFill>
                <a:effectLst/>
                <a:latin typeface="+mn-lt"/>
                <a:ea typeface="+mn-ea"/>
                <a:cs typeface="+mn-cs"/>
              </a:rPr>
              <a:t> bring your own license (</a:t>
            </a:r>
            <a:r>
              <a:rPr lang="en-US" sz="1200" kern="1200" baseline="0" dirty="0" err="1">
                <a:solidFill>
                  <a:schemeClr val="tx1"/>
                </a:solidFill>
                <a:effectLst/>
                <a:latin typeface="+mn-lt"/>
                <a:ea typeface="+mn-ea"/>
                <a:cs typeface="+mn-cs"/>
              </a:rPr>
              <a:t>cioè</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il</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cliente</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acuqista</a:t>
            </a:r>
            <a:r>
              <a:rPr lang="en-US" sz="1200" kern="1200" baseline="0" dirty="0">
                <a:solidFill>
                  <a:schemeClr val="tx1"/>
                </a:solidFill>
                <a:effectLst/>
                <a:latin typeface="+mn-lt"/>
                <a:ea typeface="+mn-ea"/>
                <a:cs typeface="+mn-cs"/>
              </a:rPr>
              <a:t> la </a:t>
            </a:r>
            <a:r>
              <a:rPr lang="en-US" sz="1200" kern="1200" baseline="0" dirty="0" err="1">
                <a:solidFill>
                  <a:schemeClr val="tx1"/>
                </a:solidFill>
                <a:effectLst/>
                <a:latin typeface="+mn-lt"/>
                <a:ea typeface="+mn-ea"/>
                <a:cs typeface="+mn-cs"/>
              </a:rPr>
              <a:t>licenza</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dalla</a:t>
            </a:r>
            <a:r>
              <a:rPr lang="en-US" sz="1200" kern="1200" baseline="0" dirty="0">
                <a:solidFill>
                  <a:schemeClr val="tx1"/>
                </a:solidFill>
                <a:effectLst/>
                <a:latin typeface="+mn-lt"/>
                <a:ea typeface="+mn-ea"/>
                <a:cs typeface="+mn-cs"/>
              </a:rPr>
              <a:t> software house)</a:t>
            </a:r>
          </a:p>
          <a:p>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Azure Marketplace is the central hub on Azure for you to discover, search for, and purchase highly optimized and integrated applications and services ready to deploy on Microsoft Azure.  Instead of starting with a web search, or contacting a reseller or consultant to figure out if there is an application or service that meets your needs, you can go to the Azure Marketplace and discover if there is an offering that addresses your requirements and works with solutions you’re already running on Azure. </a:t>
            </a:r>
          </a:p>
          <a:p>
            <a:endParaRPr lang="en-US" baseline="0" dirty="0"/>
          </a:p>
          <a:p>
            <a:r>
              <a:rPr lang="en-US" baseline="0" dirty="0"/>
              <a:t>Growing ecosystem: Marketplace is consistently adding new services (VMs and non-VM assets), expanding our portfolio of offers available to customers on Azure.  </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Complement and extend functionality of the Azure platform: Azure Marketplace offers choice and flexibility while strengthening Azure services. This increases the business value of the platform and makes it easier for customers to be more productive and get more done using Azure.</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One-stop</a:t>
            </a:r>
            <a:r>
              <a:rPr lang="en-US" baseline="0" dirty="0"/>
              <a:t> shop: central hub and single location for customers to easily search, purchase, configure, and create scalable deployments of applications and services that can easily integrate with existing solutions.  This reduces the traditional challenges and hassle of setting up software.</a:t>
            </a:r>
          </a:p>
          <a:p>
            <a:endParaRPr lang="en-US" baseline="0" dirty="0"/>
          </a:p>
          <a:p>
            <a:r>
              <a:rPr lang="en-US" baseline="0" dirty="0"/>
              <a:t>Integrated platform experience: Azure Marketplace offers are managed just like Azure services in the management portal.  This simplifies application management and makes it easier for customers to build applications and/or run their business on Microsoft Azure.</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9/19/2016 9:27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0446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Le </a:t>
            </a:r>
            <a:r>
              <a:rPr lang="en-US" b="1" dirty="0"/>
              <a:t>VM di </a:t>
            </a:r>
            <a:r>
              <a:rPr lang="en-US" b="1" dirty="0" err="1"/>
              <a:t>serie</a:t>
            </a:r>
            <a:r>
              <a:rPr lang="en-US" b="1" dirty="0"/>
              <a:t> D (CPU 60% </a:t>
            </a:r>
            <a:r>
              <a:rPr lang="en-US" b="1" dirty="0" err="1"/>
              <a:t>più</a:t>
            </a:r>
            <a:r>
              <a:rPr lang="en-US" b="1" dirty="0"/>
              <a:t> </a:t>
            </a:r>
            <a:r>
              <a:rPr lang="en-US" b="1" dirty="0" err="1"/>
              <a:t>veloce</a:t>
            </a:r>
            <a:r>
              <a:rPr lang="en-US" b="1" dirty="0"/>
              <a:t> </a:t>
            </a:r>
            <a:r>
              <a:rPr lang="en-US" b="1" dirty="0" err="1"/>
              <a:t>delle</a:t>
            </a:r>
            <a:r>
              <a:rPr lang="en-US" b="1" dirty="0"/>
              <a:t> </a:t>
            </a:r>
            <a:r>
              <a:rPr lang="en-US" b="1" dirty="0" err="1"/>
              <a:t>vm</a:t>
            </a:r>
            <a:r>
              <a:rPr lang="en-US" b="1" dirty="0"/>
              <a:t> di </a:t>
            </a:r>
            <a:r>
              <a:rPr lang="en-US" b="1" dirty="0" err="1"/>
              <a:t>Serie</a:t>
            </a:r>
            <a:r>
              <a:rPr lang="en-US" b="1" dirty="0"/>
              <a:t> A) </a:t>
            </a:r>
            <a:r>
              <a:rPr lang="en-US" dirty="0" err="1"/>
              <a:t>sono</a:t>
            </a:r>
            <a:r>
              <a:rPr lang="en-US" dirty="0"/>
              <a:t> </a:t>
            </a:r>
            <a:r>
              <a:rPr lang="en-US" dirty="0" err="1"/>
              <a:t>pensate</a:t>
            </a:r>
            <a:r>
              <a:rPr lang="en-US" dirty="0"/>
              <a:t> per </a:t>
            </a:r>
            <a:r>
              <a:rPr lang="en-US" dirty="0" err="1"/>
              <a:t>eseguire</a:t>
            </a:r>
            <a:r>
              <a:rPr lang="en-US" dirty="0"/>
              <a:t> </a:t>
            </a:r>
            <a:r>
              <a:rPr lang="en-US" dirty="0" err="1"/>
              <a:t>applicazioni</a:t>
            </a:r>
            <a:r>
              <a:rPr lang="en-US" dirty="0"/>
              <a:t> </a:t>
            </a:r>
            <a:r>
              <a:rPr lang="en-US" dirty="0" err="1"/>
              <a:t>che</a:t>
            </a:r>
            <a:r>
              <a:rPr lang="en-US" dirty="0"/>
              <a:t> </a:t>
            </a:r>
            <a:r>
              <a:rPr lang="en-US" dirty="0" err="1"/>
              <a:t>richiedono</a:t>
            </a:r>
            <a:r>
              <a:rPr lang="en-US" dirty="0"/>
              <a:t> </a:t>
            </a:r>
            <a:r>
              <a:rPr lang="en-US" dirty="0" err="1"/>
              <a:t>una</a:t>
            </a:r>
            <a:r>
              <a:rPr lang="en-US" dirty="0"/>
              <a:t> </a:t>
            </a:r>
            <a:r>
              <a:rPr lang="en-US" dirty="0" err="1"/>
              <a:t>elevata</a:t>
            </a:r>
            <a:r>
              <a:rPr lang="en-US" dirty="0"/>
              <a:t> Potenza di </a:t>
            </a:r>
            <a:r>
              <a:rPr lang="en-US" dirty="0" err="1"/>
              <a:t>calcolo</a:t>
            </a:r>
            <a:r>
              <a:rPr lang="en-US" dirty="0"/>
              <a:t> e elevate performance del disco. </a:t>
            </a:r>
            <a:r>
              <a:rPr lang="en-US" dirty="0" err="1"/>
              <a:t>Offrono</a:t>
            </a:r>
            <a:r>
              <a:rPr lang="en-US" dirty="0"/>
              <a:t> processor </a:t>
            </a:r>
            <a:r>
              <a:rPr lang="en-US" dirty="0" err="1"/>
              <a:t>più</a:t>
            </a:r>
            <a:r>
              <a:rPr lang="en-US" dirty="0"/>
              <a:t> </a:t>
            </a:r>
            <a:r>
              <a:rPr lang="en-US" dirty="0" err="1"/>
              <a:t>veloci</a:t>
            </a:r>
            <a:r>
              <a:rPr lang="en-US" dirty="0"/>
              <a:t> e un rapport </a:t>
            </a:r>
            <a:r>
              <a:rPr lang="en-US" b="1" dirty="0"/>
              <a:t>RAM/CPU </a:t>
            </a:r>
            <a:r>
              <a:rPr lang="en-US" b="1" dirty="0" err="1"/>
              <a:t>elevato</a:t>
            </a:r>
            <a:r>
              <a:rPr lang="en-US" dirty="0"/>
              <a:t>. Montano </a:t>
            </a:r>
            <a:r>
              <a:rPr lang="en-US" dirty="0" err="1"/>
              <a:t>dischi</a:t>
            </a:r>
            <a:r>
              <a:rPr lang="en-US" dirty="0"/>
              <a:t> SSD per Il disco </a:t>
            </a:r>
            <a:r>
              <a:rPr lang="en-US" dirty="0" err="1"/>
              <a:t>temporaneo</a:t>
            </a:r>
            <a:r>
              <a:rPr lang="en-US" dirty="0"/>
              <a:t>, </a:t>
            </a:r>
            <a:r>
              <a:rPr lang="en-US" dirty="0" err="1"/>
              <a:t>che</a:t>
            </a:r>
            <a:r>
              <a:rPr lang="en-US" dirty="0"/>
              <a:t> </a:t>
            </a:r>
            <a:r>
              <a:rPr lang="en-US" dirty="0" err="1"/>
              <a:t>permette</a:t>
            </a:r>
            <a:r>
              <a:rPr lang="en-US" dirty="0"/>
              <a:t> performance </a:t>
            </a:r>
            <a:r>
              <a:rPr lang="en-US" dirty="0" err="1"/>
              <a:t>più</a:t>
            </a:r>
            <a:r>
              <a:rPr lang="en-US" dirty="0"/>
              <a:t> elevate </a:t>
            </a:r>
            <a:r>
              <a:rPr lang="en-US" dirty="0" err="1"/>
              <a:t>nelle</a:t>
            </a:r>
            <a:r>
              <a:rPr lang="en-US" dirty="0"/>
              <a:t> </a:t>
            </a:r>
            <a:r>
              <a:rPr lang="en-US" dirty="0" err="1"/>
              <a:t>operazioni</a:t>
            </a:r>
            <a:r>
              <a:rPr lang="en-US" dirty="0"/>
              <a:t> di </a:t>
            </a:r>
            <a:r>
              <a:rPr lang="en-US" dirty="0" err="1"/>
              <a:t>lettura</a:t>
            </a:r>
            <a:r>
              <a:rPr lang="en-US" dirty="0"/>
              <a:t>/</a:t>
            </a:r>
            <a:r>
              <a:rPr lang="en-US" dirty="0" err="1"/>
              <a:t>scrittura</a:t>
            </a:r>
            <a:r>
              <a:rPr lang="en-US" dirty="0"/>
              <a:t>. </a:t>
            </a:r>
            <a:r>
              <a:rPr lang="en-US" b="1" dirty="0" err="1"/>
              <a:t>Configurazione</a:t>
            </a:r>
            <a:r>
              <a:rPr lang="en-US" b="1" dirty="0"/>
              <a:t> </a:t>
            </a:r>
            <a:r>
              <a:rPr lang="en-US" b="1" dirty="0" err="1"/>
              <a:t>ottimale</a:t>
            </a:r>
            <a:r>
              <a:rPr lang="en-US" b="1" dirty="0"/>
              <a:t> per le </a:t>
            </a:r>
            <a:r>
              <a:rPr lang="en-US" b="1" dirty="0" err="1"/>
              <a:t>applicazioni</a:t>
            </a:r>
            <a:r>
              <a:rPr lang="en-US" b="1" dirty="0"/>
              <a:t> </a:t>
            </a:r>
            <a:r>
              <a:rPr lang="en-US" b="1" dirty="0" err="1"/>
              <a:t>che</a:t>
            </a:r>
            <a:r>
              <a:rPr lang="en-US" b="1" dirty="0"/>
              <a:t> </a:t>
            </a:r>
            <a:r>
              <a:rPr lang="en-US" b="1" dirty="0" err="1"/>
              <a:t>eseguono</a:t>
            </a:r>
            <a:r>
              <a:rPr lang="en-US" b="1" dirty="0"/>
              <a:t> workload </a:t>
            </a:r>
            <a:r>
              <a:rPr lang="en-US" b="1" dirty="0" err="1"/>
              <a:t>che</a:t>
            </a:r>
            <a:r>
              <a:rPr lang="en-US" b="1" dirty="0"/>
              <a:t> </a:t>
            </a:r>
            <a:r>
              <a:rPr lang="en-US" b="1" dirty="0" err="1"/>
              <a:t>richiedono</a:t>
            </a:r>
            <a:r>
              <a:rPr lang="en-US" b="1" dirty="0"/>
              <a:t> </a:t>
            </a:r>
            <a:r>
              <a:rPr lang="en-US" b="1" dirty="0" err="1"/>
              <a:t>una</a:t>
            </a:r>
            <a:r>
              <a:rPr lang="en-US" b="1" dirty="0"/>
              <a:t> Potenza </a:t>
            </a:r>
            <a:r>
              <a:rPr lang="en-US" b="1" dirty="0" err="1"/>
              <a:t>maggiore</a:t>
            </a:r>
            <a:r>
              <a:rPr lang="en-US" b="1" dirty="0"/>
              <a:t> e I/O </a:t>
            </a:r>
            <a:r>
              <a:rPr lang="en-US" b="1" dirty="0" err="1"/>
              <a:t>sul</a:t>
            </a:r>
            <a:r>
              <a:rPr lang="en-US" b="1" dirty="0"/>
              <a:t> disco locale </a:t>
            </a:r>
            <a:r>
              <a:rPr lang="en-US" b="1" dirty="0" err="1"/>
              <a:t>più</a:t>
            </a:r>
            <a:r>
              <a:rPr lang="en-US" b="1" dirty="0"/>
              <a:t> </a:t>
            </a:r>
            <a:r>
              <a:rPr lang="en-US" b="1" dirty="0" err="1"/>
              <a:t>veloci</a:t>
            </a:r>
            <a:r>
              <a:rPr lang="en-US" b="1" dirty="0"/>
              <a:t>.</a:t>
            </a:r>
            <a:br>
              <a:rPr lang="en-US" dirty="0"/>
            </a:br>
            <a:r>
              <a:rPr lang="en-US" dirty="0" err="1"/>
              <a:t>Sono</a:t>
            </a:r>
            <a:r>
              <a:rPr lang="en-US" dirty="0"/>
              <a:t> </a:t>
            </a:r>
            <a:r>
              <a:rPr lang="en-US" dirty="0" err="1"/>
              <a:t>presenti</a:t>
            </a:r>
            <a:r>
              <a:rPr lang="en-US" dirty="0"/>
              <a:t> </a:t>
            </a:r>
            <a:r>
              <a:rPr lang="en-US" dirty="0" err="1"/>
              <a:t>anche</a:t>
            </a:r>
            <a:r>
              <a:rPr lang="en-US" dirty="0"/>
              <a:t> machine di </a:t>
            </a:r>
            <a:r>
              <a:rPr lang="en-US" dirty="0" err="1"/>
              <a:t>tipo</a:t>
            </a:r>
            <a:r>
              <a:rPr lang="en-US" dirty="0"/>
              <a:t> v2 </a:t>
            </a:r>
            <a:r>
              <a:rPr lang="en-US" dirty="0" err="1"/>
              <a:t>che</a:t>
            </a:r>
            <a:r>
              <a:rPr lang="en-US" dirty="0"/>
              <a:t> </a:t>
            </a:r>
            <a:r>
              <a:rPr lang="en-US" dirty="0" err="1"/>
              <a:t>hanno</a:t>
            </a:r>
            <a:r>
              <a:rPr lang="en-US" dirty="0"/>
              <a:t> </a:t>
            </a:r>
            <a:r>
              <a:rPr lang="en-US" dirty="0" err="1"/>
              <a:t>una</a:t>
            </a:r>
            <a:r>
              <a:rPr lang="en-US" dirty="0"/>
              <a:t> </a:t>
            </a:r>
            <a:r>
              <a:rPr lang="en-US" dirty="0" err="1"/>
              <a:t>cpu</a:t>
            </a:r>
            <a:r>
              <a:rPr lang="en-US" dirty="0"/>
              <a:t> </a:t>
            </a:r>
            <a:r>
              <a:rPr lang="en-US" dirty="0" err="1"/>
              <a:t>il</a:t>
            </a:r>
            <a:r>
              <a:rPr lang="en-US" dirty="0"/>
              <a:t> 35% </a:t>
            </a:r>
            <a:r>
              <a:rPr lang="en-US" dirty="0" err="1"/>
              <a:t>più</a:t>
            </a:r>
            <a:r>
              <a:rPr lang="en-US" dirty="0"/>
              <a:t> </a:t>
            </a:r>
            <a:r>
              <a:rPr lang="en-US" dirty="0" err="1"/>
              <a:t>veloce</a:t>
            </a:r>
            <a:r>
              <a:rPr lang="en-US" dirty="0"/>
              <a:t> </a:t>
            </a:r>
            <a:r>
              <a:rPr lang="en-US" dirty="0" err="1"/>
              <a:t>delle</a:t>
            </a:r>
            <a:r>
              <a:rPr lang="en-US" dirty="0"/>
              <a:t> D e </a:t>
            </a:r>
            <a:r>
              <a:rPr lang="en-US" dirty="0" err="1"/>
              <a:t>montano</a:t>
            </a:r>
            <a:r>
              <a:rPr lang="en-US" dirty="0"/>
              <a:t> processor di ultima </a:t>
            </a:r>
            <a:r>
              <a:rPr lang="en-US" dirty="0" err="1"/>
              <a:t>generazione</a:t>
            </a:r>
            <a:r>
              <a:rPr lang="en-US" dirty="0"/>
              <a:t> </a:t>
            </a:r>
            <a:r>
              <a:rPr lang="it-IT" dirty="0"/>
              <a:t>Intel </a:t>
            </a:r>
            <a:r>
              <a:rPr lang="it-IT" dirty="0" err="1"/>
              <a:t>Xeon</a:t>
            </a:r>
            <a:r>
              <a:rPr lang="it-IT" dirty="0"/>
              <a:t>® E5-2673 v3 </a:t>
            </a:r>
            <a:br>
              <a:rPr lang="it-IT" dirty="0"/>
            </a:br>
            <a:r>
              <a:rPr lang="it-IT" dirty="0"/>
              <a:t>https://azure.microsoft.com/it-it/blog/new-d-series-virtual-machine-sizes/ </a:t>
            </a:r>
          </a:p>
          <a:p>
            <a:pPr marL="171450" indent="-171450">
              <a:buFontTx/>
              <a:buChar char="-"/>
            </a:pPr>
            <a:r>
              <a:rPr lang="en-US" dirty="0"/>
              <a:t>Le </a:t>
            </a:r>
            <a:r>
              <a:rPr lang="en-US" b="1" dirty="0"/>
              <a:t>VM di </a:t>
            </a:r>
            <a:r>
              <a:rPr lang="en-US" b="1" dirty="0" err="1"/>
              <a:t>serie</a:t>
            </a:r>
            <a:r>
              <a:rPr lang="en-US" b="1" dirty="0"/>
              <a:t> A </a:t>
            </a:r>
            <a:r>
              <a:rPr lang="en-US" b="0" dirty="0" err="1"/>
              <a:t>hanno</a:t>
            </a:r>
            <a:r>
              <a:rPr lang="en-US" b="0" dirty="0"/>
              <a:t> un rapport CPU/RAM </a:t>
            </a:r>
            <a:r>
              <a:rPr lang="en-US" b="0" dirty="0" err="1"/>
              <a:t>bilanciat</a:t>
            </a:r>
            <a:r>
              <a:rPr lang="en-US" b="0" dirty="0"/>
              <a:t>. </a:t>
            </a:r>
            <a:r>
              <a:rPr lang="en-US" b="0" dirty="0" err="1"/>
              <a:t>Sono</a:t>
            </a:r>
            <a:r>
              <a:rPr lang="en-US" b="0" dirty="0"/>
              <a:t> </a:t>
            </a:r>
            <a:r>
              <a:rPr lang="en-US" b="0" dirty="0" err="1"/>
              <a:t>ideali</a:t>
            </a:r>
            <a:r>
              <a:rPr lang="en-US" b="0" dirty="0"/>
              <a:t> per test e </a:t>
            </a:r>
            <a:r>
              <a:rPr lang="en-US" b="0" dirty="0" err="1"/>
              <a:t>sviluppo</a:t>
            </a:r>
            <a:r>
              <a:rPr lang="en-US" b="0" dirty="0"/>
              <a:t>, piccolo e </a:t>
            </a:r>
            <a:r>
              <a:rPr lang="en-US" b="0" dirty="0" err="1"/>
              <a:t>medi</a:t>
            </a:r>
            <a:r>
              <a:rPr lang="en-US" b="0" dirty="0"/>
              <a:t> </a:t>
            </a:r>
            <a:r>
              <a:rPr lang="en-US" b="0" dirty="0" err="1"/>
              <a:t>db</a:t>
            </a:r>
            <a:r>
              <a:rPr lang="en-US" b="0" dirty="0"/>
              <a:t> e web servers con un basso </a:t>
            </a:r>
            <a:r>
              <a:rPr lang="en-US" b="0" dirty="0" err="1"/>
              <a:t>livello</a:t>
            </a:r>
            <a:r>
              <a:rPr lang="en-US" b="0" dirty="0"/>
              <a:t> di traffic.</a:t>
            </a:r>
          </a:p>
          <a:p>
            <a:pPr marL="171450" indent="-171450">
              <a:buFontTx/>
              <a:buChar char="-"/>
            </a:pPr>
            <a:r>
              <a:rPr lang="en-US" b="0" dirty="0"/>
              <a:t>Le </a:t>
            </a:r>
            <a:r>
              <a:rPr lang="en-US" b="1" dirty="0"/>
              <a:t>VM di </a:t>
            </a:r>
            <a:r>
              <a:rPr lang="en-US" b="1" dirty="0" err="1"/>
              <a:t>serie</a:t>
            </a:r>
            <a:r>
              <a:rPr lang="en-US" b="1" dirty="0"/>
              <a:t> F </a:t>
            </a:r>
            <a:r>
              <a:rPr lang="en-US" b="0" dirty="0" err="1"/>
              <a:t>montano</a:t>
            </a:r>
            <a:r>
              <a:rPr lang="en-US" b="0" dirty="0"/>
              <a:t> </a:t>
            </a:r>
            <a:r>
              <a:rPr lang="en-US" b="0" dirty="0" err="1"/>
              <a:t>gli</a:t>
            </a:r>
            <a:r>
              <a:rPr lang="en-US" b="0" dirty="0"/>
              <a:t> </a:t>
            </a:r>
            <a:r>
              <a:rPr lang="en-US" b="0" dirty="0" err="1"/>
              <a:t>stessi</a:t>
            </a:r>
            <a:r>
              <a:rPr lang="en-US" b="0" dirty="0"/>
              <a:t> processor </a:t>
            </a:r>
            <a:r>
              <a:rPr lang="en-US" b="0" dirty="0" err="1"/>
              <a:t>delle</a:t>
            </a:r>
            <a:r>
              <a:rPr lang="en-US" b="0" dirty="0"/>
              <a:t> machine Dv2, ma </a:t>
            </a:r>
            <a:r>
              <a:rPr lang="en-US" b="0" dirty="0" err="1"/>
              <a:t>hanno</a:t>
            </a:r>
            <a:r>
              <a:rPr lang="en-US" b="0" dirty="0"/>
              <a:t> un rapport CPU/RAM </a:t>
            </a:r>
            <a:r>
              <a:rPr lang="en-US" b="0" dirty="0" err="1"/>
              <a:t>elevato</a:t>
            </a:r>
            <a:r>
              <a:rPr lang="en-US" b="0" dirty="0"/>
              <a:t>. </a:t>
            </a:r>
            <a:r>
              <a:rPr lang="en-US" b="0" dirty="0" err="1"/>
              <a:t>Sono</a:t>
            </a:r>
            <a:r>
              <a:rPr lang="en-US" b="0" dirty="0"/>
              <a:t> </a:t>
            </a:r>
            <a:r>
              <a:rPr lang="en-US" b="0" dirty="0" err="1"/>
              <a:t>ottimizzate</a:t>
            </a:r>
            <a:r>
              <a:rPr lang="en-US" b="0" dirty="0"/>
              <a:t> per workload intensive</a:t>
            </a:r>
          </a:p>
          <a:p>
            <a:pPr marL="171450" indent="-171450">
              <a:buFontTx/>
              <a:buChar char="-"/>
            </a:pPr>
            <a:r>
              <a:rPr lang="en-US" b="0" dirty="0"/>
              <a:t>Le </a:t>
            </a:r>
            <a:r>
              <a:rPr lang="en-US" b="1" dirty="0"/>
              <a:t>machine di </a:t>
            </a:r>
            <a:r>
              <a:rPr lang="en-US" b="1" dirty="0" err="1"/>
              <a:t>serie</a:t>
            </a:r>
            <a:r>
              <a:rPr lang="en-US" b="1" dirty="0"/>
              <a:t> G </a:t>
            </a:r>
            <a:r>
              <a:rPr lang="en-US" dirty="0"/>
              <a:t>offer the most memory and run on hosts that have Intel Xeon E5 V3 family processors. high-performance clusters, modeling and simulations, video encoding, and other compute or network intensive scenarios.</a:t>
            </a:r>
          </a:p>
          <a:p>
            <a:pPr marL="171450" indent="-171450">
              <a:buFontTx/>
              <a:buChar char="-"/>
            </a:pPr>
            <a:r>
              <a:rPr lang="en-US" dirty="0"/>
              <a:t>Le </a:t>
            </a:r>
            <a:r>
              <a:rPr lang="en-US" b="1" dirty="0" err="1"/>
              <a:t>Vm</a:t>
            </a:r>
            <a:r>
              <a:rPr lang="en-US" b="1" dirty="0"/>
              <a:t> di </a:t>
            </a:r>
            <a:r>
              <a:rPr lang="en-US" b="1" dirty="0" err="1"/>
              <a:t>serie</a:t>
            </a:r>
            <a:r>
              <a:rPr lang="en-US" b="1" dirty="0"/>
              <a:t> N</a:t>
            </a:r>
            <a:r>
              <a:rPr lang="en-US" dirty="0"/>
              <a:t>, </a:t>
            </a:r>
            <a:r>
              <a:rPr lang="en-US" dirty="0" err="1"/>
              <a:t>attualmente</a:t>
            </a:r>
            <a:r>
              <a:rPr lang="en-US" dirty="0"/>
              <a:t> in preview private </a:t>
            </a:r>
            <a:r>
              <a:rPr lang="en-US" dirty="0" err="1"/>
              <a:t>sono</a:t>
            </a:r>
            <a:r>
              <a:rPr lang="en-US" dirty="0"/>
              <a:t> </a:t>
            </a:r>
            <a:r>
              <a:rPr lang="en-US" dirty="0" err="1"/>
              <a:t>pensate</a:t>
            </a:r>
            <a:r>
              <a:rPr lang="en-US" dirty="0"/>
              <a:t> per </a:t>
            </a:r>
            <a:r>
              <a:rPr lang="en-US" dirty="0" err="1"/>
              <a:t>eseguire</a:t>
            </a:r>
            <a:r>
              <a:rPr lang="en-US" dirty="0"/>
              <a:t> </a:t>
            </a:r>
            <a:r>
              <a:rPr lang="en-US" dirty="0" err="1"/>
              <a:t>applicazioni</a:t>
            </a:r>
            <a:r>
              <a:rPr lang="en-US" dirty="0"/>
              <a:t> </a:t>
            </a:r>
            <a:r>
              <a:rPr lang="en-US" dirty="0" err="1"/>
              <a:t>che</a:t>
            </a:r>
            <a:r>
              <a:rPr lang="en-US" dirty="0"/>
              <a:t> </a:t>
            </a:r>
            <a:r>
              <a:rPr lang="en-US" dirty="0" err="1"/>
              <a:t>richiedono</a:t>
            </a:r>
            <a:r>
              <a:rPr lang="en-US" dirty="0"/>
              <a:t> </a:t>
            </a:r>
            <a:r>
              <a:rPr lang="en-US" dirty="0" err="1"/>
              <a:t>l’utilizzo</a:t>
            </a:r>
            <a:r>
              <a:rPr lang="en-US" dirty="0"/>
              <a:t> </a:t>
            </a:r>
            <a:r>
              <a:rPr lang="en-US" dirty="0" err="1"/>
              <a:t>della</a:t>
            </a:r>
            <a:r>
              <a:rPr lang="en-US" dirty="0"/>
              <a:t> GPU. Montano GPU </a:t>
            </a:r>
            <a:r>
              <a:rPr lang="en-US" dirty="0" err="1"/>
              <a:t>Nvidia</a:t>
            </a:r>
            <a:r>
              <a:rPr lang="en-US" dirty="0"/>
              <a:t> da cui </a:t>
            </a:r>
            <a:r>
              <a:rPr lang="en-US" dirty="0" err="1"/>
              <a:t>prendono</a:t>
            </a:r>
            <a:r>
              <a:rPr lang="en-US" dirty="0"/>
              <a:t> </a:t>
            </a:r>
            <a:r>
              <a:rPr lang="en-US" dirty="0" err="1"/>
              <a:t>il</a:t>
            </a:r>
            <a:r>
              <a:rPr lang="en-US" dirty="0"/>
              <a:t> </a:t>
            </a:r>
            <a:r>
              <a:rPr lang="en-US" dirty="0" err="1"/>
              <a:t>nome</a:t>
            </a:r>
            <a:r>
              <a:rPr lang="en-US" dirty="0"/>
              <a:t>. ideal for compute and graphics-intensive workloads, helping customers to fuel innovation through scenarios like high-end remote visualization, deep learning and predictive analytics</a:t>
            </a:r>
          </a:p>
          <a:p>
            <a:pPr marL="171450" indent="-171450">
              <a:buFontTx/>
              <a:buChar char="-"/>
            </a:pPr>
            <a:endParaRPr lang="en-US" dirty="0"/>
          </a:p>
          <a:p>
            <a:pPr marL="171450" indent="-171450">
              <a:buFontTx/>
              <a:buChar char="-"/>
            </a:pPr>
            <a:endParaRPr lang="en-US" dirty="0"/>
          </a:p>
          <a:p>
            <a:pPr marL="0" indent="0">
              <a:buFontTx/>
              <a:buNone/>
            </a:pPr>
            <a:r>
              <a:rPr lang="en-US" dirty="0"/>
              <a:t>https://azure.microsoft.com/en-us/documentation/articles/virtual-machines-windows-sizes/#n-series-preview</a:t>
            </a:r>
          </a:p>
          <a:p>
            <a:pPr marL="0" indent="0">
              <a:buFontTx/>
              <a:buNone/>
            </a:pPr>
            <a:r>
              <a:rPr lang="en-US" dirty="0"/>
              <a:t>https://azure.microsoft.com/en-us/pricing/details/virtual-machines/windows/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4213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900" kern="1200" dirty="0">
                <a:solidFill>
                  <a:schemeClr val="tx1"/>
                </a:solidFill>
                <a:effectLst/>
                <a:latin typeface="Segoe UI Light" pitchFamily="34" charset="0"/>
                <a:ea typeface="+mn-ea"/>
                <a:cs typeface="+mn-cs"/>
              </a:rPr>
              <a:t>Un'altra possibilità, richiestissima da molte applicazioni è di avere una Share, uno spazio di memoria che possono vedere  più VM per accedere agli stessi contenuti. Azure mette a disposizione un servizio, chiamato Azure Files che mi da a disposizione una share SMB (protocollo Server Message Block) a cui posso far puntare le varie macchine, performance 1000 io/s (non va bene per un database)</a:t>
            </a:r>
            <a:endParaRPr lang="en-US" dirty="0"/>
          </a:p>
          <a:p>
            <a:endParaRPr lang="en-US" dirty="0"/>
          </a:p>
          <a:p>
            <a:r>
              <a:rPr lang="en-US" dirty="0"/>
              <a:t>Bryon</a:t>
            </a:r>
          </a:p>
          <a:p>
            <a:endParaRPr lang="en-US" dirty="0"/>
          </a:p>
          <a:p>
            <a:endParaRPr lang="en-US" dirty="0"/>
          </a:p>
          <a:p>
            <a:r>
              <a:rPr lang="en-US" dirty="0"/>
              <a:t>1 other thing that is</a:t>
            </a:r>
            <a:r>
              <a:rPr lang="en-US" baseline="0" dirty="0"/>
              <a:t> very cool that you can use on these virtual machines is just attaching an SMB Share.  So you can go ahead and add an SMB Share that you created using </a:t>
            </a:r>
            <a:r>
              <a:rPr lang="en-US" baseline="0" dirty="0" err="1"/>
              <a:t>using</a:t>
            </a:r>
            <a:r>
              <a:rPr lang="en-US" baseline="0" dirty="0"/>
              <a:t> Azure Files which gives you the ability to have even more disks.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9/19/2016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19428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900" kern="1200" dirty="0">
                <a:solidFill>
                  <a:schemeClr val="tx1"/>
                </a:solidFill>
                <a:effectLst/>
                <a:latin typeface="Segoe UI Light" pitchFamily="34" charset="0"/>
                <a:ea typeface="+mn-ea"/>
                <a:cs typeface="+mn-cs"/>
              </a:rPr>
              <a:t>E' possibile catturare l'immagine della VM e avviare più VM con la stessa immagine sia syspreppata che non (ad esempio per scenari di debug)</a:t>
            </a:r>
            <a:endParaRPr lang="en-US" dirty="0"/>
          </a:p>
          <a:p>
            <a:r>
              <a:rPr lang="en-US" dirty="0"/>
              <a:t>Per </a:t>
            </a:r>
            <a:r>
              <a:rPr lang="en-US" dirty="0" err="1"/>
              <a:t>tutto</a:t>
            </a:r>
            <a:r>
              <a:rPr lang="en-US" dirty="0"/>
              <a:t> </a:t>
            </a:r>
            <a:r>
              <a:rPr lang="en-US" dirty="0" err="1"/>
              <a:t>il</a:t>
            </a:r>
            <a:r>
              <a:rPr lang="en-US" dirty="0"/>
              <a:t> resto ci</a:t>
            </a:r>
            <a:r>
              <a:rPr lang="en-US" baseline="0" dirty="0"/>
              <a:t> </a:t>
            </a:r>
            <a:r>
              <a:rPr lang="en-US" baseline="0" dirty="0" err="1"/>
              <a:t>sono</a:t>
            </a:r>
            <a:r>
              <a:rPr lang="en-US" baseline="0" dirty="0"/>
              <a:t> </a:t>
            </a:r>
            <a:r>
              <a:rPr lang="en-US" baseline="0" dirty="0" err="1"/>
              <a:t>dei</a:t>
            </a:r>
            <a:r>
              <a:rPr lang="en-US" baseline="0" dirty="0"/>
              <a:t> JSON </a:t>
            </a:r>
            <a:r>
              <a:rPr lang="en-US" baseline="0" dirty="0" err="1"/>
              <a:t>parametrizzabili</a:t>
            </a:r>
            <a:r>
              <a:rPr lang="en-US" baseline="0" dirty="0"/>
              <a:t> e </a:t>
            </a:r>
            <a:r>
              <a:rPr lang="en-US" baseline="0" dirty="0" err="1"/>
              <a:t>riusabili</a:t>
            </a:r>
            <a:r>
              <a:rPr lang="en-US" baseline="0" dirty="0"/>
              <a:t> </a:t>
            </a:r>
            <a:endParaRPr lang="en-US" dirty="0"/>
          </a:p>
          <a:p>
            <a:r>
              <a:rPr lang="en-US" dirty="0"/>
              <a:t>Bryon</a:t>
            </a:r>
          </a:p>
          <a:p>
            <a:endParaRPr lang="en-US" dirty="0"/>
          </a:p>
          <a:p>
            <a:r>
              <a:rPr lang="en-US" dirty="0"/>
              <a:t>Maybe cut?</a:t>
            </a:r>
          </a:p>
          <a:p>
            <a:endParaRPr lang="en-US" dirty="0"/>
          </a:p>
          <a:p>
            <a:r>
              <a:rPr lang="en-US" dirty="0"/>
              <a:t>The last thing I wanted to talk</a:t>
            </a:r>
            <a:r>
              <a:rPr lang="en-US" baseline="0" dirty="0"/>
              <a:t> about with Disks and storage Is Virtual Machine Images.</a:t>
            </a:r>
          </a:p>
          <a:p>
            <a:endParaRPr lang="en-US" baseline="0" dirty="0"/>
          </a:p>
          <a:p>
            <a:r>
              <a:rPr lang="en-US" baseline="0" dirty="0"/>
              <a:t>This provides you the ability to capture all of the disks that are attached to the VM and replicate them.  </a:t>
            </a:r>
          </a:p>
          <a:p>
            <a:endParaRPr lang="en-US" baseline="0" dirty="0"/>
          </a:p>
          <a:p>
            <a:r>
              <a:rPr lang="en-US" baseline="0" dirty="0"/>
              <a:t>So let’s say I have a VM with 5 disks attached which includes the system drive and several data disks – you can simply make a copy and replicate those disks as many times as you need. </a:t>
            </a:r>
          </a:p>
          <a:p>
            <a:endParaRPr lang="en-US" baseline="0" dirty="0"/>
          </a:p>
          <a:p>
            <a:r>
              <a:rPr lang="en-US" baseline="0" dirty="0"/>
              <a:t>So you can do this with a gold-image that you have.  Say an image that you have </a:t>
            </a:r>
            <a:r>
              <a:rPr lang="en-US" baseline="0" dirty="0" err="1"/>
              <a:t>sysprep’d</a:t>
            </a:r>
            <a:r>
              <a:rPr lang="en-US" baseline="0" dirty="0"/>
              <a:t> or sanitized and easily deploy over and over again.</a:t>
            </a:r>
          </a:p>
          <a:p>
            <a:endParaRPr lang="en-US" baseline="0" dirty="0"/>
          </a:p>
          <a:p>
            <a:r>
              <a:rPr lang="en-US" baseline="0" dirty="0"/>
              <a:t>Or even if you have a running VM that is not </a:t>
            </a:r>
            <a:r>
              <a:rPr lang="en-US" baseline="0" dirty="0" err="1"/>
              <a:t>sysprep’d</a:t>
            </a:r>
            <a:r>
              <a:rPr lang="en-US" baseline="0" dirty="0"/>
              <a:t> you can copy and replicate the VM while the VM is running.  This is good for debugging.</a:t>
            </a:r>
          </a:p>
          <a:p>
            <a:endParaRPr lang="en-US" baseline="0" dirty="0"/>
          </a:p>
          <a:p>
            <a:endParaRPr lang="en-US" baseline="0" dirty="0"/>
          </a:p>
          <a:p>
            <a:endParaRPr lang="en-US" baseline="0" dirty="0"/>
          </a:p>
          <a:p>
            <a:endParaRPr lang="en-US" baseline="0"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9/19/2016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2058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900" kern="1200" dirty="0">
                <a:solidFill>
                  <a:schemeClr val="tx1"/>
                </a:solidFill>
                <a:effectLst/>
                <a:latin typeface="Segoe UI Light" pitchFamily="34" charset="0"/>
                <a:ea typeface="+mn-ea"/>
                <a:cs typeface="+mn-cs"/>
              </a:rPr>
              <a:t>Service Level Agreement (SLA) per almeno 2 macchine nell'availability set</a:t>
            </a:r>
          </a:p>
          <a:p>
            <a:r>
              <a:rPr lang="it-IT" sz="900" kern="1200" dirty="0">
                <a:solidFill>
                  <a:schemeClr val="tx1"/>
                </a:solidFill>
                <a:effectLst/>
                <a:latin typeface="Segoe UI Light" pitchFamily="34" charset="0"/>
                <a:ea typeface="+mn-ea"/>
                <a:cs typeface="+mn-cs"/>
              </a:rPr>
              <a:t>Su una sola virtual machine non riusciamo a garantirlo (possono succedere imprevisti al rack o al server che lo virtualizza)</a:t>
            </a:r>
          </a:p>
          <a:p>
            <a:endParaRPr lang="it-IT" sz="900" kern="1200" dirty="0">
              <a:solidFill>
                <a:schemeClr val="tx1"/>
              </a:solidFill>
              <a:effectLst/>
              <a:latin typeface="Segoe UI Light" pitchFamily="34" charset="0"/>
              <a:ea typeface="+mn-ea"/>
              <a:cs typeface="+mn-cs"/>
            </a:endParaRPr>
          </a:p>
          <a:p>
            <a:r>
              <a:rPr lang="it-IT" sz="900" kern="1200" dirty="0">
                <a:solidFill>
                  <a:schemeClr val="tx1"/>
                </a:solidFill>
                <a:effectLst/>
                <a:latin typeface="Segoe UI Light" pitchFamily="34" charset="0"/>
                <a:ea typeface="+mn-ea"/>
                <a:cs typeface="+mn-cs"/>
              </a:rPr>
              <a:t>Gli availability set prevedono massimo</a:t>
            </a:r>
            <a:r>
              <a:rPr lang="it-IT" sz="900" kern="1200" baseline="0" dirty="0">
                <a:solidFill>
                  <a:schemeClr val="tx1"/>
                </a:solidFill>
                <a:effectLst/>
                <a:latin typeface="Segoe UI Light" pitchFamily="34" charset="0"/>
                <a:ea typeface="+mn-ea"/>
                <a:cs typeface="+mn-cs"/>
              </a:rPr>
              <a:t> 4 rack diversi. Quindi se ho 8 macchine, su ogni rack ne avrò 2</a:t>
            </a:r>
            <a:endParaRPr lang="en-US" dirty="0"/>
          </a:p>
          <a:p>
            <a:endParaRPr lang="en-US" dirty="0"/>
          </a:p>
          <a:p>
            <a:r>
              <a:rPr lang="en-US" dirty="0"/>
              <a:t>You can use this slide optionally.</a:t>
            </a:r>
            <a:r>
              <a:rPr lang="en-US" baseline="0" dirty="0"/>
              <a:t> Based on customer’s understanding of cloud, you can spend time to explain the difference between On-Prem , IaaS, PaaS and SaaS.</a:t>
            </a:r>
          </a:p>
          <a:p>
            <a:endParaRPr lang="en-US" baseline="0" dirty="0"/>
          </a:p>
          <a:p>
            <a:r>
              <a:rPr lang="en-US" baseline="0" dirty="0"/>
              <a:t>Explain how Azure offers PaaS, IaaS to ISVs to build their SaaS applications.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94919F-9FC7-4638-A41A-3D980986B2E8}"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954741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900" kern="1200" dirty="0">
                <a:solidFill>
                  <a:schemeClr val="tx1"/>
                </a:solidFill>
                <a:effectLst/>
                <a:latin typeface="Segoe UI Light" pitchFamily="34" charset="0"/>
                <a:ea typeface="+mn-ea"/>
                <a:cs typeface="+mn-cs"/>
              </a:rPr>
              <a:t>Un altro servizio di cui potrei aver bisogno sarebbero le reti VPN, ve ne sono di 3 tipi:</a:t>
            </a:r>
          </a:p>
          <a:p>
            <a:pPr rtl="0" fontAlgn="ctr"/>
            <a:r>
              <a:rPr lang="it-IT" sz="900" kern="1200" dirty="0">
                <a:solidFill>
                  <a:schemeClr val="tx1"/>
                </a:solidFill>
                <a:effectLst/>
                <a:latin typeface="Segoe UI Light" pitchFamily="34" charset="0"/>
                <a:ea typeface="+mn-ea"/>
                <a:cs typeface="+mn-cs"/>
              </a:rPr>
              <a:t>Site to Site: mette in collegamento una Virtual Network di Azure con quella on premise)</a:t>
            </a:r>
          </a:p>
          <a:p>
            <a:pPr rtl="0" fontAlgn="ctr"/>
            <a:r>
              <a:rPr lang="it-IT" sz="900" kern="1200" dirty="0">
                <a:solidFill>
                  <a:schemeClr val="tx1"/>
                </a:solidFill>
                <a:effectLst/>
                <a:latin typeface="Segoe UI Light" pitchFamily="34" charset="0"/>
                <a:ea typeface="+mn-ea"/>
                <a:cs typeface="+mn-cs"/>
              </a:rPr>
              <a:t>Point to Site, da singolo pc in remoto mi collego ad una rete su Azure</a:t>
            </a:r>
          </a:p>
          <a:p>
            <a:pPr rtl="0" fontAlgn="ctr"/>
            <a:r>
              <a:rPr lang="it-IT" sz="900" kern="1200" dirty="0">
                <a:solidFill>
                  <a:schemeClr val="tx1"/>
                </a:solidFill>
                <a:effectLst/>
                <a:latin typeface="Segoe UI Light" pitchFamily="34" charset="0"/>
                <a:ea typeface="+mn-ea"/>
                <a:cs typeface="+mn-cs"/>
              </a:rPr>
              <a:t>ExpressRoute: collegamento diretto tra il mio datacenter e quello di Azure, in questo caso devo coinvolgere un provider telefonico che mi riserverà un canale diretto </a:t>
            </a:r>
            <a:r>
              <a:rPr lang="it-IT" sz="900" kern="1200" baseline="0" dirty="0">
                <a:solidFill>
                  <a:schemeClr val="tx1"/>
                </a:solidFill>
                <a:effectLst/>
                <a:latin typeface="Segoe UI Light" pitchFamily="34" charset="0"/>
                <a:ea typeface="+mn-ea"/>
                <a:cs typeface="+mn-cs"/>
              </a:rPr>
              <a:t> (BT; Kolst; Telecom in italia)</a:t>
            </a:r>
            <a:endParaRPr lang="en-US" dirty="0"/>
          </a:p>
          <a:p>
            <a:endParaRPr lang="en-US" dirty="0"/>
          </a:p>
          <a:p>
            <a:r>
              <a:rPr lang="en-US" dirty="0"/>
              <a:t>Run what you run in your data center…</a:t>
            </a:r>
          </a:p>
          <a:p>
            <a:r>
              <a:rPr lang="en-US" dirty="0"/>
              <a:t>At the scale you never thought possible. </a:t>
            </a:r>
          </a:p>
          <a:p>
            <a:r>
              <a:rPr lang="en-US" dirty="0"/>
              <a:t>With Hybrid connectivity and trusting our Enterprise Grade Security and Compliance, for those workloads that make sense, take off the shackles. </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91AE8CF-25C5-47D8-B770-9703DC946C25}"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9/19/2016 9:27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540506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Nel modello ARM, rispetto a ASM, ogni tipologia di risorse ha il proprio service provider. In questo modo le risorse possono essere creare in modo parallelo e non più sequenziale.</a:t>
            </a:r>
          </a:p>
          <a:p>
            <a:r>
              <a:rPr lang="it-IT" dirty="0"/>
              <a:t>Nel modello ASM tutti i servizi dovevano essere aggiornati insieme e se un servizio non era creato, ma gli altri no, bisognava aspettare finche tutti non erano completi per poter utilizzare anche quello.</a:t>
            </a:r>
          </a:p>
          <a:p>
            <a:endParaRPr lang="it-IT" dirty="0"/>
          </a:p>
          <a:p>
            <a:r>
              <a:rPr lang="it-IT" dirty="0"/>
              <a:t>Control </a:t>
            </a:r>
            <a:r>
              <a:rPr lang="it-IT" dirty="0" err="1"/>
              <a:t>plane</a:t>
            </a:r>
            <a:r>
              <a:rPr lang="it-IT" dirty="0"/>
              <a:t> vs data </a:t>
            </a:r>
            <a:r>
              <a:rPr lang="it-IT" dirty="0" err="1"/>
              <a:t>plane</a:t>
            </a:r>
            <a:r>
              <a:rPr lang="it-IT" dirty="0"/>
              <a:t>: ARM viene utilizzato per controllare i servizi creati, non come vengono gestiti i dati utilizzati da questi.</a:t>
            </a:r>
          </a:p>
          <a:p>
            <a:endParaRPr lang="it-IT" dirty="0"/>
          </a:p>
          <a:p>
            <a:r>
              <a:rPr lang="it-IT" dirty="0"/>
              <a:t>Sicurezza </a:t>
            </a:r>
            <a:r>
              <a:rPr lang="it-IT" dirty="0">
                <a:sym typeface="Wingdings" panose="05000000000000000000" pitchFamily="2" charset="2"/>
              </a:rPr>
              <a:t> RBAC, definizione di ruoli per gli utenti che definiscono cosa possono fare all’interno del </a:t>
            </a:r>
            <a:r>
              <a:rPr lang="it-IT" dirty="0" err="1">
                <a:sym typeface="Wingdings" panose="05000000000000000000" pitchFamily="2" charset="2"/>
              </a:rPr>
              <a:t>resource</a:t>
            </a:r>
            <a:r>
              <a:rPr lang="it-IT" dirty="0">
                <a:sym typeface="Wingdings" panose="05000000000000000000" pitchFamily="2" charset="2"/>
              </a:rPr>
              <a:t> </a:t>
            </a:r>
            <a:r>
              <a:rPr lang="it-IT" dirty="0" err="1">
                <a:sym typeface="Wingdings" panose="05000000000000000000" pitchFamily="2" charset="2"/>
              </a:rPr>
              <a:t>group</a:t>
            </a:r>
            <a:r>
              <a:rPr lang="it-IT" dirty="0">
                <a:sym typeface="Wingdings" panose="05000000000000000000" pitchFamily="2" charset="2"/>
              </a:rPr>
              <a:t> (es. OWNER può fare tutto, READER può accedere a tutto in lettura tranne ai </a:t>
            </a:r>
            <a:r>
              <a:rPr lang="it-IT" dirty="0" err="1">
                <a:sym typeface="Wingdings" panose="05000000000000000000" pitchFamily="2" charset="2"/>
              </a:rPr>
              <a:t>secrets</a:t>
            </a:r>
            <a:r>
              <a:rPr lang="it-IT" dirty="0">
                <a:sym typeface="Wingdings" panose="05000000000000000000" pitchFamily="2" charset="2"/>
              </a:rPr>
              <a:t>, CONTRIBUTOR può fare tutto tranne aggiungere o rimuovere un utente)</a:t>
            </a:r>
          </a:p>
          <a:p>
            <a:endParaRPr lang="it-IT" dirty="0">
              <a:sym typeface="Wingdings" panose="05000000000000000000" pitchFamily="2" charset="2"/>
            </a:endParaRPr>
          </a:p>
          <a:p>
            <a:r>
              <a:rPr lang="it-IT" dirty="0">
                <a:sym typeface="Wingdings" panose="05000000000000000000" pitchFamily="2" charset="2"/>
              </a:rPr>
              <a:t>Billing  possibile aggiungere dei TAG alle risorse o ai gruppi di risorse (ce ne sono già di default) per vedere il billing complessivo delle risorse relative a un certo </a:t>
            </a:r>
            <a:r>
              <a:rPr lang="it-IT" dirty="0" err="1">
                <a:sym typeface="Wingdings" panose="05000000000000000000" pitchFamily="2" charset="2"/>
              </a:rPr>
              <a:t>tag</a:t>
            </a:r>
            <a:endParaRPr lang="it-IT" dirty="0"/>
          </a:p>
        </p:txBody>
      </p:sp>
      <p:sp>
        <p:nvSpPr>
          <p:cNvPr id="4" name="Slide Number Placeholder 3"/>
          <p:cNvSpPr>
            <a:spLocks noGrp="1"/>
          </p:cNvSpPr>
          <p:nvPr>
            <p:ph type="sldNum" sz="quarter" idx="10"/>
          </p:nvPr>
        </p:nvSpPr>
        <p:spPr/>
        <p:txBody>
          <a:bodyPr/>
          <a:lstStyle/>
          <a:p>
            <a:fld id="{955CD3F1-23E3-4EB0-933E-7A6224716E93}" type="slidenum">
              <a:rPr lang="it-IT" smtClean="0"/>
              <a:t>17</a:t>
            </a:fld>
            <a:endParaRPr lang="it-IT"/>
          </a:p>
        </p:txBody>
      </p:sp>
    </p:spTree>
    <p:extLst>
      <p:ext uri="{BB962C8B-B14F-4D97-AF65-F5344CB8AC3E}">
        <p14:creationId xmlns:p14="http://schemas.microsoft.com/office/powerpoint/2010/main" val="31762917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a:p>
            <a:pPr marL="171450" indent="-171450">
              <a:buFont typeface="Wingdings" panose="05000000000000000000" pitchFamily="2" charset="2"/>
              <a:buChar char="à"/>
            </a:pPr>
            <a:r>
              <a:rPr lang="it-IT" dirty="0">
                <a:sym typeface="Wingdings" panose="05000000000000000000" pitchFamily="2" charset="2"/>
              </a:rPr>
              <a:t>Parametrizzare alcuni valori (nome delle VM, delle </a:t>
            </a:r>
            <a:r>
              <a:rPr lang="it-IT" dirty="0" err="1">
                <a:sym typeface="Wingdings" panose="05000000000000000000" pitchFamily="2" charset="2"/>
              </a:rPr>
              <a:t>Vnet</a:t>
            </a:r>
            <a:r>
              <a:rPr lang="it-IT" dirty="0">
                <a:sym typeface="Wingdings" panose="05000000000000000000" pitchFamily="2" charset="2"/>
              </a:rPr>
              <a:t>, </a:t>
            </a:r>
            <a:r>
              <a:rPr lang="it-IT" dirty="0" err="1">
                <a:sym typeface="Wingdings" panose="05000000000000000000" pitchFamily="2" charset="2"/>
              </a:rPr>
              <a:t>size</a:t>
            </a:r>
            <a:r>
              <a:rPr lang="it-IT" dirty="0">
                <a:sym typeface="Wingdings" panose="05000000000000000000" pitchFamily="2" charset="2"/>
              </a:rPr>
              <a:t>,…) + dipendenze tra le risorse (es. non voglio creare la VM prima che sia stato creato lo </a:t>
            </a:r>
            <a:r>
              <a:rPr lang="it-IT" dirty="0" err="1">
                <a:sym typeface="Wingdings" panose="05000000000000000000" pitchFamily="2" charset="2"/>
              </a:rPr>
              <a:t>storage</a:t>
            </a:r>
            <a:r>
              <a:rPr lang="it-IT" dirty="0">
                <a:sym typeface="Wingdings" panose="05000000000000000000" pitchFamily="2" charset="2"/>
              </a:rPr>
              <a:t> dove caricare il VHD)</a:t>
            </a:r>
          </a:p>
          <a:p>
            <a:pPr marL="171450" indent="-171450">
              <a:buFont typeface="Wingdings" panose="05000000000000000000" pitchFamily="2" charset="2"/>
              <a:buChar char="à"/>
            </a:pPr>
            <a:endParaRPr lang="it-IT" dirty="0">
              <a:sym typeface="Wingdings" panose="05000000000000000000" pitchFamily="2" charset="2"/>
            </a:endParaRPr>
          </a:p>
          <a:p>
            <a:pPr marL="171450" indent="-171450">
              <a:buFont typeface="Wingdings" panose="05000000000000000000" pitchFamily="2" charset="2"/>
              <a:buChar char="à"/>
            </a:pPr>
            <a:r>
              <a:rPr lang="it-IT" dirty="0">
                <a:sym typeface="Wingdings" panose="05000000000000000000" pitchFamily="2" charset="2"/>
              </a:rPr>
              <a:t>Script PS eseguito in modo sequenziale, </a:t>
            </a:r>
            <a:r>
              <a:rPr lang="it-IT" dirty="0" err="1">
                <a:sym typeface="Wingdings" panose="05000000000000000000" pitchFamily="2" charset="2"/>
              </a:rPr>
              <a:t>template</a:t>
            </a:r>
            <a:r>
              <a:rPr lang="it-IT" dirty="0">
                <a:sym typeface="Wingdings" panose="05000000000000000000" pitchFamily="2" charset="2"/>
              </a:rPr>
              <a:t> eseguito in parallelo a seconda delle dipendenze</a:t>
            </a:r>
            <a:endParaRPr lang="it-IT" dirty="0"/>
          </a:p>
        </p:txBody>
      </p:sp>
      <p:sp>
        <p:nvSpPr>
          <p:cNvPr id="4" name="Slide Number Placeholder 3"/>
          <p:cNvSpPr>
            <a:spLocks noGrp="1"/>
          </p:cNvSpPr>
          <p:nvPr>
            <p:ph type="sldNum" sz="quarter" idx="10"/>
          </p:nvPr>
        </p:nvSpPr>
        <p:spPr/>
        <p:txBody>
          <a:bodyPr/>
          <a:lstStyle/>
          <a:p>
            <a:fld id="{955CD3F1-23E3-4EB0-933E-7A6224716E93}" type="slidenum">
              <a:rPr lang="it-IT" smtClean="0"/>
              <a:t>18</a:t>
            </a:fld>
            <a:endParaRPr lang="it-IT"/>
          </a:p>
        </p:txBody>
      </p:sp>
    </p:spTree>
    <p:extLst>
      <p:ext uri="{BB962C8B-B14F-4D97-AF65-F5344CB8AC3E}">
        <p14:creationId xmlns:p14="http://schemas.microsoft.com/office/powerpoint/2010/main" val="20750807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Cloud Services is designed to support applications that are scalable, reliable, and cheap to operate. Just like an App Service is hosted on VMs, so too are Cloud Services, however, you have more control over the VMs. You can install your own software on Cloud Service VMs and you can remote into them.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More control also means less ease of use; unless you need the additional control options, it's typically quicker and easier to get a web application up and running in Web Apps in App Service compared to Cloud Services. </a:t>
            </a:r>
          </a:p>
          <a:p>
            <a:r>
              <a:rPr lang="en-US" sz="1200" kern="1200" dirty="0">
                <a:solidFill>
                  <a:schemeClr val="tx1"/>
                </a:solidFill>
                <a:effectLst/>
                <a:latin typeface="+mn-lt"/>
                <a:ea typeface="+mn-ea"/>
                <a:cs typeface="+mn-cs"/>
              </a:rPr>
              <a:t>The technology provides two slightly different VM options: instances of </a:t>
            </a:r>
            <a:r>
              <a:rPr lang="en-US" sz="1200" i="1" kern="1200" dirty="0">
                <a:solidFill>
                  <a:schemeClr val="tx1"/>
                </a:solidFill>
                <a:effectLst/>
                <a:latin typeface="+mn-lt"/>
                <a:ea typeface="+mn-ea"/>
                <a:cs typeface="+mn-cs"/>
              </a:rPr>
              <a:t>web roles</a:t>
            </a:r>
            <a:r>
              <a:rPr lang="en-US" sz="1200" kern="1200" dirty="0">
                <a:solidFill>
                  <a:schemeClr val="tx1"/>
                </a:solidFill>
                <a:effectLst/>
                <a:latin typeface="+mn-lt"/>
                <a:ea typeface="+mn-ea"/>
                <a:cs typeface="+mn-cs"/>
              </a:rPr>
              <a:t> run a variant of Windows Server with IIS, while instances of </a:t>
            </a:r>
            <a:r>
              <a:rPr lang="en-US" sz="1200" i="1" kern="1200" dirty="0">
                <a:solidFill>
                  <a:schemeClr val="tx1"/>
                </a:solidFill>
                <a:effectLst/>
                <a:latin typeface="+mn-lt"/>
                <a:ea typeface="+mn-ea"/>
                <a:cs typeface="+mn-cs"/>
              </a:rPr>
              <a:t>worker roles</a:t>
            </a:r>
            <a:r>
              <a:rPr lang="en-US" sz="1200" kern="1200" dirty="0">
                <a:solidFill>
                  <a:schemeClr val="tx1"/>
                </a:solidFill>
                <a:effectLst/>
                <a:latin typeface="+mn-lt"/>
                <a:ea typeface="+mn-ea"/>
                <a:cs typeface="+mn-cs"/>
              </a:rPr>
              <a:t> run the same Windows Server variant without IIS. A Cloud Services application relies on some combination of these two options.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a simple application might use just a web role, while a more complex application might use a web role to handle incoming requests from users, then pass the work those requests create to a worker role for processing. (This communication could use Service Bus or Azure Queues.)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 though applications run in virtual machines, it's important to understand that Cloud Services provides PaaS, not IaaS. All you have to do is deploy your application. Management of the platform it runs on, including deploying new versions of the operating system, is handled for you.</a:t>
            </a:r>
          </a:p>
          <a:p>
            <a:endParaRPr lang="en-US" sz="1200"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dirty="0">
                <a:solidFill>
                  <a:schemeClr val="tx1"/>
                </a:solidFill>
                <a:effectLst/>
                <a:latin typeface="+mn-lt"/>
                <a:ea typeface="+mn-ea"/>
                <a:cs typeface="+mn-cs"/>
              </a:rPr>
              <a:t>Cloud Services is an effective solution when you need direct access to the underlying infrastructure or need to configure Internet Information Services (IIS) directly. Like App Service, you don’t need to deal with patching or updating the underlying OS. Cloud Services is sometimes used to migrate existing web apps with dependencies on IIS configurations or required third party components—it provides </a:t>
            </a:r>
            <a:r>
              <a:rPr lang="en-US" sz="1224" kern="1200" dirty="0" err="1">
                <a:solidFill>
                  <a:schemeClr val="tx1"/>
                </a:solidFill>
                <a:effectLst/>
                <a:latin typeface="+mn-lt"/>
                <a:ea typeface="+mn-ea"/>
                <a:cs typeface="+mn-cs"/>
              </a:rPr>
              <a:t>autoscaling</a:t>
            </a:r>
            <a:r>
              <a:rPr lang="en-US" sz="1224" kern="1200" dirty="0">
                <a:solidFill>
                  <a:schemeClr val="tx1"/>
                </a:solidFill>
                <a:effectLst/>
                <a:latin typeface="+mn-lt"/>
                <a:ea typeface="+mn-ea"/>
                <a:cs typeface="+mn-cs"/>
              </a:rPr>
              <a:t> while still allowing for many developer-focused platform benefits. </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24"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dirty="0">
                <a:solidFill>
                  <a:schemeClr val="tx1"/>
                </a:solidFill>
                <a:effectLst/>
                <a:latin typeface="+mn-lt"/>
                <a:ea typeface="+mn-ea"/>
                <a:cs typeface="+mn-cs"/>
              </a:rPr>
              <a:t>Since Cloud Services was introduced, design options have evolved significantly. App Service and Service Fabric reflect a more modern approach to PaaS that you should consider as the foundation for your application development.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93642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offer un </a:t>
            </a:r>
            <a:r>
              <a:rPr lang="en-US" dirty="0" err="1"/>
              <a:t>servizio</a:t>
            </a:r>
            <a:r>
              <a:rPr lang="en-US" dirty="0"/>
              <a:t> di Backup </a:t>
            </a:r>
            <a:r>
              <a:rPr lang="en-US" dirty="0" err="1"/>
              <a:t>che</a:t>
            </a:r>
            <a:r>
              <a:rPr lang="en-US" dirty="0"/>
              <a:t> è </a:t>
            </a:r>
            <a:r>
              <a:rPr lang="en-US" dirty="0" err="1"/>
              <a:t>possibile</a:t>
            </a:r>
            <a:r>
              <a:rPr lang="en-US" dirty="0"/>
              <a:t> </a:t>
            </a:r>
            <a:r>
              <a:rPr lang="en-US" dirty="0" err="1"/>
              <a:t>utilizzare</a:t>
            </a:r>
            <a:r>
              <a:rPr lang="en-US" dirty="0"/>
              <a:t> per </a:t>
            </a:r>
            <a:r>
              <a:rPr lang="en-US" dirty="0" err="1"/>
              <a:t>eseguire</a:t>
            </a:r>
            <a:r>
              <a:rPr lang="en-US" dirty="0"/>
              <a:t> backup &amp; restore </a:t>
            </a:r>
            <a:r>
              <a:rPr lang="en-US" dirty="0" err="1"/>
              <a:t>dei</a:t>
            </a:r>
            <a:r>
              <a:rPr lang="en-US" dirty="0"/>
              <a:t> </a:t>
            </a:r>
            <a:r>
              <a:rPr lang="en-US" dirty="0" err="1"/>
              <a:t>tuoi</a:t>
            </a:r>
            <a:r>
              <a:rPr lang="en-US" dirty="0"/>
              <a:t> </a:t>
            </a:r>
            <a:r>
              <a:rPr lang="en-US" dirty="0" err="1"/>
              <a:t>dati</a:t>
            </a:r>
            <a:r>
              <a:rPr lang="en-US" dirty="0"/>
              <a:t> </a:t>
            </a:r>
            <a:r>
              <a:rPr lang="en-US" dirty="0" err="1"/>
              <a:t>nel</a:t>
            </a:r>
            <a:r>
              <a:rPr lang="en-US" dirty="0"/>
              <a:t> cloud. </a:t>
            </a:r>
            <a:r>
              <a:rPr lang="en-US" dirty="0" err="1"/>
              <a:t>Sostituisce</a:t>
            </a:r>
            <a:r>
              <a:rPr lang="en-US" dirty="0"/>
              <a:t> </a:t>
            </a:r>
            <a:r>
              <a:rPr lang="en-US" dirty="0" err="1"/>
              <a:t>quindi</a:t>
            </a:r>
            <a:r>
              <a:rPr lang="en-US" dirty="0"/>
              <a:t> </a:t>
            </a:r>
            <a:r>
              <a:rPr lang="en-US" dirty="0" err="1"/>
              <a:t>una</a:t>
            </a:r>
            <a:r>
              <a:rPr lang="en-US" dirty="0"/>
              <a:t> </a:t>
            </a:r>
            <a:r>
              <a:rPr lang="en-US" dirty="0" err="1"/>
              <a:t>soluzione</a:t>
            </a:r>
            <a:r>
              <a:rPr lang="en-US" dirty="0"/>
              <a:t> di backup on-</a:t>
            </a:r>
            <a:r>
              <a:rPr lang="en-US" dirty="0" err="1"/>
              <a:t>prem</a:t>
            </a:r>
            <a:r>
              <a:rPr lang="en-US" dirty="0"/>
              <a:t> o in un </a:t>
            </a:r>
            <a:r>
              <a:rPr lang="en-US" dirty="0" err="1"/>
              <a:t>altro</a:t>
            </a:r>
            <a:r>
              <a:rPr lang="en-US" dirty="0"/>
              <a:t> </a:t>
            </a:r>
            <a:r>
              <a:rPr lang="en-US" dirty="0" err="1"/>
              <a:t>sito</a:t>
            </a:r>
            <a:r>
              <a:rPr lang="en-US" dirty="0"/>
              <a:t> con </a:t>
            </a:r>
            <a:r>
              <a:rPr lang="en-US" dirty="0" err="1"/>
              <a:t>una</a:t>
            </a:r>
            <a:r>
              <a:rPr lang="en-US" dirty="0"/>
              <a:t> </a:t>
            </a:r>
            <a:r>
              <a:rPr lang="en-US" dirty="0" err="1"/>
              <a:t>soluzione</a:t>
            </a:r>
            <a:r>
              <a:rPr lang="en-US" dirty="0"/>
              <a:t> in cloud, </a:t>
            </a:r>
            <a:r>
              <a:rPr lang="en-US" dirty="0" err="1"/>
              <a:t>sicura</a:t>
            </a:r>
            <a:r>
              <a:rPr lang="en-US" dirty="0"/>
              <a:t>, </a:t>
            </a:r>
            <a:r>
              <a:rPr lang="en-US" dirty="0" err="1"/>
              <a:t>affidabile</a:t>
            </a:r>
            <a:r>
              <a:rPr lang="en-US" dirty="0"/>
              <a:t> e competitive a </a:t>
            </a:r>
            <a:r>
              <a:rPr lang="en-US" dirty="0" err="1"/>
              <a:t>livello</a:t>
            </a:r>
            <a:r>
              <a:rPr lang="en-US" dirty="0"/>
              <a:t> di </a:t>
            </a:r>
            <a:r>
              <a:rPr lang="en-US" dirty="0" err="1"/>
              <a:t>costo</a:t>
            </a:r>
            <a:r>
              <a:rPr lang="en-US" dirty="0"/>
              <a:t>. </a:t>
            </a:r>
          </a:p>
          <a:p>
            <a:endParaRPr lang="en-US" dirty="0"/>
          </a:p>
          <a:p>
            <a:r>
              <a:rPr lang="en-US" dirty="0"/>
              <a:t>Non ci </a:t>
            </a:r>
            <a:r>
              <a:rPr lang="en-US" dirty="0" err="1"/>
              <a:t>sono</a:t>
            </a:r>
            <a:r>
              <a:rPr lang="en-US" dirty="0"/>
              <a:t> </a:t>
            </a:r>
            <a:r>
              <a:rPr lang="en-US" dirty="0" err="1"/>
              <a:t>costi</a:t>
            </a:r>
            <a:r>
              <a:rPr lang="en-US" dirty="0"/>
              <a:t> per </a:t>
            </a:r>
            <a:r>
              <a:rPr lang="en-US" dirty="0" err="1"/>
              <a:t>il</a:t>
            </a:r>
            <a:r>
              <a:rPr lang="en-US" dirty="0"/>
              <a:t> traffic </a:t>
            </a:r>
            <a:r>
              <a:rPr lang="en-US" dirty="0" err="1"/>
              <a:t>dati</a:t>
            </a:r>
            <a:r>
              <a:rPr lang="en-US" dirty="0"/>
              <a:t> </a:t>
            </a:r>
            <a:r>
              <a:rPr lang="en-US" dirty="0" err="1"/>
              <a:t>che</a:t>
            </a:r>
            <a:r>
              <a:rPr lang="en-US" dirty="0"/>
              <a:t> </a:t>
            </a:r>
            <a:r>
              <a:rPr lang="en-US" dirty="0" err="1"/>
              <a:t>avviene</a:t>
            </a:r>
            <a:r>
              <a:rPr lang="en-US" dirty="0"/>
              <a:t> in </a:t>
            </a:r>
            <a:r>
              <a:rPr lang="en-US" dirty="0" err="1"/>
              <a:t>fase</a:t>
            </a:r>
            <a:r>
              <a:rPr lang="en-US" dirty="0"/>
              <a:t> di restore e </a:t>
            </a:r>
            <a:r>
              <a:rPr lang="en-US" dirty="0" err="1"/>
              <a:t>anche</a:t>
            </a:r>
            <a:r>
              <a:rPr lang="en-US" dirty="0"/>
              <a:t> I </a:t>
            </a:r>
            <a:r>
              <a:rPr lang="en-US" dirty="0" err="1"/>
              <a:t>il</a:t>
            </a:r>
            <a:r>
              <a:rPr lang="en-US" dirty="0"/>
              <a:t> traffic </a:t>
            </a:r>
            <a:r>
              <a:rPr lang="en-US" dirty="0" err="1"/>
              <a:t>dei</a:t>
            </a:r>
            <a:r>
              <a:rPr lang="en-US" dirty="0"/>
              <a:t> </a:t>
            </a:r>
            <a:r>
              <a:rPr lang="en-US" dirty="0" err="1"/>
              <a:t>dati</a:t>
            </a:r>
            <a:r>
              <a:rPr lang="en-US" dirty="0"/>
              <a:t> </a:t>
            </a:r>
            <a:r>
              <a:rPr lang="en-US" dirty="0" err="1"/>
              <a:t>trasferiti</a:t>
            </a:r>
            <a:r>
              <a:rPr lang="en-US" dirty="0"/>
              <a:t> in </a:t>
            </a:r>
            <a:r>
              <a:rPr lang="en-US" dirty="0" err="1"/>
              <a:t>fase</a:t>
            </a:r>
            <a:r>
              <a:rPr lang="en-US" dirty="0"/>
              <a:t> di backup è </a:t>
            </a:r>
            <a:r>
              <a:rPr lang="en-US" dirty="0" err="1"/>
              <a:t>gratuito</a:t>
            </a:r>
            <a:r>
              <a:rPr lang="en-US" dirty="0"/>
              <a:t>.</a:t>
            </a:r>
          </a:p>
          <a:p>
            <a:endParaRPr lang="en-US" dirty="0"/>
          </a:p>
          <a:p>
            <a:r>
              <a:rPr lang="en-US" dirty="0"/>
              <a:t>È </a:t>
            </a:r>
            <a:r>
              <a:rPr lang="en-US" dirty="0" err="1"/>
              <a:t>possibile</a:t>
            </a:r>
            <a:r>
              <a:rPr lang="en-US" dirty="0"/>
              <a:t> </a:t>
            </a:r>
            <a:r>
              <a:rPr lang="en-US" dirty="0" err="1"/>
              <a:t>eseguire</a:t>
            </a:r>
            <a:r>
              <a:rPr lang="en-US" dirty="0"/>
              <a:t> </a:t>
            </a:r>
            <a:r>
              <a:rPr lang="en-US" dirty="0" err="1"/>
              <a:t>il</a:t>
            </a:r>
            <a:r>
              <a:rPr lang="en-US" dirty="0"/>
              <a:t> backup </a:t>
            </a:r>
            <a:r>
              <a:rPr lang="en-US" dirty="0" err="1"/>
              <a:t>su</a:t>
            </a:r>
            <a:r>
              <a:rPr lang="en-US" dirty="0"/>
              <a:t> Azure di file e </a:t>
            </a:r>
            <a:r>
              <a:rPr lang="en-US" dirty="0" err="1"/>
              <a:t>cartelle</a:t>
            </a:r>
            <a:r>
              <a:rPr lang="en-US" dirty="0"/>
              <a:t>, </a:t>
            </a:r>
            <a:r>
              <a:rPr lang="en-US" dirty="0" err="1"/>
              <a:t>hyper-v</a:t>
            </a:r>
            <a:r>
              <a:rPr lang="en-US" dirty="0"/>
              <a:t>, </a:t>
            </a:r>
            <a:r>
              <a:rPr lang="en-US" dirty="0" err="1"/>
              <a:t>sql</a:t>
            </a:r>
            <a:r>
              <a:rPr lang="en-US" dirty="0"/>
              <a:t> server. </a:t>
            </a:r>
            <a:r>
              <a:rPr lang="en-US" dirty="0" err="1"/>
              <a:t>Sharepoint</a:t>
            </a:r>
            <a:r>
              <a:rPr lang="en-US" dirty="0"/>
              <a:t> and exchange on-</a:t>
            </a:r>
            <a:r>
              <a:rPr lang="en-US" dirty="0" err="1"/>
              <a:t>prem</a:t>
            </a:r>
            <a:r>
              <a:rPr lang="en-US" dirty="0"/>
              <a:t>, ma </a:t>
            </a:r>
            <a:r>
              <a:rPr lang="en-US" dirty="0" err="1"/>
              <a:t>anche</a:t>
            </a:r>
            <a:r>
              <a:rPr lang="en-US" dirty="0"/>
              <a:t> VM </a:t>
            </a:r>
            <a:r>
              <a:rPr lang="en-US" dirty="0" err="1"/>
              <a:t>su</a:t>
            </a:r>
            <a:r>
              <a:rPr lang="en-US" dirty="0"/>
              <a:t> Azure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9/19/2016 9:27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6522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Co-marketing e Co-selling</a:t>
            </a:r>
            <a:r>
              <a:rPr lang="en-US" baseline="0" dirty="0"/>
              <a:t> non è </a:t>
            </a:r>
            <a:r>
              <a:rPr lang="en-US" baseline="0" dirty="0" err="1"/>
              <a:t>predefinito</a:t>
            </a:r>
            <a:r>
              <a:rPr lang="en-US" baseline="0" dirty="0"/>
              <a:t> ma cambia da ISV a ISV, se ne </a:t>
            </a:r>
            <a:r>
              <a:rPr lang="en-US" baseline="0" dirty="0" err="1"/>
              <a:t>occupano</a:t>
            </a:r>
            <a:r>
              <a:rPr lang="en-US" baseline="0" dirty="0"/>
              <a:t> Gab e Irene</a:t>
            </a:r>
            <a:br>
              <a:rPr lang="en-US" baseline="0" dirty="0"/>
            </a:br>
            <a:r>
              <a:rPr lang="en-US" baseline="0" dirty="0"/>
              <a:t>Per la parte </a:t>
            </a:r>
            <a:r>
              <a:rPr lang="en-US" baseline="0" dirty="0" err="1"/>
              <a:t>tecnica</a:t>
            </a:r>
            <a:r>
              <a:rPr lang="en-US" baseline="0" dirty="0"/>
              <a:t> </a:t>
            </a:r>
            <a:r>
              <a:rPr lang="en-US" baseline="0" dirty="0" err="1"/>
              <a:t>incentriamo</a:t>
            </a:r>
            <a:r>
              <a:rPr lang="en-US" baseline="0" dirty="0"/>
              <a:t> </a:t>
            </a:r>
            <a:r>
              <a:rPr lang="en-US" baseline="0" dirty="0" err="1"/>
              <a:t>principalmente</a:t>
            </a:r>
            <a:r>
              <a:rPr lang="en-US" baseline="0" dirty="0"/>
              <a:t> </a:t>
            </a:r>
            <a:r>
              <a:rPr lang="en-US" baseline="0" dirty="0" err="1"/>
              <a:t>su</a:t>
            </a:r>
            <a:r>
              <a:rPr lang="en-US" baseline="0" dirty="0"/>
              <a:t> Azure, </a:t>
            </a:r>
            <a:r>
              <a:rPr lang="en-US" baseline="0" dirty="0" err="1"/>
              <a:t>però</a:t>
            </a:r>
            <a:r>
              <a:rPr lang="en-US" baseline="0" dirty="0"/>
              <a:t> </a:t>
            </a:r>
            <a:r>
              <a:rPr lang="en-US" baseline="0" dirty="0" err="1"/>
              <a:t>possiamo</a:t>
            </a:r>
            <a:r>
              <a:rPr lang="en-US" baseline="0" dirty="0"/>
              <a:t> </a:t>
            </a:r>
            <a:r>
              <a:rPr lang="en-US" baseline="0" dirty="0" err="1"/>
              <a:t>andare</a:t>
            </a:r>
            <a:r>
              <a:rPr lang="en-US" baseline="0" dirty="0"/>
              <a:t> </a:t>
            </a:r>
            <a:r>
              <a:rPr lang="en-US" baseline="0" dirty="0" err="1"/>
              <a:t>su</a:t>
            </a:r>
            <a:r>
              <a:rPr lang="en-US" baseline="0" dirty="0"/>
              <a:t> O365 o mobile</a:t>
            </a:r>
          </a:p>
          <a:p>
            <a:r>
              <a:rPr lang="en-US" baseline="0" dirty="0" err="1"/>
              <a:t>Alla</a:t>
            </a:r>
            <a:r>
              <a:rPr lang="en-US" baseline="0" dirty="0"/>
              <a:t> fine </a:t>
            </a:r>
            <a:r>
              <a:rPr lang="en-US" baseline="0" dirty="0" err="1"/>
              <a:t>dell’envision</a:t>
            </a:r>
            <a:r>
              <a:rPr lang="en-US" baseline="0" dirty="0"/>
              <a:t> </a:t>
            </a:r>
            <a:r>
              <a:rPr lang="en-US" baseline="0" dirty="0" err="1"/>
              <a:t>si</a:t>
            </a:r>
            <a:r>
              <a:rPr lang="en-US" baseline="0" dirty="0"/>
              <a:t> </a:t>
            </a:r>
            <a:r>
              <a:rPr lang="en-US" baseline="0" dirty="0" err="1"/>
              <a:t>fanno</a:t>
            </a:r>
            <a:r>
              <a:rPr lang="en-US" baseline="0" dirty="0"/>
              <a:t> </a:t>
            </a:r>
            <a:r>
              <a:rPr lang="en-US" baseline="0" dirty="0" err="1"/>
              <a:t>dei</a:t>
            </a:r>
            <a:r>
              <a:rPr lang="en-US" baseline="0" dirty="0"/>
              <a:t> one to one; step successive è </a:t>
            </a:r>
            <a:r>
              <a:rPr lang="en-US" baseline="0" dirty="0" err="1"/>
              <a:t>quello</a:t>
            </a:r>
            <a:r>
              <a:rPr lang="en-US" baseline="0" dirty="0"/>
              <a:t> </a:t>
            </a:r>
            <a:r>
              <a:rPr lang="en-US" baseline="0" dirty="0" err="1"/>
              <a:t>della</a:t>
            </a:r>
            <a:r>
              <a:rPr lang="en-US" baseline="0" dirty="0"/>
              <a:t> call </a:t>
            </a:r>
            <a:r>
              <a:rPr lang="en-US" baseline="0" dirty="0" err="1"/>
              <a:t>architetturale</a:t>
            </a:r>
            <a:r>
              <a:rPr lang="en-US" baseline="0" dirty="0"/>
              <a:t> (1 week prima </a:t>
            </a:r>
            <a:r>
              <a:rPr lang="en-US" baseline="0" dirty="0" err="1"/>
              <a:t>degli</a:t>
            </a:r>
            <a:r>
              <a:rPr lang="en-US" baseline="0" dirty="0"/>
              <a:t> </a:t>
            </a:r>
            <a:r>
              <a:rPr lang="en-US" baseline="0" dirty="0" err="1"/>
              <a:t>acc</a:t>
            </a:r>
            <a:r>
              <a:rPr lang="en-US" baseline="0" dirty="0"/>
              <a:t>) per </a:t>
            </a:r>
            <a:r>
              <a:rPr lang="en-US" baseline="0" dirty="0" err="1"/>
              <a:t>capire</a:t>
            </a:r>
            <a:r>
              <a:rPr lang="en-US" baseline="0" dirty="0"/>
              <a:t> </a:t>
            </a:r>
            <a:r>
              <a:rPr lang="en-US" baseline="0" dirty="0" err="1"/>
              <a:t>gli</a:t>
            </a:r>
            <a:r>
              <a:rPr lang="en-US" baseline="0" dirty="0"/>
              <a:t> </a:t>
            </a:r>
            <a:r>
              <a:rPr lang="en-US" baseline="0" dirty="0" err="1"/>
              <a:t>inghippi</a:t>
            </a:r>
            <a:r>
              <a:rPr lang="en-US" baseline="0" dirty="0"/>
              <a:t> </a:t>
            </a:r>
            <a:r>
              <a:rPr lang="en-US" baseline="0" dirty="0" err="1"/>
              <a:t>tecnici</a:t>
            </a:r>
            <a:r>
              <a:rPr lang="en-US" baseline="0" dirty="0"/>
              <a:t> o I </a:t>
            </a:r>
            <a:r>
              <a:rPr lang="en-US" baseline="0" dirty="0" err="1"/>
              <a:t>dubbi</a:t>
            </a:r>
            <a:r>
              <a:rPr lang="en-US" baseline="0" dirty="0"/>
              <a:t> </a:t>
            </a:r>
            <a:r>
              <a:rPr lang="en-US" baseline="0" dirty="0" err="1"/>
              <a:t>che</a:t>
            </a:r>
            <a:r>
              <a:rPr lang="en-US" baseline="0" dirty="0"/>
              <a:t> </a:t>
            </a:r>
            <a:r>
              <a:rPr lang="en-US" baseline="0" dirty="0" err="1"/>
              <a:t>possono</a:t>
            </a:r>
            <a:r>
              <a:rPr lang="en-US" baseline="0" dirty="0"/>
              <a:t> </a:t>
            </a:r>
            <a:r>
              <a:rPr lang="en-US" baseline="0" dirty="0" err="1"/>
              <a:t>presentarsi</a:t>
            </a:r>
            <a:r>
              <a:rPr lang="en-US" baseline="0" dirty="0"/>
              <a:t>.</a:t>
            </a:r>
            <a:br>
              <a:rPr lang="en-US" baseline="0" dirty="0"/>
            </a:br>
            <a:r>
              <a:rPr lang="en-US" baseline="0" dirty="0"/>
              <a:t>Il </a:t>
            </a:r>
            <a:r>
              <a:rPr lang="en-US" baseline="0" dirty="0" err="1"/>
              <a:t>lavoro</a:t>
            </a:r>
            <a:r>
              <a:rPr lang="en-US" baseline="0" dirty="0"/>
              <a:t> al </a:t>
            </a:r>
            <a:r>
              <a:rPr lang="en-US" baseline="0" dirty="0" err="1"/>
              <a:t>termine</a:t>
            </a:r>
            <a:r>
              <a:rPr lang="en-US" baseline="0" dirty="0"/>
              <a:t> </a:t>
            </a:r>
            <a:r>
              <a:rPr lang="en-US" baseline="0" dirty="0" err="1"/>
              <a:t>dei</a:t>
            </a:r>
            <a:r>
              <a:rPr lang="en-US" baseline="0" dirty="0"/>
              <a:t> 3 </a:t>
            </a:r>
            <a:r>
              <a:rPr lang="en-US" baseline="0" dirty="0" err="1"/>
              <a:t>giorni</a:t>
            </a:r>
            <a:r>
              <a:rPr lang="en-US" baseline="0" dirty="0"/>
              <a:t> è </a:t>
            </a:r>
            <a:r>
              <a:rPr lang="en-US" baseline="0" dirty="0" err="1"/>
              <a:t>sbloccare</a:t>
            </a:r>
            <a:r>
              <a:rPr lang="en-US" baseline="0" dirty="0"/>
              <a:t> la </a:t>
            </a:r>
            <a:r>
              <a:rPr lang="en-US" baseline="0" dirty="0" err="1"/>
              <a:t>criticità</a:t>
            </a:r>
            <a:r>
              <a:rPr lang="en-US" baseline="0" dirty="0"/>
              <a:t>; </a:t>
            </a:r>
            <a:r>
              <a:rPr lang="en-US" baseline="0" dirty="0" err="1"/>
              <a:t>il</a:t>
            </a:r>
            <a:r>
              <a:rPr lang="en-US" baseline="0" dirty="0"/>
              <a:t> </a:t>
            </a:r>
            <a:r>
              <a:rPr lang="en-US" baseline="0" dirty="0" err="1"/>
              <a:t>laboratorio</a:t>
            </a:r>
            <a:r>
              <a:rPr lang="en-US" baseline="0" dirty="0"/>
              <a:t> è </a:t>
            </a:r>
            <a:r>
              <a:rPr lang="en-US" baseline="0" dirty="0" err="1"/>
              <a:t>pratico</a:t>
            </a:r>
            <a:r>
              <a:rPr lang="en-US" baseline="0" dirty="0"/>
              <a:t>, non </a:t>
            </a:r>
            <a:r>
              <a:rPr lang="en-US" baseline="0" dirty="0" err="1"/>
              <a:t>c’è</a:t>
            </a:r>
            <a:r>
              <a:rPr lang="en-US" baseline="0" dirty="0"/>
              <a:t> </a:t>
            </a:r>
            <a:r>
              <a:rPr lang="en-US" baseline="0" dirty="0" err="1"/>
              <a:t>uno</a:t>
            </a:r>
            <a:r>
              <a:rPr lang="en-US" baseline="0" dirty="0"/>
              <a:t> speaker </a:t>
            </a:r>
            <a:r>
              <a:rPr lang="en-US" baseline="0" dirty="0" err="1"/>
              <a:t>che</a:t>
            </a:r>
            <a:r>
              <a:rPr lang="en-US" baseline="0" dirty="0"/>
              <a:t> “</a:t>
            </a:r>
            <a:r>
              <a:rPr lang="en-US" baseline="0" dirty="0" err="1"/>
              <a:t>insegna</a:t>
            </a:r>
            <a:r>
              <a:rPr lang="en-US" baseline="0" dirty="0"/>
              <a:t>”.</a:t>
            </a:r>
          </a:p>
          <a:p>
            <a:r>
              <a:rPr lang="en-US" baseline="0" dirty="0" err="1"/>
              <a:t>C’è</a:t>
            </a:r>
            <a:r>
              <a:rPr lang="en-US" baseline="0" dirty="0"/>
              <a:t> </a:t>
            </a:r>
            <a:r>
              <a:rPr lang="en-US" baseline="0" dirty="0" err="1"/>
              <a:t>anche</a:t>
            </a:r>
            <a:r>
              <a:rPr lang="en-US" baseline="0" dirty="0"/>
              <a:t> </a:t>
            </a:r>
            <a:r>
              <a:rPr lang="en-US" baseline="0" dirty="0" err="1"/>
              <a:t>una</a:t>
            </a:r>
            <a:r>
              <a:rPr lang="en-US" baseline="0" dirty="0"/>
              <a:t> </a:t>
            </a:r>
            <a:r>
              <a:rPr lang="en-US" baseline="0" dirty="0" err="1"/>
              <a:t>consulenza</a:t>
            </a:r>
            <a:r>
              <a:rPr lang="en-US" baseline="0" dirty="0"/>
              <a:t> di </a:t>
            </a:r>
            <a:r>
              <a:rPr lang="en-US" baseline="0" dirty="0" err="1"/>
              <a:t>quanto</a:t>
            </a:r>
            <a:r>
              <a:rPr lang="en-US" baseline="0" dirty="0"/>
              <a:t> costa </a:t>
            </a:r>
            <a:r>
              <a:rPr lang="en-US" baseline="0" dirty="0" err="1"/>
              <a:t>spostare</a:t>
            </a:r>
            <a:r>
              <a:rPr lang="en-US" baseline="0" dirty="0"/>
              <a:t> </a:t>
            </a:r>
            <a:r>
              <a:rPr lang="en-US" baseline="0" dirty="0" err="1"/>
              <a:t>tutto</a:t>
            </a:r>
            <a:r>
              <a:rPr lang="en-US" baseline="0" dirty="0"/>
              <a:t> </a:t>
            </a:r>
            <a:r>
              <a:rPr lang="en-US" baseline="0" dirty="0" err="1"/>
              <a:t>quanto</a:t>
            </a:r>
            <a:r>
              <a:rPr lang="en-US" baseline="0" dirty="0"/>
              <a:t> </a:t>
            </a:r>
            <a:r>
              <a:rPr lang="en-US" baseline="0" dirty="0" err="1"/>
              <a:t>sul</a:t>
            </a:r>
            <a:r>
              <a:rPr lang="en-US" baseline="0" dirty="0"/>
              <a:t> cloud (prima del </a:t>
            </a:r>
            <a:r>
              <a:rPr lang="en-US" baseline="0" dirty="0" err="1"/>
              <a:t>laboratorio</a:t>
            </a:r>
            <a:r>
              <a:rPr lang="en-US" baseline="0" dirty="0"/>
              <a:t> per </a:t>
            </a:r>
            <a:r>
              <a:rPr lang="en-US" baseline="0" dirty="0" err="1"/>
              <a:t>avere</a:t>
            </a:r>
            <a:r>
              <a:rPr lang="en-US" baseline="0" dirty="0"/>
              <a:t> </a:t>
            </a:r>
            <a:r>
              <a:rPr lang="en-US" baseline="0" dirty="0" err="1"/>
              <a:t>un’idea</a:t>
            </a:r>
            <a:r>
              <a:rPr lang="en-US" baseline="0" dirty="0"/>
              <a:t> di </a:t>
            </a:r>
            <a:r>
              <a:rPr lang="en-US" baseline="0" dirty="0" err="1"/>
              <a:t>massima</a:t>
            </a:r>
            <a:r>
              <a:rPr lang="en-US" baseline="0" dirty="0"/>
              <a:t>, </a:t>
            </a:r>
            <a:r>
              <a:rPr lang="en-US" baseline="0" dirty="0" err="1"/>
              <a:t>dopo</a:t>
            </a:r>
            <a:r>
              <a:rPr lang="en-US" baseline="0" dirty="0"/>
              <a:t> </a:t>
            </a:r>
            <a:r>
              <a:rPr lang="en-US" baseline="0" dirty="0" err="1"/>
              <a:t>il</a:t>
            </a:r>
            <a:r>
              <a:rPr lang="en-US" baseline="0" dirty="0"/>
              <a:t> </a:t>
            </a:r>
            <a:r>
              <a:rPr lang="en-US" baseline="0" dirty="0" err="1"/>
              <a:t>laboratorio</a:t>
            </a:r>
            <a:r>
              <a:rPr lang="en-US" baseline="0" dirty="0"/>
              <a:t> per </a:t>
            </a:r>
            <a:r>
              <a:rPr lang="en-US" baseline="0" dirty="0" err="1"/>
              <a:t>avere</a:t>
            </a:r>
            <a:r>
              <a:rPr lang="en-US" baseline="0" dirty="0"/>
              <a:t> </a:t>
            </a:r>
            <a:r>
              <a:rPr lang="en-US" baseline="0" dirty="0" err="1"/>
              <a:t>stime</a:t>
            </a:r>
            <a:r>
              <a:rPr lang="en-US" baseline="0" dirty="0"/>
              <a:t> </a:t>
            </a:r>
            <a:r>
              <a:rPr lang="en-US" baseline="0" dirty="0" err="1"/>
              <a:t>più</a:t>
            </a:r>
            <a:r>
              <a:rPr lang="en-US" baseline="0" dirty="0"/>
              <a:t> precise in </a:t>
            </a:r>
            <a:r>
              <a:rPr lang="en-US" baseline="0" dirty="0" err="1"/>
              <a:t>quanto</a:t>
            </a:r>
            <a:r>
              <a:rPr lang="en-US" baseline="0" dirty="0"/>
              <a:t> </a:t>
            </a:r>
            <a:r>
              <a:rPr lang="en-US" baseline="0" dirty="0" err="1"/>
              <a:t>conosciamo</a:t>
            </a:r>
            <a:r>
              <a:rPr lang="en-US" baseline="0" dirty="0"/>
              <a:t> la </a:t>
            </a:r>
            <a:r>
              <a:rPr lang="en-US" baseline="0" dirty="0" err="1"/>
              <a:t>soluzione</a:t>
            </a:r>
            <a:r>
              <a:rPr lang="en-US" baseline="0" dirty="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546D947-CCAC-4A4F-BD6A-497DC1769B4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5100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business continuity and disaster recovery (BCDR) strategy</a:t>
            </a:r>
          </a:p>
          <a:p>
            <a:r>
              <a:rPr lang="en-US" dirty="0"/>
              <a:t>Site Recovery is an Azure service that contributes to your BCDR strategy by orchestrating replication of </a:t>
            </a:r>
            <a:r>
              <a:rPr lang="en-US" b="1" dirty="0"/>
              <a:t>on-premises physical servers and virtual machines to the cloud (Azure) or to a secondary datacenter</a:t>
            </a:r>
            <a:r>
              <a:rPr lang="en-US" dirty="0"/>
              <a:t>. When outages occur in your primary location, you fail over to the secondary location to keep apps and workloads available. You fail back to your primary location when it returns to normal operations.</a:t>
            </a:r>
          </a:p>
          <a:p>
            <a:endParaRPr lang="en-US" dirty="0"/>
          </a:p>
          <a:p>
            <a:endParaRPr lang="en-US" dirty="0"/>
          </a:p>
          <a:p>
            <a:r>
              <a:rPr lang="en-US" dirty="0">
                <a:effectLst/>
              </a:rPr>
              <a:t>Backup ensures that your data is safe and recoverable while Site Recovery keeps your workloads available when/if an outage occurs.</a:t>
            </a:r>
          </a:p>
          <a:p>
            <a:r>
              <a:rPr lang="en-US" sz="1200" b="1" i="0" kern="1200" dirty="0">
                <a:solidFill>
                  <a:schemeClr val="tx1"/>
                </a:solidFill>
                <a:effectLst/>
                <a:latin typeface="+mn-lt"/>
                <a:ea typeface="+mn-ea"/>
                <a:cs typeface="+mn-cs"/>
              </a:rPr>
              <a:t>Azure Backup</a:t>
            </a:r>
          </a:p>
          <a:p>
            <a:r>
              <a:rPr lang="en-US" dirty="0">
                <a:effectLst/>
              </a:rPr>
              <a:t>Backs up data on-premises and in the cloud</a:t>
            </a:r>
          </a:p>
          <a:p>
            <a:r>
              <a:rPr lang="en-US" dirty="0">
                <a:effectLst/>
              </a:rPr>
              <a:t>Have wide variability in their acceptable Recovery point objective. VM backups usually one day while database backups as low as 15 minutes.</a:t>
            </a:r>
          </a:p>
          <a:p>
            <a:r>
              <a:rPr lang="en-US" dirty="0">
                <a:effectLst/>
              </a:rPr>
              <a:t>Backup data is typically retained for 30 days or less. From a compliance view, data may need to be saved for years. Backup data is ideal for archiving in such instances.</a:t>
            </a:r>
          </a:p>
          <a:p>
            <a:r>
              <a:rPr lang="en-US" dirty="0">
                <a:effectLst/>
              </a:rPr>
              <a:t>Because of a larger Recovery point objective, the amount of data a backup solution needs to process is usually much higher, which leads to a longer Recovery time objective.</a:t>
            </a:r>
          </a:p>
          <a:p>
            <a:r>
              <a:rPr lang="en-US" sz="1200" b="1" i="0" kern="1200" dirty="0">
                <a:solidFill>
                  <a:schemeClr val="tx1"/>
                </a:solidFill>
                <a:effectLst/>
                <a:latin typeface="+mn-lt"/>
                <a:ea typeface="+mn-ea"/>
                <a:cs typeface="+mn-cs"/>
              </a:rPr>
              <a:t>Azure Site Recovery</a:t>
            </a:r>
          </a:p>
          <a:p>
            <a:r>
              <a:rPr lang="en-US" dirty="0">
                <a:effectLst/>
              </a:rPr>
              <a:t>Coordinates virtual-machine and physical-server replication, failover, and fullback.</a:t>
            </a:r>
          </a:p>
          <a:p>
            <a:r>
              <a:rPr lang="en-US" dirty="0">
                <a:effectLst/>
              </a:rPr>
              <a:t>DR solutions have low Recovery point objectives; DR copy can be behind by a few seconds/minutes.</a:t>
            </a:r>
          </a:p>
          <a:p>
            <a:r>
              <a:rPr lang="en-US" dirty="0">
                <a:effectLst/>
              </a:rPr>
              <a:t>DR needs only operational recovery data, which can take hours to a day. Using DR data for long-term retention is not recommended because of the fine-grained data capture.</a:t>
            </a:r>
          </a:p>
          <a:p>
            <a:r>
              <a:rPr lang="en-US" dirty="0">
                <a:effectLst/>
              </a:rPr>
              <a:t>Disaster recovery solutions have smaller Recovery time objectives because they are more in sync with the source.</a:t>
            </a:r>
          </a:p>
          <a:p>
            <a:r>
              <a:rPr lang="en-US" dirty="0">
                <a:effectLst/>
              </a:rPr>
              <a:t>Remote monitor the health of machines and create customizable recovery plans.</a:t>
            </a:r>
          </a:p>
          <a:p>
            <a:endParaRPr lang="it-IT" dirty="0"/>
          </a:p>
        </p:txBody>
      </p:sp>
      <p:sp>
        <p:nvSpPr>
          <p:cNvPr id="4" name="Slide Number Placeholder 3"/>
          <p:cNvSpPr>
            <a:spLocks noGrp="1"/>
          </p:cNvSpPr>
          <p:nvPr>
            <p:ph type="sldNum" sz="quarter" idx="10"/>
          </p:nvPr>
        </p:nvSpPr>
        <p:spPr/>
        <p:txBody>
          <a:bodyPr/>
          <a:lstStyle/>
          <a:p>
            <a:fld id="{955CD3F1-23E3-4EB0-933E-7A6224716E93}" type="slidenum">
              <a:rPr lang="it-IT" smtClean="0"/>
              <a:t>21</a:t>
            </a:fld>
            <a:endParaRPr lang="it-IT"/>
          </a:p>
        </p:txBody>
      </p:sp>
    </p:spTree>
    <p:extLst>
      <p:ext uri="{BB962C8B-B14F-4D97-AF65-F5344CB8AC3E}">
        <p14:creationId xmlns:p14="http://schemas.microsoft.com/office/powerpoint/2010/main" val="10585711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088430">
              <a:spcBef>
                <a:spcPts val="833"/>
              </a:spcBef>
            </a:pPr>
            <a:r>
              <a:rPr lang="en-US" sz="1800" b="1" dirty="0">
                <a:solidFill>
                  <a:srgbClr val="000000">
                    <a:lumMod val="85000"/>
                    <a:lumOff val="15000"/>
                  </a:srgbClr>
                </a:solidFill>
                <a:latin typeface="Segoe UI Light"/>
              </a:rPr>
              <a:t>Solution flow</a:t>
            </a:r>
          </a:p>
          <a:p>
            <a:pPr marL="228591" indent="-228591" defTabSz="1088430">
              <a:spcBef>
                <a:spcPts val="833"/>
              </a:spcBef>
              <a:buFont typeface="+mj-lt"/>
              <a:buAutoNum type="arabicPeriod"/>
            </a:pPr>
            <a:r>
              <a:rPr lang="en-US" sz="1200" dirty="0">
                <a:solidFill>
                  <a:srgbClr val="000000">
                    <a:lumMod val="85000"/>
                    <a:lumOff val="15000"/>
                  </a:srgbClr>
                </a:solidFill>
                <a:latin typeface="Segoe UI"/>
              </a:rPr>
              <a:t>Users connect to front end server to access the web app</a:t>
            </a:r>
          </a:p>
          <a:p>
            <a:pPr marL="228591" indent="-228591" defTabSz="1088430">
              <a:spcBef>
                <a:spcPts val="833"/>
              </a:spcBef>
              <a:buFont typeface="+mj-lt"/>
              <a:buAutoNum type="arabicPeriod"/>
            </a:pPr>
            <a:r>
              <a:rPr lang="en-US" sz="1200" dirty="0">
                <a:solidFill>
                  <a:srgbClr val="000000">
                    <a:lumMod val="85000"/>
                    <a:lumOff val="15000"/>
                  </a:srgbClr>
                </a:solidFill>
                <a:latin typeface="Segoe UI"/>
              </a:rPr>
              <a:t>Azure DNS resolves web app server name and gets app location</a:t>
            </a:r>
          </a:p>
          <a:p>
            <a:pPr marL="228591" indent="-228591" defTabSz="1088430">
              <a:spcBef>
                <a:spcPts val="833"/>
              </a:spcBef>
              <a:buFont typeface="+mj-lt"/>
              <a:buAutoNum type="arabicPeriod"/>
            </a:pPr>
            <a:r>
              <a:rPr lang="en-US" sz="1200" dirty="0">
                <a:solidFill>
                  <a:srgbClr val="000000">
                    <a:lumMod val="85000"/>
                    <a:lumOff val="15000"/>
                  </a:srgbClr>
                </a:solidFill>
                <a:latin typeface="Segoe UI"/>
              </a:rPr>
              <a:t>User authentication with Azure AD or other identity providers</a:t>
            </a:r>
          </a:p>
          <a:p>
            <a:pPr marL="228591" indent="-228591" defTabSz="1088430">
              <a:spcBef>
                <a:spcPts val="833"/>
              </a:spcBef>
              <a:buFont typeface="+mj-lt"/>
              <a:buAutoNum type="arabicPeriod"/>
            </a:pPr>
            <a:r>
              <a:rPr lang="en-US" sz="1200" dirty="0">
                <a:solidFill>
                  <a:srgbClr val="000000">
                    <a:lumMod val="85000"/>
                    <a:lumOff val="15000"/>
                  </a:srgbClr>
                </a:solidFill>
                <a:latin typeface="Segoe UI"/>
              </a:rPr>
              <a:t>Web and app server can be hosted on Azure Compute or Azure Web App</a:t>
            </a:r>
          </a:p>
          <a:p>
            <a:pPr marL="228591" indent="-228591" defTabSz="1088430">
              <a:spcBef>
                <a:spcPts val="833"/>
              </a:spcBef>
              <a:buFont typeface="+mj-lt"/>
              <a:buAutoNum type="arabicPeriod"/>
            </a:pPr>
            <a:r>
              <a:rPr lang="en-US" sz="1200" dirty="0">
                <a:solidFill>
                  <a:srgbClr val="000000">
                    <a:lumMod val="85000"/>
                    <a:lumOff val="15000"/>
                  </a:srgbClr>
                </a:solidFill>
                <a:latin typeface="Segoe UI"/>
              </a:rPr>
              <a:t>App data can be stored in relational or non-relational databases; different data </a:t>
            </a:r>
            <a:r>
              <a:rPr lang="en-US" sz="1200" dirty="0" err="1">
                <a:solidFill>
                  <a:srgbClr val="000000">
                    <a:lumMod val="85000"/>
                    <a:lumOff val="15000"/>
                  </a:srgbClr>
                </a:solidFill>
                <a:latin typeface="Segoe UI"/>
              </a:rPr>
              <a:t>backends</a:t>
            </a:r>
            <a:r>
              <a:rPr lang="en-US" sz="1200" dirty="0">
                <a:solidFill>
                  <a:srgbClr val="000000">
                    <a:lumMod val="85000"/>
                    <a:lumOff val="15000"/>
                  </a:srgbClr>
                </a:solidFill>
                <a:latin typeface="Segoe UI"/>
              </a:rPr>
              <a:t> across cloud or SaaS store app data</a:t>
            </a:r>
          </a:p>
          <a:p>
            <a:pPr marL="228591" indent="-228591" defTabSz="1088430">
              <a:spcBef>
                <a:spcPts val="833"/>
              </a:spcBef>
              <a:buFont typeface="+mj-lt"/>
              <a:buAutoNum type="arabicPeriod"/>
            </a:pPr>
            <a:r>
              <a:rPr lang="en-US" sz="1200" dirty="0">
                <a:solidFill>
                  <a:srgbClr val="000000">
                    <a:lumMod val="85000"/>
                    <a:lumOff val="15000"/>
                  </a:srgbClr>
                </a:solidFill>
                <a:latin typeface="Segoe UI"/>
              </a:rPr>
              <a:t>Multiple development and deployment tools supported </a:t>
            </a:r>
          </a:p>
          <a:p>
            <a:pPr marL="228591" indent="-228591" defTabSz="1088430">
              <a:spcBef>
                <a:spcPts val="833"/>
              </a:spcBef>
              <a:buFont typeface="+mj-lt"/>
              <a:buAutoNum type="arabicPeriod"/>
            </a:pPr>
            <a:r>
              <a:rPr lang="en-US" sz="1200" dirty="0">
                <a:solidFill>
                  <a:srgbClr val="000000">
                    <a:lumMod val="85000"/>
                    <a:lumOff val="15000"/>
                  </a:srgbClr>
                </a:solidFill>
                <a:latin typeface="Segoe UI"/>
              </a:rPr>
              <a:t>Additional services like automation, search, service bus, and CDN can be used with Web App</a:t>
            </a:r>
          </a:p>
          <a:p>
            <a:pPr marL="228591" indent="-228591" defTabSz="1088430">
              <a:spcBef>
                <a:spcPts val="833"/>
              </a:spcBef>
              <a:buFont typeface="+mj-lt"/>
              <a:buAutoNum type="arabicPeriod"/>
            </a:pPr>
            <a:r>
              <a:rPr lang="en-US" sz="1200" dirty="0">
                <a:solidFill>
                  <a:srgbClr val="000000">
                    <a:lumMod val="85000"/>
                    <a:lumOff val="15000"/>
                  </a:srgbClr>
                </a:solidFill>
                <a:latin typeface="Segoe UI"/>
              </a:rPr>
              <a:t>Machine Learning, Data Lake Analytics, and Stream Analytics analyze app data and user behavior</a:t>
            </a:r>
          </a:p>
          <a:p>
            <a:pPr marL="228591" indent="-228591" defTabSz="1088430">
              <a:spcBef>
                <a:spcPts val="833"/>
              </a:spcBef>
              <a:buFont typeface="+mj-lt"/>
              <a:buAutoNum type="arabicPeriod"/>
            </a:pPr>
            <a:r>
              <a:rPr lang="en-US" sz="1200" dirty="0">
                <a:solidFill>
                  <a:srgbClr val="000000">
                    <a:lumMod val="85000"/>
                    <a:lumOff val="15000"/>
                  </a:srgbClr>
                </a:solidFill>
                <a:latin typeface="Segoe UI"/>
              </a:rPr>
              <a:t>Power BI, Tableau, or </a:t>
            </a:r>
            <a:r>
              <a:rPr lang="en-US" sz="1200" dirty="0" err="1">
                <a:solidFill>
                  <a:srgbClr val="000000">
                    <a:lumMod val="85000"/>
                    <a:lumOff val="15000"/>
                  </a:srgbClr>
                </a:solidFill>
                <a:latin typeface="Segoe UI"/>
              </a:rPr>
              <a:t>Qlik</a:t>
            </a:r>
            <a:r>
              <a:rPr lang="en-US" sz="1200" dirty="0">
                <a:solidFill>
                  <a:srgbClr val="000000">
                    <a:lumMod val="85000"/>
                    <a:lumOff val="15000"/>
                  </a:srgbClr>
                </a:solidFill>
                <a:latin typeface="Segoe UI"/>
              </a:rPr>
              <a:t> visualize data </a:t>
            </a:r>
            <a:br>
              <a:rPr lang="en-US" sz="1200" dirty="0">
                <a:solidFill>
                  <a:srgbClr val="000000">
                    <a:lumMod val="85000"/>
                    <a:lumOff val="15000"/>
                  </a:srgbClr>
                </a:solidFill>
                <a:latin typeface="Segoe UI"/>
              </a:rPr>
            </a:br>
            <a:r>
              <a:rPr lang="en-US" sz="1200" dirty="0">
                <a:solidFill>
                  <a:srgbClr val="000000">
                    <a:lumMod val="85000"/>
                    <a:lumOff val="15000"/>
                  </a:srgbClr>
                </a:solidFill>
                <a:latin typeface="Segoe UI"/>
              </a:rPr>
              <a:t>with meaningful insights to make data more presentable </a:t>
            </a:r>
          </a:p>
          <a:p>
            <a:endParaRPr lang="en-US" dirty="0"/>
          </a:p>
        </p:txBody>
      </p:sp>
      <p:sp>
        <p:nvSpPr>
          <p:cNvPr id="4" name="Slide Number Placeholder 3"/>
          <p:cNvSpPr>
            <a:spLocks noGrp="1"/>
          </p:cNvSpPr>
          <p:nvPr>
            <p:ph type="sldNum" sz="quarter" idx="10"/>
          </p:nvPr>
        </p:nvSpPr>
        <p:spPr/>
        <p:txBody>
          <a:bodyPr/>
          <a:lstStyle/>
          <a:p>
            <a:pPr marL="0" marR="0" lvl="0" indent="0" algn="r" defTabSz="1306220" rtl="0" eaLnBrk="1" fontAlgn="auto" latinLnBrk="0" hangingPunct="1">
              <a:lnSpc>
                <a:spcPct val="100000"/>
              </a:lnSpc>
              <a:spcBef>
                <a:spcPts val="0"/>
              </a:spcBef>
              <a:spcAft>
                <a:spcPts val="0"/>
              </a:spcAft>
              <a:buClrTx/>
              <a:buSzTx/>
              <a:buFontTx/>
              <a:buNone/>
              <a:tabLst/>
              <a:defRPr/>
            </a:pPr>
            <a:fld id="{B4E17D6C-88BB-4742-9FFE-95233D636F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0622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6748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the whole (top level) Dev Ops story where Dev build </a:t>
            </a:r>
            <a:r>
              <a:rPr lang="en-US" baseline="0" dirty="0" err="1"/>
              <a:t>wounderful</a:t>
            </a:r>
            <a:r>
              <a:rPr lang="en-US" baseline="0" dirty="0"/>
              <a:t> apps, using CI they mange their code, builds, and releases. Connecting to a repository, they can deploy to Azure Websites, build in the cloud, deploy to a slot to test and validate, swap into production, deployed across the globe as needed, monitor and get feedback, on which </a:t>
            </a:r>
            <a:r>
              <a:rPr lang="en-US" baseline="0" dirty="0" err="1"/>
              <a:t>devs</a:t>
            </a:r>
            <a:r>
              <a:rPr lang="en-US" baseline="0" dirty="0"/>
              <a:t> can make updates.  Rinse and repeat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581EC0-6C77-47EF-A5F1-48F7DF3073C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20116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latin typeface="Segoe UI Light" charset="0"/>
                <a:ea typeface="+mn-ea"/>
                <a:cs typeface="+mn-cs"/>
              </a:rPr>
              <a:t> </a:t>
            </a:r>
          </a:p>
          <a:p>
            <a:r>
              <a:rPr lang="en-US" sz="900" kern="1200" dirty="0">
                <a:solidFill>
                  <a:schemeClr val="tx1"/>
                </a:solidFill>
                <a:latin typeface="Segoe UI Light" charset="0"/>
                <a:ea typeface="+mn-ea"/>
                <a:cs typeface="+mn-cs"/>
              </a:rPr>
              <a:t>Thank you Jodie, it is great seeing progress. This is so much better than our ‘free-style’ conceptual slides. Thanks!</a:t>
            </a:r>
          </a:p>
          <a:p>
            <a:r>
              <a:rPr lang="en-US" sz="900" kern="1200" dirty="0">
                <a:solidFill>
                  <a:schemeClr val="tx1"/>
                </a:solidFill>
                <a:latin typeface="Segoe UI Light" charset="0"/>
                <a:ea typeface="+mn-ea"/>
                <a:cs typeface="+mn-cs"/>
              </a:rPr>
              <a:t> </a:t>
            </a:r>
          </a:p>
          <a:p>
            <a:r>
              <a:rPr lang="en-US" sz="900" kern="1200" dirty="0">
                <a:solidFill>
                  <a:schemeClr val="tx1"/>
                </a:solidFill>
                <a:latin typeface="Segoe UI Light" charset="0"/>
                <a:ea typeface="+mn-ea"/>
                <a:cs typeface="+mn-cs"/>
              </a:rPr>
              <a:t>I provided feedback provided after each screen capture</a:t>
            </a:r>
          </a:p>
          <a:p>
            <a:r>
              <a:rPr lang="en-US" sz="900" kern="1200" dirty="0">
                <a:solidFill>
                  <a:schemeClr val="tx1"/>
                </a:solidFill>
                <a:latin typeface="Segoe UI Light" charset="0"/>
                <a:ea typeface="+mn-ea"/>
                <a:cs typeface="+mn-cs"/>
              </a:rPr>
              <a:t> </a:t>
            </a:r>
          </a:p>
          <a:p>
            <a:r>
              <a:rPr lang="en-US" sz="900" kern="1200" dirty="0">
                <a:solidFill>
                  <a:schemeClr val="tx1"/>
                </a:solidFill>
                <a:latin typeface="Segoe UI Light" charset="0"/>
                <a:ea typeface="+mn-ea"/>
                <a:cs typeface="+mn-cs"/>
              </a:rPr>
              <a:t>Before I start, I would to clarify some of the terminology</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]App Service Plan is a logical grouping of VMs. Meaning we curb a set of VMs (5, 10, 17… the blue and green blocks you created) from the larger pool. The App Service plan is a concept that is applicable for both the public multi-tenant stamps as well as for App Service Environment.</a:t>
            </a:r>
          </a:p>
          <a:p>
            <a:r>
              <a:rPr lang="en-US" sz="900" kern="1200" dirty="0">
                <a:solidFill>
                  <a:schemeClr val="tx1"/>
                </a:solidFill>
                <a:latin typeface="Segoe UI Light" charset="0"/>
                <a:ea typeface="+mn-ea"/>
                <a:cs typeface="+mn-cs"/>
              </a:rPr>
              <a:t> </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]Worker Pools applies only to App Service Environment and not to the multi-tenant stamps. A Worker Pool is a pool of VMs that you pre-allocate in ASE. Meaning you can allocate 11 VMs of size P1. Now you can create any number of App Service Plan that will use P1, and you can use an accumulative of 11 VMs and all of them are of size P1.</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]o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]I’ll drop by your desk to try and explain my thinking about illustration for that concept in </a:t>
            </a:r>
            <a:r>
              <a:rPr lang="en-US" sz="900" kern="1200" dirty="0" err="1">
                <a:solidFill>
                  <a:schemeClr val="tx1"/>
                </a:solidFill>
                <a:latin typeface="Segoe UI Light" charset="0"/>
                <a:ea typeface="+mn-ea"/>
                <a:cs typeface="+mn-cs"/>
              </a:rPr>
              <a:t>refence</a:t>
            </a:r>
            <a:r>
              <a:rPr lang="en-US" sz="900" kern="1200" dirty="0">
                <a:solidFill>
                  <a:schemeClr val="tx1"/>
                </a:solidFill>
                <a:latin typeface="Segoe UI Light" charset="0"/>
                <a:ea typeface="+mn-ea"/>
                <a:cs typeface="+mn-cs"/>
              </a:rPr>
              <a:t> to this design – which is great J</a:t>
            </a:r>
          </a:p>
          <a:p>
            <a:r>
              <a:rPr lang="en-US" sz="900" kern="1200" dirty="0">
                <a:solidFill>
                  <a:schemeClr val="tx1"/>
                </a:solidFill>
                <a:latin typeface="Segoe UI Light" charset="0"/>
                <a:ea typeface="+mn-ea"/>
                <a:cs typeface="+mn-cs"/>
              </a:rPr>
              <a:t> </a:t>
            </a:r>
          </a:p>
          <a:p>
            <a:r>
              <a:rPr lang="en-US" sz="900" kern="1200" dirty="0">
                <a:solidFill>
                  <a:schemeClr val="tx1"/>
                </a:solidFill>
                <a:latin typeface="Segoe UI Light" charset="0"/>
                <a:ea typeface="+mn-ea"/>
                <a:cs typeface="+mn-cs"/>
              </a:rPr>
              <a:t> </a:t>
            </a:r>
          </a:p>
          <a:p>
            <a:endParaRPr lang="en-US" sz="900" kern="1200" dirty="0">
              <a:solidFill>
                <a:schemeClr val="tx1"/>
              </a:solidFill>
              <a:latin typeface="Segoe UI Light" charset="0"/>
              <a:ea typeface="+mn-ea"/>
              <a:cs typeface="+mn-cs"/>
            </a:endParaRPr>
          </a:p>
          <a:p>
            <a:r>
              <a:rPr lang="en-US" sz="900" kern="1200" dirty="0">
                <a:solidFill>
                  <a:schemeClr val="tx1"/>
                </a:solidFill>
                <a:latin typeface="Segoe UI Light" charset="0"/>
                <a:ea typeface="+mn-ea"/>
                <a:cs typeface="+mn-cs"/>
              </a:rPr>
              <a:t> </a:t>
            </a:r>
          </a:p>
          <a:p>
            <a:r>
              <a:rPr lang="en-US" sz="900" kern="1200" dirty="0">
                <a:solidFill>
                  <a:schemeClr val="tx1"/>
                </a:solidFill>
                <a:latin typeface="Segoe UI Light" charset="0"/>
                <a:ea typeface="+mn-ea"/>
                <a:cs typeface="+mn-cs"/>
              </a:rPr>
              <a:t>The title of these images should be App Service Multi-tenant Stamp as you describe the App Plan at a high level and how they are mapped to the public ‘shared’ infrastructure.</a:t>
            </a:r>
          </a:p>
          <a:p>
            <a:r>
              <a:rPr lang="en-US" sz="900" kern="1200" dirty="0">
                <a:solidFill>
                  <a:schemeClr val="tx1"/>
                </a:solidFill>
                <a:latin typeface="Segoe UI Light" charset="0"/>
                <a:ea typeface="+mn-ea"/>
                <a:cs typeface="+mn-cs"/>
              </a:rPr>
              <a:t> </a:t>
            </a:r>
          </a:p>
          <a:p>
            <a:r>
              <a:rPr lang="en-US" sz="900" kern="1200" dirty="0">
                <a:solidFill>
                  <a:schemeClr val="tx1"/>
                </a:solidFill>
                <a:latin typeface="Segoe UI Light" charset="0"/>
                <a:ea typeface="+mn-ea"/>
                <a:cs typeface="+mn-cs"/>
              </a:rPr>
              <a:t>#1 – looks good</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]The entire red and orange </a:t>
            </a:r>
            <a:r>
              <a:rPr lang="en-US" sz="900" kern="1200" dirty="0" err="1">
                <a:solidFill>
                  <a:schemeClr val="tx1"/>
                </a:solidFill>
                <a:latin typeface="Segoe UI Light" charset="0"/>
                <a:ea typeface="+mn-ea"/>
                <a:cs typeface="+mn-cs"/>
              </a:rPr>
              <a:t>recangulars</a:t>
            </a:r>
            <a:r>
              <a:rPr lang="en-US" sz="900" kern="1200" dirty="0">
                <a:solidFill>
                  <a:schemeClr val="tx1"/>
                </a:solidFill>
                <a:latin typeface="Segoe UI Light" charset="0"/>
                <a:ea typeface="+mn-ea"/>
                <a:cs typeface="+mn-cs"/>
              </a:rPr>
              <a:t> are a stamp. Which I guess is shown….</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]Can we add the devices shown in one of the other images instead of the incoming traffic?</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]The image of the small App Service VMs are good. Some feedback/ questions / brainstorm on how we can convey the message better</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]o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]The faded VMs (App Service icons) should be faded just when you address images 2 and 3. In image 1, you describe the public stamp which has all the VMs. Then in images 2 and 3, when setting a dedicated App Service Plan, we allocate VMS for you (as you illustrated) and then we can fade ALL other VMs that are not captured.</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]o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]Come to think about it, maybe you should keep the faded VMs as they are – we can say someone else is using them and the full VMs are available for you…</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]o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]So image 3 will show them faded</a:t>
            </a:r>
          </a:p>
          <a:p>
            <a:r>
              <a:rPr lang="en-US" sz="900" kern="1200" dirty="0">
                <a:solidFill>
                  <a:schemeClr val="tx1"/>
                </a:solidFill>
                <a:latin typeface="Segoe UI Light" charset="0"/>
                <a:ea typeface="+mn-ea"/>
                <a:cs typeface="+mn-cs"/>
              </a:rPr>
              <a:t> </a:t>
            </a:r>
          </a:p>
          <a:p>
            <a:r>
              <a:rPr lang="en-US" sz="900" kern="1200" dirty="0">
                <a:solidFill>
                  <a:schemeClr val="tx1"/>
                </a:solidFill>
                <a:latin typeface="Segoe UI Light" charset="0"/>
                <a:ea typeface="+mn-ea"/>
                <a:cs typeface="+mn-cs"/>
              </a:rPr>
              <a:t>#2 –  I assume this is a transition image as part of animation?</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]If so, that is a good slide</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]Change setting dedicated worker pool to setting dedicated App Service Plan</a:t>
            </a:r>
          </a:p>
          <a:p>
            <a:r>
              <a:rPr lang="en-US" sz="900" kern="1200" dirty="0">
                <a:solidFill>
                  <a:schemeClr val="tx1"/>
                </a:solidFill>
                <a:latin typeface="Segoe UI Light" charset="0"/>
                <a:ea typeface="+mn-ea"/>
                <a:cs typeface="+mn-cs"/>
              </a:rPr>
              <a:t> </a:t>
            </a:r>
          </a:p>
          <a:p>
            <a:r>
              <a:rPr lang="en-US" sz="900" kern="1200" dirty="0">
                <a:solidFill>
                  <a:schemeClr val="tx1"/>
                </a:solidFill>
                <a:latin typeface="Segoe UI Light" charset="0"/>
                <a:ea typeface="+mn-ea"/>
                <a:cs typeface="+mn-cs"/>
              </a:rPr>
              <a:t> </a:t>
            </a:r>
          </a:p>
          <a:p>
            <a:r>
              <a:rPr lang="en-US" sz="900" kern="1200" dirty="0">
                <a:solidFill>
                  <a:schemeClr val="tx1"/>
                </a:solidFill>
                <a:latin typeface="Segoe UI Light" charset="0"/>
                <a:ea typeface="+mn-ea"/>
                <a:cs typeface="+mn-cs"/>
              </a:rPr>
              <a:t>#3  -  last image in animation, shows App Service plans</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]Change setting dedicated worker pool to setting dedicated App Service Plan</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]For App Service plans in the public multi-tenant stamp we have VM in 3 sizes and 3 plans so we should show the following (any order…): S2, B1. B3, S3….</a:t>
            </a:r>
          </a:p>
          <a:p>
            <a:r>
              <a:rPr lang="en-US" sz="900" kern="1200" dirty="0">
                <a:solidFill>
                  <a:schemeClr val="tx1"/>
                </a:solidFill>
                <a:latin typeface="Segoe UI Light" charset="0"/>
                <a:ea typeface="+mn-ea"/>
                <a:cs typeface="+mn-cs"/>
              </a:rPr>
              <a:t> </a:t>
            </a:r>
          </a:p>
          <a:p>
            <a:r>
              <a:rPr lang="en-US" sz="900" kern="1200" dirty="0">
                <a:solidFill>
                  <a:schemeClr val="tx1"/>
                </a:solidFill>
                <a:latin typeface="Segoe UI Light" charset="0"/>
                <a:ea typeface="+mn-ea"/>
                <a:cs typeface="+mn-cs"/>
              </a:rPr>
              <a:t> </a:t>
            </a:r>
          </a:p>
          <a:p>
            <a:r>
              <a:rPr lang="en-US" sz="900" kern="1200" dirty="0">
                <a:solidFill>
                  <a:schemeClr val="tx1"/>
                </a:solidFill>
                <a:latin typeface="Segoe UI Light" charset="0"/>
                <a:ea typeface="+mn-ea"/>
                <a:cs typeface="+mn-cs"/>
              </a:rPr>
              <a:t> </a:t>
            </a:r>
          </a:p>
          <a:p>
            <a:endParaRPr lang="en-US" sz="900" kern="1200" dirty="0">
              <a:solidFill>
                <a:schemeClr val="tx1"/>
              </a:solidFill>
              <a:latin typeface="Segoe UI Light" charset="0"/>
              <a:ea typeface="+mn-ea"/>
              <a:cs typeface="+mn-cs"/>
            </a:endParaRPr>
          </a:p>
          <a:p>
            <a:r>
              <a:rPr lang="en-US" sz="900" kern="1200" dirty="0">
                <a:solidFill>
                  <a:schemeClr val="tx1"/>
                </a:solidFill>
                <a:latin typeface="Segoe UI Light" charset="0"/>
                <a:ea typeface="+mn-ea"/>
                <a:cs typeface="+mn-cs"/>
              </a:rPr>
              <a:t> </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]This is great illustration of App Service Environment connecting to via a VNET to On premise</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]I would add more than </a:t>
            </a:r>
            <a:r>
              <a:rPr lang="en-US" sz="900" kern="1200" dirty="0" err="1">
                <a:solidFill>
                  <a:schemeClr val="tx1"/>
                </a:solidFill>
                <a:latin typeface="Segoe UI Light" charset="0"/>
                <a:ea typeface="+mn-ea"/>
                <a:cs typeface="+mn-cs"/>
              </a:rPr>
              <a:t>on-premise</a:t>
            </a:r>
            <a:r>
              <a:rPr lang="en-US" sz="900" kern="1200" dirty="0">
                <a:solidFill>
                  <a:schemeClr val="tx1"/>
                </a:solidFill>
                <a:latin typeface="Segoe UI Light" charset="0"/>
                <a:ea typeface="+mn-ea"/>
                <a:cs typeface="+mn-cs"/>
              </a:rPr>
              <a:t> resources. The illustration you have is of a DB – or just remove the text in the database image</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]The Firewall is optional</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]o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]I would like to have that in the illustration but show as animation</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]The P1 and P3 are the worker pools, we need to also show App Service plans</a:t>
            </a:r>
          </a:p>
          <a:p>
            <a:r>
              <a:rPr lang="en-US" sz="900" kern="1200" dirty="0">
                <a:solidFill>
                  <a:schemeClr val="tx1"/>
                </a:solidFill>
                <a:latin typeface="Segoe UI Light" charset="0"/>
                <a:ea typeface="+mn-ea"/>
                <a:cs typeface="+mn-cs"/>
              </a:rPr>
              <a:t> </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]If you plan to use this to show the </a:t>
            </a:r>
            <a:r>
              <a:rPr lang="en-US" sz="900" kern="1200" dirty="0" err="1">
                <a:solidFill>
                  <a:schemeClr val="tx1"/>
                </a:solidFill>
                <a:latin typeface="Segoe UI Light" charset="0"/>
                <a:ea typeface="+mn-ea"/>
                <a:cs typeface="+mn-cs"/>
              </a:rPr>
              <a:t>haybrid</a:t>
            </a:r>
            <a:r>
              <a:rPr lang="en-US" sz="900" kern="1200" dirty="0">
                <a:solidFill>
                  <a:schemeClr val="tx1"/>
                </a:solidFill>
                <a:latin typeface="Segoe UI Light" charset="0"/>
                <a:ea typeface="+mn-ea"/>
                <a:cs typeface="+mn-cs"/>
              </a:rPr>
              <a:t> connections or Point-2-Site/Point options, then the arrow coming out from the large blue rectangular needs to point from App Service Plan. If not, and you intended to have a different illustration for the hybrid and point-2-site than ignore my comment</a:t>
            </a:r>
          </a:p>
          <a:p>
            <a:r>
              <a:rPr lang="en-US" sz="900" kern="1200" dirty="0">
                <a:solidFill>
                  <a:schemeClr val="tx1"/>
                </a:solidFill>
                <a:latin typeface="Segoe UI Light" charset="0"/>
                <a:ea typeface="+mn-ea"/>
                <a:cs typeface="+mn-cs"/>
              </a:rPr>
              <a:t> </a:t>
            </a:r>
          </a:p>
          <a:p>
            <a:r>
              <a:rPr lang="en-US" sz="900" kern="1200" dirty="0">
                <a:solidFill>
                  <a:schemeClr val="tx1"/>
                </a:solidFill>
                <a:latin typeface="Segoe UI Light" charset="0"/>
                <a:ea typeface="+mn-ea"/>
                <a:cs typeface="+mn-cs"/>
              </a:rPr>
              <a:t>Best,</a:t>
            </a:r>
          </a:p>
          <a:p>
            <a:r>
              <a:rPr lang="en-US" sz="900" kern="1200" dirty="0" err="1">
                <a:solidFill>
                  <a:schemeClr val="tx1"/>
                </a:solidFill>
                <a:latin typeface="Segoe UI Light" charset="0"/>
                <a:ea typeface="+mn-ea"/>
                <a:cs typeface="+mn-cs"/>
              </a:rPr>
              <a:t>Yochay</a:t>
            </a:r>
            <a:endParaRPr lang="en-US" sz="900" kern="1200" dirty="0">
              <a:solidFill>
                <a:schemeClr val="tx1"/>
              </a:solidFill>
              <a:latin typeface="Segoe UI Light" charset="0"/>
              <a:ea typeface="+mn-ea"/>
              <a:cs typeface="+mn-cs"/>
            </a:endParaRPr>
          </a:p>
          <a:p>
            <a:r>
              <a:rPr lang="en-US" sz="900" kern="1200" dirty="0">
                <a:solidFill>
                  <a:schemeClr val="tx1"/>
                </a:solidFill>
                <a:latin typeface="Segoe UI Light" charset="0"/>
                <a:ea typeface="+mn-ea"/>
                <a:cs typeface="+mn-cs"/>
              </a:rPr>
              <a:t> </a:t>
            </a:r>
          </a:p>
          <a:p>
            <a:r>
              <a:rPr lang="en-US" sz="900" kern="1200" dirty="0">
                <a:solidFill>
                  <a:schemeClr val="tx1"/>
                </a:solidFill>
                <a:latin typeface="Segoe UI Light" charset="0"/>
                <a:ea typeface="+mn-ea"/>
                <a:cs typeface="+mn-cs"/>
              </a:rPr>
              <a:t> </a:t>
            </a:r>
          </a:p>
          <a:p>
            <a:r>
              <a:rPr lang="en-US" sz="900" b="1" kern="1200" dirty="0">
                <a:solidFill>
                  <a:schemeClr val="tx1"/>
                </a:solidFill>
                <a:latin typeface="Segoe UI Light" charset="0"/>
                <a:ea typeface="+mn-ea"/>
                <a:cs typeface="+mn-cs"/>
              </a:rPr>
              <a:t>From:</a:t>
            </a:r>
            <a:r>
              <a:rPr lang="en-US" sz="900" b="0" kern="1200" dirty="0">
                <a:solidFill>
                  <a:schemeClr val="tx1"/>
                </a:solidFill>
                <a:latin typeface="Segoe UI Light" charset="0"/>
                <a:ea typeface="+mn-ea"/>
                <a:cs typeface="+mn-cs"/>
              </a:rPr>
              <a:t> Jodie Eilers </a:t>
            </a:r>
          </a:p>
          <a:p>
            <a:r>
              <a:rPr lang="en-US" sz="900" b="1" kern="1200" dirty="0">
                <a:solidFill>
                  <a:schemeClr val="tx1"/>
                </a:solidFill>
                <a:latin typeface="Segoe UI Light" charset="0"/>
                <a:ea typeface="+mn-ea"/>
                <a:cs typeface="+mn-cs"/>
              </a:rPr>
              <a:t>Sent:</a:t>
            </a:r>
            <a:r>
              <a:rPr lang="en-US" sz="900" b="0" kern="1200" dirty="0">
                <a:solidFill>
                  <a:schemeClr val="tx1"/>
                </a:solidFill>
                <a:latin typeface="Segoe UI Light" charset="0"/>
                <a:ea typeface="+mn-ea"/>
                <a:cs typeface="+mn-cs"/>
              </a:rPr>
              <a:t> Thursday, October 15, 2015 12:46 PM</a:t>
            </a:r>
          </a:p>
          <a:p>
            <a:r>
              <a:rPr lang="en-US" sz="900" b="1" kern="1200" dirty="0">
                <a:solidFill>
                  <a:schemeClr val="tx1"/>
                </a:solidFill>
                <a:latin typeface="Segoe UI Light" charset="0"/>
                <a:ea typeface="+mn-ea"/>
                <a:cs typeface="+mn-cs"/>
              </a:rPr>
              <a:t>To:</a:t>
            </a:r>
            <a:r>
              <a:rPr lang="en-US" sz="900" b="0" kern="1200" dirty="0">
                <a:solidFill>
                  <a:schemeClr val="tx1"/>
                </a:solidFill>
                <a:latin typeface="Segoe UI Light" charset="0"/>
                <a:ea typeface="+mn-ea"/>
                <a:cs typeface="+mn-cs"/>
              </a:rPr>
              <a:t> </a:t>
            </a:r>
            <a:r>
              <a:rPr lang="en-US" sz="900" b="0" kern="1200" dirty="0" err="1">
                <a:solidFill>
                  <a:schemeClr val="tx1"/>
                </a:solidFill>
                <a:latin typeface="Segoe UI Light" charset="0"/>
                <a:ea typeface="+mn-ea"/>
                <a:cs typeface="+mn-cs"/>
              </a:rPr>
              <a:t>Yochay</a:t>
            </a:r>
            <a:r>
              <a:rPr lang="en-US" sz="900" b="0" kern="1200" dirty="0">
                <a:solidFill>
                  <a:schemeClr val="tx1"/>
                </a:solidFill>
                <a:latin typeface="Segoe UI Light" charset="0"/>
                <a:ea typeface="+mn-ea"/>
                <a:cs typeface="+mn-cs"/>
              </a:rPr>
              <a:t> </a:t>
            </a:r>
            <a:r>
              <a:rPr lang="en-US" sz="900" b="0" kern="1200" dirty="0" err="1">
                <a:solidFill>
                  <a:schemeClr val="tx1"/>
                </a:solidFill>
                <a:latin typeface="Segoe UI Light" charset="0"/>
                <a:ea typeface="+mn-ea"/>
                <a:cs typeface="+mn-cs"/>
              </a:rPr>
              <a:t>Kiriaty</a:t>
            </a:r>
            <a:r>
              <a:rPr lang="en-US" sz="900" b="0" kern="1200" dirty="0">
                <a:solidFill>
                  <a:schemeClr val="tx1"/>
                </a:solidFill>
                <a:latin typeface="Segoe UI Light" charset="0"/>
                <a:ea typeface="+mn-ea"/>
                <a:cs typeface="+mn-cs"/>
              </a:rPr>
              <a:t> &lt;</a:t>
            </a:r>
            <a:r>
              <a:rPr lang="en-US" sz="900" b="0" u="sng" kern="1200" dirty="0">
                <a:solidFill>
                  <a:schemeClr val="tx1"/>
                </a:solidFill>
                <a:latin typeface="Segoe UI Light" charset="0"/>
                <a:ea typeface="+mn-ea"/>
                <a:cs typeface="+mn-cs"/>
                <a:hlinkClick r:id="rId3"/>
              </a:rPr>
              <a:t>yochayk@microsoft.com&gt;; Amelia MacLeod &lt;</a:t>
            </a:r>
            <a:r>
              <a:rPr lang="en-US" sz="900" b="0" u="sng" kern="1200" dirty="0">
                <a:solidFill>
                  <a:schemeClr val="tx1"/>
                </a:solidFill>
                <a:latin typeface="Segoe UI Light" charset="0"/>
                <a:ea typeface="+mn-ea"/>
                <a:cs typeface="+mn-cs"/>
                <a:hlinkClick r:id="rId4"/>
              </a:rPr>
              <a:t>ameliam@microsoft.com&gt;; Jonah Sterling &lt;</a:t>
            </a:r>
            <a:r>
              <a:rPr lang="en-US" sz="900" b="0" u="sng" kern="1200" dirty="0">
                <a:solidFill>
                  <a:schemeClr val="tx1"/>
                </a:solidFill>
                <a:latin typeface="Segoe UI Light" charset="0"/>
                <a:ea typeface="+mn-ea"/>
                <a:cs typeface="+mn-cs"/>
                <a:hlinkClick r:id="rId5"/>
              </a:rPr>
              <a:t>jonahs@microsoft.com&gt;</a:t>
            </a:r>
          </a:p>
          <a:p>
            <a:r>
              <a:rPr lang="en-US" sz="900" b="1" kern="1200" dirty="0">
                <a:solidFill>
                  <a:schemeClr val="tx1"/>
                </a:solidFill>
                <a:latin typeface="Segoe UI Light" charset="0"/>
                <a:ea typeface="+mn-ea"/>
                <a:cs typeface="+mn-cs"/>
              </a:rPr>
              <a:t>Subject:</a:t>
            </a:r>
            <a:r>
              <a:rPr lang="en-US" sz="900" b="0" kern="1200" dirty="0">
                <a:solidFill>
                  <a:schemeClr val="tx1"/>
                </a:solidFill>
                <a:latin typeface="Segoe UI Light" charset="0"/>
                <a:ea typeface="+mn-ea"/>
                <a:cs typeface="+mn-cs"/>
              </a:rPr>
              <a:t> Re: Azure App Service deck</a:t>
            </a:r>
          </a:p>
          <a:p>
            <a:r>
              <a:rPr lang="en-US" sz="900" b="0" kern="1200" dirty="0">
                <a:solidFill>
                  <a:schemeClr val="tx1"/>
                </a:solidFill>
                <a:latin typeface="Segoe UI Light" charset="0"/>
                <a:ea typeface="+mn-ea"/>
                <a:cs typeface="+mn-cs"/>
              </a:rPr>
              <a:t> </a:t>
            </a:r>
          </a:p>
          <a:p>
            <a:r>
              <a:rPr lang="en-US" sz="900" b="0" kern="1200" dirty="0" err="1">
                <a:solidFill>
                  <a:schemeClr val="tx1"/>
                </a:solidFill>
                <a:latin typeface="Segoe UI Light" charset="0"/>
                <a:ea typeface="+mn-ea"/>
                <a:cs typeface="+mn-cs"/>
              </a:rPr>
              <a:t>Yochay</a:t>
            </a:r>
            <a:r>
              <a:rPr lang="en-US" sz="900" b="0" kern="1200" dirty="0">
                <a:solidFill>
                  <a:schemeClr val="tx1"/>
                </a:solidFill>
                <a:latin typeface="Segoe UI Light" charset="0"/>
                <a:ea typeface="+mn-ea"/>
                <a:cs typeface="+mn-cs"/>
              </a:rPr>
              <a:t>,</a:t>
            </a:r>
          </a:p>
          <a:p>
            <a:r>
              <a:rPr lang="en-US" sz="900" b="0" kern="1200" dirty="0">
                <a:solidFill>
                  <a:schemeClr val="tx1"/>
                </a:solidFill>
                <a:latin typeface="Segoe UI Light" charset="0"/>
                <a:ea typeface="+mn-ea"/>
                <a:cs typeface="+mn-cs"/>
              </a:rPr>
              <a:t>On the attached screenshot of a slide, is it supposed to show scaling to a different size? P1 to P4 for instance? </a:t>
            </a:r>
          </a:p>
          <a:p>
            <a:r>
              <a:rPr lang="en-US" sz="900" b="0" kern="1200" dirty="0">
                <a:solidFill>
                  <a:schemeClr val="tx1"/>
                </a:solidFill>
                <a:latin typeface="Segoe UI Light" charset="0"/>
                <a:ea typeface="+mn-ea"/>
                <a:cs typeface="+mn-cs"/>
              </a:rPr>
              <a:t>Or, could you explain it so I can accurately adjust the illustration?</a:t>
            </a:r>
          </a:p>
          <a:p>
            <a:r>
              <a:rPr lang="en-US" sz="900" b="0" kern="1200" dirty="0">
                <a:solidFill>
                  <a:schemeClr val="tx1"/>
                </a:solidFill>
                <a:latin typeface="Segoe UI Light" charset="0"/>
                <a:ea typeface="+mn-ea"/>
                <a:cs typeface="+mn-cs"/>
              </a:rPr>
              <a:t>Thanks, </a:t>
            </a:r>
          </a:p>
          <a:p>
            <a:r>
              <a:rPr lang="en-US" sz="900" b="0" kern="1200" dirty="0">
                <a:solidFill>
                  <a:schemeClr val="tx1"/>
                </a:solidFill>
                <a:latin typeface="Segoe UI Light" charset="0"/>
                <a:ea typeface="+mn-ea"/>
                <a:cs typeface="+mn-cs"/>
              </a:rPr>
              <a:t>Jodie</a:t>
            </a:r>
          </a:p>
          <a:p>
            <a:r>
              <a:rPr lang="en-US" sz="900" b="0" kern="1200" dirty="0">
                <a:solidFill>
                  <a:schemeClr val="tx1"/>
                </a:solidFill>
                <a:latin typeface="Segoe UI Light" charset="0"/>
                <a:ea typeface="+mn-ea"/>
                <a:cs typeface="+mn-cs"/>
              </a:rPr>
              <a:t> </a:t>
            </a:r>
          </a:p>
          <a:p>
            <a:r>
              <a:rPr lang="en-US" sz="900" b="1" kern="1200" dirty="0">
                <a:solidFill>
                  <a:schemeClr val="tx1"/>
                </a:solidFill>
                <a:latin typeface="Segoe UI Light" charset="0"/>
                <a:ea typeface="+mn-ea"/>
                <a:cs typeface="+mn-cs"/>
              </a:rPr>
              <a:t>From: </a:t>
            </a:r>
            <a:r>
              <a:rPr lang="en-US" sz="900" b="0" kern="1200" dirty="0">
                <a:solidFill>
                  <a:schemeClr val="tx1"/>
                </a:solidFill>
                <a:latin typeface="Segoe UI Light" charset="0"/>
                <a:ea typeface="+mn-ea"/>
                <a:cs typeface="+mn-cs"/>
              </a:rPr>
              <a:t>Jodie Eilers &lt;</a:t>
            </a:r>
            <a:r>
              <a:rPr lang="en-US" sz="900" b="0" u="sng" kern="1200" dirty="0">
                <a:solidFill>
                  <a:schemeClr val="tx1"/>
                </a:solidFill>
                <a:latin typeface="Segoe UI Light" charset="0"/>
                <a:ea typeface="+mn-ea"/>
                <a:cs typeface="+mn-cs"/>
                <a:hlinkClick r:id="rId6"/>
              </a:rPr>
              <a:t>jodieil@microsoft.com&gt; </a:t>
            </a:r>
            <a:r>
              <a:rPr lang="en-US" sz="900" b="1" u="sng" kern="1200" dirty="0">
                <a:solidFill>
                  <a:schemeClr val="tx1"/>
                </a:solidFill>
                <a:latin typeface="Segoe UI Light" charset="0"/>
                <a:ea typeface="+mn-ea"/>
                <a:cs typeface="+mn-cs"/>
                <a:hlinkClick r:id="rId6"/>
              </a:rPr>
              <a:t>Date: </a:t>
            </a:r>
            <a:r>
              <a:rPr lang="en-US" sz="900" b="0" u="sng" kern="1200" dirty="0">
                <a:solidFill>
                  <a:schemeClr val="tx1"/>
                </a:solidFill>
                <a:latin typeface="Segoe UI Light" charset="0"/>
                <a:ea typeface="+mn-ea"/>
                <a:cs typeface="+mn-cs"/>
                <a:hlinkClick r:id="rId6"/>
              </a:rPr>
              <a:t>Wednesday, October 14, 2015 at 2:32 PM </a:t>
            </a:r>
            <a:r>
              <a:rPr lang="en-US" sz="900" b="1" u="sng" kern="1200" dirty="0">
                <a:solidFill>
                  <a:schemeClr val="tx1"/>
                </a:solidFill>
                <a:latin typeface="Segoe UI Light" charset="0"/>
                <a:ea typeface="+mn-ea"/>
                <a:cs typeface="+mn-cs"/>
                <a:hlinkClick r:id="rId6"/>
              </a:rPr>
              <a:t>To: </a:t>
            </a:r>
            <a:r>
              <a:rPr lang="en-US" sz="900" b="0" u="sng" kern="1200" dirty="0">
                <a:solidFill>
                  <a:schemeClr val="tx1"/>
                </a:solidFill>
                <a:latin typeface="Segoe UI Light" charset="0"/>
                <a:ea typeface="+mn-ea"/>
                <a:cs typeface="+mn-cs"/>
                <a:hlinkClick r:id="rId6"/>
              </a:rPr>
              <a:t>Yochay Kiriaty &lt;</a:t>
            </a:r>
            <a:r>
              <a:rPr lang="en-US" sz="900" b="0" u="sng" kern="1200" dirty="0">
                <a:solidFill>
                  <a:schemeClr val="tx1"/>
                </a:solidFill>
                <a:latin typeface="Segoe UI Light" charset="0"/>
                <a:ea typeface="+mn-ea"/>
                <a:cs typeface="+mn-cs"/>
                <a:hlinkClick r:id="rId3"/>
              </a:rPr>
              <a:t>yochayk@microsoft.com&gt;, Amelia MacLeod &lt;</a:t>
            </a:r>
            <a:r>
              <a:rPr lang="en-US" sz="900" b="0" u="sng" kern="1200" dirty="0">
                <a:solidFill>
                  <a:schemeClr val="tx1"/>
                </a:solidFill>
                <a:latin typeface="Segoe UI Light" charset="0"/>
                <a:ea typeface="+mn-ea"/>
                <a:cs typeface="+mn-cs"/>
                <a:hlinkClick r:id="rId4"/>
              </a:rPr>
              <a:t>ameliam@microsoft.com&gt;, Jonah Sterling &lt;</a:t>
            </a:r>
            <a:r>
              <a:rPr lang="en-US" sz="900" b="0" u="sng" kern="1200" dirty="0">
                <a:solidFill>
                  <a:schemeClr val="tx1"/>
                </a:solidFill>
                <a:latin typeface="Segoe UI Light" charset="0"/>
                <a:ea typeface="+mn-ea"/>
                <a:cs typeface="+mn-cs"/>
                <a:hlinkClick r:id="rId5"/>
              </a:rPr>
              <a:t>jonahs@microsoft.com&gt; </a:t>
            </a:r>
            <a:r>
              <a:rPr lang="en-US" sz="900" b="1" u="sng" kern="1200" dirty="0">
                <a:solidFill>
                  <a:schemeClr val="tx1"/>
                </a:solidFill>
                <a:latin typeface="Segoe UI Light" charset="0"/>
                <a:ea typeface="+mn-ea"/>
                <a:cs typeface="+mn-cs"/>
                <a:hlinkClick r:id="rId5"/>
              </a:rPr>
              <a:t>Subject: </a:t>
            </a:r>
            <a:r>
              <a:rPr lang="en-US" sz="900" b="0" u="sng" kern="1200" dirty="0">
                <a:solidFill>
                  <a:schemeClr val="tx1"/>
                </a:solidFill>
                <a:latin typeface="Segoe UI Light" charset="0"/>
                <a:ea typeface="+mn-ea"/>
                <a:cs typeface="+mn-cs"/>
                <a:hlinkClick r:id="rId5"/>
              </a:rPr>
              <a:t>Re: Azure App Service deck</a:t>
            </a:r>
          </a:p>
          <a:p>
            <a:r>
              <a:rPr lang="en-US" sz="900" b="0" kern="1200" dirty="0">
                <a:solidFill>
                  <a:schemeClr val="tx1"/>
                </a:solidFill>
                <a:latin typeface="Segoe UI Light" charset="0"/>
                <a:ea typeface="+mn-ea"/>
                <a:cs typeface="+mn-cs"/>
              </a:rPr>
              <a:t> </a:t>
            </a:r>
          </a:p>
          <a:p>
            <a:r>
              <a:rPr lang="en-US" sz="900" b="0" kern="1200" dirty="0">
                <a:solidFill>
                  <a:schemeClr val="tx1"/>
                </a:solidFill>
                <a:latin typeface="Segoe UI Light" charset="0"/>
                <a:ea typeface="+mn-ea"/>
                <a:cs typeface="+mn-cs"/>
              </a:rPr>
              <a:t>Hi </a:t>
            </a:r>
            <a:r>
              <a:rPr lang="en-US" sz="900" b="0" kern="1200" dirty="0" err="1">
                <a:solidFill>
                  <a:schemeClr val="tx1"/>
                </a:solidFill>
                <a:latin typeface="Segoe UI Light" charset="0"/>
                <a:ea typeface="+mn-ea"/>
                <a:cs typeface="+mn-cs"/>
              </a:rPr>
              <a:t>Yochay</a:t>
            </a:r>
            <a:r>
              <a:rPr lang="en-US" sz="900" b="0" kern="1200" dirty="0">
                <a:solidFill>
                  <a:schemeClr val="tx1"/>
                </a:solidFill>
                <a:latin typeface="Segoe UI Light" charset="0"/>
                <a:ea typeface="+mn-ea"/>
                <a:cs typeface="+mn-cs"/>
              </a:rPr>
              <a:t>,</a:t>
            </a:r>
          </a:p>
          <a:p>
            <a:r>
              <a:rPr lang="en-US" sz="900" b="0" kern="1200" dirty="0">
                <a:solidFill>
                  <a:schemeClr val="tx1"/>
                </a:solidFill>
                <a:latin typeface="Segoe UI Light" charset="0"/>
                <a:ea typeface="+mn-ea"/>
                <a:cs typeface="+mn-cs"/>
              </a:rPr>
              <a:t> </a:t>
            </a:r>
          </a:p>
          <a:p>
            <a:r>
              <a:rPr lang="en-US" sz="900" b="0" kern="1200" dirty="0">
                <a:solidFill>
                  <a:schemeClr val="tx1"/>
                </a:solidFill>
                <a:latin typeface="Segoe UI Light" charset="0"/>
                <a:ea typeface="+mn-ea"/>
                <a:cs typeface="+mn-cs"/>
              </a:rPr>
              <a:t>For starters, I have a few questions about the attached images. (for both you and Jonah)</a:t>
            </a:r>
          </a:p>
          <a:p>
            <a:r>
              <a:rPr lang="en-US" sz="900" b="0" kern="1200" dirty="0">
                <a:solidFill>
                  <a:schemeClr val="tx1"/>
                </a:solidFill>
                <a:latin typeface="Segoe UI Light" charset="0"/>
                <a:ea typeface="+mn-ea"/>
                <a:cs typeface="+mn-cs"/>
              </a:rPr>
              <a:t>For the on-</a:t>
            </a:r>
            <a:r>
              <a:rPr lang="en-US" sz="900" b="0" kern="1200" dirty="0" err="1">
                <a:solidFill>
                  <a:schemeClr val="tx1"/>
                </a:solidFill>
                <a:latin typeface="Segoe UI Light" charset="0"/>
                <a:ea typeface="+mn-ea"/>
                <a:cs typeface="+mn-cs"/>
              </a:rPr>
              <a:t>prem</a:t>
            </a:r>
            <a:r>
              <a:rPr lang="en-US" sz="900" b="0" kern="1200" dirty="0">
                <a:solidFill>
                  <a:schemeClr val="tx1"/>
                </a:solidFill>
                <a:latin typeface="Segoe UI Light" charset="0"/>
                <a:ea typeface="+mn-ea"/>
                <a:cs typeface="+mn-cs"/>
              </a:rPr>
              <a:t>, should I use the database icon at all or should it just be a building with the title “On-</a:t>
            </a:r>
            <a:r>
              <a:rPr lang="en-US" sz="900" b="0" kern="1200" dirty="0" err="1">
                <a:solidFill>
                  <a:schemeClr val="tx1"/>
                </a:solidFill>
                <a:latin typeface="Segoe UI Light" charset="0"/>
                <a:ea typeface="+mn-ea"/>
                <a:cs typeface="+mn-cs"/>
              </a:rPr>
              <a:t>Premisis</a:t>
            </a:r>
            <a:r>
              <a:rPr lang="en-US" sz="900" b="0" kern="1200" dirty="0">
                <a:solidFill>
                  <a:schemeClr val="tx1"/>
                </a:solidFill>
                <a:latin typeface="Segoe UI Light" charset="0"/>
                <a:ea typeface="+mn-ea"/>
                <a:cs typeface="+mn-cs"/>
              </a:rPr>
              <a:t> Resources”?</a:t>
            </a:r>
          </a:p>
          <a:p>
            <a:r>
              <a:rPr lang="en-US" sz="900" b="0" kern="1200" dirty="0">
                <a:solidFill>
                  <a:schemeClr val="tx1"/>
                </a:solidFill>
                <a:latin typeface="Segoe UI Light" charset="0"/>
                <a:ea typeface="+mn-ea"/>
                <a:cs typeface="+mn-cs"/>
              </a:rPr>
              <a:t>For the App Service Environment with the dedicated worker pool (all orange), should the front-end load-balancers all be dedicated? </a:t>
            </a:r>
          </a:p>
          <a:p>
            <a:r>
              <a:rPr lang="en-US" sz="900" b="0" kern="1200" dirty="0">
                <a:solidFill>
                  <a:schemeClr val="tx1"/>
                </a:solidFill>
                <a:latin typeface="Segoe UI Light" charset="0"/>
                <a:ea typeface="+mn-ea"/>
                <a:cs typeface="+mn-cs"/>
              </a:rPr>
              <a:t>For the App Service Environment showing multiple screens (of a possible animation), the dark blue section changes from P1 to P3 at the last image/slide. Is that how it works? </a:t>
            </a:r>
          </a:p>
          <a:p>
            <a:r>
              <a:rPr lang="en-US" sz="900" b="0" kern="1200" dirty="0">
                <a:solidFill>
                  <a:schemeClr val="tx1"/>
                </a:solidFill>
                <a:latin typeface="Segoe UI Light" charset="0"/>
                <a:ea typeface="+mn-ea"/>
                <a:cs typeface="+mn-cs"/>
              </a:rPr>
              <a:t> </a:t>
            </a:r>
          </a:p>
          <a:p>
            <a:r>
              <a:rPr lang="en-US" sz="900" b="0" kern="1200" dirty="0">
                <a:solidFill>
                  <a:schemeClr val="tx1"/>
                </a:solidFill>
                <a:latin typeface="Segoe UI Light" charset="0"/>
                <a:ea typeface="+mn-ea"/>
                <a:cs typeface="+mn-cs"/>
              </a:rPr>
              <a:t>Also, </a:t>
            </a:r>
            <a:r>
              <a:rPr lang="en-US" sz="900" b="0" kern="1200" dirty="0" err="1">
                <a:solidFill>
                  <a:schemeClr val="tx1"/>
                </a:solidFill>
                <a:latin typeface="Segoe UI Light" charset="0"/>
                <a:ea typeface="+mn-ea"/>
                <a:cs typeface="+mn-cs"/>
              </a:rPr>
              <a:t>Yochay</a:t>
            </a:r>
            <a:r>
              <a:rPr lang="en-US" sz="900" b="0" kern="1200" dirty="0">
                <a:solidFill>
                  <a:schemeClr val="tx1"/>
                </a:solidFill>
                <a:latin typeface="Segoe UI Light" charset="0"/>
                <a:ea typeface="+mn-ea"/>
                <a:cs typeface="+mn-cs"/>
              </a:rPr>
              <a:t>, can you send me the most current deck if you have changed anything recently? I have been cleaning up slides but if you have changed anything since last Friday I may have to make those changes in this other copy. </a:t>
            </a:r>
          </a:p>
          <a:p>
            <a:r>
              <a:rPr lang="en-US" sz="900" b="0" kern="1200" dirty="0">
                <a:solidFill>
                  <a:schemeClr val="tx1"/>
                </a:solidFill>
                <a:latin typeface="Segoe UI Light" charset="0"/>
                <a:ea typeface="+mn-ea"/>
                <a:cs typeface="+mn-cs"/>
              </a:rPr>
              <a:t>Jonah, do you have any time to look at the deck this afternoon or tomorrow morning?</a:t>
            </a:r>
          </a:p>
          <a:p>
            <a:r>
              <a:rPr lang="en-US" sz="900" b="0" kern="1200" dirty="0">
                <a:solidFill>
                  <a:schemeClr val="tx1"/>
                </a:solidFill>
                <a:latin typeface="Segoe UI Light" charset="0"/>
                <a:ea typeface="+mn-ea"/>
                <a:cs typeface="+mn-cs"/>
              </a:rPr>
              <a:t> </a:t>
            </a:r>
          </a:p>
          <a:p>
            <a:r>
              <a:rPr lang="en-US" sz="900" b="0" kern="1200" dirty="0">
                <a:solidFill>
                  <a:schemeClr val="tx1"/>
                </a:solidFill>
                <a:latin typeface="Segoe UI Light" charset="0"/>
                <a:ea typeface="+mn-ea"/>
                <a:cs typeface="+mn-cs"/>
              </a:rPr>
              <a:t>Jodie</a:t>
            </a:r>
          </a:p>
          <a:p>
            <a:r>
              <a:rPr lang="en-US" sz="900" b="0" kern="1200" dirty="0">
                <a:solidFill>
                  <a:schemeClr val="tx1"/>
                </a:solidFill>
                <a:latin typeface="Segoe UI Light" charset="0"/>
                <a:ea typeface="+mn-ea"/>
                <a:cs typeface="+mn-cs"/>
              </a:rPr>
              <a:t> </a:t>
            </a:r>
          </a:p>
          <a:p>
            <a:r>
              <a:rPr lang="en-US" sz="900" b="0" kern="1200" dirty="0">
                <a:solidFill>
                  <a:schemeClr val="tx1"/>
                </a:solidFill>
                <a:latin typeface="Segoe UI Light" charset="0"/>
                <a:ea typeface="+mn-ea"/>
                <a:cs typeface="+mn-cs"/>
              </a:rPr>
              <a:t> </a:t>
            </a:r>
          </a:p>
          <a:p>
            <a:r>
              <a:rPr lang="en-US" sz="900" b="1" kern="1200" dirty="0">
                <a:solidFill>
                  <a:schemeClr val="tx1"/>
                </a:solidFill>
                <a:latin typeface="Segoe UI Light" charset="0"/>
                <a:ea typeface="+mn-ea"/>
                <a:cs typeface="+mn-cs"/>
              </a:rPr>
              <a:t>From: </a:t>
            </a:r>
            <a:r>
              <a:rPr lang="en-US" sz="900" b="0" kern="1200" dirty="0" err="1">
                <a:solidFill>
                  <a:schemeClr val="tx1"/>
                </a:solidFill>
                <a:latin typeface="Segoe UI Light" charset="0"/>
                <a:ea typeface="+mn-ea"/>
                <a:cs typeface="+mn-cs"/>
              </a:rPr>
              <a:t>Yochay</a:t>
            </a:r>
            <a:r>
              <a:rPr lang="en-US" sz="900" b="0" kern="1200" dirty="0">
                <a:solidFill>
                  <a:schemeClr val="tx1"/>
                </a:solidFill>
                <a:latin typeface="Segoe UI Light" charset="0"/>
                <a:ea typeface="+mn-ea"/>
                <a:cs typeface="+mn-cs"/>
              </a:rPr>
              <a:t> </a:t>
            </a:r>
            <a:r>
              <a:rPr lang="en-US" sz="900" b="0" kern="1200" dirty="0" err="1">
                <a:solidFill>
                  <a:schemeClr val="tx1"/>
                </a:solidFill>
                <a:latin typeface="Segoe UI Light" charset="0"/>
                <a:ea typeface="+mn-ea"/>
                <a:cs typeface="+mn-cs"/>
              </a:rPr>
              <a:t>Kiriaty</a:t>
            </a:r>
            <a:r>
              <a:rPr lang="en-US" sz="900" b="0" kern="1200" dirty="0">
                <a:solidFill>
                  <a:schemeClr val="tx1"/>
                </a:solidFill>
                <a:latin typeface="Segoe UI Light" charset="0"/>
                <a:ea typeface="+mn-ea"/>
                <a:cs typeface="+mn-cs"/>
              </a:rPr>
              <a:t> </a:t>
            </a:r>
            <a:r>
              <a:rPr lang="en-US" sz="900" b="1" kern="1200" dirty="0">
                <a:solidFill>
                  <a:schemeClr val="tx1"/>
                </a:solidFill>
                <a:latin typeface="Segoe UI Light" charset="0"/>
                <a:ea typeface="+mn-ea"/>
                <a:cs typeface="+mn-cs"/>
              </a:rPr>
              <a:t>Date: </a:t>
            </a:r>
            <a:r>
              <a:rPr lang="en-US" sz="900" b="0" kern="1200" dirty="0">
                <a:solidFill>
                  <a:schemeClr val="tx1"/>
                </a:solidFill>
                <a:latin typeface="Segoe UI Light" charset="0"/>
                <a:ea typeface="+mn-ea"/>
                <a:cs typeface="+mn-cs"/>
              </a:rPr>
              <a:t>Wednesday, October 14, 2015 at 2:12 PM </a:t>
            </a:r>
            <a:r>
              <a:rPr lang="en-US" sz="900" b="1" kern="1200" dirty="0">
                <a:solidFill>
                  <a:schemeClr val="tx1"/>
                </a:solidFill>
                <a:latin typeface="Segoe UI Light" charset="0"/>
                <a:ea typeface="+mn-ea"/>
                <a:cs typeface="+mn-cs"/>
              </a:rPr>
              <a:t>To: </a:t>
            </a:r>
            <a:r>
              <a:rPr lang="en-US" sz="900" b="0" kern="1200" dirty="0">
                <a:solidFill>
                  <a:schemeClr val="tx1"/>
                </a:solidFill>
                <a:latin typeface="Segoe UI Light" charset="0"/>
                <a:ea typeface="+mn-ea"/>
                <a:cs typeface="+mn-cs"/>
              </a:rPr>
              <a:t>Amelia MacLeod, Jodie Eilers, Jonah Sterling </a:t>
            </a:r>
            <a:r>
              <a:rPr lang="en-US" sz="900" b="1" kern="1200" dirty="0">
                <a:solidFill>
                  <a:schemeClr val="tx1"/>
                </a:solidFill>
                <a:latin typeface="Segoe UI Light" charset="0"/>
                <a:ea typeface="+mn-ea"/>
                <a:cs typeface="+mn-cs"/>
              </a:rPr>
              <a:t>Cc: </a:t>
            </a:r>
            <a:r>
              <a:rPr lang="en-US" sz="900" b="0" kern="1200" dirty="0" err="1">
                <a:solidFill>
                  <a:schemeClr val="tx1"/>
                </a:solidFill>
                <a:latin typeface="Segoe UI Light" charset="0"/>
                <a:ea typeface="+mn-ea"/>
                <a:cs typeface="+mn-cs"/>
              </a:rPr>
              <a:t>Yochay</a:t>
            </a:r>
            <a:r>
              <a:rPr lang="en-US" sz="900" b="0" kern="1200" dirty="0">
                <a:solidFill>
                  <a:schemeClr val="tx1"/>
                </a:solidFill>
                <a:latin typeface="Segoe UI Light" charset="0"/>
                <a:ea typeface="+mn-ea"/>
                <a:cs typeface="+mn-cs"/>
              </a:rPr>
              <a:t> </a:t>
            </a:r>
            <a:r>
              <a:rPr lang="en-US" sz="900" b="0" kern="1200" dirty="0" err="1">
                <a:solidFill>
                  <a:schemeClr val="tx1"/>
                </a:solidFill>
                <a:latin typeface="Segoe UI Light" charset="0"/>
                <a:ea typeface="+mn-ea"/>
                <a:cs typeface="+mn-cs"/>
              </a:rPr>
              <a:t>Kiriaty</a:t>
            </a:r>
            <a:r>
              <a:rPr lang="en-US" sz="900" b="0" kern="1200" dirty="0">
                <a:solidFill>
                  <a:schemeClr val="tx1"/>
                </a:solidFill>
                <a:latin typeface="Segoe UI Light" charset="0"/>
                <a:ea typeface="+mn-ea"/>
                <a:cs typeface="+mn-cs"/>
              </a:rPr>
              <a:t> </a:t>
            </a:r>
            <a:r>
              <a:rPr lang="en-US" sz="900" b="1" kern="1200" dirty="0">
                <a:solidFill>
                  <a:schemeClr val="tx1"/>
                </a:solidFill>
                <a:latin typeface="Segoe UI Light" charset="0"/>
                <a:ea typeface="+mn-ea"/>
                <a:cs typeface="+mn-cs"/>
              </a:rPr>
              <a:t>Subject: </a:t>
            </a:r>
            <a:r>
              <a:rPr lang="en-US" sz="900" b="0" kern="1200" dirty="0">
                <a:solidFill>
                  <a:schemeClr val="tx1"/>
                </a:solidFill>
                <a:latin typeface="Segoe UI Light" charset="0"/>
                <a:ea typeface="+mn-ea"/>
                <a:cs typeface="+mn-cs"/>
              </a:rPr>
              <a:t>RE: Azure App Service deck</a:t>
            </a:r>
          </a:p>
          <a:p>
            <a:r>
              <a:rPr lang="en-US" sz="900" b="0" kern="1200" dirty="0">
                <a:solidFill>
                  <a:schemeClr val="tx1"/>
                </a:solidFill>
                <a:latin typeface="Segoe UI Light" charset="0"/>
                <a:ea typeface="+mn-ea"/>
                <a:cs typeface="+mn-cs"/>
              </a:rPr>
              <a:t> </a:t>
            </a:r>
          </a:p>
          <a:p>
            <a:r>
              <a:rPr lang="en-US" sz="900" b="0" kern="1200" dirty="0">
                <a:solidFill>
                  <a:schemeClr val="tx1"/>
                </a:solidFill>
                <a:latin typeface="Segoe UI Light" charset="0"/>
                <a:ea typeface="+mn-ea"/>
                <a:cs typeface="+mn-cs"/>
              </a:rPr>
              <a:t> </a:t>
            </a:r>
          </a:p>
          <a:p>
            <a:r>
              <a:rPr lang="en-US" sz="900" b="0" kern="1200" dirty="0">
                <a:solidFill>
                  <a:schemeClr val="tx1"/>
                </a:solidFill>
                <a:latin typeface="Segoe UI Light" charset="0"/>
                <a:ea typeface="+mn-ea"/>
                <a:cs typeface="+mn-cs"/>
              </a:rPr>
              <a:t>Hello,</a:t>
            </a:r>
          </a:p>
          <a:p>
            <a:r>
              <a:rPr lang="en-US" sz="900" b="0" kern="1200" dirty="0">
                <a:solidFill>
                  <a:schemeClr val="tx1"/>
                </a:solidFill>
                <a:latin typeface="Segoe UI Light" charset="0"/>
                <a:ea typeface="+mn-ea"/>
                <a:cs typeface="+mn-cs"/>
              </a:rPr>
              <a:t> </a:t>
            </a:r>
          </a:p>
          <a:p>
            <a:r>
              <a:rPr lang="en-US" sz="900" b="0" kern="1200" dirty="0">
                <a:solidFill>
                  <a:schemeClr val="tx1"/>
                </a:solidFill>
                <a:latin typeface="Segoe UI Light" charset="0"/>
                <a:ea typeface="+mn-ea"/>
                <a:cs typeface="+mn-cs"/>
              </a:rPr>
              <a:t>Just wanted to ask if you need any more input from our team? Anything else I can help with? Do you want us to review any of the updated slide so we can work/update in </a:t>
            </a:r>
            <a:r>
              <a:rPr lang="en-US" sz="900" b="0" kern="1200" dirty="0" err="1">
                <a:solidFill>
                  <a:schemeClr val="tx1"/>
                </a:solidFill>
                <a:latin typeface="Segoe UI Light" charset="0"/>
                <a:ea typeface="+mn-ea"/>
                <a:cs typeface="+mn-cs"/>
              </a:rPr>
              <a:t>realtime</a:t>
            </a:r>
            <a:r>
              <a:rPr lang="en-US" sz="900" b="0" kern="1200" dirty="0">
                <a:solidFill>
                  <a:schemeClr val="tx1"/>
                </a:solidFill>
                <a:latin typeface="Segoe UI Light" charset="0"/>
                <a:ea typeface="+mn-ea"/>
                <a:cs typeface="+mn-cs"/>
              </a:rPr>
              <a:t>?</a:t>
            </a:r>
          </a:p>
          <a:p>
            <a:r>
              <a:rPr lang="en-US" sz="900" b="0" kern="1200" dirty="0">
                <a:solidFill>
                  <a:schemeClr val="tx1"/>
                </a:solidFill>
                <a:latin typeface="Segoe UI Light" charset="0"/>
                <a:ea typeface="+mn-ea"/>
                <a:cs typeface="+mn-cs"/>
              </a:rPr>
              <a:t> </a:t>
            </a:r>
          </a:p>
          <a:p>
            <a:r>
              <a:rPr lang="en-US" sz="900" b="0" kern="1200" dirty="0">
                <a:solidFill>
                  <a:schemeClr val="tx1"/>
                </a:solidFill>
                <a:latin typeface="Segoe UI Light" charset="0"/>
                <a:ea typeface="+mn-ea"/>
                <a:cs typeface="+mn-cs"/>
              </a:rPr>
              <a:t>Thanks,</a:t>
            </a:r>
          </a:p>
          <a:p>
            <a:r>
              <a:rPr lang="en-US" sz="900" b="0" kern="1200" dirty="0" err="1">
                <a:solidFill>
                  <a:schemeClr val="tx1"/>
                </a:solidFill>
                <a:latin typeface="Segoe UI Light" charset="0"/>
                <a:ea typeface="+mn-ea"/>
                <a:cs typeface="+mn-cs"/>
              </a:rPr>
              <a:t>Yochay</a:t>
            </a:r>
            <a:endParaRPr lang="en-US" sz="900" b="0" kern="1200" dirty="0">
              <a:solidFill>
                <a:schemeClr val="tx1"/>
              </a:solidFill>
              <a:latin typeface="Segoe UI Light" charset="0"/>
              <a:ea typeface="+mn-ea"/>
              <a:cs typeface="+mn-cs"/>
            </a:endParaRPr>
          </a:p>
          <a:p>
            <a:r>
              <a:rPr lang="en-US" sz="900" b="0" kern="1200" dirty="0">
                <a:solidFill>
                  <a:schemeClr val="tx1"/>
                </a:solidFill>
                <a:latin typeface="Segoe UI Light" charset="0"/>
                <a:ea typeface="+mn-ea"/>
                <a:cs typeface="+mn-cs"/>
              </a:rPr>
              <a:t> </a:t>
            </a:r>
          </a:p>
          <a:p>
            <a:r>
              <a:rPr lang="en-US" sz="900" b="0" kern="1200" dirty="0">
                <a:solidFill>
                  <a:schemeClr val="tx1"/>
                </a:solidFill>
                <a:latin typeface="Segoe UI Light" charset="0"/>
                <a:ea typeface="+mn-ea"/>
                <a:cs typeface="+mn-cs"/>
              </a:rPr>
              <a:t> </a:t>
            </a:r>
          </a:p>
          <a:p>
            <a:r>
              <a:rPr lang="en-US" sz="900" b="0" kern="1200" dirty="0">
                <a:solidFill>
                  <a:schemeClr val="tx1"/>
                </a:solidFill>
                <a:latin typeface="Segoe UI Light" charset="0"/>
                <a:ea typeface="+mn-ea"/>
                <a:cs typeface="+mn-cs"/>
              </a:rPr>
              <a:t>-----Original Appointment----- </a:t>
            </a:r>
            <a:r>
              <a:rPr lang="en-US" sz="900" b="1" kern="1200" dirty="0">
                <a:solidFill>
                  <a:schemeClr val="tx1"/>
                </a:solidFill>
                <a:latin typeface="Segoe UI Light" charset="0"/>
                <a:ea typeface="+mn-ea"/>
                <a:cs typeface="+mn-cs"/>
              </a:rPr>
              <a:t>From:</a:t>
            </a:r>
            <a:r>
              <a:rPr lang="en-US" sz="900" b="0" kern="1200" dirty="0">
                <a:solidFill>
                  <a:schemeClr val="tx1"/>
                </a:solidFill>
                <a:latin typeface="Segoe UI Light" charset="0"/>
                <a:ea typeface="+mn-ea"/>
                <a:cs typeface="+mn-cs"/>
              </a:rPr>
              <a:t> Amelia MacLeod  </a:t>
            </a:r>
            <a:r>
              <a:rPr lang="en-US" sz="900" b="1" kern="1200" dirty="0">
                <a:solidFill>
                  <a:schemeClr val="tx1"/>
                </a:solidFill>
                <a:latin typeface="Segoe UI Light" charset="0"/>
                <a:ea typeface="+mn-ea"/>
                <a:cs typeface="+mn-cs"/>
              </a:rPr>
              <a:t>Sent:</a:t>
            </a:r>
            <a:r>
              <a:rPr lang="en-US" sz="900" b="0" kern="1200" dirty="0">
                <a:solidFill>
                  <a:schemeClr val="tx1"/>
                </a:solidFill>
                <a:latin typeface="Segoe UI Light" charset="0"/>
                <a:ea typeface="+mn-ea"/>
                <a:cs typeface="+mn-cs"/>
              </a:rPr>
              <a:t> Wednesday, October 7, 2015 2:03 PM </a:t>
            </a:r>
            <a:r>
              <a:rPr lang="en-US" sz="900" b="1" kern="1200" dirty="0">
                <a:solidFill>
                  <a:schemeClr val="tx1"/>
                </a:solidFill>
                <a:latin typeface="Segoe UI Light" charset="0"/>
                <a:ea typeface="+mn-ea"/>
                <a:cs typeface="+mn-cs"/>
              </a:rPr>
              <a:t>To:</a:t>
            </a:r>
            <a:r>
              <a:rPr lang="en-US" sz="900" b="0" kern="1200" dirty="0">
                <a:solidFill>
                  <a:schemeClr val="tx1"/>
                </a:solidFill>
                <a:latin typeface="Segoe UI Light" charset="0"/>
                <a:ea typeface="+mn-ea"/>
                <a:cs typeface="+mn-cs"/>
              </a:rPr>
              <a:t> Amelia MacLeod; Jodie Eilers; </a:t>
            </a:r>
            <a:r>
              <a:rPr lang="en-US" sz="900" b="0" kern="1200" dirty="0" err="1">
                <a:solidFill>
                  <a:schemeClr val="tx1"/>
                </a:solidFill>
                <a:latin typeface="Segoe UI Light" charset="0"/>
                <a:ea typeface="+mn-ea"/>
                <a:cs typeface="+mn-cs"/>
              </a:rPr>
              <a:t>Yochay</a:t>
            </a:r>
            <a:r>
              <a:rPr lang="en-US" sz="900" b="0" kern="1200" dirty="0">
                <a:solidFill>
                  <a:schemeClr val="tx1"/>
                </a:solidFill>
                <a:latin typeface="Segoe UI Light" charset="0"/>
                <a:ea typeface="+mn-ea"/>
                <a:cs typeface="+mn-cs"/>
              </a:rPr>
              <a:t> </a:t>
            </a:r>
            <a:r>
              <a:rPr lang="en-US" sz="900" b="0" kern="1200" dirty="0" err="1">
                <a:solidFill>
                  <a:schemeClr val="tx1"/>
                </a:solidFill>
                <a:latin typeface="Segoe UI Light" charset="0"/>
                <a:ea typeface="+mn-ea"/>
                <a:cs typeface="+mn-cs"/>
              </a:rPr>
              <a:t>Kiriaty</a:t>
            </a:r>
            <a:r>
              <a:rPr lang="en-US" sz="900" b="0" kern="1200" dirty="0">
                <a:solidFill>
                  <a:schemeClr val="tx1"/>
                </a:solidFill>
                <a:latin typeface="Segoe UI Light" charset="0"/>
                <a:ea typeface="+mn-ea"/>
                <a:cs typeface="+mn-cs"/>
              </a:rPr>
              <a:t>; Jonah Sterling </a:t>
            </a:r>
            <a:r>
              <a:rPr lang="en-US" sz="900" b="1" kern="1200" dirty="0">
                <a:solidFill>
                  <a:schemeClr val="tx1"/>
                </a:solidFill>
                <a:latin typeface="Segoe UI Light" charset="0"/>
                <a:ea typeface="+mn-ea"/>
                <a:cs typeface="+mn-cs"/>
              </a:rPr>
              <a:t>Subject:</a:t>
            </a:r>
            <a:r>
              <a:rPr lang="en-US" sz="900" b="0" kern="1200" dirty="0">
                <a:solidFill>
                  <a:schemeClr val="tx1"/>
                </a:solidFill>
                <a:latin typeface="Segoe UI Light" charset="0"/>
                <a:ea typeface="+mn-ea"/>
                <a:cs typeface="+mn-cs"/>
              </a:rPr>
              <a:t> Azure App Service deck </a:t>
            </a:r>
            <a:r>
              <a:rPr lang="en-US" sz="900" b="1" kern="1200" dirty="0">
                <a:solidFill>
                  <a:schemeClr val="tx1"/>
                </a:solidFill>
                <a:latin typeface="Segoe UI Light" charset="0"/>
                <a:ea typeface="+mn-ea"/>
                <a:cs typeface="+mn-cs"/>
              </a:rPr>
              <a:t>When:</a:t>
            </a:r>
            <a:r>
              <a:rPr lang="en-US" sz="900" b="0" kern="1200" dirty="0">
                <a:solidFill>
                  <a:schemeClr val="tx1"/>
                </a:solidFill>
                <a:latin typeface="Segoe UI Light" charset="0"/>
                <a:ea typeface="+mn-ea"/>
                <a:cs typeface="+mn-cs"/>
              </a:rPr>
              <a:t> Friday, October 9, 2015 10:30 AM-11:30 AM (UTC-08:00) Pacific Time (US &amp; Canada). </a:t>
            </a:r>
            <a:r>
              <a:rPr lang="en-US" sz="900" b="1" kern="1200" dirty="0">
                <a:solidFill>
                  <a:schemeClr val="tx1"/>
                </a:solidFill>
                <a:latin typeface="Segoe UI Light" charset="0"/>
                <a:ea typeface="+mn-ea"/>
                <a:cs typeface="+mn-cs"/>
              </a:rPr>
              <a:t>Where:</a:t>
            </a:r>
            <a:r>
              <a:rPr lang="en-US" sz="900" b="0" kern="1200" dirty="0">
                <a:solidFill>
                  <a:schemeClr val="tx1"/>
                </a:solidFill>
                <a:latin typeface="Segoe UI Light" charset="0"/>
                <a:ea typeface="+mn-ea"/>
                <a:cs typeface="+mn-cs"/>
              </a:rPr>
              <a:t> 44 / 2U</a:t>
            </a:r>
          </a:p>
          <a:p>
            <a:r>
              <a:rPr lang="en-US" sz="900" b="0" kern="1200" dirty="0">
                <a:solidFill>
                  <a:schemeClr val="tx1"/>
                </a:solidFill>
                <a:latin typeface="Segoe UI Light" charset="0"/>
                <a:ea typeface="+mn-ea"/>
                <a:cs typeface="+mn-cs"/>
              </a:rPr>
              <a:t> </a:t>
            </a:r>
          </a:p>
          <a:p>
            <a:r>
              <a:rPr lang="en-US" sz="900" b="0" kern="1200" dirty="0">
                <a:solidFill>
                  <a:schemeClr val="tx1"/>
                </a:solidFill>
                <a:latin typeface="Segoe UI Light" charset="0"/>
                <a:ea typeface="+mn-ea"/>
                <a:cs typeface="+mn-cs"/>
              </a:rPr>
              <a:t>We need more information to move forward.</a:t>
            </a:r>
          </a:p>
          <a:p>
            <a:r>
              <a:rPr lang="en-US" sz="900" b="0" kern="1200" dirty="0">
                <a:solidFill>
                  <a:schemeClr val="tx1"/>
                </a:solidFill>
                <a:latin typeface="Segoe UI Light" charset="0"/>
                <a:ea typeface="+mn-ea"/>
                <a:cs typeface="+mn-cs"/>
              </a:rPr>
              <a:t> </a:t>
            </a:r>
          </a:p>
          <a:p>
            <a:r>
              <a:rPr lang="en-US" sz="900" b="0" kern="1200" dirty="0">
                <a:solidFill>
                  <a:schemeClr val="tx1"/>
                </a:solidFill>
                <a:latin typeface="Segoe UI Light" charset="0"/>
                <a:ea typeface="+mn-ea"/>
                <a:cs typeface="+mn-cs"/>
              </a:rPr>
              <a:t>What more do we need to draw or find illustrations for?</a:t>
            </a:r>
          </a:p>
          <a:p>
            <a:r>
              <a:rPr lang="en-US" sz="900" b="0" kern="1200" dirty="0">
                <a:solidFill>
                  <a:schemeClr val="tx1"/>
                </a:solidFill>
                <a:latin typeface="Segoe UI Light" charset="0"/>
                <a:ea typeface="+mn-ea"/>
                <a:cs typeface="+mn-cs"/>
              </a:rPr>
              <a:t>What some existing illustrations are trying to represent?</a:t>
            </a:r>
          </a:p>
          <a:p>
            <a:r>
              <a:rPr lang="en-US" sz="900" b="0" kern="1200" dirty="0">
                <a:solidFill>
                  <a:schemeClr val="tx1"/>
                </a:solidFill>
                <a:latin typeface="Segoe UI Light" charset="0"/>
                <a:ea typeface="+mn-ea"/>
                <a:cs typeface="+mn-cs"/>
              </a:rPr>
              <a:t>Why have some that have been fixed are now crossed out?</a:t>
            </a:r>
          </a:p>
          <a:p>
            <a:r>
              <a:rPr lang="en-US" sz="900" b="0" kern="1200" dirty="0">
                <a:solidFill>
                  <a:schemeClr val="tx1"/>
                </a:solidFill>
                <a:latin typeface="Segoe UI Light" charset="0"/>
                <a:ea typeface="+mn-ea"/>
                <a:cs typeface="+mn-cs"/>
              </a:rPr>
              <a:t> </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9/19/2016 9:27 AM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167142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latin typeface="Segoe UI Light" charset="0"/>
                <a:ea typeface="+mn-ea"/>
                <a:cs typeface="+mn-cs"/>
              </a:rPr>
              <a:t> </a:t>
            </a:r>
          </a:p>
          <a:p>
            <a:r>
              <a:rPr lang="en-US" sz="900" kern="1200" dirty="0">
                <a:solidFill>
                  <a:schemeClr val="tx1"/>
                </a:solidFill>
                <a:latin typeface="Segoe UI Light" charset="0"/>
                <a:ea typeface="+mn-ea"/>
                <a:cs typeface="+mn-cs"/>
              </a:rPr>
              <a:t>Thank you Jodie, it is great seeing progress. This is so much better than our ‘free-style’ conceptual slides. Thanks!</a:t>
            </a:r>
          </a:p>
          <a:p>
            <a:r>
              <a:rPr lang="en-US" sz="900" kern="1200" dirty="0">
                <a:solidFill>
                  <a:schemeClr val="tx1"/>
                </a:solidFill>
                <a:latin typeface="Segoe UI Light" charset="0"/>
                <a:ea typeface="+mn-ea"/>
                <a:cs typeface="+mn-cs"/>
              </a:rPr>
              <a:t> </a:t>
            </a:r>
          </a:p>
          <a:p>
            <a:r>
              <a:rPr lang="en-US" sz="900" kern="1200" dirty="0">
                <a:solidFill>
                  <a:schemeClr val="tx1"/>
                </a:solidFill>
                <a:latin typeface="Segoe UI Light" charset="0"/>
                <a:ea typeface="+mn-ea"/>
                <a:cs typeface="+mn-cs"/>
              </a:rPr>
              <a:t>I provided feedback provided after each screen capture</a:t>
            </a:r>
          </a:p>
          <a:p>
            <a:r>
              <a:rPr lang="en-US" sz="900" kern="1200" dirty="0">
                <a:solidFill>
                  <a:schemeClr val="tx1"/>
                </a:solidFill>
                <a:latin typeface="Segoe UI Light" charset="0"/>
                <a:ea typeface="+mn-ea"/>
                <a:cs typeface="+mn-cs"/>
              </a:rPr>
              <a:t> </a:t>
            </a:r>
          </a:p>
          <a:p>
            <a:r>
              <a:rPr lang="en-US" sz="900" kern="1200" dirty="0">
                <a:solidFill>
                  <a:schemeClr val="tx1"/>
                </a:solidFill>
                <a:latin typeface="Segoe UI Light" charset="0"/>
                <a:ea typeface="+mn-ea"/>
                <a:cs typeface="+mn-cs"/>
              </a:rPr>
              <a:t>Before I start, I would to clarify some of the terminology</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]App Service Plan is a logical grouping of VMs. Meaning we curb a set of VMs (5, 10, 17… the blue and green blocks you created) from the larger pool. The App Service plan is a concept that is applicable for both the public multi-tenant stamps as well as for App Service Environment.</a:t>
            </a:r>
          </a:p>
          <a:p>
            <a:r>
              <a:rPr lang="en-US" sz="900" kern="1200" dirty="0">
                <a:solidFill>
                  <a:schemeClr val="tx1"/>
                </a:solidFill>
                <a:latin typeface="Segoe UI Light" charset="0"/>
                <a:ea typeface="+mn-ea"/>
                <a:cs typeface="+mn-cs"/>
              </a:rPr>
              <a:t> </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]Worker Pools applies only to App Service Environment and not to the multi-tenant stamps. A Worker Pool is a pool of VMs that you pre-allocate in ASE. Meaning you can allocate 11 VMs of size P1. Now you can create any number of App Service Plan that will use P1, and you can use an accumulative of 11 VMs and all of them are of size P1.</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]o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]I’ll drop by your desk to try and explain my thinking about illustration for that concept in </a:t>
            </a:r>
            <a:r>
              <a:rPr lang="en-US" sz="900" kern="1200" dirty="0" err="1">
                <a:solidFill>
                  <a:schemeClr val="tx1"/>
                </a:solidFill>
                <a:latin typeface="Segoe UI Light" charset="0"/>
                <a:ea typeface="+mn-ea"/>
                <a:cs typeface="+mn-cs"/>
              </a:rPr>
              <a:t>refence</a:t>
            </a:r>
            <a:r>
              <a:rPr lang="en-US" sz="900" kern="1200" dirty="0">
                <a:solidFill>
                  <a:schemeClr val="tx1"/>
                </a:solidFill>
                <a:latin typeface="Segoe UI Light" charset="0"/>
                <a:ea typeface="+mn-ea"/>
                <a:cs typeface="+mn-cs"/>
              </a:rPr>
              <a:t> to this design – which is great J</a:t>
            </a:r>
          </a:p>
          <a:p>
            <a:r>
              <a:rPr lang="en-US" sz="900" kern="1200" dirty="0">
                <a:solidFill>
                  <a:schemeClr val="tx1"/>
                </a:solidFill>
                <a:latin typeface="Segoe UI Light" charset="0"/>
                <a:ea typeface="+mn-ea"/>
                <a:cs typeface="+mn-cs"/>
              </a:rPr>
              <a:t> </a:t>
            </a:r>
          </a:p>
          <a:p>
            <a:r>
              <a:rPr lang="en-US" sz="900" kern="1200" dirty="0">
                <a:solidFill>
                  <a:schemeClr val="tx1"/>
                </a:solidFill>
                <a:latin typeface="Segoe UI Light" charset="0"/>
                <a:ea typeface="+mn-ea"/>
                <a:cs typeface="+mn-cs"/>
              </a:rPr>
              <a:t> </a:t>
            </a:r>
          </a:p>
          <a:p>
            <a:endParaRPr lang="en-US" sz="900" kern="1200" dirty="0">
              <a:solidFill>
                <a:schemeClr val="tx1"/>
              </a:solidFill>
              <a:latin typeface="Segoe UI Light" charset="0"/>
              <a:ea typeface="+mn-ea"/>
              <a:cs typeface="+mn-cs"/>
            </a:endParaRPr>
          </a:p>
          <a:p>
            <a:r>
              <a:rPr lang="en-US" sz="900" kern="1200" dirty="0">
                <a:solidFill>
                  <a:schemeClr val="tx1"/>
                </a:solidFill>
                <a:latin typeface="Segoe UI Light" charset="0"/>
                <a:ea typeface="+mn-ea"/>
                <a:cs typeface="+mn-cs"/>
              </a:rPr>
              <a:t> </a:t>
            </a:r>
          </a:p>
          <a:p>
            <a:r>
              <a:rPr lang="en-US" sz="900" kern="1200" dirty="0">
                <a:solidFill>
                  <a:schemeClr val="tx1"/>
                </a:solidFill>
                <a:latin typeface="Segoe UI Light" charset="0"/>
                <a:ea typeface="+mn-ea"/>
                <a:cs typeface="+mn-cs"/>
              </a:rPr>
              <a:t>The title of these images should be App Service Multi-tenant Stamp as you describe the App Plan at a high level and how they are mapped to the public ‘shared’ infrastructure.</a:t>
            </a:r>
          </a:p>
          <a:p>
            <a:r>
              <a:rPr lang="en-US" sz="900" kern="1200" dirty="0">
                <a:solidFill>
                  <a:schemeClr val="tx1"/>
                </a:solidFill>
                <a:latin typeface="Segoe UI Light" charset="0"/>
                <a:ea typeface="+mn-ea"/>
                <a:cs typeface="+mn-cs"/>
              </a:rPr>
              <a:t> </a:t>
            </a:r>
          </a:p>
          <a:p>
            <a:r>
              <a:rPr lang="en-US" sz="900" kern="1200" dirty="0">
                <a:solidFill>
                  <a:schemeClr val="tx1"/>
                </a:solidFill>
                <a:latin typeface="Segoe UI Light" charset="0"/>
                <a:ea typeface="+mn-ea"/>
                <a:cs typeface="+mn-cs"/>
              </a:rPr>
              <a:t>#1 – looks good</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]The entire red and orange </a:t>
            </a:r>
            <a:r>
              <a:rPr lang="en-US" sz="900" kern="1200" dirty="0" err="1">
                <a:solidFill>
                  <a:schemeClr val="tx1"/>
                </a:solidFill>
                <a:latin typeface="Segoe UI Light" charset="0"/>
                <a:ea typeface="+mn-ea"/>
                <a:cs typeface="+mn-cs"/>
              </a:rPr>
              <a:t>recangulars</a:t>
            </a:r>
            <a:r>
              <a:rPr lang="en-US" sz="900" kern="1200" dirty="0">
                <a:solidFill>
                  <a:schemeClr val="tx1"/>
                </a:solidFill>
                <a:latin typeface="Segoe UI Light" charset="0"/>
                <a:ea typeface="+mn-ea"/>
                <a:cs typeface="+mn-cs"/>
              </a:rPr>
              <a:t> are a stamp. Which I guess is shown….</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]Can we add the devices shown in one of the other images instead of the incoming traffic?</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]The image of the small App Service VMs are good. Some feedback/ questions / brainstorm on how we can convey the message better</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]o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]The faded VMs (App Service icons) should be faded just when you address images 2 and 3. In image 1, you describe the public stamp which has all the VMs. Then in images 2 and 3, when setting a dedicated App Service Plan, we allocate VMS for you (as you illustrated) and then we can fade ALL other VMs that are not captured.</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]o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]Come to think about it, maybe you should keep the faded VMs as they are – we can say someone else is using them and the full VMs are available for you…</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]o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]So image 3 will show them faded</a:t>
            </a:r>
          </a:p>
          <a:p>
            <a:r>
              <a:rPr lang="en-US" sz="900" kern="1200" dirty="0">
                <a:solidFill>
                  <a:schemeClr val="tx1"/>
                </a:solidFill>
                <a:latin typeface="Segoe UI Light" charset="0"/>
                <a:ea typeface="+mn-ea"/>
                <a:cs typeface="+mn-cs"/>
              </a:rPr>
              <a:t> </a:t>
            </a:r>
          </a:p>
          <a:p>
            <a:r>
              <a:rPr lang="en-US" sz="900" kern="1200" dirty="0">
                <a:solidFill>
                  <a:schemeClr val="tx1"/>
                </a:solidFill>
                <a:latin typeface="Segoe UI Light" charset="0"/>
                <a:ea typeface="+mn-ea"/>
                <a:cs typeface="+mn-cs"/>
              </a:rPr>
              <a:t>#2 –  I assume this is a transition image as part of animation?</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]If so, that is a good slide</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]Change setting dedicated worker pool to setting dedicated App Service Plan</a:t>
            </a:r>
          </a:p>
          <a:p>
            <a:r>
              <a:rPr lang="en-US" sz="900" kern="1200" dirty="0">
                <a:solidFill>
                  <a:schemeClr val="tx1"/>
                </a:solidFill>
                <a:latin typeface="Segoe UI Light" charset="0"/>
                <a:ea typeface="+mn-ea"/>
                <a:cs typeface="+mn-cs"/>
              </a:rPr>
              <a:t> </a:t>
            </a:r>
          </a:p>
          <a:p>
            <a:r>
              <a:rPr lang="en-US" sz="900" kern="1200" dirty="0">
                <a:solidFill>
                  <a:schemeClr val="tx1"/>
                </a:solidFill>
                <a:latin typeface="Segoe UI Light" charset="0"/>
                <a:ea typeface="+mn-ea"/>
                <a:cs typeface="+mn-cs"/>
              </a:rPr>
              <a:t> </a:t>
            </a:r>
          </a:p>
          <a:p>
            <a:r>
              <a:rPr lang="en-US" sz="900" kern="1200" dirty="0">
                <a:solidFill>
                  <a:schemeClr val="tx1"/>
                </a:solidFill>
                <a:latin typeface="Segoe UI Light" charset="0"/>
                <a:ea typeface="+mn-ea"/>
                <a:cs typeface="+mn-cs"/>
              </a:rPr>
              <a:t>#3  -  last image in animation, shows App Service plans</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]Change setting dedicated worker pool to setting dedicated App Service Plan</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]For App Service plans in the public multi-tenant stamp we have VM in 3 sizes and 3 plans so we should show the following (any order…): S2, B1. B3, S3….</a:t>
            </a:r>
          </a:p>
          <a:p>
            <a:r>
              <a:rPr lang="en-US" sz="900" kern="1200" dirty="0">
                <a:solidFill>
                  <a:schemeClr val="tx1"/>
                </a:solidFill>
                <a:latin typeface="Segoe UI Light" charset="0"/>
                <a:ea typeface="+mn-ea"/>
                <a:cs typeface="+mn-cs"/>
              </a:rPr>
              <a:t> </a:t>
            </a:r>
          </a:p>
          <a:p>
            <a:r>
              <a:rPr lang="en-US" sz="900" kern="1200" dirty="0">
                <a:solidFill>
                  <a:schemeClr val="tx1"/>
                </a:solidFill>
                <a:latin typeface="Segoe UI Light" charset="0"/>
                <a:ea typeface="+mn-ea"/>
                <a:cs typeface="+mn-cs"/>
              </a:rPr>
              <a:t> </a:t>
            </a:r>
          </a:p>
          <a:p>
            <a:r>
              <a:rPr lang="en-US" sz="900" kern="1200" dirty="0">
                <a:solidFill>
                  <a:schemeClr val="tx1"/>
                </a:solidFill>
                <a:latin typeface="Segoe UI Light" charset="0"/>
                <a:ea typeface="+mn-ea"/>
                <a:cs typeface="+mn-cs"/>
              </a:rPr>
              <a:t> </a:t>
            </a:r>
          </a:p>
          <a:p>
            <a:endParaRPr lang="en-US" sz="900" kern="1200" dirty="0">
              <a:solidFill>
                <a:schemeClr val="tx1"/>
              </a:solidFill>
              <a:latin typeface="Segoe UI Light" charset="0"/>
              <a:ea typeface="+mn-ea"/>
              <a:cs typeface="+mn-cs"/>
            </a:endParaRPr>
          </a:p>
          <a:p>
            <a:r>
              <a:rPr lang="en-US" sz="900" kern="1200" dirty="0">
                <a:solidFill>
                  <a:schemeClr val="tx1"/>
                </a:solidFill>
                <a:latin typeface="Segoe UI Light" charset="0"/>
                <a:ea typeface="+mn-ea"/>
                <a:cs typeface="+mn-cs"/>
              </a:rPr>
              <a:t> </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]This is great illustration of App Service Environment connecting to via a VNET to On premise</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]I would add more than </a:t>
            </a:r>
            <a:r>
              <a:rPr lang="en-US" sz="900" kern="1200" dirty="0" err="1">
                <a:solidFill>
                  <a:schemeClr val="tx1"/>
                </a:solidFill>
                <a:latin typeface="Segoe UI Light" charset="0"/>
                <a:ea typeface="+mn-ea"/>
                <a:cs typeface="+mn-cs"/>
              </a:rPr>
              <a:t>on-premise</a:t>
            </a:r>
            <a:r>
              <a:rPr lang="en-US" sz="900" kern="1200" dirty="0">
                <a:solidFill>
                  <a:schemeClr val="tx1"/>
                </a:solidFill>
                <a:latin typeface="Segoe UI Light" charset="0"/>
                <a:ea typeface="+mn-ea"/>
                <a:cs typeface="+mn-cs"/>
              </a:rPr>
              <a:t> resources. The illustration you have is of a DB – or just remove the text in the database image</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]The Firewall is optional</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]o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]I would like to have that in the illustration but show as animation</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]The P1 and P3 are the worker pools, we need to also show App Service plans</a:t>
            </a:r>
          </a:p>
          <a:p>
            <a:r>
              <a:rPr lang="en-US" sz="900" kern="1200" dirty="0">
                <a:solidFill>
                  <a:schemeClr val="tx1"/>
                </a:solidFill>
                <a:latin typeface="Segoe UI Light" charset="0"/>
                <a:ea typeface="+mn-ea"/>
                <a:cs typeface="+mn-cs"/>
              </a:rPr>
              <a:t> </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]If you plan to use this to show the </a:t>
            </a:r>
            <a:r>
              <a:rPr lang="en-US" sz="900" kern="1200" dirty="0" err="1">
                <a:solidFill>
                  <a:schemeClr val="tx1"/>
                </a:solidFill>
                <a:latin typeface="Segoe UI Light" charset="0"/>
                <a:ea typeface="+mn-ea"/>
                <a:cs typeface="+mn-cs"/>
              </a:rPr>
              <a:t>haybrid</a:t>
            </a:r>
            <a:r>
              <a:rPr lang="en-US" sz="900" kern="1200" dirty="0">
                <a:solidFill>
                  <a:schemeClr val="tx1"/>
                </a:solidFill>
                <a:latin typeface="Segoe UI Light" charset="0"/>
                <a:ea typeface="+mn-ea"/>
                <a:cs typeface="+mn-cs"/>
              </a:rPr>
              <a:t> connections or Point-2-Site/Point options, then the arrow coming out from the large blue rectangular needs to point from App Service Plan. If not, and you intended to have a different illustration for the hybrid and point-2-site than ignore my comment</a:t>
            </a:r>
          </a:p>
          <a:p>
            <a:r>
              <a:rPr lang="en-US" sz="900" kern="1200" dirty="0">
                <a:solidFill>
                  <a:schemeClr val="tx1"/>
                </a:solidFill>
                <a:latin typeface="Segoe UI Light" charset="0"/>
                <a:ea typeface="+mn-ea"/>
                <a:cs typeface="+mn-cs"/>
              </a:rPr>
              <a:t> </a:t>
            </a:r>
          </a:p>
          <a:p>
            <a:r>
              <a:rPr lang="en-US" sz="900" kern="1200" dirty="0">
                <a:solidFill>
                  <a:schemeClr val="tx1"/>
                </a:solidFill>
                <a:latin typeface="Segoe UI Light" charset="0"/>
                <a:ea typeface="+mn-ea"/>
                <a:cs typeface="+mn-cs"/>
              </a:rPr>
              <a:t>Best,</a:t>
            </a:r>
          </a:p>
          <a:p>
            <a:r>
              <a:rPr lang="en-US" sz="900" kern="1200" dirty="0" err="1">
                <a:solidFill>
                  <a:schemeClr val="tx1"/>
                </a:solidFill>
                <a:latin typeface="Segoe UI Light" charset="0"/>
                <a:ea typeface="+mn-ea"/>
                <a:cs typeface="+mn-cs"/>
              </a:rPr>
              <a:t>Yochay</a:t>
            </a:r>
            <a:endParaRPr lang="en-US" sz="900" kern="1200" dirty="0">
              <a:solidFill>
                <a:schemeClr val="tx1"/>
              </a:solidFill>
              <a:latin typeface="Segoe UI Light" charset="0"/>
              <a:ea typeface="+mn-ea"/>
              <a:cs typeface="+mn-cs"/>
            </a:endParaRPr>
          </a:p>
          <a:p>
            <a:r>
              <a:rPr lang="en-US" sz="900" kern="1200" dirty="0">
                <a:solidFill>
                  <a:schemeClr val="tx1"/>
                </a:solidFill>
                <a:latin typeface="Segoe UI Light" charset="0"/>
                <a:ea typeface="+mn-ea"/>
                <a:cs typeface="+mn-cs"/>
              </a:rPr>
              <a:t> </a:t>
            </a:r>
          </a:p>
          <a:p>
            <a:r>
              <a:rPr lang="en-US" sz="900" kern="1200" dirty="0">
                <a:solidFill>
                  <a:schemeClr val="tx1"/>
                </a:solidFill>
                <a:latin typeface="Segoe UI Light" charset="0"/>
                <a:ea typeface="+mn-ea"/>
                <a:cs typeface="+mn-cs"/>
              </a:rPr>
              <a:t> </a:t>
            </a:r>
          </a:p>
          <a:p>
            <a:r>
              <a:rPr lang="en-US" sz="900" b="1" kern="1200" dirty="0">
                <a:solidFill>
                  <a:schemeClr val="tx1"/>
                </a:solidFill>
                <a:latin typeface="Segoe UI Light" charset="0"/>
                <a:ea typeface="+mn-ea"/>
                <a:cs typeface="+mn-cs"/>
              </a:rPr>
              <a:t>From:</a:t>
            </a:r>
            <a:r>
              <a:rPr lang="en-US" sz="900" b="0" kern="1200" dirty="0">
                <a:solidFill>
                  <a:schemeClr val="tx1"/>
                </a:solidFill>
                <a:latin typeface="Segoe UI Light" charset="0"/>
                <a:ea typeface="+mn-ea"/>
                <a:cs typeface="+mn-cs"/>
              </a:rPr>
              <a:t> Jodie Eilers </a:t>
            </a:r>
          </a:p>
          <a:p>
            <a:r>
              <a:rPr lang="en-US" sz="900" b="1" kern="1200" dirty="0">
                <a:solidFill>
                  <a:schemeClr val="tx1"/>
                </a:solidFill>
                <a:latin typeface="Segoe UI Light" charset="0"/>
                <a:ea typeface="+mn-ea"/>
                <a:cs typeface="+mn-cs"/>
              </a:rPr>
              <a:t>Sent:</a:t>
            </a:r>
            <a:r>
              <a:rPr lang="en-US" sz="900" b="0" kern="1200" dirty="0">
                <a:solidFill>
                  <a:schemeClr val="tx1"/>
                </a:solidFill>
                <a:latin typeface="Segoe UI Light" charset="0"/>
                <a:ea typeface="+mn-ea"/>
                <a:cs typeface="+mn-cs"/>
              </a:rPr>
              <a:t> Thursday, October 15, 2015 12:46 PM</a:t>
            </a:r>
          </a:p>
          <a:p>
            <a:r>
              <a:rPr lang="en-US" sz="900" b="1" kern="1200" dirty="0">
                <a:solidFill>
                  <a:schemeClr val="tx1"/>
                </a:solidFill>
                <a:latin typeface="Segoe UI Light" charset="0"/>
                <a:ea typeface="+mn-ea"/>
                <a:cs typeface="+mn-cs"/>
              </a:rPr>
              <a:t>To:</a:t>
            </a:r>
            <a:r>
              <a:rPr lang="en-US" sz="900" b="0" kern="1200" dirty="0">
                <a:solidFill>
                  <a:schemeClr val="tx1"/>
                </a:solidFill>
                <a:latin typeface="Segoe UI Light" charset="0"/>
                <a:ea typeface="+mn-ea"/>
                <a:cs typeface="+mn-cs"/>
              </a:rPr>
              <a:t> </a:t>
            </a:r>
            <a:r>
              <a:rPr lang="en-US" sz="900" b="0" kern="1200" dirty="0" err="1">
                <a:solidFill>
                  <a:schemeClr val="tx1"/>
                </a:solidFill>
                <a:latin typeface="Segoe UI Light" charset="0"/>
                <a:ea typeface="+mn-ea"/>
                <a:cs typeface="+mn-cs"/>
              </a:rPr>
              <a:t>Yochay</a:t>
            </a:r>
            <a:r>
              <a:rPr lang="en-US" sz="900" b="0" kern="1200" dirty="0">
                <a:solidFill>
                  <a:schemeClr val="tx1"/>
                </a:solidFill>
                <a:latin typeface="Segoe UI Light" charset="0"/>
                <a:ea typeface="+mn-ea"/>
                <a:cs typeface="+mn-cs"/>
              </a:rPr>
              <a:t> </a:t>
            </a:r>
            <a:r>
              <a:rPr lang="en-US" sz="900" b="0" kern="1200" dirty="0" err="1">
                <a:solidFill>
                  <a:schemeClr val="tx1"/>
                </a:solidFill>
                <a:latin typeface="Segoe UI Light" charset="0"/>
                <a:ea typeface="+mn-ea"/>
                <a:cs typeface="+mn-cs"/>
              </a:rPr>
              <a:t>Kiriaty</a:t>
            </a:r>
            <a:r>
              <a:rPr lang="en-US" sz="900" b="0" kern="1200" dirty="0">
                <a:solidFill>
                  <a:schemeClr val="tx1"/>
                </a:solidFill>
                <a:latin typeface="Segoe UI Light" charset="0"/>
                <a:ea typeface="+mn-ea"/>
                <a:cs typeface="+mn-cs"/>
              </a:rPr>
              <a:t> &lt;</a:t>
            </a:r>
            <a:r>
              <a:rPr lang="en-US" sz="900" b="0" u="sng" kern="1200" dirty="0">
                <a:solidFill>
                  <a:schemeClr val="tx1"/>
                </a:solidFill>
                <a:latin typeface="Segoe UI Light" charset="0"/>
                <a:ea typeface="+mn-ea"/>
                <a:cs typeface="+mn-cs"/>
                <a:hlinkClick r:id="rId3"/>
              </a:rPr>
              <a:t>yochayk@microsoft.com&gt;; Amelia MacLeod &lt;</a:t>
            </a:r>
            <a:r>
              <a:rPr lang="en-US" sz="900" b="0" u="sng" kern="1200" dirty="0">
                <a:solidFill>
                  <a:schemeClr val="tx1"/>
                </a:solidFill>
                <a:latin typeface="Segoe UI Light" charset="0"/>
                <a:ea typeface="+mn-ea"/>
                <a:cs typeface="+mn-cs"/>
                <a:hlinkClick r:id="rId4"/>
              </a:rPr>
              <a:t>ameliam@microsoft.com&gt;; Jonah Sterling &lt;</a:t>
            </a:r>
            <a:r>
              <a:rPr lang="en-US" sz="900" b="0" u="sng" kern="1200" dirty="0">
                <a:solidFill>
                  <a:schemeClr val="tx1"/>
                </a:solidFill>
                <a:latin typeface="Segoe UI Light" charset="0"/>
                <a:ea typeface="+mn-ea"/>
                <a:cs typeface="+mn-cs"/>
                <a:hlinkClick r:id="rId5"/>
              </a:rPr>
              <a:t>jonahs@microsoft.com&gt;</a:t>
            </a:r>
          </a:p>
          <a:p>
            <a:r>
              <a:rPr lang="en-US" sz="900" b="1" kern="1200" dirty="0">
                <a:solidFill>
                  <a:schemeClr val="tx1"/>
                </a:solidFill>
                <a:latin typeface="Segoe UI Light" charset="0"/>
                <a:ea typeface="+mn-ea"/>
                <a:cs typeface="+mn-cs"/>
              </a:rPr>
              <a:t>Subject:</a:t>
            </a:r>
            <a:r>
              <a:rPr lang="en-US" sz="900" b="0" kern="1200" dirty="0">
                <a:solidFill>
                  <a:schemeClr val="tx1"/>
                </a:solidFill>
                <a:latin typeface="Segoe UI Light" charset="0"/>
                <a:ea typeface="+mn-ea"/>
                <a:cs typeface="+mn-cs"/>
              </a:rPr>
              <a:t> Re: Azure App Service deck</a:t>
            </a:r>
          </a:p>
          <a:p>
            <a:r>
              <a:rPr lang="en-US" sz="900" b="0" kern="1200" dirty="0">
                <a:solidFill>
                  <a:schemeClr val="tx1"/>
                </a:solidFill>
                <a:latin typeface="Segoe UI Light" charset="0"/>
                <a:ea typeface="+mn-ea"/>
                <a:cs typeface="+mn-cs"/>
              </a:rPr>
              <a:t> </a:t>
            </a:r>
          </a:p>
          <a:p>
            <a:r>
              <a:rPr lang="en-US" sz="900" b="0" kern="1200" dirty="0" err="1">
                <a:solidFill>
                  <a:schemeClr val="tx1"/>
                </a:solidFill>
                <a:latin typeface="Segoe UI Light" charset="0"/>
                <a:ea typeface="+mn-ea"/>
                <a:cs typeface="+mn-cs"/>
              </a:rPr>
              <a:t>Yochay</a:t>
            </a:r>
            <a:r>
              <a:rPr lang="en-US" sz="900" b="0" kern="1200" dirty="0">
                <a:solidFill>
                  <a:schemeClr val="tx1"/>
                </a:solidFill>
                <a:latin typeface="Segoe UI Light" charset="0"/>
                <a:ea typeface="+mn-ea"/>
                <a:cs typeface="+mn-cs"/>
              </a:rPr>
              <a:t>,</a:t>
            </a:r>
          </a:p>
          <a:p>
            <a:r>
              <a:rPr lang="en-US" sz="900" b="0" kern="1200" dirty="0">
                <a:solidFill>
                  <a:schemeClr val="tx1"/>
                </a:solidFill>
                <a:latin typeface="Segoe UI Light" charset="0"/>
                <a:ea typeface="+mn-ea"/>
                <a:cs typeface="+mn-cs"/>
              </a:rPr>
              <a:t>On the attached screenshot of a slide, is it supposed to show scaling to a different size? P1 to P4 for instance? </a:t>
            </a:r>
          </a:p>
          <a:p>
            <a:r>
              <a:rPr lang="en-US" sz="900" b="0" kern="1200" dirty="0">
                <a:solidFill>
                  <a:schemeClr val="tx1"/>
                </a:solidFill>
                <a:latin typeface="Segoe UI Light" charset="0"/>
                <a:ea typeface="+mn-ea"/>
                <a:cs typeface="+mn-cs"/>
              </a:rPr>
              <a:t>Or, could you explain it so I can accurately adjust the illustration?</a:t>
            </a:r>
          </a:p>
          <a:p>
            <a:r>
              <a:rPr lang="en-US" sz="900" b="0" kern="1200" dirty="0">
                <a:solidFill>
                  <a:schemeClr val="tx1"/>
                </a:solidFill>
                <a:latin typeface="Segoe UI Light" charset="0"/>
                <a:ea typeface="+mn-ea"/>
                <a:cs typeface="+mn-cs"/>
              </a:rPr>
              <a:t>Thanks, </a:t>
            </a:r>
          </a:p>
          <a:p>
            <a:r>
              <a:rPr lang="en-US" sz="900" b="0" kern="1200" dirty="0">
                <a:solidFill>
                  <a:schemeClr val="tx1"/>
                </a:solidFill>
                <a:latin typeface="Segoe UI Light" charset="0"/>
                <a:ea typeface="+mn-ea"/>
                <a:cs typeface="+mn-cs"/>
              </a:rPr>
              <a:t>Jodie</a:t>
            </a:r>
          </a:p>
          <a:p>
            <a:r>
              <a:rPr lang="en-US" sz="900" b="0" kern="1200" dirty="0">
                <a:solidFill>
                  <a:schemeClr val="tx1"/>
                </a:solidFill>
                <a:latin typeface="Segoe UI Light" charset="0"/>
                <a:ea typeface="+mn-ea"/>
                <a:cs typeface="+mn-cs"/>
              </a:rPr>
              <a:t> </a:t>
            </a:r>
          </a:p>
          <a:p>
            <a:r>
              <a:rPr lang="en-US" sz="900" b="1" kern="1200" dirty="0">
                <a:solidFill>
                  <a:schemeClr val="tx1"/>
                </a:solidFill>
                <a:latin typeface="Segoe UI Light" charset="0"/>
                <a:ea typeface="+mn-ea"/>
                <a:cs typeface="+mn-cs"/>
              </a:rPr>
              <a:t>From: </a:t>
            </a:r>
            <a:r>
              <a:rPr lang="en-US" sz="900" b="0" kern="1200" dirty="0">
                <a:solidFill>
                  <a:schemeClr val="tx1"/>
                </a:solidFill>
                <a:latin typeface="Segoe UI Light" charset="0"/>
                <a:ea typeface="+mn-ea"/>
                <a:cs typeface="+mn-cs"/>
              </a:rPr>
              <a:t>Jodie Eilers &lt;</a:t>
            </a:r>
            <a:r>
              <a:rPr lang="en-US" sz="900" b="0" u="sng" kern="1200" dirty="0">
                <a:solidFill>
                  <a:schemeClr val="tx1"/>
                </a:solidFill>
                <a:latin typeface="Segoe UI Light" charset="0"/>
                <a:ea typeface="+mn-ea"/>
                <a:cs typeface="+mn-cs"/>
                <a:hlinkClick r:id="rId6"/>
              </a:rPr>
              <a:t>jodieil@microsoft.com&gt; </a:t>
            </a:r>
            <a:r>
              <a:rPr lang="en-US" sz="900" b="1" u="sng" kern="1200" dirty="0">
                <a:solidFill>
                  <a:schemeClr val="tx1"/>
                </a:solidFill>
                <a:latin typeface="Segoe UI Light" charset="0"/>
                <a:ea typeface="+mn-ea"/>
                <a:cs typeface="+mn-cs"/>
                <a:hlinkClick r:id="rId6"/>
              </a:rPr>
              <a:t>Date: </a:t>
            </a:r>
            <a:r>
              <a:rPr lang="en-US" sz="900" b="0" u="sng" kern="1200" dirty="0">
                <a:solidFill>
                  <a:schemeClr val="tx1"/>
                </a:solidFill>
                <a:latin typeface="Segoe UI Light" charset="0"/>
                <a:ea typeface="+mn-ea"/>
                <a:cs typeface="+mn-cs"/>
                <a:hlinkClick r:id="rId6"/>
              </a:rPr>
              <a:t>Wednesday, October 14, 2015 at 2:32 PM </a:t>
            </a:r>
            <a:r>
              <a:rPr lang="en-US" sz="900" b="1" u="sng" kern="1200" dirty="0">
                <a:solidFill>
                  <a:schemeClr val="tx1"/>
                </a:solidFill>
                <a:latin typeface="Segoe UI Light" charset="0"/>
                <a:ea typeface="+mn-ea"/>
                <a:cs typeface="+mn-cs"/>
                <a:hlinkClick r:id="rId6"/>
              </a:rPr>
              <a:t>To: </a:t>
            </a:r>
            <a:r>
              <a:rPr lang="en-US" sz="900" b="0" u="sng" kern="1200" dirty="0">
                <a:solidFill>
                  <a:schemeClr val="tx1"/>
                </a:solidFill>
                <a:latin typeface="Segoe UI Light" charset="0"/>
                <a:ea typeface="+mn-ea"/>
                <a:cs typeface="+mn-cs"/>
                <a:hlinkClick r:id="rId6"/>
              </a:rPr>
              <a:t>Yochay Kiriaty &lt;</a:t>
            </a:r>
            <a:r>
              <a:rPr lang="en-US" sz="900" b="0" u="sng" kern="1200" dirty="0">
                <a:solidFill>
                  <a:schemeClr val="tx1"/>
                </a:solidFill>
                <a:latin typeface="Segoe UI Light" charset="0"/>
                <a:ea typeface="+mn-ea"/>
                <a:cs typeface="+mn-cs"/>
                <a:hlinkClick r:id="rId3"/>
              </a:rPr>
              <a:t>yochayk@microsoft.com&gt;, Amelia MacLeod &lt;</a:t>
            </a:r>
            <a:r>
              <a:rPr lang="en-US" sz="900" b="0" u="sng" kern="1200" dirty="0">
                <a:solidFill>
                  <a:schemeClr val="tx1"/>
                </a:solidFill>
                <a:latin typeface="Segoe UI Light" charset="0"/>
                <a:ea typeface="+mn-ea"/>
                <a:cs typeface="+mn-cs"/>
                <a:hlinkClick r:id="rId4"/>
              </a:rPr>
              <a:t>ameliam@microsoft.com&gt;, Jonah Sterling &lt;</a:t>
            </a:r>
            <a:r>
              <a:rPr lang="en-US" sz="900" b="0" u="sng" kern="1200" dirty="0">
                <a:solidFill>
                  <a:schemeClr val="tx1"/>
                </a:solidFill>
                <a:latin typeface="Segoe UI Light" charset="0"/>
                <a:ea typeface="+mn-ea"/>
                <a:cs typeface="+mn-cs"/>
                <a:hlinkClick r:id="rId5"/>
              </a:rPr>
              <a:t>jonahs@microsoft.com&gt; </a:t>
            </a:r>
            <a:r>
              <a:rPr lang="en-US" sz="900" b="1" u="sng" kern="1200" dirty="0">
                <a:solidFill>
                  <a:schemeClr val="tx1"/>
                </a:solidFill>
                <a:latin typeface="Segoe UI Light" charset="0"/>
                <a:ea typeface="+mn-ea"/>
                <a:cs typeface="+mn-cs"/>
                <a:hlinkClick r:id="rId5"/>
              </a:rPr>
              <a:t>Subject: </a:t>
            </a:r>
            <a:r>
              <a:rPr lang="en-US" sz="900" b="0" u="sng" kern="1200" dirty="0">
                <a:solidFill>
                  <a:schemeClr val="tx1"/>
                </a:solidFill>
                <a:latin typeface="Segoe UI Light" charset="0"/>
                <a:ea typeface="+mn-ea"/>
                <a:cs typeface="+mn-cs"/>
                <a:hlinkClick r:id="rId5"/>
              </a:rPr>
              <a:t>Re: Azure App Service deck</a:t>
            </a:r>
          </a:p>
          <a:p>
            <a:r>
              <a:rPr lang="en-US" sz="900" b="0" kern="1200" dirty="0">
                <a:solidFill>
                  <a:schemeClr val="tx1"/>
                </a:solidFill>
                <a:latin typeface="Segoe UI Light" charset="0"/>
                <a:ea typeface="+mn-ea"/>
                <a:cs typeface="+mn-cs"/>
              </a:rPr>
              <a:t> </a:t>
            </a:r>
          </a:p>
          <a:p>
            <a:r>
              <a:rPr lang="en-US" sz="900" b="0" kern="1200" dirty="0">
                <a:solidFill>
                  <a:schemeClr val="tx1"/>
                </a:solidFill>
                <a:latin typeface="Segoe UI Light" charset="0"/>
                <a:ea typeface="+mn-ea"/>
                <a:cs typeface="+mn-cs"/>
              </a:rPr>
              <a:t>Hi </a:t>
            </a:r>
            <a:r>
              <a:rPr lang="en-US" sz="900" b="0" kern="1200" dirty="0" err="1">
                <a:solidFill>
                  <a:schemeClr val="tx1"/>
                </a:solidFill>
                <a:latin typeface="Segoe UI Light" charset="0"/>
                <a:ea typeface="+mn-ea"/>
                <a:cs typeface="+mn-cs"/>
              </a:rPr>
              <a:t>Yochay</a:t>
            </a:r>
            <a:r>
              <a:rPr lang="en-US" sz="900" b="0" kern="1200" dirty="0">
                <a:solidFill>
                  <a:schemeClr val="tx1"/>
                </a:solidFill>
                <a:latin typeface="Segoe UI Light" charset="0"/>
                <a:ea typeface="+mn-ea"/>
                <a:cs typeface="+mn-cs"/>
              </a:rPr>
              <a:t>,</a:t>
            </a:r>
          </a:p>
          <a:p>
            <a:r>
              <a:rPr lang="en-US" sz="900" b="0" kern="1200" dirty="0">
                <a:solidFill>
                  <a:schemeClr val="tx1"/>
                </a:solidFill>
                <a:latin typeface="Segoe UI Light" charset="0"/>
                <a:ea typeface="+mn-ea"/>
                <a:cs typeface="+mn-cs"/>
              </a:rPr>
              <a:t> </a:t>
            </a:r>
          </a:p>
          <a:p>
            <a:r>
              <a:rPr lang="en-US" sz="900" b="0" kern="1200" dirty="0">
                <a:solidFill>
                  <a:schemeClr val="tx1"/>
                </a:solidFill>
                <a:latin typeface="Segoe UI Light" charset="0"/>
                <a:ea typeface="+mn-ea"/>
                <a:cs typeface="+mn-cs"/>
              </a:rPr>
              <a:t>For starters, I have a few questions about the attached images. (for both you and Jonah)</a:t>
            </a:r>
          </a:p>
          <a:p>
            <a:r>
              <a:rPr lang="en-US" sz="900" b="0" kern="1200" dirty="0">
                <a:solidFill>
                  <a:schemeClr val="tx1"/>
                </a:solidFill>
                <a:latin typeface="Segoe UI Light" charset="0"/>
                <a:ea typeface="+mn-ea"/>
                <a:cs typeface="+mn-cs"/>
              </a:rPr>
              <a:t>For the on-</a:t>
            </a:r>
            <a:r>
              <a:rPr lang="en-US" sz="900" b="0" kern="1200" dirty="0" err="1">
                <a:solidFill>
                  <a:schemeClr val="tx1"/>
                </a:solidFill>
                <a:latin typeface="Segoe UI Light" charset="0"/>
                <a:ea typeface="+mn-ea"/>
                <a:cs typeface="+mn-cs"/>
              </a:rPr>
              <a:t>prem</a:t>
            </a:r>
            <a:r>
              <a:rPr lang="en-US" sz="900" b="0" kern="1200" dirty="0">
                <a:solidFill>
                  <a:schemeClr val="tx1"/>
                </a:solidFill>
                <a:latin typeface="Segoe UI Light" charset="0"/>
                <a:ea typeface="+mn-ea"/>
                <a:cs typeface="+mn-cs"/>
              </a:rPr>
              <a:t>, should I use the database icon at all or should it just be a building with the title “On-</a:t>
            </a:r>
            <a:r>
              <a:rPr lang="en-US" sz="900" b="0" kern="1200" dirty="0" err="1">
                <a:solidFill>
                  <a:schemeClr val="tx1"/>
                </a:solidFill>
                <a:latin typeface="Segoe UI Light" charset="0"/>
                <a:ea typeface="+mn-ea"/>
                <a:cs typeface="+mn-cs"/>
              </a:rPr>
              <a:t>Premisis</a:t>
            </a:r>
            <a:r>
              <a:rPr lang="en-US" sz="900" b="0" kern="1200" dirty="0">
                <a:solidFill>
                  <a:schemeClr val="tx1"/>
                </a:solidFill>
                <a:latin typeface="Segoe UI Light" charset="0"/>
                <a:ea typeface="+mn-ea"/>
                <a:cs typeface="+mn-cs"/>
              </a:rPr>
              <a:t> Resources”?</a:t>
            </a:r>
          </a:p>
          <a:p>
            <a:r>
              <a:rPr lang="en-US" sz="900" b="0" kern="1200" dirty="0">
                <a:solidFill>
                  <a:schemeClr val="tx1"/>
                </a:solidFill>
                <a:latin typeface="Segoe UI Light" charset="0"/>
                <a:ea typeface="+mn-ea"/>
                <a:cs typeface="+mn-cs"/>
              </a:rPr>
              <a:t>For the App Service Environment with the dedicated worker pool (all orange), should the front-end load-balancers all be dedicated? </a:t>
            </a:r>
          </a:p>
          <a:p>
            <a:r>
              <a:rPr lang="en-US" sz="900" b="0" kern="1200" dirty="0">
                <a:solidFill>
                  <a:schemeClr val="tx1"/>
                </a:solidFill>
                <a:latin typeface="Segoe UI Light" charset="0"/>
                <a:ea typeface="+mn-ea"/>
                <a:cs typeface="+mn-cs"/>
              </a:rPr>
              <a:t>For the App Service Environment showing multiple screens (of a possible animation), the dark blue section changes from P1 to P3 at the last image/slide. Is that how it works? </a:t>
            </a:r>
          </a:p>
          <a:p>
            <a:r>
              <a:rPr lang="en-US" sz="900" b="0" kern="1200" dirty="0">
                <a:solidFill>
                  <a:schemeClr val="tx1"/>
                </a:solidFill>
                <a:latin typeface="Segoe UI Light" charset="0"/>
                <a:ea typeface="+mn-ea"/>
                <a:cs typeface="+mn-cs"/>
              </a:rPr>
              <a:t> </a:t>
            </a:r>
          </a:p>
          <a:p>
            <a:r>
              <a:rPr lang="en-US" sz="900" b="0" kern="1200" dirty="0">
                <a:solidFill>
                  <a:schemeClr val="tx1"/>
                </a:solidFill>
                <a:latin typeface="Segoe UI Light" charset="0"/>
                <a:ea typeface="+mn-ea"/>
                <a:cs typeface="+mn-cs"/>
              </a:rPr>
              <a:t>Also, </a:t>
            </a:r>
            <a:r>
              <a:rPr lang="en-US" sz="900" b="0" kern="1200" dirty="0" err="1">
                <a:solidFill>
                  <a:schemeClr val="tx1"/>
                </a:solidFill>
                <a:latin typeface="Segoe UI Light" charset="0"/>
                <a:ea typeface="+mn-ea"/>
                <a:cs typeface="+mn-cs"/>
              </a:rPr>
              <a:t>Yochay</a:t>
            </a:r>
            <a:r>
              <a:rPr lang="en-US" sz="900" b="0" kern="1200" dirty="0">
                <a:solidFill>
                  <a:schemeClr val="tx1"/>
                </a:solidFill>
                <a:latin typeface="Segoe UI Light" charset="0"/>
                <a:ea typeface="+mn-ea"/>
                <a:cs typeface="+mn-cs"/>
              </a:rPr>
              <a:t>, can you send me the most current deck if you have changed anything recently? I have been cleaning up slides but if you have changed anything since last Friday I may have to make those changes in this other copy. </a:t>
            </a:r>
          </a:p>
          <a:p>
            <a:r>
              <a:rPr lang="en-US" sz="900" b="0" kern="1200" dirty="0">
                <a:solidFill>
                  <a:schemeClr val="tx1"/>
                </a:solidFill>
                <a:latin typeface="Segoe UI Light" charset="0"/>
                <a:ea typeface="+mn-ea"/>
                <a:cs typeface="+mn-cs"/>
              </a:rPr>
              <a:t>Jonah, do you have any time to look at the deck this afternoon or tomorrow morning?</a:t>
            </a:r>
          </a:p>
          <a:p>
            <a:r>
              <a:rPr lang="en-US" sz="900" b="0" kern="1200" dirty="0">
                <a:solidFill>
                  <a:schemeClr val="tx1"/>
                </a:solidFill>
                <a:latin typeface="Segoe UI Light" charset="0"/>
                <a:ea typeface="+mn-ea"/>
                <a:cs typeface="+mn-cs"/>
              </a:rPr>
              <a:t> </a:t>
            </a:r>
          </a:p>
          <a:p>
            <a:r>
              <a:rPr lang="en-US" sz="900" b="0" kern="1200" dirty="0">
                <a:solidFill>
                  <a:schemeClr val="tx1"/>
                </a:solidFill>
                <a:latin typeface="Segoe UI Light" charset="0"/>
                <a:ea typeface="+mn-ea"/>
                <a:cs typeface="+mn-cs"/>
              </a:rPr>
              <a:t>Jodie</a:t>
            </a:r>
          </a:p>
          <a:p>
            <a:r>
              <a:rPr lang="en-US" sz="900" b="0" kern="1200" dirty="0">
                <a:solidFill>
                  <a:schemeClr val="tx1"/>
                </a:solidFill>
                <a:latin typeface="Segoe UI Light" charset="0"/>
                <a:ea typeface="+mn-ea"/>
                <a:cs typeface="+mn-cs"/>
              </a:rPr>
              <a:t> </a:t>
            </a:r>
          </a:p>
          <a:p>
            <a:r>
              <a:rPr lang="en-US" sz="900" b="0" kern="1200" dirty="0">
                <a:solidFill>
                  <a:schemeClr val="tx1"/>
                </a:solidFill>
                <a:latin typeface="Segoe UI Light" charset="0"/>
                <a:ea typeface="+mn-ea"/>
                <a:cs typeface="+mn-cs"/>
              </a:rPr>
              <a:t> </a:t>
            </a:r>
          </a:p>
          <a:p>
            <a:r>
              <a:rPr lang="en-US" sz="900" b="1" kern="1200" dirty="0">
                <a:solidFill>
                  <a:schemeClr val="tx1"/>
                </a:solidFill>
                <a:latin typeface="Segoe UI Light" charset="0"/>
                <a:ea typeface="+mn-ea"/>
                <a:cs typeface="+mn-cs"/>
              </a:rPr>
              <a:t>From: </a:t>
            </a:r>
            <a:r>
              <a:rPr lang="en-US" sz="900" b="0" kern="1200" dirty="0" err="1">
                <a:solidFill>
                  <a:schemeClr val="tx1"/>
                </a:solidFill>
                <a:latin typeface="Segoe UI Light" charset="0"/>
                <a:ea typeface="+mn-ea"/>
                <a:cs typeface="+mn-cs"/>
              </a:rPr>
              <a:t>Yochay</a:t>
            </a:r>
            <a:r>
              <a:rPr lang="en-US" sz="900" b="0" kern="1200" dirty="0">
                <a:solidFill>
                  <a:schemeClr val="tx1"/>
                </a:solidFill>
                <a:latin typeface="Segoe UI Light" charset="0"/>
                <a:ea typeface="+mn-ea"/>
                <a:cs typeface="+mn-cs"/>
              </a:rPr>
              <a:t> </a:t>
            </a:r>
            <a:r>
              <a:rPr lang="en-US" sz="900" b="0" kern="1200" dirty="0" err="1">
                <a:solidFill>
                  <a:schemeClr val="tx1"/>
                </a:solidFill>
                <a:latin typeface="Segoe UI Light" charset="0"/>
                <a:ea typeface="+mn-ea"/>
                <a:cs typeface="+mn-cs"/>
              </a:rPr>
              <a:t>Kiriaty</a:t>
            </a:r>
            <a:r>
              <a:rPr lang="en-US" sz="900" b="0" kern="1200" dirty="0">
                <a:solidFill>
                  <a:schemeClr val="tx1"/>
                </a:solidFill>
                <a:latin typeface="Segoe UI Light" charset="0"/>
                <a:ea typeface="+mn-ea"/>
                <a:cs typeface="+mn-cs"/>
              </a:rPr>
              <a:t> </a:t>
            </a:r>
            <a:r>
              <a:rPr lang="en-US" sz="900" b="1" kern="1200" dirty="0">
                <a:solidFill>
                  <a:schemeClr val="tx1"/>
                </a:solidFill>
                <a:latin typeface="Segoe UI Light" charset="0"/>
                <a:ea typeface="+mn-ea"/>
                <a:cs typeface="+mn-cs"/>
              </a:rPr>
              <a:t>Date: </a:t>
            </a:r>
            <a:r>
              <a:rPr lang="en-US" sz="900" b="0" kern="1200" dirty="0">
                <a:solidFill>
                  <a:schemeClr val="tx1"/>
                </a:solidFill>
                <a:latin typeface="Segoe UI Light" charset="0"/>
                <a:ea typeface="+mn-ea"/>
                <a:cs typeface="+mn-cs"/>
              </a:rPr>
              <a:t>Wednesday, October 14, 2015 at 2:12 PM </a:t>
            </a:r>
            <a:r>
              <a:rPr lang="en-US" sz="900" b="1" kern="1200" dirty="0">
                <a:solidFill>
                  <a:schemeClr val="tx1"/>
                </a:solidFill>
                <a:latin typeface="Segoe UI Light" charset="0"/>
                <a:ea typeface="+mn-ea"/>
                <a:cs typeface="+mn-cs"/>
              </a:rPr>
              <a:t>To: </a:t>
            </a:r>
            <a:r>
              <a:rPr lang="en-US" sz="900" b="0" kern="1200" dirty="0">
                <a:solidFill>
                  <a:schemeClr val="tx1"/>
                </a:solidFill>
                <a:latin typeface="Segoe UI Light" charset="0"/>
                <a:ea typeface="+mn-ea"/>
                <a:cs typeface="+mn-cs"/>
              </a:rPr>
              <a:t>Amelia MacLeod, Jodie Eilers, Jonah Sterling </a:t>
            </a:r>
            <a:r>
              <a:rPr lang="en-US" sz="900" b="1" kern="1200" dirty="0">
                <a:solidFill>
                  <a:schemeClr val="tx1"/>
                </a:solidFill>
                <a:latin typeface="Segoe UI Light" charset="0"/>
                <a:ea typeface="+mn-ea"/>
                <a:cs typeface="+mn-cs"/>
              </a:rPr>
              <a:t>Cc: </a:t>
            </a:r>
            <a:r>
              <a:rPr lang="en-US" sz="900" b="0" kern="1200" dirty="0" err="1">
                <a:solidFill>
                  <a:schemeClr val="tx1"/>
                </a:solidFill>
                <a:latin typeface="Segoe UI Light" charset="0"/>
                <a:ea typeface="+mn-ea"/>
                <a:cs typeface="+mn-cs"/>
              </a:rPr>
              <a:t>Yochay</a:t>
            </a:r>
            <a:r>
              <a:rPr lang="en-US" sz="900" b="0" kern="1200" dirty="0">
                <a:solidFill>
                  <a:schemeClr val="tx1"/>
                </a:solidFill>
                <a:latin typeface="Segoe UI Light" charset="0"/>
                <a:ea typeface="+mn-ea"/>
                <a:cs typeface="+mn-cs"/>
              </a:rPr>
              <a:t> </a:t>
            </a:r>
            <a:r>
              <a:rPr lang="en-US" sz="900" b="0" kern="1200" dirty="0" err="1">
                <a:solidFill>
                  <a:schemeClr val="tx1"/>
                </a:solidFill>
                <a:latin typeface="Segoe UI Light" charset="0"/>
                <a:ea typeface="+mn-ea"/>
                <a:cs typeface="+mn-cs"/>
              </a:rPr>
              <a:t>Kiriaty</a:t>
            </a:r>
            <a:r>
              <a:rPr lang="en-US" sz="900" b="0" kern="1200" dirty="0">
                <a:solidFill>
                  <a:schemeClr val="tx1"/>
                </a:solidFill>
                <a:latin typeface="Segoe UI Light" charset="0"/>
                <a:ea typeface="+mn-ea"/>
                <a:cs typeface="+mn-cs"/>
              </a:rPr>
              <a:t> </a:t>
            </a:r>
            <a:r>
              <a:rPr lang="en-US" sz="900" b="1" kern="1200" dirty="0">
                <a:solidFill>
                  <a:schemeClr val="tx1"/>
                </a:solidFill>
                <a:latin typeface="Segoe UI Light" charset="0"/>
                <a:ea typeface="+mn-ea"/>
                <a:cs typeface="+mn-cs"/>
              </a:rPr>
              <a:t>Subject: </a:t>
            </a:r>
            <a:r>
              <a:rPr lang="en-US" sz="900" b="0" kern="1200" dirty="0">
                <a:solidFill>
                  <a:schemeClr val="tx1"/>
                </a:solidFill>
                <a:latin typeface="Segoe UI Light" charset="0"/>
                <a:ea typeface="+mn-ea"/>
                <a:cs typeface="+mn-cs"/>
              </a:rPr>
              <a:t>RE: Azure App Service deck</a:t>
            </a:r>
          </a:p>
          <a:p>
            <a:r>
              <a:rPr lang="en-US" sz="900" b="0" kern="1200" dirty="0">
                <a:solidFill>
                  <a:schemeClr val="tx1"/>
                </a:solidFill>
                <a:latin typeface="Segoe UI Light" charset="0"/>
                <a:ea typeface="+mn-ea"/>
                <a:cs typeface="+mn-cs"/>
              </a:rPr>
              <a:t> </a:t>
            </a:r>
          </a:p>
          <a:p>
            <a:r>
              <a:rPr lang="en-US" sz="900" b="0" kern="1200" dirty="0">
                <a:solidFill>
                  <a:schemeClr val="tx1"/>
                </a:solidFill>
                <a:latin typeface="Segoe UI Light" charset="0"/>
                <a:ea typeface="+mn-ea"/>
                <a:cs typeface="+mn-cs"/>
              </a:rPr>
              <a:t> </a:t>
            </a:r>
          </a:p>
          <a:p>
            <a:r>
              <a:rPr lang="en-US" sz="900" b="0" kern="1200" dirty="0">
                <a:solidFill>
                  <a:schemeClr val="tx1"/>
                </a:solidFill>
                <a:latin typeface="Segoe UI Light" charset="0"/>
                <a:ea typeface="+mn-ea"/>
                <a:cs typeface="+mn-cs"/>
              </a:rPr>
              <a:t>Hello,</a:t>
            </a:r>
          </a:p>
          <a:p>
            <a:r>
              <a:rPr lang="en-US" sz="900" b="0" kern="1200" dirty="0">
                <a:solidFill>
                  <a:schemeClr val="tx1"/>
                </a:solidFill>
                <a:latin typeface="Segoe UI Light" charset="0"/>
                <a:ea typeface="+mn-ea"/>
                <a:cs typeface="+mn-cs"/>
              </a:rPr>
              <a:t> </a:t>
            </a:r>
          </a:p>
          <a:p>
            <a:r>
              <a:rPr lang="en-US" sz="900" b="0" kern="1200" dirty="0">
                <a:solidFill>
                  <a:schemeClr val="tx1"/>
                </a:solidFill>
                <a:latin typeface="Segoe UI Light" charset="0"/>
                <a:ea typeface="+mn-ea"/>
                <a:cs typeface="+mn-cs"/>
              </a:rPr>
              <a:t>Just wanted to ask if you need any more input from our team? Anything else I can help with? Do you want us to review any of the updated slide so we can work/update in </a:t>
            </a:r>
            <a:r>
              <a:rPr lang="en-US" sz="900" b="0" kern="1200" dirty="0" err="1">
                <a:solidFill>
                  <a:schemeClr val="tx1"/>
                </a:solidFill>
                <a:latin typeface="Segoe UI Light" charset="0"/>
                <a:ea typeface="+mn-ea"/>
                <a:cs typeface="+mn-cs"/>
              </a:rPr>
              <a:t>realtime</a:t>
            </a:r>
            <a:r>
              <a:rPr lang="en-US" sz="900" b="0" kern="1200" dirty="0">
                <a:solidFill>
                  <a:schemeClr val="tx1"/>
                </a:solidFill>
                <a:latin typeface="Segoe UI Light" charset="0"/>
                <a:ea typeface="+mn-ea"/>
                <a:cs typeface="+mn-cs"/>
              </a:rPr>
              <a:t>?</a:t>
            </a:r>
          </a:p>
          <a:p>
            <a:r>
              <a:rPr lang="en-US" sz="900" b="0" kern="1200" dirty="0">
                <a:solidFill>
                  <a:schemeClr val="tx1"/>
                </a:solidFill>
                <a:latin typeface="Segoe UI Light" charset="0"/>
                <a:ea typeface="+mn-ea"/>
                <a:cs typeface="+mn-cs"/>
              </a:rPr>
              <a:t> </a:t>
            </a:r>
          </a:p>
          <a:p>
            <a:r>
              <a:rPr lang="en-US" sz="900" b="0" kern="1200" dirty="0">
                <a:solidFill>
                  <a:schemeClr val="tx1"/>
                </a:solidFill>
                <a:latin typeface="Segoe UI Light" charset="0"/>
                <a:ea typeface="+mn-ea"/>
                <a:cs typeface="+mn-cs"/>
              </a:rPr>
              <a:t>Thanks,</a:t>
            </a:r>
          </a:p>
          <a:p>
            <a:r>
              <a:rPr lang="en-US" sz="900" b="0" kern="1200" dirty="0" err="1">
                <a:solidFill>
                  <a:schemeClr val="tx1"/>
                </a:solidFill>
                <a:latin typeface="Segoe UI Light" charset="0"/>
                <a:ea typeface="+mn-ea"/>
                <a:cs typeface="+mn-cs"/>
              </a:rPr>
              <a:t>Yochay</a:t>
            </a:r>
            <a:endParaRPr lang="en-US" sz="900" b="0" kern="1200" dirty="0">
              <a:solidFill>
                <a:schemeClr val="tx1"/>
              </a:solidFill>
              <a:latin typeface="Segoe UI Light" charset="0"/>
              <a:ea typeface="+mn-ea"/>
              <a:cs typeface="+mn-cs"/>
            </a:endParaRPr>
          </a:p>
          <a:p>
            <a:r>
              <a:rPr lang="en-US" sz="900" b="0" kern="1200" dirty="0">
                <a:solidFill>
                  <a:schemeClr val="tx1"/>
                </a:solidFill>
                <a:latin typeface="Segoe UI Light" charset="0"/>
                <a:ea typeface="+mn-ea"/>
                <a:cs typeface="+mn-cs"/>
              </a:rPr>
              <a:t> </a:t>
            </a:r>
          </a:p>
          <a:p>
            <a:r>
              <a:rPr lang="en-US" sz="900" b="0" kern="1200" dirty="0">
                <a:solidFill>
                  <a:schemeClr val="tx1"/>
                </a:solidFill>
                <a:latin typeface="Segoe UI Light" charset="0"/>
                <a:ea typeface="+mn-ea"/>
                <a:cs typeface="+mn-cs"/>
              </a:rPr>
              <a:t> </a:t>
            </a:r>
          </a:p>
          <a:p>
            <a:r>
              <a:rPr lang="en-US" sz="900" b="0" kern="1200" dirty="0">
                <a:solidFill>
                  <a:schemeClr val="tx1"/>
                </a:solidFill>
                <a:latin typeface="Segoe UI Light" charset="0"/>
                <a:ea typeface="+mn-ea"/>
                <a:cs typeface="+mn-cs"/>
              </a:rPr>
              <a:t>-----Original Appointment----- </a:t>
            </a:r>
            <a:r>
              <a:rPr lang="en-US" sz="900" b="1" kern="1200" dirty="0">
                <a:solidFill>
                  <a:schemeClr val="tx1"/>
                </a:solidFill>
                <a:latin typeface="Segoe UI Light" charset="0"/>
                <a:ea typeface="+mn-ea"/>
                <a:cs typeface="+mn-cs"/>
              </a:rPr>
              <a:t>From:</a:t>
            </a:r>
            <a:r>
              <a:rPr lang="en-US" sz="900" b="0" kern="1200" dirty="0">
                <a:solidFill>
                  <a:schemeClr val="tx1"/>
                </a:solidFill>
                <a:latin typeface="Segoe UI Light" charset="0"/>
                <a:ea typeface="+mn-ea"/>
                <a:cs typeface="+mn-cs"/>
              </a:rPr>
              <a:t> Amelia MacLeod  </a:t>
            </a:r>
            <a:r>
              <a:rPr lang="en-US" sz="900" b="1" kern="1200" dirty="0">
                <a:solidFill>
                  <a:schemeClr val="tx1"/>
                </a:solidFill>
                <a:latin typeface="Segoe UI Light" charset="0"/>
                <a:ea typeface="+mn-ea"/>
                <a:cs typeface="+mn-cs"/>
              </a:rPr>
              <a:t>Sent:</a:t>
            </a:r>
            <a:r>
              <a:rPr lang="en-US" sz="900" b="0" kern="1200" dirty="0">
                <a:solidFill>
                  <a:schemeClr val="tx1"/>
                </a:solidFill>
                <a:latin typeface="Segoe UI Light" charset="0"/>
                <a:ea typeface="+mn-ea"/>
                <a:cs typeface="+mn-cs"/>
              </a:rPr>
              <a:t> Wednesday, October 7, 2015 2:03 PM </a:t>
            </a:r>
            <a:r>
              <a:rPr lang="en-US" sz="900" b="1" kern="1200" dirty="0">
                <a:solidFill>
                  <a:schemeClr val="tx1"/>
                </a:solidFill>
                <a:latin typeface="Segoe UI Light" charset="0"/>
                <a:ea typeface="+mn-ea"/>
                <a:cs typeface="+mn-cs"/>
              </a:rPr>
              <a:t>To:</a:t>
            </a:r>
            <a:r>
              <a:rPr lang="en-US" sz="900" b="0" kern="1200" dirty="0">
                <a:solidFill>
                  <a:schemeClr val="tx1"/>
                </a:solidFill>
                <a:latin typeface="Segoe UI Light" charset="0"/>
                <a:ea typeface="+mn-ea"/>
                <a:cs typeface="+mn-cs"/>
              </a:rPr>
              <a:t> Amelia MacLeod; Jodie Eilers; </a:t>
            </a:r>
            <a:r>
              <a:rPr lang="en-US" sz="900" b="0" kern="1200" dirty="0" err="1">
                <a:solidFill>
                  <a:schemeClr val="tx1"/>
                </a:solidFill>
                <a:latin typeface="Segoe UI Light" charset="0"/>
                <a:ea typeface="+mn-ea"/>
                <a:cs typeface="+mn-cs"/>
              </a:rPr>
              <a:t>Yochay</a:t>
            </a:r>
            <a:r>
              <a:rPr lang="en-US" sz="900" b="0" kern="1200" dirty="0">
                <a:solidFill>
                  <a:schemeClr val="tx1"/>
                </a:solidFill>
                <a:latin typeface="Segoe UI Light" charset="0"/>
                <a:ea typeface="+mn-ea"/>
                <a:cs typeface="+mn-cs"/>
              </a:rPr>
              <a:t> </a:t>
            </a:r>
            <a:r>
              <a:rPr lang="en-US" sz="900" b="0" kern="1200" dirty="0" err="1">
                <a:solidFill>
                  <a:schemeClr val="tx1"/>
                </a:solidFill>
                <a:latin typeface="Segoe UI Light" charset="0"/>
                <a:ea typeface="+mn-ea"/>
                <a:cs typeface="+mn-cs"/>
              </a:rPr>
              <a:t>Kiriaty</a:t>
            </a:r>
            <a:r>
              <a:rPr lang="en-US" sz="900" b="0" kern="1200" dirty="0">
                <a:solidFill>
                  <a:schemeClr val="tx1"/>
                </a:solidFill>
                <a:latin typeface="Segoe UI Light" charset="0"/>
                <a:ea typeface="+mn-ea"/>
                <a:cs typeface="+mn-cs"/>
              </a:rPr>
              <a:t>; Jonah Sterling </a:t>
            </a:r>
            <a:r>
              <a:rPr lang="en-US" sz="900" b="1" kern="1200" dirty="0">
                <a:solidFill>
                  <a:schemeClr val="tx1"/>
                </a:solidFill>
                <a:latin typeface="Segoe UI Light" charset="0"/>
                <a:ea typeface="+mn-ea"/>
                <a:cs typeface="+mn-cs"/>
              </a:rPr>
              <a:t>Subject:</a:t>
            </a:r>
            <a:r>
              <a:rPr lang="en-US" sz="900" b="0" kern="1200" dirty="0">
                <a:solidFill>
                  <a:schemeClr val="tx1"/>
                </a:solidFill>
                <a:latin typeface="Segoe UI Light" charset="0"/>
                <a:ea typeface="+mn-ea"/>
                <a:cs typeface="+mn-cs"/>
              </a:rPr>
              <a:t> Azure App Service deck </a:t>
            </a:r>
            <a:r>
              <a:rPr lang="en-US" sz="900" b="1" kern="1200" dirty="0">
                <a:solidFill>
                  <a:schemeClr val="tx1"/>
                </a:solidFill>
                <a:latin typeface="Segoe UI Light" charset="0"/>
                <a:ea typeface="+mn-ea"/>
                <a:cs typeface="+mn-cs"/>
              </a:rPr>
              <a:t>When:</a:t>
            </a:r>
            <a:r>
              <a:rPr lang="en-US" sz="900" b="0" kern="1200" dirty="0">
                <a:solidFill>
                  <a:schemeClr val="tx1"/>
                </a:solidFill>
                <a:latin typeface="Segoe UI Light" charset="0"/>
                <a:ea typeface="+mn-ea"/>
                <a:cs typeface="+mn-cs"/>
              </a:rPr>
              <a:t> Friday, October 9, 2015 10:30 AM-11:30 AM (UTC-08:00) Pacific Time (US &amp; Canada). </a:t>
            </a:r>
            <a:r>
              <a:rPr lang="en-US" sz="900" b="1" kern="1200" dirty="0">
                <a:solidFill>
                  <a:schemeClr val="tx1"/>
                </a:solidFill>
                <a:latin typeface="Segoe UI Light" charset="0"/>
                <a:ea typeface="+mn-ea"/>
                <a:cs typeface="+mn-cs"/>
              </a:rPr>
              <a:t>Where:</a:t>
            </a:r>
            <a:r>
              <a:rPr lang="en-US" sz="900" b="0" kern="1200" dirty="0">
                <a:solidFill>
                  <a:schemeClr val="tx1"/>
                </a:solidFill>
                <a:latin typeface="Segoe UI Light" charset="0"/>
                <a:ea typeface="+mn-ea"/>
                <a:cs typeface="+mn-cs"/>
              </a:rPr>
              <a:t> 44 / 2U</a:t>
            </a:r>
          </a:p>
          <a:p>
            <a:r>
              <a:rPr lang="en-US" sz="900" b="0" kern="1200" dirty="0">
                <a:solidFill>
                  <a:schemeClr val="tx1"/>
                </a:solidFill>
                <a:latin typeface="Segoe UI Light" charset="0"/>
                <a:ea typeface="+mn-ea"/>
                <a:cs typeface="+mn-cs"/>
              </a:rPr>
              <a:t> </a:t>
            </a:r>
          </a:p>
          <a:p>
            <a:r>
              <a:rPr lang="en-US" sz="900" b="0" kern="1200" dirty="0">
                <a:solidFill>
                  <a:schemeClr val="tx1"/>
                </a:solidFill>
                <a:latin typeface="Segoe UI Light" charset="0"/>
                <a:ea typeface="+mn-ea"/>
                <a:cs typeface="+mn-cs"/>
              </a:rPr>
              <a:t>We need more information to move forward.</a:t>
            </a:r>
          </a:p>
          <a:p>
            <a:r>
              <a:rPr lang="en-US" sz="900" b="0" kern="1200" dirty="0">
                <a:solidFill>
                  <a:schemeClr val="tx1"/>
                </a:solidFill>
                <a:latin typeface="Segoe UI Light" charset="0"/>
                <a:ea typeface="+mn-ea"/>
                <a:cs typeface="+mn-cs"/>
              </a:rPr>
              <a:t> </a:t>
            </a:r>
          </a:p>
          <a:p>
            <a:r>
              <a:rPr lang="en-US" sz="900" b="0" kern="1200" dirty="0">
                <a:solidFill>
                  <a:schemeClr val="tx1"/>
                </a:solidFill>
                <a:latin typeface="Segoe UI Light" charset="0"/>
                <a:ea typeface="+mn-ea"/>
                <a:cs typeface="+mn-cs"/>
              </a:rPr>
              <a:t>What more do we need to draw or find illustrations for?</a:t>
            </a:r>
          </a:p>
          <a:p>
            <a:r>
              <a:rPr lang="en-US" sz="900" b="0" kern="1200" dirty="0">
                <a:solidFill>
                  <a:schemeClr val="tx1"/>
                </a:solidFill>
                <a:latin typeface="Segoe UI Light" charset="0"/>
                <a:ea typeface="+mn-ea"/>
                <a:cs typeface="+mn-cs"/>
              </a:rPr>
              <a:t>What some existing illustrations are trying to represent?</a:t>
            </a:r>
          </a:p>
          <a:p>
            <a:r>
              <a:rPr lang="en-US" sz="900" b="0" kern="1200" dirty="0">
                <a:solidFill>
                  <a:schemeClr val="tx1"/>
                </a:solidFill>
                <a:latin typeface="Segoe UI Light" charset="0"/>
                <a:ea typeface="+mn-ea"/>
                <a:cs typeface="+mn-cs"/>
              </a:rPr>
              <a:t>Why have some that have been fixed are now crossed out?</a:t>
            </a:r>
          </a:p>
          <a:p>
            <a:r>
              <a:rPr lang="en-US" sz="900" b="0" kern="1200" dirty="0">
                <a:solidFill>
                  <a:schemeClr val="tx1"/>
                </a:solidFill>
                <a:latin typeface="Segoe UI Light" charset="0"/>
                <a:ea typeface="+mn-ea"/>
                <a:cs typeface="+mn-cs"/>
              </a:rPr>
              <a:t> </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9/19/2016 9:27 AM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921319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latin typeface="Segoe UI Light" charset="0"/>
                <a:ea typeface="+mn-ea"/>
                <a:cs typeface="+mn-cs"/>
              </a:rPr>
              <a:t> </a:t>
            </a:r>
          </a:p>
          <a:p>
            <a:r>
              <a:rPr lang="en-US" sz="900" kern="1200" dirty="0">
                <a:solidFill>
                  <a:schemeClr val="tx1"/>
                </a:solidFill>
                <a:latin typeface="Segoe UI Light" charset="0"/>
                <a:ea typeface="+mn-ea"/>
                <a:cs typeface="+mn-cs"/>
              </a:rPr>
              <a:t>Thank you Jodie, it is great seeing progress. This is so much better than our ‘free-style’ conceptual slides. Thanks!</a:t>
            </a:r>
          </a:p>
          <a:p>
            <a:r>
              <a:rPr lang="en-US" sz="900" kern="1200" dirty="0">
                <a:solidFill>
                  <a:schemeClr val="tx1"/>
                </a:solidFill>
                <a:latin typeface="Segoe UI Light" charset="0"/>
                <a:ea typeface="+mn-ea"/>
                <a:cs typeface="+mn-cs"/>
              </a:rPr>
              <a:t> </a:t>
            </a:r>
          </a:p>
          <a:p>
            <a:r>
              <a:rPr lang="en-US" sz="900" kern="1200" dirty="0">
                <a:solidFill>
                  <a:schemeClr val="tx1"/>
                </a:solidFill>
                <a:latin typeface="Segoe UI Light" charset="0"/>
                <a:ea typeface="+mn-ea"/>
                <a:cs typeface="+mn-cs"/>
              </a:rPr>
              <a:t>I provided feedback provided after each screen capture</a:t>
            </a:r>
          </a:p>
          <a:p>
            <a:r>
              <a:rPr lang="en-US" sz="900" kern="1200" dirty="0">
                <a:solidFill>
                  <a:schemeClr val="tx1"/>
                </a:solidFill>
                <a:latin typeface="Segoe UI Light" charset="0"/>
                <a:ea typeface="+mn-ea"/>
                <a:cs typeface="+mn-cs"/>
              </a:rPr>
              <a:t> </a:t>
            </a:r>
          </a:p>
          <a:p>
            <a:r>
              <a:rPr lang="en-US" sz="900" kern="1200" dirty="0">
                <a:solidFill>
                  <a:schemeClr val="tx1"/>
                </a:solidFill>
                <a:latin typeface="Segoe UI Light" charset="0"/>
                <a:ea typeface="+mn-ea"/>
                <a:cs typeface="+mn-cs"/>
              </a:rPr>
              <a:t>Before I start, I would to clarify some of the terminology</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]App Service Plan is a logical grouping of VMs. Meaning we curb a set of VMs (5, 10, 17… the blue and green blocks you created) from the larger pool. The App Service plan is a concept that is applicable for both the public multi-tenant stamps as well as for App Service Environment.</a:t>
            </a:r>
          </a:p>
          <a:p>
            <a:r>
              <a:rPr lang="en-US" sz="900" kern="1200" dirty="0">
                <a:solidFill>
                  <a:schemeClr val="tx1"/>
                </a:solidFill>
                <a:latin typeface="Segoe UI Light" charset="0"/>
                <a:ea typeface="+mn-ea"/>
                <a:cs typeface="+mn-cs"/>
              </a:rPr>
              <a:t> </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]Worker Pools applies only to App Service Environment and not to the multi-tenant stamps. A Worker Pool is a pool of VMs that you pre-allocate in ASE. Meaning you can allocate 11 VMs of size P1. Now you can create any number of App Service Plan that will use P1, and you can use an accumulative of 11 VMs and all of them are of size P1.</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]o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]I’ll drop by your desk to try and explain my thinking about illustration for that concept in </a:t>
            </a:r>
            <a:r>
              <a:rPr lang="en-US" sz="900" kern="1200" dirty="0" err="1">
                <a:solidFill>
                  <a:schemeClr val="tx1"/>
                </a:solidFill>
                <a:latin typeface="Segoe UI Light" charset="0"/>
                <a:ea typeface="+mn-ea"/>
                <a:cs typeface="+mn-cs"/>
              </a:rPr>
              <a:t>refence</a:t>
            </a:r>
            <a:r>
              <a:rPr lang="en-US" sz="900" kern="1200" dirty="0">
                <a:solidFill>
                  <a:schemeClr val="tx1"/>
                </a:solidFill>
                <a:latin typeface="Segoe UI Light" charset="0"/>
                <a:ea typeface="+mn-ea"/>
                <a:cs typeface="+mn-cs"/>
              </a:rPr>
              <a:t> to this design – which is great J</a:t>
            </a:r>
          </a:p>
          <a:p>
            <a:r>
              <a:rPr lang="en-US" sz="900" kern="1200" dirty="0">
                <a:solidFill>
                  <a:schemeClr val="tx1"/>
                </a:solidFill>
                <a:latin typeface="Segoe UI Light" charset="0"/>
                <a:ea typeface="+mn-ea"/>
                <a:cs typeface="+mn-cs"/>
              </a:rPr>
              <a:t> </a:t>
            </a:r>
          </a:p>
          <a:p>
            <a:r>
              <a:rPr lang="en-US" sz="900" kern="1200" dirty="0">
                <a:solidFill>
                  <a:schemeClr val="tx1"/>
                </a:solidFill>
                <a:latin typeface="Segoe UI Light" charset="0"/>
                <a:ea typeface="+mn-ea"/>
                <a:cs typeface="+mn-cs"/>
              </a:rPr>
              <a:t> </a:t>
            </a:r>
          </a:p>
          <a:p>
            <a:endParaRPr lang="en-US" sz="900" kern="1200" dirty="0">
              <a:solidFill>
                <a:schemeClr val="tx1"/>
              </a:solidFill>
              <a:latin typeface="Segoe UI Light" charset="0"/>
              <a:ea typeface="+mn-ea"/>
              <a:cs typeface="+mn-cs"/>
            </a:endParaRPr>
          </a:p>
          <a:p>
            <a:r>
              <a:rPr lang="en-US" sz="900" kern="1200" dirty="0">
                <a:solidFill>
                  <a:schemeClr val="tx1"/>
                </a:solidFill>
                <a:latin typeface="Segoe UI Light" charset="0"/>
                <a:ea typeface="+mn-ea"/>
                <a:cs typeface="+mn-cs"/>
              </a:rPr>
              <a:t> </a:t>
            </a:r>
          </a:p>
          <a:p>
            <a:r>
              <a:rPr lang="en-US" sz="900" kern="1200" dirty="0">
                <a:solidFill>
                  <a:schemeClr val="tx1"/>
                </a:solidFill>
                <a:latin typeface="Segoe UI Light" charset="0"/>
                <a:ea typeface="+mn-ea"/>
                <a:cs typeface="+mn-cs"/>
              </a:rPr>
              <a:t>The title of these images should be App Service Multi-tenant Stamp as you describe the App Plan at a high level and how they are mapped to the public ‘shared’ infrastructure.</a:t>
            </a:r>
          </a:p>
          <a:p>
            <a:r>
              <a:rPr lang="en-US" sz="900" kern="1200" dirty="0">
                <a:solidFill>
                  <a:schemeClr val="tx1"/>
                </a:solidFill>
                <a:latin typeface="Segoe UI Light" charset="0"/>
                <a:ea typeface="+mn-ea"/>
                <a:cs typeface="+mn-cs"/>
              </a:rPr>
              <a:t> </a:t>
            </a:r>
          </a:p>
          <a:p>
            <a:r>
              <a:rPr lang="en-US" sz="900" kern="1200" dirty="0">
                <a:solidFill>
                  <a:schemeClr val="tx1"/>
                </a:solidFill>
                <a:latin typeface="Segoe UI Light" charset="0"/>
                <a:ea typeface="+mn-ea"/>
                <a:cs typeface="+mn-cs"/>
              </a:rPr>
              <a:t>#1 – looks good</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]The entire red and orange </a:t>
            </a:r>
            <a:r>
              <a:rPr lang="en-US" sz="900" kern="1200" dirty="0" err="1">
                <a:solidFill>
                  <a:schemeClr val="tx1"/>
                </a:solidFill>
                <a:latin typeface="Segoe UI Light" charset="0"/>
                <a:ea typeface="+mn-ea"/>
                <a:cs typeface="+mn-cs"/>
              </a:rPr>
              <a:t>recangulars</a:t>
            </a:r>
            <a:r>
              <a:rPr lang="en-US" sz="900" kern="1200" dirty="0">
                <a:solidFill>
                  <a:schemeClr val="tx1"/>
                </a:solidFill>
                <a:latin typeface="Segoe UI Light" charset="0"/>
                <a:ea typeface="+mn-ea"/>
                <a:cs typeface="+mn-cs"/>
              </a:rPr>
              <a:t> are a stamp. Which I guess is shown….</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]Can we add the devices shown in one of the other images instead of the incoming traffic?</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]The image of the small App Service VMs are good. Some feedback/ questions / brainstorm on how we can convey the message better</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]o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]The faded VMs (App Service icons) should be faded just when you address images 2 and 3. In image 1, you describe the public stamp which has all the VMs. Then in images 2 and 3, when setting a dedicated App Service Plan, we allocate VMS for you (as you illustrated) and then we can fade ALL other VMs that are not captured.</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]o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]Come to think about it, maybe you should keep the faded VMs as they are – we can say someone else is using them and the full VMs are available for you…</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]o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]So image 3 will show them faded</a:t>
            </a:r>
          </a:p>
          <a:p>
            <a:r>
              <a:rPr lang="en-US" sz="900" kern="1200" dirty="0">
                <a:solidFill>
                  <a:schemeClr val="tx1"/>
                </a:solidFill>
                <a:latin typeface="Segoe UI Light" charset="0"/>
                <a:ea typeface="+mn-ea"/>
                <a:cs typeface="+mn-cs"/>
              </a:rPr>
              <a:t> </a:t>
            </a:r>
          </a:p>
          <a:p>
            <a:r>
              <a:rPr lang="en-US" sz="900" kern="1200" dirty="0">
                <a:solidFill>
                  <a:schemeClr val="tx1"/>
                </a:solidFill>
                <a:latin typeface="Segoe UI Light" charset="0"/>
                <a:ea typeface="+mn-ea"/>
                <a:cs typeface="+mn-cs"/>
              </a:rPr>
              <a:t>#2 –  I assume this is a transition image as part of animation?</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]If so, that is a good slide</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]Change setting dedicated worker pool to setting dedicated App Service Plan</a:t>
            </a:r>
          </a:p>
          <a:p>
            <a:r>
              <a:rPr lang="en-US" sz="900" kern="1200" dirty="0">
                <a:solidFill>
                  <a:schemeClr val="tx1"/>
                </a:solidFill>
                <a:latin typeface="Segoe UI Light" charset="0"/>
                <a:ea typeface="+mn-ea"/>
                <a:cs typeface="+mn-cs"/>
              </a:rPr>
              <a:t> </a:t>
            </a:r>
          </a:p>
          <a:p>
            <a:r>
              <a:rPr lang="en-US" sz="900" kern="1200" dirty="0">
                <a:solidFill>
                  <a:schemeClr val="tx1"/>
                </a:solidFill>
                <a:latin typeface="Segoe UI Light" charset="0"/>
                <a:ea typeface="+mn-ea"/>
                <a:cs typeface="+mn-cs"/>
              </a:rPr>
              <a:t> </a:t>
            </a:r>
          </a:p>
          <a:p>
            <a:r>
              <a:rPr lang="en-US" sz="900" kern="1200" dirty="0">
                <a:solidFill>
                  <a:schemeClr val="tx1"/>
                </a:solidFill>
                <a:latin typeface="Segoe UI Light" charset="0"/>
                <a:ea typeface="+mn-ea"/>
                <a:cs typeface="+mn-cs"/>
              </a:rPr>
              <a:t>#3  -  last image in animation, shows App Service plans</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]Change setting dedicated worker pool to setting dedicated App Service Plan</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]For App Service plans in the public multi-tenant stamp we have VM in 3 sizes and 3 plans so we should show the following (any order…): S2, B1. B3, S3….</a:t>
            </a:r>
          </a:p>
          <a:p>
            <a:r>
              <a:rPr lang="en-US" sz="900" kern="1200" dirty="0">
                <a:solidFill>
                  <a:schemeClr val="tx1"/>
                </a:solidFill>
                <a:latin typeface="Segoe UI Light" charset="0"/>
                <a:ea typeface="+mn-ea"/>
                <a:cs typeface="+mn-cs"/>
              </a:rPr>
              <a:t> </a:t>
            </a:r>
          </a:p>
          <a:p>
            <a:r>
              <a:rPr lang="en-US" sz="900" kern="1200" dirty="0">
                <a:solidFill>
                  <a:schemeClr val="tx1"/>
                </a:solidFill>
                <a:latin typeface="Segoe UI Light" charset="0"/>
                <a:ea typeface="+mn-ea"/>
                <a:cs typeface="+mn-cs"/>
              </a:rPr>
              <a:t> </a:t>
            </a:r>
          </a:p>
          <a:p>
            <a:r>
              <a:rPr lang="en-US" sz="900" kern="1200" dirty="0">
                <a:solidFill>
                  <a:schemeClr val="tx1"/>
                </a:solidFill>
                <a:latin typeface="Segoe UI Light" charset="0"/>
                <a:ea typeface="+mn-ea"/>
                <a:cs typeface="+mn-cs"/>
              </a:rPr>
              <a:t> </a:t>
            </a:r>
          </a:p>
          <a:p>
            <a:endParaRPr lang="en-US" sz="900" kern="1200" dirty="0">
              <a:solidFill>
                <a:schemeClr val="tx1"/>
              </a:solidFill>
              <a:latin typeface="Segoe UI Light" charset="0"/>
              <a:ea typeface="+mn-ea"/>
              <a:cs typeface="+mn-cs"/>
            </a:endParaRPr>
          </a:p>
          <a:p>
            <a:r>
              <a:rPr lang="en-US" sz="900" kern="1200" dirty="0">
                <a:solidFill>
                  <a:schemeClr val="tx1"/>
                </a:solidFill>
                <a:latin typeface="Segoe UI Light" charset="0"/>
                <a:ea typeface="+mn-ea"/>
                <a:cs typeface="+mn-cs"/>
              </a:rPr>
              <a:t> </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]This is great illustration of App Service Environment connecting to via a VNET to On premise</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]I would add more than </a:t>
            </a:r>
            <a:r>
              <a:rPr lang="en-US" sz="900" kern="1200" dirty="0" err="1">
                <a:solidFill>
                  <a:schemeClr val="tx1"/>
                </a:solidFill>
                <a:latin typeface="Segoe UI Light" charset="0"/>
                <a:ea typeface="+mn-ea"/>
                <a:cs typeface="+mn-cs"/>
              </a:rPr>
              <a:t>on-premise</a:t>
            </a:r>
            <a:r>
              <a:rPr lang="en-US" sz="900" kern="1200" dirty="0">
                <a:solidFill>
                  <a:schemeClr val="tx1"/>
                </a:solidFill>
                <a:latin typeface="Segoe UI Light" charset="0"/>
                <a:ea typeface="+mn-ea"/>
                <a:cs typeface="+mn-cs"/>
              </a:rPr>
              <a:t> resources. The illustration you have is of a DB – or just remove the text in the database image</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]The Firewall is optional</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]o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]I would like to have that in the illustration but show as animation</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]The P1 and P3 are the worker pools, we need to also show App Service plans</a:t>
            </a:r>
          </a:p>
          <a:p>
            <a:r>
              <a:rPr lang="en-US" sz="900" kern="1200" dirty="0">
                <a:solidFill>
                  <a:schemeClr val="tx1"/>
                </a:solidFill>
                <a:latin typeface="Segoe UI Light" charset="0"/>
                <a:ea typeface="+mn-ea"/>
                <a:cs typeface="+mn-cs"/>
              </a:rPr>
              <a:t> </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]If you plan to use this to show the </a:t>
            </a:r>
            <a:r>
              <a:rPr lang="en-US" sz="900" kern="1200" dirty="0" err="1">
                <a:solidFill>
                  <a:schemeClr val="tx1"/>
                </a:solidFill>
                <a:latin typeface="Segoe UI Light" charset="0"/>
                <a:ea typeface="+mn-ea"/>
                <a:cs typeface="+mn-cs"/>
              </a:rPr>
              <a:t>haybrid</a:t>
            </a:r>
            <a:r>
              <a:rPr lang="en-US" sz="900" kern="1200" dirty="0">
                <a:solidFill>
                  <a:schemeClr val="tx1"/>
                </a:solidFill>
                <a:latin typeface="Segoe UI Light" charset="0"/>
                <a:ea typeface="+mn-ea"/>
                <a:cs typeface="+mn-cs"/>
              </a:rPr>
              <a:t> connections or Point-2-Site/Point options, then the arrow coming out from the large blue rectangular needs to point from App Service Plan. If not, and you intended to have a different illustration for the hybrid and point-2-site than ignore my comment</a:t>
            </a:r>
          </a:p>
          <a:p>
            <a:r>
              <a:rPr lang="en-US" sz="900" kern="1200" dirty="0">
                <a:solidFill>
                  <a:schemeClr val="tx1"/>
                </a:solidFill>
                <a:latin typeface="Segoe UI Light" charset="0"/>
                <a:ea typeface="+mn-ea"/>
                <a:cs typeface="+mn-cs"/>
              </a:rPr>
              <a:t> </a:t>
            </a:r>
          </a:p>
          <a:p>
            <a:r>
              <a:rPr lang="en-US" sz="900" kern="1200" dirty="0">
                <a:solidFill>
                  <a:schemeClr val="tx1"/>
                </a:solidFill>
                <a:latin typeface="Segoe UI Light" charset="0"/>
                <a:ea typeface="+mn-ea"/>
                <a:cs typeface="+mn-cs"/>
              </a:rPr>
              <a:t>Best,</a:t>
            </a:r>
          </a:p>
          <a:p>
            <a:r>
              <a:rPr lang="en-US" sz="900" kern="1200" dirty="0" err="1">
                <a:solidFill>
                  <a:schemeClr val="tx1"/>
                </a:solidFill>
                <a:latin typeface="Segoe UI Light" charset="0"/>
                <a:ea typeface="+mn-ea"/>
                <a:cs typeface="+mn-cs"/>
              </a:rPr>
              <a:t>Yochay</a:t>
            </a:r>
            <a:endParaRPr lang="en-US" sz="900" kern="1200" dirty="0">
              <a:solidFill>
                <a:schemeClr val="tx1"/>
              </a:solidFill>
              <a:latin typeface="Segoe UI Light" charset="0"/>
              <a:ea typeface="+mn-ea"/>
              <a:cs typeface="+mn-cs"/>
            </a:endParaRPr>
          </a:p>
          <a:p>
            <a:r>
              <a:rPr lang="en-US" sz="900" kern="1200" dirty="0">
                <a:solidFill>
                  <a:schemeClr val="tx1"/>
                </a:solidFill>
                <a:latin typeface="Segoe UI Light" charset="0"/>
                <a:ea typeface="+mn-ea"/>
                <a:cs typeface="+mn-cs"/>
              </a:rPr>
              <a:t> </a:t>
            </a:r>
          </a:p>
          <a:p>
            <a:r>
              <a:rPr lang="en-US" sz="900" kern="1200" dirty="0">
                <a:solidFill>
                  <a:schemeClr val="tx1"/>
                </a:solidFill>
                <a:latin typeface="Segoe UI Light" charset="0"/>
                <a:ea typeface="+mn-ea"/>
                <a:cs typeface="+mn-cs"/>
              </a:rPr>
              <a:t> </a:t>
            </a:r>
          </a:p>
          <a:p>
            <a:r>
              <a:rPr lang="en-US" sz="900" b="1" kern="1200" dirty="0">
                <a:solidFill>
                  <a:schemeClr val="tx1"/>
                </a:solidFill>
                <a:latin typeface="Segoe UI Light" charset="0"/>
                <a:ea typeface="+mn-ea"/>
                <a:cs typeface="+mn-cs"/>
              </a:rPr>
              <a:t>From:</a:t>
            </a:r>
            <a:r>
              <a:rPr lang="en-US" sz="900" b="0" kern="1200" dirty="0">
                <a:solidFill>
                  <a:schemeClr val="tx1"/>
                </a:solidFill>
                <a:latin typeface="Segoe UI Light" charset="0"/>
                <a:ea typeface="+mn-ea"/>
                <a:cs typeface="+mn-cs"/>
              </a:rPr>
              <a:t> Jodie Eilers </a:t>
            </a:r>
          </a:p>
          <a:p>
            <a:r>
              <a:rPr lang="en-US" sz="900" b="1" kern="1200" dirty="0">
                <a:solidFill>
                  <a:schemeClr val="tx1"/>
                </a:solidFill>
                <a:latin typeface="Segoe UI Light" charset="0"/>
                <a:ea typeface="+mn-ea"/>
                <a:cs typeface="+mn-cs"/>
              </a:rPr>
              <a:t>Sent:</a:t>
            </a:r>
            <a:r>
              <a:rPr lang="en-US" sz="900" b="0" kern="1200" dirty="0">
                <a:solidFill>
                  <a:schemeClr val="tx1"/>
                </a:solidFill>
                <a:latin typeface="Segoe UI Light" charset="0"/>
                <a:ea typeface="+mn-ea"/>
                <a:cs typeface="+mn-cs"/>
              </a:rPr>
              <a:t> Thursday, October 15, 2015 12:46 PM</a:t>
            </a:r>
          </a:p>
          <a:p>
            <a:r>
              <a:rPr lang="en-US" sz="900" b="1" kern="1200" dirty="0">
                <a:solidFill>
                  <a:schemeClr val="tx1"/>
                </a:solidFill>
                <a:latin typeface="Segoe UI Light" charset="0"/>
                <a:ea typeface="+mn-ea"/>
                <a:cs typeface="+mn-cs"/>
              </a:rPr>
              <a:t>To:</a:t>
            </a:r>
            <a:r>
              <a:rPr lang="en-US" sz="900" b="0" kern="1200" dirty="0">
                <a:solidFill>
                  <a:schemeClr val="tx1"/>
                </a:solidFill>
                <a:latin typeface="Segoe UI Light" charset="0"/>
                <a:ea typeface="+mn-ea"/>
                <a:cs typeface="+mn-cs"/>
              </a:rPr>
              <a:t> </a:t>
            </a:r>
            <a:r>
              <a:rPr lang="en-US" sz="900" b="0" kern="1200" dirty="0" err="1">
                <a:solidFill>
                  <a:schemeClr val="tx1"/>
                </a:solidFill>
                <a:latin typeface="Segoe UI Light" charset="0"/>
                <a:ea typeface="+mn-ea"/>
                <a:cs typeface="+mn-cs"/>
              </a:rPr>
              <a:t>Yochay</a:t>
            </a:r>
            <a:r>
              <a:rPr lang="en-US" sz="900" b="0" kern="1200" dirty="0">
                <a:solidFill>
                  <a:schemeClr val="tx1"/>
                </a:solidFill>
                <a:latin typeface="Segoe UI Light" charset="0"/>
                <a:ea typeface="+mn-ea"/>
                <a:cs typeface="+mn-cs"/>
              </a:rPr>
              <a:t> </a:t>
            </a:r>
            <a:r>
              <a:rPr lang="en-US" sz="900" b="0" kern="1200" dirty="0" err="1">
                <a:solidFill>
                  <a:schemeClr val="tx1"/>
                </a:solidFill>
                <a:latin typeface="Segoe UI Light" charset="0"/>
                <a:ea typeface="+mn-ea"/>
                <a:cs typeface="+mn-cs"/>
              </a:rPr>
              <a:t>Kiriaty</a:t>
            </a:r>
            <a:r>
              <a:rPr lang="en-US" sz="900" b="0" kern="1200" dirty="0">
                <a:solidFill>
                  <a:schemeClr val="tx1"/>
                </a:solidFill>
                <a:latin typeface="Segoe UI Light" charset="0"/>
                <a:ea typeface="+mn-ea"/>
                <a:cs typeface="+mn-cs"/>
              </a:rPr>
              <a:t> &lt;</a:t>
            </a:r>
            <a:r>
              <a:rPr lang="en-US" sz="900" b="0" u="sng" kern="1200" dirty="0">
                <a:solidFill>
                  <a:schemeClr val="tx1"/>
                </a:solidFill>
                <a:latin typeface="Segoe UI Light" charset="0"/>
                <a:ea typeface="+mn-ea"/>
                <a:cs typeface="+mn-cs"/>
                <a:hlinkClick r:id="rId3"/>
              </a:rPr>
              <a:t>yochayk@microsoft.com&gt;; Amelia MacLeod &lt;</a:t>
            </a:r>
            <a:r>
              <a:rPr lang="en-US" sz="900" b="0" u="sng" kern="1200" dirty="0">
                <a:solidFill>
                  <a:schemeClr val="tx1"/>
                </a:solidFill>
                <a:latin typeface="Segoe UI Light" charset="0"/>
                <a:ea typeface="+mn-ea"/>
                <a:cs typeface="+mn-cs"/>
                <a:hlinkClick r:id="rId4"/>
              </a:rPr>
              <a:t>ameliam@microsoft.com&gt;; Jonah Sterling &lt;</a:t>
            </a:r>
            <a:r>
              <a:rPr lang="en-US" sz="900" b="0" u="sng" kern="1200" dirty="0">
                <a:solidFill>
                  <a:schemeClr val="tx1"/>
                </a:solidFill>
                <a:latin typeface="Segoe UI Light" charset="0"/>
                <a:ea typeface="+mn-ea"/>
                <a:cs typeface="+mn-cs"/>
                <a:hlinkClick r:id="rId5"/>
              </a:rPr>
              <a:t>jonahs@microsoft.com&gt;</a:t>
            </a:r>
          </a:p>
          <a:p>
            <a:r>
              <a:rPr lang="en-US" sz="900" b="1" kern="1200" dirty="0">
                <a:solidFill>
                  <a:schemeClr val="tx1"/>
                </a:solidFill>
                <a:latin typeface="Segoe UI Light" charset="0"/>
                <a:ea typeface="+mn-ea"/>
                <a:cs typeface="+mn-cs"/>
              </a:rPr>
              <a:t>Subject:</a:t>
            </a:r>
            <a:r>
              <a:rPr lang="en-US" sz="900" b="0" kern="1200" dirty="0">
                <a:solidFill>
                  <a:schemeClr val="tx1"/>
                </a:solidFill>
                <a:latin typeface="Segoe UI Light" charset="0"/>
                <a:ea typeface="+mn-ea"/>
                <a:cs typeface="+mn-cs"/>
              </a:rPr>
              <a:t> Re: Azure App Service deck</a:t>
            </a:r>
          </a:p>
          <a:p>
            <a:r>
              <a:rPr lang="en-US" sz="900" b="0" kern="1200" dirty="0">
                <a:solidFill>
                  <a:schemeClr val="tx1"/>
                </a:solidFill>
                <a:latin typeface="Segoe UI Light" charset="0"/>
                <a:ea typeface="+mn-ea"/>
                <a:cs typeface="+mn-cs"/>
              </a:rPr>
              <a:t> </a:t>
            </a:r>
          </a:p>
          <a:p>
            <a:r>
              <a:rPr lang="en-US" sz="900" b="0" kern="1200" dirty="0" err="1">
                <a:solidFill>
                  <a:schemeClr val="tx1"/>
                </a:solidFill>
                <a:latin typeface="Segoe UI Light" charset="0"/>
                <a:ea typeface="+mn-ea"/>
                <a:cs typeface="+mn-cs"/>
              </a:rPr>
              <a:t>Yochay</a:t>
            </a:r>
            <a:r>
              <a:rPr lang="en-US" sz="900" b="0" kern="1200" dirty="0">
                <a:solidFill>
                  <a:schemeClr val="tx1"/>
                </a:solidFill>
                <a:latin typeface="Segoe UI Light" charset="0"/>
                <a:ea typeface="+mn-ea"/>
                <a:cs typeface="+mn-cs"/>
              </a:rPr>
              <a:t>,</a:t>
            </a:r>
          </a:p>
          <a:p>
            <a:r>
              <a:rPr lang="en-US" sz="900" b="0" kern="1200" dirty="0">
                <a:solidFill>
                  <a:schemeClr val="tx1"/>
                </a:solidFill>
                <a:latin typeface="Segoe UI Light" charset="0"/>
                <a:ea typeface="+mn-ea"/>
                <a:cs typeface="+mn-cs"/>
              </a:rPr>
              <a:t>On the attached screenshot of a slide, is it supposed to show scaling to a different size? P1 to P4 for instance? </a:t>
            </a:r>
          </a:p>
          <a:p>
            <a:r>
              <a:rPr lang="en-US" sz="900" b="0" kern="1200" dirty="0">
                <a:solidFill>
                  <a:schemeClr val="tx1"/>
                </a:solidFill>
                <a:latin typeface="Segoe UI Light" charset="0"/>
                <a:ea typeface="+mn-ea"/>
                <a:cs typeface="+mn-cs"/>
              </a:rPr>
              <a:t>Or, could you explain it so I can accurately adjust the illustration?</a:t>
            </a:r>
          </a:p>
          <a:p>
            <a:r>
              <a:rPr lang="en-US" sz="900" b="0" kern="1200" dirty="0">
                <a:solidFill>
                  <a:schemeClr val="tx1"/>
                </a:solidFill>
                <a:latin typeface="Segoe UI Light" charset="0"/>
                <a:ea typeface="+mn-ea"/>
                <a:cs typeface="+mn-cs"/>
              </a:rPr>
              <a:t>Thanks, </a:t>
            </a:r>
          </a:p>
          <a:p>
            <a:r>
              <a:rPr lang="en-US" sz="900" b="0" kern="1200" dirty="0">
                <a:solidFill>
                  <a:schemeClr val="tx1"/>
                </a:solidFill>
                <a:latin typeface="Segoe UI Light" charset="0"/>
                <a:ea typeface="+mn-ea"/>
                <a:cs typeface="+mn-cs"/>
              </a:rPr>
              <a:t>Jodie</a:t>
            </a:r>
          </a:p>
          <a:p>
            <a:r>
              <a:rPr lang="en-US" sz="900" b="0" kern="1200" dirty="0">
                <a:solidFill>
                  <a:schemeClr val="tx1"/>
                </a:solidFill>
                <a:latin typeface="Segoe UI Light" charset="0"/>
                <a:ea typeface="+mn-ea"/>
                <a:cs typeface="+mn-cs"/>
              </a:rPr>
              <a:t> </a:t>
            </a:r>
          </a:p>
          <a:p>
            <a:r>
              <a:rPr lang="en-US" sz="900" b="1" kern="1200" dirty="0">
                <a:solidFill>
                  <a:schemeClr val="tx1"/>
                </a:solidFill>
                <a:latin typeface="Segoe UI Light" charset="0"/>
                <a:ea typeface="+mn-ea"/>
                <a:cs typeface="+mn-cs"/>
              </a:rPr>
              <a:t>From: </a:t>
            </a:r>
            <a:r>
              <a:rPr lang="en-US" sz="900" b="0" kern="1200" dirty="0">
                <a:solidFill>
                  <a:schemeClr val="tx1"/>
                </a:solidFill>
                <a:latin typeface="Segoe UI Light" charset="0"/>
                <a:ea typeface="+mn-ea"/>
                <a:cs typeface="+mn-cs"/>
              </a:rPr>
              <a:t>Jodie Eilers &lt;</a:t>
            </a:r>
            <a:r>
              <a:rPr lang="en-US" sz="900" b="0" u="sng" kern="1200" dirty="0">
                <a:solidFill>
                  <a:schemeClr val="tx1"/>
                </a:solidFill>
                <a:latin typeface="Segoe UI Light" charset="0"/>
                <a:ea typeface="+mn-ea"/>
                <a:cs typeface="+mn-cs"/>
                <a:hlinkClick r:id="rId6"/>
              </a:rPr>
              <a:t>jodieil@microsoft.com&gt; </a:t>
            </a:r>
            <a:r>
              <a:rPr lang="en-US" sz="900" b="1" u="sng" kern="1200" dirty="0">
                <a:solidFill>
                  <a:schemeClr val="tx1"/>
                </a:solidFill>
                <a:latin typeface="Segoe UI Light" charset="0"/>
                <a:ea typeface="+mn-ea"/>
                <a:cs typeface="+mn-cs"/>
                <a:hlinkClick r:id="rId6"/>
              </a:rPr>
              <a:t>Date: </a:t>
            </a:r>
            <a:r>
              <a:rPr lang="en-US" sz="900" b="0" u="sng" kern="1200" dirty="0">
                <a:solidFill>
                  <a:schemeClr val="tx1"/>
                </a:solidFill>
                <a:latin typeface="Segoe UI Light" charset="0"/>
                <a:ea typeface="+mn-ea"/>
                <a:cs typeface="+mn-cs"/>
                <a:hlinkClick r:id="rId6"/>
              </a:rPr>
              <a:t>Wednesday, October 14, 2015 at 2:32 PM </a:t>
            </a:r>
            <a:r>
              <a:rPr lang="en-US" sz="900" b="1" u="sng" kern="1200" dirty="0">
                <a:solidFill>
                  <a:schemeClr val="tx1"/>
                </a:solidFill>
                <a:latin typeface="Segoe UI Light" charset="0"/>
                <a:ea typeface="+mn-ea"/>
                <a:cs typeface="+mn-cs"/>
                <a:hlinkClick r:id="rId6"/>
              </a:rPr>
              <a:t>To: </a:t>
            </a:r>
            <a:r>
              <a:rPr lang="en-US" sz="900" b="0" u="sng" kern="1200" dirty="0">
                <a:solidFill>
                  <a:schemeClr val="tx1"/>
                </a:solidFill>
                <a:latin typeface="Segoe UI Light" charset="0"/>
                <a:ea typeface="+mn-ea"/>
                <a:cs typeface="+mn-cs"/>
                <a:hlinkClick r:id="rId6"/>
              </a:rPr>
              <a:t>Yochay Kiriaty &lt;</a:t>
            </a:r>
            <a:r>
              <a:rPr lang="en-US" sz="900" b="0" u="sng" kern="1200" dirty="0">
                <a:solidFill>
                  <a:schemeClr val="tx1"/>
                </a:solidFill>
                <a:latin typeface="Segoe UI Light" charset="0"/>
                <a:ea typeface="+mn-ea"/>
                <a:cs typeface="+mn-cs"/>
                <a:hlinkClick r:id="rId3"/>
              </a:rPr>
              <a:t>yochayk@microsoft.com&gt;, Amelia MacLeod &lt;</a:t>
            </a:r>
            <a:r>
              <a:rPr lang="en-US" sz="900" b="0" u="sng" kern="1200" dirty="0">
                <a:solidFill>
                  <a:schemeClr val="tx1"/>
                </a:solidFill>
                <a:latin typeface="Segoe UI Light" charset="0"/>
                <a:ea typeface="+mn-ea"/>
                <a:cs typeface="+mn-cs"/>
                <a:hlinkClick r:id="rId4"/>
              </a:rPr>
              <a:t>ameliam@microsoft.com&gt;, Jonah Sterling &lt;</a:t>
            </a:r>
            <a:r>
              <a:rPr lang="en-US" sz="900" b="0" u="sng" kern="1200" dirty="0">
                <a:solidFill>
                  <a:schemeClr val="tx1"/>
                </a:solidFill>
                <a:latin typeface="Segoe UI Light" charset="0"/>
                <a:ea typeface="+mn-ea"/>
                <a:cs typeface="+mn-cs"/>
                <a:hlinkClick r:id="rId5"/>
              </a:rPr>
              <a:t>jonahs@microsoft.com&gt; </a:t>
            </a:r>
            <a:r>
              <a:rPr lang="en-US" sz="900" b="1" u="sng" kern="1200" dirty="0">
                <a:solidFill>
                  <a:schemeClr val="tx1"/>
                </a:solidFill>
                <a:latin typeface="Segoe UI Light" charset="0"/>
                <a:ea typeface="+mn-ea"/>
                <a:cs typeface="+mn-cs"/>
                <a:hlinkClick r:id="rId5"/>
              </a:rPr>
              <a:t>Subject: </a:t>
            </a:r>
            <a:r>
              <a:rPr lang="en-US" sz="900" b="0" u="sng" kern="1200" dirty="0">
                <a:solidFill>
                  <a:schemeClr val="tx1"/>
                </a:solidFill>
                <a:latin typeface="Segoe UI Light" charset="0"/>
                <a:ea typeface="+mn-ea"/>
                <a:cs typeface="+mn-cs"/>
                <a:hlinkClick r:id="rId5"/>
              </a:rPr>
              <a:t>Re: Azure App Service deck</a:t>
            </a:r>
          </a:p>
          <a:p>
            <a:r>
              <a:rPr lang="en-US" sz="900" b="0" kern="1200" dirty="0">
                <a:solidFill>
                  <a:schemeClr val="tx1"/>
                </a:solidFill>
                <a:latin typeface="Segoe UI Light" charset="0"/>
                <a:ea typeface="+mn-ea"/>
                <a:cs typeface="+mn-cs"/>
              </a:rPr>
              <a:t> </a:t>
            </a:r>
          </a:p>
          <a:p>
            <a:r>
              <a:rPr lang="en-US" sz="900" b="0" kern="1200" dirty="0">
                <a:solidFill>
                  <a:schemeClr val="tx1"/>
                </a:solidFill>
                <a:latin typeface="Segoe UI Light" charset="0"/>
                <a:ea typeface="+mn-ea"/>
                <a:cs typeface="+mn-cs"/>
              </a:rPr>
              <a:t>Hi </a:t>
            </a:r>
            <a:r>
              <a:rPr lang="en-US" sz="900" b="0" kern="1200" dirty="0" err="1">
                <a:solidFill>
                  <a:schemeClr val="tx1"/>
                </a:solidFill>
                <a:latin typeface="Segoe UI Light" charset="0"/>
                <a:ea typeface="+mn-ea"/>
                <a:cs typeface="+mn-cs"/>
              </a:rPr>
              <a:t>Yochay</a:t>
            </a:r>
            <a:r>
              <a:rPr lang="en-US" sz="900" b="0" kern="1200" dirty="0">
                <a:solidFill>
                  <a:schemeClr val="tx1"/>
                </a:solidFill>
                <a:latin typeface="Segoe UI Light" charset="0"/>
                <a:ea typeface="+mn-ea"/>
                <a:cs typeface="+mn-cs"/>
              </a:rPr>
              <a:t>,</a:t>
            </a:r>
          </a:p>
          <a:p>
            <a:r>
              <a:rPr lang="en-US" sz="900" b="0" kern="1200" dirty="0">
                <a:solidFill>
                  <a:schemeClr val="tx1"/>
                </a:solidFill>
                <a:latin typeface="Segoe UI Light" charset="0"/>
                <a:ea typeface="+mn-ea"/>
                <a:cs typeface="+mn-cs"/>
              </a:rPr>
              <a:t> </a:t>
            </a:r>
          </a:p>
          <a:p>
            <a:r>
              <a:rPr lang="en-US" sz="900" b="0" kern="1200" dirty="0">
                <a:solidFill>
                  <a:schemeClr val="tx1"/>
                </a:solidFill>
                <a:latin typeface="Segoe UI Light" charset="0"/>
                <a:ea typeface="+mn-ea"/>
                <a:cs typeface="+mn-cs"/>
              </a:rPr>
              <a:t>For starters, I have a few questions about the attached images. (for both you and Jonah)</a:t>
            </a:r>
          </a:p>
          <a:p>
            <a:r>
              <a:rPr lang="en-US" sz="900" b="0" kern="1200" dirty="0">
                <a:solidFill>
                  <a:schemeClr val="tx1"/>
                </a:solidFill>
                <a:latin typeface="Segoe UI Light" charset="0"/>
                <a:ea typeface="+mn-ea"/>
                <a:cs typeface="+mn-cs"/>
              </a:rPr>
              <a:t>For the on-</a:t>
            </a:r>
            <a:r>
              <a:rPr lang="en-US" sz="900" b="0" kern="1200" dirty="0" err="1">
                <a:solidFill>
                  <a:schemeClr val="tx1"/>
                </a:solidFill>
                <a:latin typeface="Segoe UI Light" charset="0"/>
                <a:ea typeface="+mn-ea"/>
                <a:cs typeface="+mn-cs"/>
              </a:rPr>
              <a:t>prem</a:t>
            </a:r>
            <a:r>
              <a:rPr lang="en-US" sz="900" b="0" kern="1200" dirty="0">
                <a:solidFill>
                  <a:schemeClr val="tx1"/>
                </a:solidFill>
                <a:latin typeface="Segoe UI Light" charset="0"/>
                <a:ea typeface="+mn-ea"/>
                <a:cs typeface="+mn-cs"/>
              </a:rPr>
              <a:t>, should I use the database icon at all or should it just be a building with the title “On-</a:t>
            </a:r>
            <a:r>
              <a:rPr lang="en-US" sz="900" b="0" kern="1200" dirty="0" err="1">
                <a:solidFill>
                  <a:schemeClr val="tx1"/>
                </a:solidFill>
                <a:latin typeface="Segoe UI Light" charset="0"/>
                <a:ea typeface="+mn-ea"/>
                <a:cs typeface="+mn-cs"/>
              </a:rPr>
              <a:t>Premisis</a:t>
            </a:r>
            <a:r>
              <a:rPr lang="en-US" sz="900" b="0" kern="1200" dirty="0">
                <a:solidFill>
                  <a:schemeClr val="tx1"/>
                </a:solidFill>
                <a:latin typeface="Segoe UI Light" charset="0"/>
                <a:ea typeface="+mn-ea"/>
                <a:cs typeface="+mn-cs"/>
              </a:rPr>
              <a:t> Resources”?</a:t>
            </a:r>
          </a:p>
          <a:p>
            <a:r>
              <a:rPr lang="en-US" sz="900" b="0" kern="1200" dirty="0">
                <a:solidFill>
                  <a:schemeClr val="tx1"/>
                </a:solidFill>
                <a:latin typeface="Segoe UI Light" charset="0"/>
                <a:ea typeface="+mn-ea"/>
                <a:cs typeface="+mn-cs"/>
              </a:rPr>
              <a:t>For the App Service Environment with the dedicated worker pool (all orange), should the front-end load-balancers all be dedicated? </a:t>
            </a:r>
          </a:p>
          <a:p>
            <a:r>
              <a:rPr lang="en-US" sz="900" b="0" kern="1200" dirty="0">
                <a:solidFill>
                  <a:schemeClr val="tx1"/>
                </a:solidFill>
                <a:latin typeface="Segoe UI Light" charset="0"/>
                <a:ea typeface="+mn-ea"/>
                <a:cs typeface="+mn-cs"/>
              </a:rPr>
              <a:t>For the App Service Environment showing multiple screens (of a possible animation), the dark blue section changes from P1 to P3 at the last image/slide. Is that how it works? </a:t>
            </a:r>
          </a:p>
          <a:p>
            <a:r>
              <a:rPr lang="en-US" sz="900" b="0" kern="1200" dirty="0">
                <a:solidFill>
                  <a:schemeClr val="tx1"/>
                </a:solidFill>
                <a:latin typeface="Segoe UI Light" charset="0"/>
                <a:ea typeface="+mn-ea"/>
                <a:cs typeface="+mn-cs"/>
              </a:rPr>
              <a:t> </a:t>
            </a:r>
          </a:p>
          <a:p>
            <a:r>
              <a:rPr lang="en-US" sz="900" b="0" kern="1200" dirty="0">
                <a:solidFill>
                  <a:schemeClr val="tx1"/>
                </a:solidFill>
                <a:latin typeface="Segoe UI Light" charset="0"/>
                <a:ea typeface="+mn-ea"/>
                <a:cs typeface="+mn-cs"/>
              </a:rPr>
              <a:t>Also, </a:t>
            </a:r>
            <a:r>
              <a:rPr lang="en-US" sz="900" b="0" kern="1200" dirty="0" err="1">
                <a:solidFill>
                  <a:schemeClr val="tx1"/>
                </a:solidFill>
                <a:latin typeface="Segoe UI Light" charset="0"/>
                <a:ea typeface="+mn-ea"/>
                <a:cs typeface="+mn-cs"/>
              </a:rPr>
              <a:t>Yochay</a:t>
            </a:r>
            <a:r>
              <a:rPr lang="en-US" sz="900" b="0" kern="1200" dirty="0">
                <a:solidFill>
                  <a:schemeClr val="tx1"/>
                </a:solidFill>
                <a:latin typeface="Segoe UI Light" charset="0"/>
                <a:ea typeface="+mn-ea"/>
                <a:cs typeface="+mn-cs"/>
              </a:rPr>
              <a:t>, can you send me the most current deck if you have changed anything recently? I have been cleaning up slides but if you have changed anything since last Friday I may have to make those changes in this other copy. </a:t>
            </a:r>
          </a:p>
          <a:p>
            <a:r>
              <a:rPr lang="en-US" sz="900" b="0" kern="1200" dirty="0">
                <a:solidFill>
                  <a:schemeClr val="tx1"/>
                </a:solidFill>
                <a:latin typeface="Segoe UI Light" charset="0"/>
                <a:ea typeface="+mn-ea"/>
                <a:cs typeface="+mn-cs"/>
              </a:rPr>
              <a:t>Jonah, do you have any time to look at the deck this afternoon or tomorrow morning?</a:t>
            </a:r>
          </a:p>
          <a:p>
            <a:r>
              <a:rPr lang="en-US" sz="900" b="0" kern="1200" dirty="0">
                <a:solidFill>
                  <a:schemeClr val="tx1"/>
                </a:solidFill>
                <a:latin typeface="Segoe UI Light" charset="0"/>
                <a:ea typeface="+mn-ea"/>
                <a:cs typeface="+mn-cs"/>
              </a:rPr>
              <a:t> </a:t>
            </a:r>
          </a:p>
          <a:p>
            <a:r>
              <a:rPr lang="en-US" sz="900" b="0" kern="1200" dirty="0">
                <a:solidFill>
                  <a:schemeClr val="tx1"/>
                </a:solidFill>
                <a:latin typeface="Segoe UI Light" charset="0"/>
                <a:ea typeface="+mn-ea"/>
                <a:cs typeface="+mn-cs"/>
              </a:rPr>
              <a:t>Jodie</a:t>
            </a:r>
          </a:p>
          <a:p>
            <a:r>
              <a:rPr lang="en-US" sz="900" b="0" kern="1200" dirty="0">
                <a:solidFill>
                  <a:schemeClr val="tx1"/>
                </a:solidFill>
                <a:latin typeface="Segoe UI Light" charset="0"/>
                <a:ea typeface="+mn-ea"/>
                <a:cs typeface="+mn-cs"/>
              </a:rPr>
              <a:t> </a:t>
            </a:r>
          </a:p>
          <a:p>
            <a:r>
              <a:rPr lang="en-US" sz="900" b="0" kern="1200" dirty="0">
                <a:solidFill>
                  <a:schemeClr val="tx1"/>
                </a:solidFill>
                <a:latin typeface="Segoe UI Light" charset="0"/>
                <a:ea typeface="+mn-ea"/>
                <a:cs typeface="+mn-cs"/>
              </a:rPr>
              <a:t> </a:t>
            </a:r>
          </a:p>
          <a:p>
            <a:r>
              <a:rPr lang="en-US" sz="900" b="1" kern="1200" dirty="0">
                <a:solidFill>
                  <a:schemeClr val="tx1"/>
                </a:solidFill>
                <a:latin typeface="Segoe UI Light" charset="0"/>
                <a:ea typeface="+mn-ea"/>
                <a:cs typeface="+mn-cs"/>
              </a:rPr>
              <a:t>From: </a:t>
            </a:r>
            <a:r>
              <a:rPr lang="en-US" sz="900" b="0" kern="1200" dirty="0" err="1">
                <a:solidFill>
                  <a:schemeClr val="tx1"/>
                </a:solidFill>
                <a:latin typeface="Segoe UI Light" charset="0"/>
                <a:ea typeface="+mn-ea"/>
                <a:cs typeface="+mn-cs"/>
              </a:rPr>
              <a:t>Yochay</a:t>
            </a:r>
            <a:r>
              <a:rPr lang="en-US" sz="900" b="0" kern="1200" dirty="0">
                <a:solidFill>
                  <a:schemeClr val="tx1"/>
                </a:solidFill>
                <a:latin typeface="Segoe UI Light" charset="0"/>
                <a:ea typeface="+mn-ea"/>
                <a:cs typeface="+mn-cs"/>
              </a:rPr>
              <a:t> </a:t>
            </a:r>
            <a:r>
              <a:rPr lang="en-US" sz="900" b="0" kern="1200" dirty="0" err="1">
                <a:solidFill>
                  <a:schemeClr val="tx1"/>
                </a:solidFill>
                <a:latin typeface="Segoe UI Light" charset="0"/>
                <a:ea typeface="+mn-ea"/>
                <a:cs typeface="+mn-cs"/>
              </a:rPr>
              <a:t>Kiriaty</a:t>
            </a:r>
            <a:r>
              <a:rPr lang="en-US" sz="900" b="0" kern="1200" dirty="0">
                <a:solidFill>
                  <a:schemeClr val="tx1"/>
                </a:solidFill>
                <a:latin typeface="Segoe UI Light" charset="0"/>
                <a:ea typeface="+mn-ea"/>
                <a:cs typeface="+mn-cs"/>
              </a:rPr>
              <a:t> </a:t>
            </a:r>
            <a:r>
              <a:rPr lang="en-US" sz="900" b="1" kern="1200" dirty="0">
                <a:solidFill>
                  <a:schemeClr val="tx1"/>
                </a:solidFill>
                <a:latin typeface="Segoe UI Light" charset="0"/>
                <a:ea typeface="+mn-ea"/>
                <a:cs typeface="+mn-cs"/>
              </a:rPr>
              <a:t>Date: </a:t>
            </a:r>
            <a:r>
              <a:rPr lang="en-US" sz="900" b="0" kern="1200" dirty="0">
                <a:solidFill>
                  <a:schemeClr val="tx1"/>
                </a:solidFill>
                <a:latin typeface="Segoe UI Light" charset="0"/>
                <a:ea typeface="+mn-ea"/>
                <a:cs typeface="+mn-cs"/>
              </a:rPr>
              <a:t>Wednesday, October 14, 2015 at 2:12 PM </a:t>
            </a:r>
            <a:r>
              <a:rPr lang="en-US" sz="900" b="1" kern="1200" dirty="0">
                <a:solidFill>
                  <a:schemeClr val="tx1"/>
                </a:solidFill>
                <a:latin typeface="Segoe UI Light" charset="0"/>
                <a:ea typeface="+mn-ea"/>
                <a:cs typeface="+mn-cs"/>
              </a:rPr>
              <a:t>To: </a:t>
            </a:r>
            <a:r>
              <a:rPr lang="en-US" sz="900" b="0" kern="1200" dirty="0">
                <a:solidFill>
                  <a:schemeClr val="tx1"/>
                </a:solidFill>
                <a:latin typeface="Segoe UI Light" charset="0"/>
                <a:ea typeface="+mn-ea"/>
                <a:cs typeface="+mn-cs"/>
              </a:rPr>
              <a:t>Amelia MacLeod, Jodie Eilers, Jonah Sterling </a:t>
            </a:r>
            <a:r>
              <a:rPr lang="en-US" sz="900" b="1" kern="1200" dirty="0">
                <a:solidFill>
                  <a:schemeClr val="tx1"/>
                </a:solidFill>
                <a:latin typeface="Segoe UI Light" charset="0"/>
                <a:ea typeface="+mn-ea"/>
                <a:cs typeface="+mn-cs"/>
              </a:rPr>
              <a:t>Cc: </a:t>
            </a:r>
            <a:r>
              <a:rPr lang="en-US" sz="900" b="0" kern="1200" dirty="0" err="1">
                <a:solidFill>
                  <a:schemeClr val="tx1"/>
                </a:solidFill>
                <a:latin typeface="Segoe UI Light" charset="0"/>
                <a:ea typeface="+mn-ea"/>
                <a:cs typeface="+mn-cs"/>
              </a:rPr>
              <a:t>Yochay</a:t>
            </a:r>
            <a:r>
              <a:rPr lang="en-US" sz="900" b="0" kern="1200" dirty="0">
                <a:solidFill>
                  <a:schemeClr val="tx1"/>
                </a:solidFill>
                <a:latin typeface="Segoe UI Light" charset="0"/>
                <a:ea typeface="+mn-ea"/>
                <a:cs typeface="+mn-cs"/>
              </a:rPr>
              <a:t> </a:t>
            </a:r>
            <a:r>
              <a:rPr lang="en-US" sz="900" b="0" kern="1200" dirty="0" err="1">
                <a:solidFill>
                  <a:schemeClr val="tx1"/>
                </a:solidFill>
                <a:latin typeface="Segoe UI Light" charset="0"/>
                <a:ea typeface="+mn-ea"/>
                <a:cs typeface="+mn-cs"/>
              </a:rPr>
              <a:t>Kiriaty</a:t>
            </a:r>
            <a:r>
              <a:rPr lang="en-US" sz="900" b="0" kern="1200" dirty="0">
                <a:solidFill>
                  <a:schemeClr val="tx1"/>
                </a:solidFill>
                <a:latin typeface="Segoe UI Light" charset="0"/>
                <a:ea typeface="+mn-ea"/>
                <a:cs typeface="+mn-cs"/>
              </a:rPr>
              <a:t> </a:t>
            </a:r>
            <a:r>
              <a:rPr lang="en-US" sz="900" b="1" kern="1200" dirty="0">
                <a:solidFill>
                  <a:schemeClr val="tx1"/>
                </a:solidFill>
                <a:latin typeface="Segoe UI Light" charset="0"/>
                <a:ea typeface="+mn-ea"/>
                <a:cs typeface="+mn-cs"/>
              </a:rPr>
              <a:t>Subject: </a:t>
            </a:r>
            <a:r>
              <a:rPr lang="en-US" sz="900" b="0" kern="1200" dirty="0">
                <a:solidFill>
                  <a:schemeClr val="tx1"/>
                </a:solidFill>
                <a:latin typeface="Segoe UI Light" charset="0"/>
                <a:ea typeface="+mn-ea"/>
                <a:cs typeface="+mn-cs"/>
              </a:rPr>
              <a:t>RE: Azure App Service deck</a:t>
            </a:r>
          </a:p>
          <a:p>
            <a:r>
              <a:rPr lang="en-US" sz="900" b="0" kern="1200" dirty="0">
                <a:solidFill>
                  <a:schemeClr val="tx1"/>
                </a:solidFill>
                <a:latin typeface="Segoe UI Light" charset="0"/>
                <a:ea typeface="+mn-ea"/>
                <a:cs typeface="+mn-cs"/>
              </a:rPr>
              <a:t> </a:t>
            </a:r>
          </a:p>
          <a:p>
            <a:r>
              <a:rPr lang="en-US" sz="900" b="0" kern="1200" dirty="0">
                <a:solidFill>
                  <a:schemeClr val="tx1"/>
                </a:solidFill>
                <a:latin typeface="Segoe UI Light" charset="0"/>
                <a:ea typeface="+mn-ea"/>
                <a:cs typeface="+mn-cs"/>
              </a:rPr>
              <a:t> </a:t>
            </a:r>
          </a:p>
          <a:p>
            <a:r>
              <a:rPr lang="en-US" sz="900" b="0" kern="1200" dirty="0">
                <a:solidFill>
                  <a:schemeClr val="tx1"/>
                </a:solidFill>
                <a:latin typeface="Segoe UI Light" charset="0"/>
                <a:ea typeface="+mn-ea"/>
                <a:cs typeface="+mn-cs"/>
              </a:rPr>
              <a:t>Hello,</a:t>
            </a:r>
          </a:p>
          <a:p>
            <a:r>
              <a:rPr lang="en-US" sz="900" b="0" kern="1200" dirty="0">
                <a:solidFill>
                  <a:schemeClr val="tx1"/>
                </a:solidFill>
                <a:latin typeface="Segoe UI Light" charset="0"/>
                <a:ea typeface="+mn-ea"/>
                <a:cs typeface="+mn-cs"/>
              </a:rPr>
              <a:t> </a:t>
            </a:r>
          </a:p>
          <a:p>
            <a:r>
              <a:rPr lang="en-US" sz="900" b="0" kern="1200" dirty="0">
                <a:solidFill>
                  <a:schemeClr val="tx1"/>
                </a:solidFill>
                <a:latin typeface="Segoe UI Light" charset="0"/>
                <a:ea typeface="+mn-ea"/>
                <a:cs typeface="+mn-cs"/>
              </a:rPr>
              <a:t>Just wanted to ask if you need any more input from our team? Anything else I can help with? Do you want us to review any of the updated slide so we can work/update in </a:t>
            </a:r>
            <a:r>
              <a:rPr lang="en-US" sz="900" b="0" kern="1200" dirty="0" err="1">
                <a:solidFill>
                  <a:schemeClr val="tx1"/>
                </a:solidFill>
                <a:latin typeface="Segoe UI Light" charset="0"/>
                <a:ea typeface="+mn-ea"/>
                <a:cs typeface="+mn-cs"/>
              </a:rPr>
              <a:t>realtime</a:t>
            </a:r>
            <a:r>
              <a:rPr lang="en-US" sz="900" b="0" kern="1200" dirty="0">
                <a:solidFill>
                  <a:schemeClr val="tx1"/>
                </a:solidFill>
                <a:latin typeface="Segoe UI Light" charset="0"/>
                <a:ea typeface="+mn-ea"/>
                <a:cs typeface="+mn-cs"/>
              </a:rPr>
              <a:t>?</a:t>
            </a:r>
          </a:p>
          <a:p>
            <a:r>
              <a:rPr lang="en-US" sz="900" b="0" kern="1200" dirty="0">
                <a:solidFill>
                  <a:schemeClr val="tx1"/>
                </a:solidFill>
                <a:latin typeface="Segoe UI Light" charset="0"/>
                <a:ea typeface="+mn-ea"/>
                <a:cs typeface="+mn-cs"/>
              </a:rPr>
              <a:t> </a:t>
            </a:r>
          </a:p>
          <a:p>
            <a:r>
              <a:rPr lang="en-US" sz="900" b="0" kern="1200" dirty="0">
                <a:solidFill>
                  <a:schemeClr val="tx1"/>
                </a:solidFill>
                <a:latin typeface="Segoe UI Light" charset="0"/>
                <a:ea typeface="+mn-ea"/>
                <a:cs typeface="+mn-cs"/>
              </a:rPr>
              <a:t>Thanks,</a:t>
            </a:r>
          </a:p>
          <a:p>
            <a:r>
              <a:rPr lang="en-US" sz="900" b="0" kern="1200" dirty="0" err="1">
                <a:solidFill>
                  <a:schemeClr val="tx1"/>
                </a:solidFill>
                <a:latin typeface="Segoe UI Light" charset="0"/>
                <a:ea typeface="+mn-ea"/>
                <a:cs typeface="+mn-cs"/>
              </a:rPr>
              <a:t>Yochay</a:t>
            </a:r>
            <a:endParaRPr lang="en-US" sz="900" b="0" kern="1200" dirty="0">
              <a:solidFill>
                <a:schemeClr val="tx1"/>
              </a:solidFill>
              <a:latin typeface="Segoe UI Light" charset="0"/>
              <a:ea typeface="+mn-ea"/>
              <a:cs typeface="+mn-cs"/>
            </a:endParaRPr>
          </a:p>
          <a:p>
            <a:r>
              <a:rPr lang="en-US" sz="900" b="0" kern="1200" dirty="0">
                <a:solidFill>
                  <a:schemeClr val="tx1"/>
                </a:solidFill>
                <a:latin typeface="Segoe UI Light" charset="0"/>
                <a:ea typeface="+mn-ea"/>
                <a:cs typeface="+mn-cs"/>
              </a:rPr>
              <a:t> </a:t>
            </a:r>
          </a:p>
          <a:p>
            <a:r>
              <a:rPr lang="en-US" sz="900" b="0" kern="1200" dirty="0">
                <a:solidFill>
                  <a:schemeClr val="tx1"/>
                </a:solidFill>
                <a:latin typeface="Segoe UI Light" charset="0"/>
                <a:ea typeface="+mn-ea"/>
                <a:cs typeface="+mn-cs"/>
              </a:rPr>
              <a:t> </a:t>
            </a:r>
          </a:p>
          <a:p>
            <a:r>
              <a:rPr lang="en-US" sz="900" b="0" kern="1200" dirty="0">
                <a:solidFill>
                  <a:schemeClr val="tx1"/>
                </a:solidFill>
                <a:latin typeface="Segoe UI Light" charset="0"/>
                <a:ea typeface="+mn-ea"/>
                <a:cs typeface="+mn-cs"/>
              </a:rPr>
              <a:t>-----Original Appointment----- </a:t>
            </a:r>
            <a:r>
              <a:rPr lang="en-US" sz="900" b="1" kern="1200" dirty="0">
                <a:solidFill>
                  <a:schemeClr val="tx1"/>
                </a:solidFill>
                <a:latin typeface="Segoe UI Light" charset="0"/>
                <a:ea typeface="+mn-ea"/>
                <a:cs typeface="+mn-cs"/>
              </a:rPr>
              <a:t>From:</a:t>
            </a:r>
            <a:r>
              <a:rPr lang="en-US" sz="900" b="0" kern="1200" dirty="0">
                <a:solidFill>
                  <a:schemeClr val="tx1"/>
                </a:solidFill>
                <a:latin typeface="Segoe UI Light" charset="0"/>
                <a:ea typeface="+mn-ea"/>
                <a:cs typeface="+mn-cs"/>
              </a:rPr>
              <a:t> Amelia MacLeod  </a:t>
            </a:r>
            <a:r>
              <a:rPr lang="en-US" sz="900" b="1" kern="1200" dirty="0">
                <a:solidFill>
                  <a:schemeClr val="tx1"/>
                </a:solidFill>
                <a:latin typeface="Segoe UI Light" charset="0"/>
                <a:ea typeface="+mn-ea"/>
                <a:cs typeface="+mn-cs"/>
              </a:rPr>
              <a:t>Sent:</a:t>
            </a:r>
            <a:r>
              <a:rPr lang="en-US" sz="900" b="0" kern="1200" dirty="0">
                <a:solidFill>
                  <a:schemeClr val="tx1"/>
                </a:solidFill>
                <a:latin typeface="Segoe UI Light" charset="0"/>
                <a:ea typeface="+mn-ea"/>
                <a:cs typeface="+mn-cs"/>
              </a:rPr>
              <a:t> Wednesday, October 7, 2015 2:03 PM </a:t>
            </a:r>
            <a:r>
              <a:rPr lang="en-US" sz="900" b="1" kern="1200" dirty="0">
                <a:solidFill>
                  <a:schemeClr val="tx1"/>
                </a:solidFill>
                <a:latin typeface="Segoe UI Light" charset="0"/>
                <a:ea typeface="+mn-ea"/>
                <a:cs typeface="+mn-cs"/>
              </a:rPr>
              <a:t>To:</a:t>
            </a:r>
            <a:r>
              <a:rPr lang="en-US" sz="900" b="0" kern="1200" dirty="0">
                <a:solidFill>
                  <a:schemeClr val="tx1"/>
                </a:solidFill>
                <a:latin typeface="Segoe UI Light" charset="0"/>
                <a:ea typeface="+mn-ea"/>
                <a:cs typeface="+mn-cs"/>
              </a:rPr>
              <a:t> Amelia MacLeod; Jodie Eilers; </a:t>
            </a:r>
            <a:r>
              <a:rPr lang="en-US" sz="900" b="0" kern="1200" dirty="0" err="1">
                <a:solidFill>
                  <a:schemeClr val="tx1"/>
                </a:solidFill>
                <a:latin typeface="Segoe UI Light" charset="0"/>
                <a:ea typeface="+mn-ea"/>
                <a:cs typeface="+mn-cs"/>
              </a:rPr>
              <a:t>Yochay</a:t>
            </a:r>
            <a:r>
              <a:rPr lang="en-US" sz="900" b="0" kern="1200" dirty="0">
                <a:solidFill>
                  <a:schemeClr val="tx1"/>
                </a:solidFill>
                <a:latin typeface="Segoe UI Light" charset="0"/>
                <a:ea typeface="+mn-ea"/>
                <a:cs typeface="+mn-cs"/>
              </a:rPr>
              <a:t> </a:t>
            </a:r>
            <a:r>
              <a:rPr lang="en-US" sz="900" b="0" kern="1200" dirty="0" err="1">
                <a:solidFill>
                  <a:schemeClr val="tx1"/>
                </a:solidFill>
                <a:latin typeface="Segoe UI Light" charset="0"/>
                <a:ea typeface="+mn-ea"/>
                <a:cs typeface="+mn-cs"/>
              </a:rPr>
              <a:t>Kiriaty</a:t>
            </a:r>
            <a:r>
              <a:rPr lang="en-US" sz="900" b="0" kern="1200" dirty="0">
                <a:solidFill>
                  <a:schemeClr val="tx1"/>
                </a:solidFill>
                <a:latin typeface="Segoe UI Light" charset="0"/>
                <a:ea typeface="+mn-ea"/>
                <a:cs typeface="+mn-cs"/>
              </a:rPr>
              <a:t>; Jonah Sterling </a:t>
            </a:r>
            <a:r>
              <a:rPr lang="en-US" sz="900" b="1" kern="1200" dirty="0">
                <a:solidFill>
                  <a:schemeClr val="tx1"/>
                </a:solidFill>
                <a:latin typeface="Segoe UI Light" charset="0"/>
                <a:ea typeface="+mn-ea"/>
                <a:cs typeface="+mn-cs"/>
              </a:rPr>
              <a:t>Subject:</a:t>
            </a:r>
            <a:r>
              <a:rPr lang="en-US" sz="900" b="0" kern="1200" dirty="0">
                <a:solidFill>
                  <a:schemeClr val="tx1"/>
                </a:solidFill>
                <a:latin typeface="Segoe UI Light" charset="0"/>
                <a:ea typeface="+mn-ea"/>
                <a:cs typeface="+mn-cs"/>
              </a:rPr>
              <a:t> Azure App Service deck </a:t>
            </a:r>
            <a:r>
              <a:rPr lang="en-US" sz="900" b="1" kern="1200" dirty="0">
                <a:solidFill>
                  <a:schemeClr val="tx1"/>
                </a:solidFill>
                <a:latin typeface="Segoe UI Light" charset="0"/>
                <a:ea typeface="+mn-ea"/>
                <a:cs typeface="+mn-cs"/>
              </a:rPr>
              <a:t>When:</a:t>
            </a:r>
            <a:r>
              <a:rPr lang="en-US" sz="900" b="0" kern="1200" dirty="0">
                <a:solidFill>
                  <a:schemeClr val="tx1"/>
                </a:solidFill>
                <a:latin typeface="Segoe UI Light" charset="0"/>
                <a:ea typeface="+mn-ea"/>
                <a:cs typeface="+mn-cs"/>
              </a:rPr>
              <a:t> Friday, October 9, 2015 10:30 AM-11:30 AM (UTC-08:00) Pacific Time (US &amp; Canada). </a:t>
            </a:r>
            <a:r>
              <a:rPr lang="en-US" sz="900" b="1" kern="1200" dirty="0">
                <a:solidFill>
                  <a:schemeClr val="tx1"/>
                </a:solidFill>
                <a:latin typeface="Segoe UI Light" charset="0"/>
                <a:ea typeface="+mn-ea"/>
                <a:cs typeface="+mn-cs"/>
              </a:rPr>
              <a:t>Where:</a:t>
            </a:r>
            <a:r>
              <a:rPr lang="en-US" sz="900" b="0" kern="1200" dirty="0">
                <a:solidFill>
                  <a:schemeClr val="tx1"/>
                </a:solidFill>
                <a:latin typeface="Segoe UI Light" charset="0"/>
                <a:ea typeface="+mn-ea"/>
                <a:cs typeface="+mn-cs"/>
              </a:rPr>
              <a:t> 44 / 2U</a:t>
            </a:r>
          </a:p>
          <a:p>
            <a:r>
              <a:rPr lang="en-US" sz="900" b="0" kern="1200" dirty="0">
                <a:solidFill>
                  <a:schemeClr val="tx1"/>
                </a:solidFill>
                <a:latin typeface="Segoe UI Light" charset="0"/>
                <a:ea typeface="+mn-ea"/>
                <a:cs typeface="+mn-cs"/>
              </a:rPr>
              <a:t> </a:t>
            </a:r>
          </a:p>
          <a:p>
            <a:r>
              <a:rPr lang="en-US" sz="900" b="0" kern="1200" dirty="0">
                <a:solidFill>
                  <a:schemeClr val="tx1"/>
                </a:solidFill>
                <a:latin typeface="Segoe UI Light" charset="0"/>
                <a:ea typeface="+mn-ea"/>
                <a:cs typeface="+mn-cs"/>
              </a:rPr>
              <a:t>We need more information to move forward.</a:t>
            </a:r>
          </a:p>
          <a:p>
            <a:r>
              <a:rPr lang="en-US" sz="900" b="0" kern="1200" dirty="0">
                <a:solidFill>
                  <a:schemeClr val="tx1"/>
                </a:solidFill>
                <a:latin typeface="Segoe UI Light" charset="0"/>
                <a:ea typeface="+mn-ea"/>
                <a:cs typeface="+mn-cs"/>
              </a:rPr>
              <a:t> </a:t>
            </a:r>
          </a:p>
          <a:p>
            <a:r>
              <a:rPr lang="en-US" sz="900" b="0" kern="1200" dirty="0">
                <a:solidFill>
                  <a:schemeClr val="tx1"/>
                </a:solidFill>
                <a:latin typeface="Segoe UI Light" charset="0"/>
                <a:ea typeface="+mn-ea"/>
                <a:cs typeface="+mn-cs"/>
              </a:rPr>
              <a:t>What more do we need to draw or find illustrations for?</a:t>
            </a:r>
          </a:p>
          <a:p>
            <a:r>
              <a:rPr lang="en-US" sz="900" b="0" kern="1200" dirty="0">
                <a:solidFill>
                  <a:schemeClr val="tx1"/>
                </a:solidFill>
                <a:latin typeface="Segoe UI Light" charset="0"/>
                <a:ea typeface="+mn-ea"/>
                <a:cs typeface="+mn-cs"/>
              </a:rPr>
              <a:t>What some existing illustrations are trying to represent?</a:t>
            </a:r>
          </a:p>
          <a:p>
            <a:r>
              <a:rPr lang="en-US" sz="900" b="0" kern="1200" dirty="0">
                <a:solidFill>
                  <a:schemeClr val="tx1"/>
                </a:solidFill>
                <a:latin typeface="Segoe UI Light" charset="0"/>
                <a:ea typeface="+mn-ea"/>
                <a:cs typeface="+mn-cs"/>
              </a:rPr>
              <a:t>Why have some that have been fixed are now crossed out?</a:t>
            </a:r>
          </a:p>
          <a:p>
            <a:r>
              <a:rPr lang="en-US" sz="900" b="0" kern="1200" dirty="0">
                <a:solidFill>
                  <a:schemeClr val="tx1"/>
                </a:solidFill>
                <a:latin typeface="Segoe UI Light" charset="0"/>
                <a:ea typeface="+mn-ea"/>
                <a:cs typeface="+mn-cs"/>
              </a:rPr>
              <a:t> </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9/19/2016 9:27 AM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830397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latin typeface="Segoe UI Light" charset="0"/>
                <a:ea typeface="+mn-ea"/>
                <a:cs typeface="+mn-cs"/>
              </a:rPr>
              <a:t> </a:t>
            </a:r>
          </a:p>
          <a:p>
            <a:r>
              <a:rPr lang="en-US" sz="900" kern="1200" dirty="0">
                <a:solidFill>
                  <a:schemeClr val="tx1"/>
                </a:solidFill>
                <a:latin typeface="Segoe UI Light" charset="0"/>
                <a:ea typeface="+mn-ea"/>
                <a:cs typeface="+mn-cs"/>
              </a:rPr>
              <a:t>Thank you Jodie, it is great seeing progress. This is so much better than our ‘free-style’ conceptual slides. Thanks!</a:t>
            </a:r>
          </a:p>
          <a:p>
            <a:r>
              <a:rPr lang="en-US" sz="900" kern="1200" dirty="0">
                <a:solidFill>
                  <a:schemeClr val="tx1"/>
                </a:solidFill>
                <a:latin typeface="Segoe UI Light" charset="0"/>
                <a:ea typeface="+mn-ea"/>
                <a:cs typeface="+mn-cs"/>
              </a:rPr>
              <a:t> </a:t>
            </a:r>
          </a:p>
          <a:p>
            <a:r>
              <a:rPr lang="en-US" sz="900" kern="1200" dirty="0">
                <a:solidFill>
                  <a:schemeClr val="tx1"/>
                </a:solidFill>
                <a:latin typeface="Segoe UI Light" charset="0"/>
                <a:ea typeface="+mn-ea"/>
                <a:cs typeface="+mn-cs"/>
              </a:rPr>
              <a:t>I provided feedback provided after each screen capture</a:t>
            </a:r>
          </a:p>
          <a:p>
            <a:r>
              <a:rPr lang="en-US" sz="900" kern="1200" dirty="0">
                <a:solidFill>
                  <a:schemeClr val="tx1"/>
                </a:solidFill>
                <a:latin typeface="Segoe UI Light" charset="0"/>
                <a:ea typeface="+mn-ea"/>
                <a:cs typeface="+mn-cs"/>
              </a:rPr>
              <a:t> </a:t>
            </a:r>
          </a:p>
          <a:p>
            <a:r>
              <a:rPr lang="en-US" sz="900" kern="1200" dirty="0">
                <a:solidFill>
                  <a:schemeClr val="tx1"/>
                </a:solidFill>
                <a:latin typeface="Segoe UI Light" charset="0"/>
                <a:ea typeface="+mn-ea"/>
                <a:cs typeface="+mn-cs"/>
              </a:rPr>
              <a:t>Before I start, I would to clarify some of the terminology</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]App Service Plan is a logical grouping of VMs. Meaning we curb a set of VMs (5, 10, 17… the blue and green blocks you created) from the larger pool. The App Service plan is a concept that is applicable for both the public multi-tenant stamps as well as for App Service Environment.</a:t>
            </a:r>
          </a:p>
          <a:p>
            <a:r>
              <a:rPr lang="en-US" sz="900" kern="1200" dirty="0">
                <a:solidFill>
                  <a:schemeClr val="tx1"/>
                </a:solidFill>
                <a:latin typeface="Segoe UI Light" charset="0"/>
                <a:ea typeface="+mn-ea"/>
                <a:cs typeface="+mn-cs"/>
              </a:rPr>
              <a:t> </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]Worker Pools applies only to App Service Environment and not to the multi-tenant stamps. A Worker Pool is a pool of VMs that you pre-allocate in ASE. Meaning you can allocate 11 VMs of size P1. Now you can create any number of App Service Plan that will use P1, and you can use an accumulative of 11 VMs and all of them are of size P1.</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]o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]I’ll drop by your desk to try and explain my thinking about illustration for that concept in </a:t>
            </a:r>
            <a:r>
              <a:rPr lang="en-US" sz="900" kern="1200" dirty="0" err="1">
                <a:solidFill>
                  <a:schemeClr val="tx1"/>
                </a:solidFill>
                <a:latin typeface="Segoe UI Light" charset="0"/>
                <a:ea typeface="+mn-ea"/>
                <a:cs typeface="+mn-cs"/>
              </a:rPr>
              <a:t>refence</a:t>
            </a:r>
            <a:r>
              <a:rPr lang="en-US" sz="900" kern="1200" dirty="0">
                <a:solidFill>
                  <a:schemeClr val="tx1"/>
                </a:solidFill>
                <a:latin typeface="Segoe UI Light" charset="0"/>
                <a:ea typeface="+mn-ea"/>
                <a:cs typeface="+mn-cs"/>
              </a:rPr>
              <a:t> to this design – which is great J</a:t>
            </a:r>
          </a:p>
          <a:p>
            <a:r>
              <a:rPr lang="en-US" sz="900" kern="1200" dirty="0">
                <a:solidFill>
                  <a:schemeClr val="tx1"/>
                </a:solidFill>
                <a:latin typeface="Segoe UI Light" charset="0"/>
                <a:ea typeface="+mn-ea"/>
                <a:cs typeface="+mn-cs"/>
              </a:rPr>
              <a:t> </a:t>
            </a:r>
          </a:p>
          <a:p>
            <a:r>
              <a:rPr lang="en-US" sz="900" kern="1200" dirty="0">
                <a:solidFill>
                  <a:schemeClr val="tx1"/>
                </a:solidFill>
                <a:latin typeface="Segoe UI Light" charset="0"/>
                <a:ea typeface="+mn-ea"/>
                <a:cs typeface="+mn-cs"/>
              </a:rPr>
              <a:t> </a:t>
            </a:r>
          </a:p>
          <a:p>
            <a:endParaRPr lang="en-US" sz="900" kern="1200" dirty="0">
              <a:solidFill>
                <a:schemeClr val="tx1"/>
              </a:solidFill>
              <a:latin typeface="Segoe UI Light" charset="0"/>
              <a:ea typeface="+mn-ea"/>
              <a:cs typeface="+mn-cs"/>
            </a:endParaRPr>
          </a:p>
          <a:p>
            <a:r>
              <a:rPr lang="en-US" sz="900" kern="1200" dirty="0">
                <a:solidFill>
                  <a:schemeClr val="tx1"/>
                </a:solidFill>
                <a:latin typeface="Segoe UI Light" charset="0"/>
                <a:ea typeface="+mn-ea"/>
                <a:cs typeface="+mn-cs"/>
              </a:rPr>
              <a:t> </a:t>
            </a:r>
          </a:p>
          <a:p>
            <a:r>
              <a:rPr lang="en-US" sz="900" kern="1200" dirty="0">
                <a:solidFill>
                  <a:schemeClr val="tx1"/>
                </a:solidFill>
                <a:latin typeface="Segoe UI Light" charset="0"/>
                <a:ea typeface="+mn-ea"/>
                <a:cs typeface="+mn-cs"/>
              </a:rPr>
              <a:t>The title of these images should be App Service Multi-tenant Stamp as you describe the App Plan at a high level and how they are mapped to the public ‘shared’ infrastructure.</a:t>
            </a:r>
          </a:p>
          <a:p>
            <a:r>
              <a:rPr lang="en-US" sz="900" kern="1200" dirty="0">
                <a:solidFill>
                  <a:schemeClr val="tx1"/>
                </a:solidFill>
                <a:latin typeface="Segoe UI Light" charset="0"/>
                <a:ea typeface="+mn-ea"/>
                <a:cs typeface="+mn-cs"/>
              </a:rPr>
              <a:t> </a:t>
            </a:r>
          </a:p>
          <a:p>
            <a:r>
              <a:rPr lang="en-US" sz="900" kern="1200" dirty="0">
                <a:solidFill>
                  <a:schemeClr val="tx1"/>
                </a:solidFill>
                <a:latin typeface="Segoe UI Light" charset="0"/>
                <a:ea typeface="+mn-ea"/>
                <a:cs typeface="+mn-cs"/>
              </a:rPr>
              <a:t>#1 – looks good</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]The entire red and orange </a:t>
            </a:r>
            <a:r>
              <a:rPr lang="en-US" sz="900" kern="1200" dirty="0" err="1">
                <a:solidFill>
                  <a:schemeClr val="tx1"/>
                </a:solidFill>
                <a:latin typeface="Segoe UI Light" charset="0"/>
                <a:ea typeface="+mn-ea"/>
                <a:cs typeface="+mn-cs"/>
              </a:rPr>
              <a:t>recangulars</a:t>
            </a:r>
            <a:r>
              <a:rPr lang="en-US" sz="900" kern="1200" dirty="0">
                <a:solidFill>
                  <a:schemeClr val="tx1"/>
                </a:solidFill>
                <a:latin typeface="Segoe UI Light" charset="0"/>
                <a:ea typeface="+mn-ea"/>
                <a:cs typeface="+mn-cs"/>
              </a:rPr>
              <a:t> are a stamp. Which I guess is shown….</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]Can we add the devices shown in one of the other images instead of the incoming traffic?</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]The image of the small App Service VMs are good. Some feedback/ questions / brainstorm on how we can convey the message better</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]o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]The faded VMs (App Service icons) should be faded just when you address images 2 and 3. In image 1, you describe the public stamp which has all the VMs. Then in images 2 and 3, when setting a dedicated App Service Plan, we allocate VMS for you (as you illustrated) and then we can fade ALL other VMs that are not captured.</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]o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]Come to think about it, maybe you should keep the faded VMs as they are – we can say someone else is using them and the full VMs are available for you…</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]o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]So image 3 will show them faded</a:t>
            </a:r>
          </a:p>
          <a:p>
            <a:r>
              <a:rPr lang="en-US" sz="900" kern="1200" dirty="0">
                <a:solidFill>
                  <a:schemeClr val="tx1"/>
                </a:solidFill>
                <a:latin typeface="Segoe UI Light" charset="0"/>
                <a:ea typeface="+mn-ea"/>
                <a:cs typeface="+mn-cs"/>
              </a:rPr>
              <a:t> </a:t>
            </a:r>
          </a:p>
          <a:p>
            <a:r>
              <a:rPr lang="en-US" sz="900" kern="1200" dirty="0">
                <a:solidFill>
                  <a:schemeClr val="tx1"/>
                </a:solidFill>
                <a:latin typeface="Segoe UI Light" charset="0"/>
                <a:ea typeface="+mn-ea"/>
                <a:cs typeface="+mn-cs"/>
              </a:rPr>
              <a:t>#2 –  I assume this is a transition image as part of animation?</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]If so, that is a good slide</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]Change setting dedicated worker pool to setting dedicated App Service Plan</a:t>
            </a:r>
          </a:p>
          <a:p>
            <a:r>
              <a:rPr lang="en-US" sz="900" kern="1200" dirty="0">
                <a:solidFill>
                  <a:schemeClr val="tx1"/>
                </a:solidFill>
                <a:latin typeface="Segoe UI Light" charset="0"/>
                <a:ea typeface="+mn-ea"/>
                <a:cs typeface="+mn-cs"/>
              </a:rPr>
              <a:t> </a:t>
            </a:r>
          </a:p>
          <a:p>
            <a:r>
              <a:rPr lang="en-US" sz="900" kern="1200" dirty="0">
                <a:solidFill>
                  <a:schemeClr val="tx1"/>
                </a:solidFill>
                <a:latin typeface="Segoe UI Light" charset="0"/>
                <a:ea typeface="+mn-ea"/>
                <a:cs typeface="+mn-cs"/>
              </a:rPr>
              <a:t> </a:t>
            </a:r>
          </a:p>
          <a:p>
            <a:r>
              <a:rPr lang="en-US" sz="900" kern="1200" dirty="0">
                <a:solidFill>
                  <a:schemeClr val="tx1"/>
                </a:solidFill>
                <a:latin typeface="Segoe UI Light" charset="0"/>
                <a:ea typeface="+mn-ea"/>
                <a:cs typeface="+mn-cs"/>
              </a:rPr>
              <a:t>#3  -  last image in animation, shows App Service plans</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]Change setting dedicated worker pool to setting dedicated App Service Plan</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]For App Service plans in the public multi-tenant stamp we have VM in 3 sizes and 3 plans so we should show the following (any order…): S2, B1. B3, S3….</a:t>
            </a:r>
          </a:p>
          <a:p>
            <a:r>
              <a:rPr lang="en-US" sz="900" kern="1200" dirty="0">
                <a:solidFill>
                  <a:schemeClr val="tx1"/>
                </a:solidFill>
                <a:latin typeface="Segoe UI Light" charset="0"/>
                <a:ea typeface="+mn-ea"/>
                <a:cs typeface="+mn-cs"/>
              </a:rPr>
              <a:t> </a:t>
            </a:r>
          </a:p>
          <a:p>
            <a:r>
              <a:rPr lang="en-US" sz="900" kern="1200" dirty="0">
                <a:solidFill>
                  <a:schemeClr val="tx1"/>
                </a:solidFill>
                <a:latin typeface="Segoe UI Light" charset="0"/>
                <a:ea typeface="+mn-ea"/>
                <a:cs typeface="+mn-cs"/>
              </a:rPr>
              <a:t> </a:t>
            </a:r>
          </a:p>
          <a:p>
            <a:r>
              <a:rPr lang="en-US" sz="900" kern="1200" dirty="0">
                <a:solidFill>
                  <a:schemeClr val="tx1"/>
                </a:solidFill>
                <a:latin typeface="Segoe UI Light" charset="0"/>
                <a:ea typeface="+mn-ea"/>
                <a:cs typeface="+mn-cs"/>
              </a:rPr>
              <a:t> </a:t>
            </a:r>
          </a:p>
          <a:p>
            <a:endParaRPr lang="en-US" sz="900" kern="1200" dirty="0">
              <a:solidFill>
                <a:schemeClr val="tx1"/>
              </a:solidFill>
              <a:latin typeface="Segoe UI Light" charset="0"/>
              <a:ea typeface="+mn-ea"/>
              <a:cs typeface="+mn-cs"/>
            </a:endParaRPr>
          </a:p>
          <a:p>
            <a:r>
              <a:rPr lang="en-US" sz="900" kern="1200" dirty="0">
                <a:solidFill>
                  <a:schemeClr val="tx1"/>
                </a:solidFill>
                <a:latin typeface="Segoe UI Light" charset="0"/>
                <a:ea typeface="+mn-ea"/>
                <a:cs typeface="+mn-cs"/>
              </a:rPr>
              <a:t> </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]This is great illustration of App Service Environment connecting to via a VNET to On premise</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]I would add more than </a:t>
            </a:r>
            <a:r>
              <a:rPr lang="en-US" sz="900" kern="1200" dirty="0" err="1">
                <a:solidFill>
                  <a:schemeClr val="tx1"/>
                </a:solidFill>
                <a:latin typeface="Segoe UI Light" charset="0"/>
                <a:ea typeface="+mn-ea"/>
                <a:cs typeface="+mn-cs"/>
              </a:rPr>
              <a:t>on-premise</a:t>
            </a:r>
            <a:r>
              <a:rPr lang="en-US" sz="900" kern="1200" dirty="0">
                <a:solidFill>
                  <a:schemeClr val="tx1"/>
                </a:solidFill>
                <a:latin typeface="Segoe UI Light" charset="0"/>
                <a:ea typeface="+mn-ea"/>
                <a:cs typeface="+mn-cs"/>
              </a:rPr>
              <a:t> resources. The illustration you have is of a DB – or just remove the text in the database image</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]The Firewall is optional</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]o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]I would like to have that in the illustration but show as animation</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]The P1 and P3 are the worker pools, we need to also show App Service plans</a:t>
            </a:r>
          </a:p>
          <a:p>
            <a:r>
              <a:rPr lang="en-US" sz="900" kern="1200" dirty="0">
                <a:solidFill>
                  <a:schemeClr val="tx1"/>
                </a:solidFill>
                <a:latin typeface="Segoe UI Light" charset="0"/>
                <a:ea typeface="+mn-ea"/>
                <a:cs typeface="+mn-cs"/>
              </a:rPr>
              <a:t> </a:t>
            </a:r>
          </a:p>
          <a:p>
            <a:r>
              <a:rPr lang="en-US" sz="900" kern="1200" dirty="0">
                <a:solidFill>
                  <a:schemeClr val="tx1"/>
                </a:solidFill>
                <a:latin typeface="Segoe UI Light" charset="0"/>
                <a:ea typeface="+mn-ea"/>
                <a:cs typeface="+mn-cs"/>
              </a:rPr>
              <a:t>[if !</a:t>
            </a:r>
            <a:r>
              <a:rPr lang="en-US" sz="900" kern="1200" dirty="0" err="1">
                <a:solidFill>
                  <a:schemeClr val="tx1"/>
                </a:solidFill>
                <a:latin typeface="Segoe UI Light" charset="0"/>
                <a:ea typeface="+mn-ea"/>
                <a:cs typeface="+mn-cs"/>
              </a:rPr>
              <a:t>supportLists</a:t>
            </a:r>
            <a:r>
              <a:rPr lang="en-US" sz="900" kern="1200" dirty="0">
                <a:solidFill>
                  <a:schemeClr val="tx1"/>
                </a:solidFill>
                <a:latin typeface="Segoe UI Light" charset="0"/>
                <a:ea typeface="+mn-ea"/>
                <a:cs typeface="+mn-cs"/>
              </a:rPr>
              <a:t>]·         [</a:t>
            </a:r>
            <a:r>
              <a:rPr lang="en-US" sz="900" kern="1200" dirty="0" err="1">
                <a:solidFill>
                  <a:schemeClr val="tx1"/>
                </a:solidFill>
                <a:latin typeface="Segoe UI Light" charset="0"/>
                <a:ea typeface="+mn-ea"/>
                <a:cs typeface="+mn-cs"/>
              </a:rPr>
              <a:t>endif</a:t>
            </a:r>
            <a:r>
              <a:rPr lang="en-US" sz="900" kern="1200" dirty="0">
                <a:solidFill>
                  <a:schemeClr val="tx1"/>
                </a:solidFill>
                <a:latin typeface="Segoe UI Light" charset="0"/>
                <a:ea typeface="+mn-ea"/>
                <a:cs typeface="+mn-cs"/>
              </a:rPr>
              <a:t>]If you plan to use this to show the </a:t>
            </a:r>
            <a:r>
              <a:rPr lang="en-US" sz="900" kern="1200" dirty="0" err="1">
                <a:solidFill>
                  <a:schemeClr val="tx1"/>
                </a:solidFill>
                <a:latin typeface="Segoe UI Light" charset="0"/>
                <a:ea typeface="+mn-ea"/>
                <a:cs typeface="+mn-cs"/>
              </a:rPr>
              <a:t>haybrid</a:t>
            </a:r>
            <a:r>
              <a:rPr lang="en-US" sz="900" kern="1200" dirty="0">
                <a:solidFill>
                  <a:schemeClr val="tx1"/>
                </a:solidFill>
                <a:latin typeface="Segoe UI Light" charset="0"/>
                <a:ea typeface="+mn-ea"/>
                <a:cs typeface="+mn-cs"/>
              </a:rPr>
              <a:t> connections or Point-2-Site/Point options, then the arrow coming out from the large blue rectangular needs to point from App Service Plan. If not, and you intended to have a different illustration for the hybrid and point-2-site than ignore my comment</a:t>
            </a:r>
          </a:p>
          <a:p>
            <a:r>
              <a:rPr lang="en-US" sz="900" kern="1200" dirty="0">
                <a:solidFill>
                  <a:schemeClr val="tx1"/>
                </a:solidFill>
                <a:latin typeface="Segoe UI Light" charset="0"/>
                <a:ea typeface="+mn-ea"/>
                <a:cs typeface="+mn-cs"/>
              </a:rPr>
              <a:t> </a:t>
            </a:r>
          </a:p>
          <a:p>
            <a:r>
              <a:rPr lang="en-US" sz="900" kern="1200" dirty="0">
                <a:solidFill>
                  <a:schemeClr val="tx1"/>
                </a:solidFill>
                <a:latin typeface="Segoe UI Light" charset="0"/>
                <a:ea typeface="+mn-ea"/>
                <a:cs typeface="+mn-cs"/>
              </a:rPr>
              <a:t>Best,</a:t>
            </a:r>
          </a:p>
          <a:p>
            <a:r>
              <a:rPr lang="en-US" sz="900" kern="1200" dirty="0" err="1">
                <a:solidFill>
                  <a:schemeClr val="tx1"/>
                </a:solidFill>
                <a:latin typeface="Segoe UI Light" charset="0"/>
                <a:ea typeface="+mn-ea"/>
                <a:cs typeface="+mn-cs"/>
              </a:rPr>
              <a:t>Yochay</a:t>
            </a:r>
            <a:endParaRPr lang="en-US" sz="900" kern="1200" dirty="0">
              <a:solidFill>
                <a:schemeClr val="tx1"/>
              </a:solidFill>
              <a:latin typeface="Segoe UI Light" charset="0"/>
              <a:ea typeface="+mn-ea"/>
              <a:cs typeface="+mn-cs"/>
            </a:endParaRPr>
          </a:p>
          <a:p>
            <a:r>
              <a:rPr lang="en-US" sz="900" kern="1200" dirty="0">
                <a:solidFill>
                  <a:schemeClr val="tx1"/>
                </a:solidFill>
                <a:latin typeface="Segoe UI Light" charset="0"/>
                <a:ea typeface="+mn-ea"/>
                <a:cs typeface="+mn-cs"/>
              </a:rPr>
              <a:t> </a:t>
            </a:r>
          </a:p>
          <a:p>
            <a:r>
              <a:rPr lang="en-US" sz="900" kern="1200" dirty="0">
                <a:solidFill>
                  <a:schemeClr val="tx1"/>
                </a:solidFill>
                <a:latin typeface="Segoe UI Light" charset="0"/>
                <a:ea typeface="+mn-ea"/>
                <a:cs typeface="+mn-cs"/>
              </a:rPr>
              <a:t> </a:t>
            </a:r>
          </a:p>
          <a:p>
            <a:r>
              <a:rPr lang="en-US" sz="900" b="1" kern="1200" dirty="0">
                <a:solidFill>
                  <a:schemeClr val="tx1"/>
                </a:solidFill>
                <a:latin typeface="Segoe UI Light" charset="0"/>
                <a:ea typeface="+mn-ea"/>
                <a:cs typeface="+mn-cs"/>
              </a:rPr>
              <a:t>From:</a:t>
            </a:r>
            <a:r>
              <a:rPr lang="en-US" sz="900" b="0" kern="1200" dirty="0">
                <a:solidFill>
                  <a:schemeClr val="tx1"/>
                </a:solidFill>
                <a:latin typeface="Segoe UI Light" charset="0"/>
                <a:ea typeface="+mn-ea"/>
                <a:cs typeface="+mn-cs"/>
              </a:rPr>
              <a:t> Jodie Eilers </a:t>
            </a:r>
          </a:p>
          <a:p>
            <a:r>
              <a:rPr lang="en-US" sz="900" b="1" kern="1200" dirty="0">
                <a:solidFill>
                  <a:schemeClr val="tx1"/>
                </a:solidFill>
                <a:latin typeface="Segoe UI Light" charset="0"/>
                <a:ea typeface="+mn-ea"/>
                <a:cs typeface="+mn-cs"/>
              </a:rPr>
              <a:t>Sent:</a:t>
            </a:r>
            <a:r>
              <a:rPr lang="en-US" sz="900" b="0" kern="1200" dirty="0">
                <a:solidFill>
                  <a:schemeClr val="tx1"/>
                </a:solidFill>
                <a:latin typeface="Segoe UI Light" charset="0"/>
                <a:ea typeface="+mn-ea"/>
                <a:cs typeface="+mn-cs"/>
              </a:rPr>
              <a:t> Thursday, October 15, 2015 12:46 PM</a:t>
            </a:r>
          </a:p>
          <a:p>
            <a:r>
              <a:rPr lang="en-US" sz="900" b="1" kern="1200" dirty="0">
                <a:solidFill>
                  <a:schemeClr val="tx1"/>
                </a:solidFill>
                <a:latin typeface="Segoe UI Light" charset="0"/>
                <a:ea typeface="+mn-ea"/>
                <a:cs typeface="+mn-cs"/>
              </a:rPr>
              <a:t>To:</a:t>
            </a:r>
            <a:r>
              <a:rPr lang="en-US" sz="900" b="0" kern="1200" dirty="0">
                <a:solidFill>
                  <a:schemeClr val="tx1"/>
                </a:solidFill>
                <a:latin typeface="Segoe UI Light" charset="0"/>
                <a:ea typeface="+mn-ea"/>
                <a:cs typeface="+mn-cs"/>
              </a:rPr>
              <a:t> </a:t>
            </a:r>
            <a:r>
              <a:rPr lang="en-US" sz="900" b="0" kern="1200" dirty="0" err="1">
                <a:solidFill>
                  <a:schemeClr val="tx1"/>
                </a:solidFill>
                <a:latin typeface="Segoe UI Light" charset="0"/>
                <a:ea typeface="+mn-ea"/>
                <a:cs typeface="+mn-cs"/>
              </a:rPr>
              <a:t>Yochay</a:t>
            </a:r>
            <a:r>
              <a:rPr lang="en-US" sz="900" b="0" kern="1200" dirty="0">
                <a:solidFill>
                  <a:schemeClr val="tx1"/>
                </a:solidFill>
                <a:latin typeface="Segoe UI Light" charset="0"/>
                <a:ea typeface="+mn-ea"/>
                <a:cs typeface="+mn-cs"/>
              </a:rPr>
              <a:t> </a:t>
            </a:r>
            <a:r>
              <a:rPr lang="en-US" sz="900" b="0" kern="1200" dirty="0" err="1">
                <a:solidFill>
                  <a:schemeClr val="tx1"/>
                </a:solidFill>
                <a:latin typeface="Segoe UI Light" charset="0"/>
                <a:ea typeface="+mn-ea"/>
                <a:cs typeface="+mn-cs"/>
              </a:rPr>
              <a:t>Kiriaty</a:t>
            </a:r>
            <a:r>
              <a:rPr lang="en-US" sz="900" b="0" kern="1200" dirty="0">
                <a:solidFill>
                  <a:schemeClr val="tx1"/>
                </a:solidFill>
                <a:latin typeface="Segoe UI Light" charset="0"/>
                <a:ea typeface="+mn-ea"/>
                <a:cs typeface="+mn-cs"/>
              </a:rPr>
              <a:t> &lt;</a:t>
            </a:r>
            <a:r>
              <a:rPr lang="en-US" sz="900" b="0" u="sng" kern="1200" dirty="0">
                <a:solidFill>
                  <a:schemeClr val="tx1"/>
                </a:solidFill>
                <a:latin typeface="Segoe UI Light" charset="0"/>
                <a:ea typeface="+mn-ea"/>
                <a:cs typeface="+mn-cs"/>
                <a:hlinkClick r:id="rId3"/>
              </a:rPr>
              <a:t>yochayk@microsoft.com&gt;; Amelia MacLeod &lt;</a:t>
            </a:r>
            <a:r>
              <a:rPr lang="en-US" sz="900" b="0" u="sng" kern="1200" dirty="0">
                <a:solidFill>
                  <a:schemeClr val="tx1"/>
                </a:solidFill>
                <a:latin typeface="Segoe UI Light" charset="0"/>
                <a:ea typeface="+mn-ea"/>
                <a:cs typeface="+mn-cs"/>
                <a:hlinkClick r:id="rId4"/>
              </a:rPr>
              <a:t>ameliam@microsoft.com&gt;; Jonah Sterling &lt;</a:t>
            </a:r>
            <a:r>
              <a:rPr lang="en-US" sz="900" b="0" u="sng" kern="1200" dirty="0">
                <a:solidFill>
                  <a:schemeClr val="tx1"/>
                </a:solidFill>
                <a:latin typeface="Segoe UI Light" charset="0"/>
                <a:ea typeface="+mn-ea"/>
                <a:cs typeface="+mn-cs"/>
                <a:hlinkClick r:id="rId5"/>
              </a:rPr>
              <a:t>jonahs@microsoft.com&gt;</a:t>
            </a:r>
          </a:p>
          <a:p>
            <a:r>
              <a:rPr lang="en-US" sz="900" b="1" kern="1200" dirty="0">
                <a:solidFill>
                  <a:schemeClr val="tx1"/>
                </a:solidFill>
                <a:latin typeface="Segoe UI Light" charset="0"/>
                <a:ea typeface="+mn-ea"/>
                <a:cs typeface="+mn-cs"/>
              </a:rPr>
              <a:t>Subject:</a:t>
            </a:r>
            <a:r>
              <a:rPr lang="en-US" sz="900" b="0" kern="1200" dirty="0">
                <a:solidFill>
                  <a:schemeClr val="tx1"/>
                </a:solidFill>
                <a:latin typeface="Segoe UI Light" charset="0"/>
                <a:ea typeface="+mn-ea"/>
                <a:cs typeface="+mn-cs"/>
              </a:rPr>
              <a:t> Re: Azure App Service deck</a:t>
            </a:r>
          </a:p>
          <a:p>
            <a:r>
              <a:rPr lang="en-US" sz="900" b="0" kern="1200" dirty="0">
                <a:solidFill>
                  <a:schemeClr val="tx1"/>
                </a:solidFill>
                <a:latin typeface="Segoe UI Light" charset="0"/>
                <a:ea typeface="+mn-ea"/>
                <a:cs typeface="+mn-cs"/>
              </a:rPr>
              <a:t> </a:t>
            </a:r>
          </a:p>
          <a:p>
            <a:r>
              <a:rPr lang="en-US" sz="900" b="0" kern="1200" dirty="0" err="1">
                <a:solidFill>
                  <a:schemeClr val="tx1"/>
                </a:solidFill>
                <a:latin typeface="Segoe UI Light" charset="0"/>
                <a:ea typeface="+mn-ea"/>
                <a:cs typeface="+mn-cs"/>
              </a:rPr>
              <a:t>Yochay</a:t>
            </a:r>
            <a:r>
              <a:rPr lang="en-US" sz="900" b="0" kern="1200" dirty="0">
                <a:solidFill>
                  <a:schemeClr val="tx1"/>
                </a:solidFill>
                <a:latin typeface="Segoe UI Light" charset="0"/>
                <a:ea typeface="+mn-ea"/>
                <a:cs typeface="+mn-cs"/>
              </a:rPr>
              <a:t>,</a:t>
            </a:r>
          </a:p>
          <a:p>
            <a:r>
              <a:rPr lang="en-US" sz="900" b="0" kern="1200" dirty="0">
                <a:solidFill>
                  <a:schemeClr val="tx1"/>
                </a:solidFill>
                <a:latin typeface="Segoe UI Light" charset="0"/>
                <a:ea typeface="+mn-ea"/>
                <a:cs typeface="+mn-cs"/>
              </a:rPr>
              <a:t>On the attached screenshot of a slide, is it supposed to show scaling to a different size? P1 to P4 for instance? </a:t>
            </a:r>
          </a:p>
          <a:p>
            <a:r>
              <a:rPr lang="en-US" sz="900" b="0" kern="1200" dirty="0">
                <a:solidFill>
                  <a:schemeClr val="tx1"/>
                </a:solidFill>
                <a:latin typeface="Segoe UI Light" charset="0"/>
                <a:ea typeface="+mn-ea"/>
                <a:cs typeface="+mn-cs"/>
              </a:rPr>
              <a:t>Or, could you explain it so I can accurately adjust the illustration?</a:t>
            </a:r>
          </a:p>
          <a:p>
            <a:r>
              <a:rPr lang="en-US" sz="900" b="0" kern="1200" dirty="0">
                <a:solidFill>
                  <a:schemeClr val="tx1"/>
                </a:solidFill>
                <a:latin typeface="Segoe UI Light" charset="0"/>
                <a:ea typeface="+mn-ea"/>
                <a:cs typeface="+mn-cs"/>
              </a:rPr>
              <a:t>Thanks, </a:t>
            </a:r>
          </a:p>
          <a:p>
            <a:r>
              <a:rPr lang="en-US" sz="900" b="0" kern="1200" dirty="0">
                <a:solidFill>
                  <a:schemeClr val="tx1"/>
                </a:solidFill>
                <a:latin typeface="Segoe UI Light" charset="0"/>
                <a:ea typeface="+mn-ea"/>
                <a:cs typeface="+mn-cs"/>
              </a:rPr>
              <a:t>Jodie</a:t>
            </a:r>
          </a:p>
          <a:p>
            <a:r>
              <a:rPr lang="en-US" sz="900" b="0" kern="1200" dirty="0">
                <a:solidFill>
                  <a:schemeClr val="tx1"/>
                </a:solidFill>
                <a:latin typeface="Segoe UI Light" charset="0"/>
                <a:ea typeface="+mn-ea"/>
                <a:cs typeface="+mn-cs"/>
              </a:rPr>
              <a:t> </a:t>
            </a:r>
          </a:p>
          <a:p>
            <a:r>
              <a:rPr lang="en-US" sz="900" b="1" kern="1200" dirty="0">
                <a:solidFill>
                  <a:schemeClr val="tx1"/>
                </a:solidFill>
                <a:latin typeface="Segoe UI Light" charset="0"/>
                <a:ea typeface="+mn-ea"/>
                <a:cs typeface="+mn-cs"/>
              </a:rPr>
              <a:t>From: </a:t>
            </a:r>
            <a:r>
              <a:rPr lang="en-US" sz="900" b="0" kern="1200" dirty="0">
                <a:solidFill>
                  <a:schemeClr val="tx1"/>
                </a:solidFill>
                <a:latin typeface="Segoe UI Light" charset="0"/>
                <a:ea typeface="+mn-ea"/>
                <a:cs typeface="+mn-cs"/>
              </a:rPr>
              <a:t>Jodie Eilers &lt;</a:t>
            </a:r>
            <a:r>
              <a:rPr lang="en-US" sz="900" b="0" u="sng" kern="1200" dirty="0">
                <a:solidFill>
                  <a:schemeClr val="tx1"/>
                </a:solidFill>
                <a:latin typeface="Segoe UI Light" charset="0"/>
                <a:ea typeface="+mn-ea"/>
                <a:cs typeface="+mn-cs"/>
                <a:hlinkClick r:id="rId6"/>
              </a:rPr>
              <a:t>jodieil@microsoft.com&gt; </a:t>
            </a:r>
            <a:r>
              <a:rPr lang="en-US" sz="900" b="1" u="sng" kern="1200" dirty="0">
                <a:solidFill>
                  <a:schemeClr val="tx1"/>
                </a:solidFill>
                <a:latin typeface="Segoe UI Light" charset="0"/>
                <a:ea typeface="+mn-ea"/>
                <a:cs typeface="+mn-cs"/>
                <a:hlinkClick r:id="rId6"/>
              </a:rPr>
              <a:t>Date: </a:t>
            </a:r>
            <a:r>
              <a:rPr lang="en-US" sz="900" b="0" u="sng" kern="1200" dirty="0">
                <a:solidFill>
                  <a:schemeClr val="tx1"/>
                </a:solidFill>
                <a:latin typeface="Segoe UI Light" charset="0"/>
                <a:ea typeface="+mn-ea"/>
                <a:cs typeface="+mn-cs"/>
                <a:hlinkClick r:id="rId6"/>
              </a:rPr>
              <a:t>Wednesday, October 14, 2015 at 2:32 PM </a:t>
            </a:r>
            <a:r>
              <a:rPr lang="en-US" sz="900" b="1" u="sng" kern="1200" dirty="0">
                <a:solidFill>
                  <a:schemeClr val="tx1"/>
                </a:solidFill>
                <a:latin typeface="Segoe UI Light" charset="0"/>
                <a:ea typeface="+mn-ea"/>
                <a:cs typeface="+mn-cs"/>
                <a:hlinkClick r:id="rId6"/>
              </a:rPr>
              <a:t>To: </a:t>
            </a:r>
            <a:r>
              <a:rPr lang="en-US" sz="900" b="0" u="sng" kern="1200" dirty="0">
                <a:solidFill>
                  <a:schemeClr val="tx1"/>
                </a:solidFill>
                <a:latin typeface="Segoe UI Light" charset="0"/>
                <a:ea typeface="+mn-ea"/>
                <a:cs typeface="+mn-cs"/>
                <a:hlinkClick r:id="rId6"/>
              </a:rPr>
              <a:t>Yochay Kiriaty &lt;</a:t>
            </a:r>
            <a:r>
              <a:rPr lang="en-US" sz="900" b="0" u="sng" kern="1200" dirty="0">
                <a:solidFill>
                  <a:schemeClr val="tx1"/>
                </a:solidFill>
                <a:latin typeface="Segoe UI Light" charset="0"/>
                <a:ea typeface="+mn-ea"/>
                <a:cs typeface="+mn-cs"/>
                <a:hlinkClick r:id="rId3"/>
              </a:rPr>
              <a:t>yochayk@microsoft.com&gt;, Amelia MacLeod &lt;</a:t>
            </a:r>
            <a:r>
              <a:rPr lang="en-US" sz="900" b="0" u="sng" kern="1200" dirty="0">
                <a:solidFill>
                  <a:schemeClr val="tx1"/>
                </a:solidFill>
                <a:latin typeface="Segoe UI Light" charset="0"/>
                <a:ea typeface="+mn-ea"/>
                <a:cs typeface="+mn-cs"/>
                <a:hlinkClick r:id="rId4"/>
              </a:rPr>
              <a:t>ameliam@microsoft.com&gt;, Jonah Sterling &lt;</a:t>
            </a:r>
            <a:r>
              <a:rPr lang="en-US" sz="900" b="0" u="sng" kern="1200" dirty="0">
                <a:solidFill>
                  <a:schemeClr val="tx1"/>
                </a:solidFill>
                <a:latin typeface="Segoe UI Light" charset="0"/>
                <a:ea typeface="+mn-ea"/>
                <a:cs typeface="+mn-cs"/>
                <a:hlinkClick r:id="rId5"/>
              </a:rPr>
              <a:t>jonahs@microsoft.com&gt; </a:t>
            </a:r>
            <a:r>
              <a:rPr lang="en-US" sz="900" b="1" u="sng" kern="1200" dirty="0">
                <a:solidFill>
                  <a:schemeClr val="tx1"/>
                </a:solidFill>
                <a:latin typeface="Segoe UI Light" charset="0"/>
                <a:ea typeface="+mn-ea"/>
                <a:cs typeface="+mn-cs"/>
                <a:hlinkClick r:id="rId5"/>
              </a:rPr>
              <a:t>Subject: </a:t>
            </a:r>
            <a:r>
              <a:rPr lang="en-US" sz="900" b="0" u="sng" kern="1200" dirty="0">
                <a:solidFill>
                  <a:schemeClr val="tx1"/>
                </a:solidFill>
                <a:latin typeface="Segoe UI Light" charset="0"/>
                <a:ea typeface="+mn-ea"/>
                <a:cs typeface="+mn-cs"/>
                <a:hlinkClick r:id="rId5"/>
              </a:rPr>
              <a:t>Re: Azure App Service deck</a:t>
            </a:r>
          </a:p>
          <a:p>
            <a:r>
              <a:rPr lang="en-US" sz="900" b="0" kern="1200" dirty="0">
                <a:solidFill>
                  <a:schemeClr val="tx1"/>
                </a:solidFill>
                <a:latin typeface="Segoe UI Light" charset="0"/>
                <a:ea typeface="+mn-ea"/>
                <a:cs typeface="+mn-cs"/>
              </a:rPr>
              <a:t> </a:t>
            </a:r>
          </a:p>
          <a:p>
            <a:r>
              <a:rPr lang="en-US" sz="900" b="0" kern="1200" dirty="0">
                <a:solidFill>
                  <a:schemeClr val="tx1"/>
                </a:solidFill>
                <a:latin typeface="Segoe UI Light" charset="0"/>
                <a:ea typeface="+mn-ea"/>
                <a:cs typeface="+mn-cs"/>
              </a:rPr>
              <a:t>Hi </a:t>
            </a:r>
            <a:r>
              <a:rPr lang="en-US" sz="900" b="0" kern="1200" dirty="0" err="1">
                <a:solidFill>
                  <a:schemeClr val="tx1"/>
                </a:solidFill>
                <a:latin typeface="Segoe UI Light" charset="0"/>
                <a:ea typeface="+mn-ea"/>
                <a:cs typeface="+mn-cs"/>
              </a:rPr>
              <a:t>Yochay</a:t>
            </a:r>
            <a:r>
              <a:rPr lang="en-US" sz="900" b="0" kern="1200" dirty="0">
                <a:solidFill>
                  <a:schemeClr val="tx1"/>
                </a:solidFill>
                <a:latin typeface="Segoe UI Light" charset="0"/>
                <a:ea typeface="+mn-ea"/>
                <a:cs typeface="+mn-cs"/>
              </a:rPr>
              <a:t>,</a:t>
            </a:r>
          </a:p>
          <a:p>
            <a:r>
              <a:rPr lang="en-US" sz="900" b="0" kern="1200" dirty="0">
                <a:solidFill>
                  <a:schemeClr val="tx1"/>
                </a:solidFill>
                <a:latin typeface="Segoe UI Light" charset="0"/>
                <a:ea typeface="+mn-ea"/>
                <a:cs typeface="+mn-cs"/>
              </a:rPr>
              <a:t> </a:t>
            </a:r>
          </a:p>
          <a:p>
            <a:r>
              <a:rPr lang="en-US" sz="900" b="0" kern="1200" dirty="0">
                <a:solidFill>
                  <a:schemeClr val="tx1"/>
                </a:solidFill>
                <a:latin typeface="Segoe UI Light" charset="0"/>
                <a:ea typeface="+mn-ea"/>
                <a:cs typeface="+mn-cs"/>
              </a:rPr>
              <a:t>For starters, I have a few questions about the attached images. (for both you and Jonah)</a:t>
            </a:r>
          </a:p>
          <a:p>
            <a:r>
              <a:rPr lang="en-US" sz="900" b="0" kern="1200" dirty="0">
                <a:solidFill>
                  <a:schemeClr val="tx1"/>
                </a:solidFill>
                <a:latin typeface="Segoe UI Light" charset="0"/>
                <a:ea typeface="+mn-ea"/>
                <a:cs typeface="+mn-cs"/>
              </a:rPr>
              <a:t>For the on-</a:t>
            </a:r>
            <a:r>
              <a:rPr lang="en-US" sz="900" b="0" kern="1200" dirty="0" err="1">
                <a:solidFill>
                  <a:schemeClr val="tx1"/>
                </a:solidFill>
                <a:latin typeface="Segoe UI Light" charset="0"/>
                <a:ea typeface="+mn-ea"/>
                <a:cs typeface="+mn-cs"/>
              </a:rPr>
              <a:t>prem</a:t>
            </a:r>
            <a:r>
              <a:rPr lang="en-US" sz="900" b="0" kern="1200" dirty="0">
                <a:solidFill>
                  <a:schemeClr val="tx1"/>
                </a:solidFill>
                <a:latin typeface="Segoe UI Light" charset="0"/>
                <a:ea typeface="+mn-ea"/>
                <a:cs typeface="+mn-cs"/>
              </a:rPr>
              <a:t>, should I use the database icon at all or should it just be a building with the title “On-</a:t>
            </a:r>
            <a:r>
              <a:rPr lang="en-US" sz="900" b="0" kern="1200" dirty="0" err="1">
                <a:solidFill>
                  <a:schemeClr val="tx1"/>
                </a:solidFill>
                <a:latin typeface="Segoe UI Light" charset="0"/>
                <a:ea typeface="+mn-ea"/>
                <a:cs typeface="+mn-cs"/>
              </a:rPr>
              <a:t>Premisis</a:t>
            </a:r>
            <a:r>
              <a:rPr lang="en-US" sz="900" b="0" kern="1200" dirty="0">
                <a:solidFill>
                  <a:schemeClr val="tx1"/>
                </a:solidFill>
                <a:latin typeface="Segoe UI Light" charset="0"/>
                <a:ea typeface="+mn-ea"/>
                <a:cs typeface="+mn-cs"/>
              </a:rPr>
              <a:t> Resources”?</a:t>
            </a:r>
          </a:p>
          <a:p>
            <a:r>
              <a:rPr lang="en-US" sz="900" b="0" kern="1200" dirty="0">
                <a:solidFill>
                  <a:schemeClr val="tx1"/>
                </a:solidFill>
                <a:latin typeface="Segoe UI Light" charset="0"/>
                <a:ea typeface="+mn-ea"/>
                <a:cs typeface="+mn-cs"/>
              </a:rPr>
              <a:t>For the App Service Environment with the dedicated worker pool (all orange), should the front-end load-balancers all be dedicated? </a:t>
            </a:r>
          </a:p>
          <a:p>
            <a:r>
              <a:rPr lang="en-US" sz="900" b="0" kern="1200" dirty="0">
                <a:solidFill>
                  <a:schemeClr val="tx1"/>
                </a:solidFill>
                <a:latin typeface="Segoe UI Light" charset="0"/>
                <a:ea typeface="+mn-ea"/>
                <a:cs typeface="+mn-cs"/>
              </a:rPr>
              <a:t>For the App Service Environment showing multiple screens (of a possible animation), the dark blue section changes from P1 to P3 at the last image/slide. Is that how it works? </a:t>
            </a:r>
          </a:p>
          <a:p>
            <a:r>
              <a:rPr lang="en-US" sz="900" b="0" kern="1200" dirty="0">
                <a:solidFill>
                  <a:schemeClr val="tx1"/>
                </a:solidFill>
                <a:latin typeface="Segoe UI Light" charset="0"/>
                <a:ea typeface="+mn-ea"/>
                <a:cs typeface="+mn-cs"/>
              </a:rPr>
              <a:t> </a:t>
            </a:r>
          </a:p>
          <a:p>
            <a:r>
              <a:rPr lang="en-US" sz="900" b="0" kern="1200" dirty="0">
                <a:solidFill>
                  <a:schemeClr val="tx1"/>
                </a:solidFill>
                <a:latin typeface="Segoe UI Light" charset="0"/>
                <a:ea typeface="+mn-ea"/>
                <a:cs typeface="+mn-cs"/>
              </a:rPr>
              <a:t>Also, </a:t>
            </a:r>
            <a:r>
              <a:rPr lang="en-US" sz="900" b="0" kern="1200" dirty="0" err="1">
                <a:solidFill>
                  <a:schemeClr val="tx1"/>
                </a:solidFill>
                <a:latin typeface="Segoe UI Light" charset="0"/>
                <a:ea typeface="+mn-ea"/>
                <a:cs typeface="+mn-cs"/>
              </a:rPr>
              <a:t>Yochay</a:t>
            </a:r>
            <a:r>
              <a:rPr lang="en-US" sz="900" b="0" kern="1200" dirty="0">
                <a:solidFill>
                  <a:schemeClr val="tx1"/>
                </a:solidFill>
                <a:latin typeface="Segoe UI Light" charset="0"/>
                <a:ea typeface="+mn-ea"/>
                <a:cs typeface="+mn-cs"/>
              </a:rPr>
              <a:t>, can you send me the most current deck if you have changed anything recently? I have been cleaning up slides but if you have changed anything since last Friday I may have to make those changes in this other copy. </a:t>
            </a:r>
          </a:p>
          <a:p>
            <a:r>
              <a:rPr lang="en-US" sz="900" b="0" kern="1200" dirty="0">
                <a:solidFill>
                  <a:schemeClr val="tx1"/>
                </a:solidFill>
                <a:latin typeface="Segoe UI Light" charset="0"/>
                <a:ea typeface="+mn-ea"/>
                <a:cs typeface="+mn-cs"/>
              </a:rPr>
              <a:t>Jonah, do you have any time to look at the deck this afternoon or tomorrow morning?</a:t>
            </a:r>
          </a:p>
          <a:p>
            <a:r>
              <a:rPr lang="en-US" sz="900" b="0" kern="1200" dirty="0">
                <a:solidFill>
                  <a:schemeClr val="tx1"/>
                </a:solidFill>
                <a:latin typeface="Segoe UI Light" charset="0"/>
                <a:ea typeface="+mn-ea"/>
                <a:cs typeface="+mn-cs"/>
              </a:rPr>
              <a:t> </a:t>
            </a:r>
          </a:p>
          <a:p>
            <a:r>
              <a:rPr lang="en-US" sz="900" b="0" kern="1200" dirty="0">
                <a:solidFill>
                  <a:schemeClr val="tx1"/>
                </a:solidFill>
                <a:latin typeface="Segoe UI Light" charset="0"/>
                <a:ea typeface="+mn-ea"/>
                <a:cs typeface="+mn-cs"/>
              </a:rPr>
              <a:t>Jodie</a:t>
            </a:r>
          </a:p>
          <a:p>
            <a:r>
              <a:rPr lang="en-US" sz="900" b="0" kern="1200" dirty="0">
                <a:solidFill>
                  <a:schemeClr val="tx1"/>
                </a:solidFill>
                <a:latin typeface="Segoe UI Light" charset="0"/>
                <a:ea typeface="+mn-ea"/>
                <a:cs typeface="+mn-cs"/>
              </a:rPr>
              <a:t> </a:t>
            </a:r>
          </a:p>
          <a:p>
            <a:r>
              <a:rPr lang="en-US" sz="900" b="0" kern="1200" dirty="0">
                <a:solidFill>
                  <a:schemeClr val="tx1"/>
                </a:solidFill>
                <a:latin typeface="Segoe UI Light" charset="0"/>
                <a:ea typeface="+mn-ea"/>
                <a:cs typeface="+mn-cs"/>
              </a:rPr>
              <a:t> </a:t>
            </a:r>
          </a:p>
          <a:p>
            <a:r>
              <a:rPr lang="en-US" sz="900" b="1" kern="1200" dirty="0">
                <a:solidFill>
                  <a:schemeClr val="tx1"/>
                </a:solidFill>
                <a:latin typeface="Segoe UI Light" charset="0"/>
                <a:ea typeface="+mn-ea"/>
                <a:cs typeface="+mn-cs"/>
              </a:rPr>
              <a:t>From: </a:t>
            </a:r>
            <a:r>
              <a:rPr lang="en-US" sz="900" b="0" kern="1200" dirty="0" err="1">
                <a:solidFill>
                  <a:schemeClr val="tx1"/>
                </a:solidFill>
                <a:latin typeface="Segoe UI Light" charset="0"/>
                <a:ea typeface="+mn-ea"/>
                <a:cs typeface="+mn-cs"/>
              </a:rPr>
              <a:t>Yochay</a:t>
            </a:r>
            <a:r>
              <a:rPr lang="en-US" sz="900" b="0" kern="1200" dirty="0">
                <a:solidFill>
                  <a:schemeClr val="tx1"/>
                </a:solidFill>
                <a:latin typeface="Segoe UI Light" charset="0"/>
                <a:ea typeface="+mn-ea"/>
                <a:cs typeface="+mn-cs"/>
              </a:rPr>
              <a:t> </a:t>
            </a:r>
            <a:r>
              <a:rPr lang="en-US" sz="900" b="0" kern="1200" dirty="0" err="1">
                <a:solidFill>
                  <a:schemeClr val="tx1"/>
                </a:solidFill>
                <a:latin typeface="Segoe UI Light" charset="0"/>
                <a:ea typeface="+mn-ea"/>
                <a:cs typeface="+mn-cs"/>
              </a:rPr>
              <a:t>Kiriaty</a:t>
            </a:r>
            <a:r>
              <a:rPr lang="en-US" sz="900" b="0" kern="1200" dirty="0">
                <a:solidFill>
                  <a:schemeClr val="tx1"/>
                </a:solidFill>
                <a:latin typeface="Segoe UI Light" charset="0"/>
                <a:ea typeface="+mn-ea"/>
                <a:cs typeface="+mn-cs"/>
              </a:rPr>
              <a:t> </a:t>
            </a:r>
            <a:r>
              <a:rPr lang="en-US" sz="900" b="1" kern="1200" dirty="0">
                <a:solidFill>
                  <a:schemeClr val="tx1"/>
                </a:solidFill>
                <a:latin typeface="Segoe UI Light" charset="0"/>
                <a:ea typeface="+mn-ea"/>
                <a:cs typeface="+mn-cs"/>
              </a:rPr>
              <a:t>Date: </a:t>
            </a:r>
            <a:r>
              <a:rPr lang="en-US" sz="900" b="0" kern="1200" dirty="0">
                <a:solidFill>
                  <a:schemeClr val="tx1"/>
                </a:solidFill>
                <a:latin typeface="Segoe UI Light" charset="0"/>
                <a:ea typeface="+mn-ea"/>
                <a:cs typeface="+mn-cs"/>
              </a:rPr>
              <a:t>Wednesday, October 14, 2015 at 2:12 PM </a:t>
            </a:r>
            <a:r>
              <a:rPr lang="en-US" sz="900" b="1" kern="1200" dirty="0">
                <a:solidFill>
                  <a:schemeClr val="tx1"/>
                </a:solidFill>
                <a:latin typeface="Segoe UI Light" charset="0"/>
                <a:ea typeface="+mn-ea"/>
                <a:cs typeface="+mn-cs"/>
              </a:rPr>
              <a:t>To: </a:t>
            </a:r>
            <a:r>
              <a:rPr lang="en-US" sz="900" b="0" kern="1200" dirty="0">
                <a:solidFill>
                  <a:schemeClr val="tx1"/>
                </a:solidFill>
                <a:latin typeface="Segoe UI Light" charset="0"/>
                <a:ea typeface="+mn-ea"/>
                <a:cs typeface="+mn-cs"/>
              </a:rPr>
              <a:t>Amelia MacLeod, Jodie Eilers, Jonah Sterling </a:t>
            </a:r>
            <a:r>
              <a:rPr lang="en-US" sz="900" b="1" kern="1200" dirty="0">
                <a:solidFill>
                  <a:schemeClr val="tx1"/>
                </a:solidFill>
                <a:latin typeface="Segoe UI Light" charset="0"/>
                <a:ea typeface="+mn-ea"/>
                <a:cs typeface="+mn-cs"/>
              </a:rPr>
              <a:t>Cc: </a:t>
            </a:r>
            <a:r>
              <a:rPr lang="en-US" sz="900" b="0" kern="1200" dirty="0" err="1">
                <a:solidFill>
                  <a:schemeClr val="tx1"/>
                </a:solidFill>
                <a:latin typeface="Segoe UI Light" charset="0"/>
                <a:ea typeface="+mn-ea"/>
                <a:cs typeface="+mn-cs"/>
              </a:rPr>
              <a:t>Yochay</a:t>
            </a:r>
            <a:r>
              <a:rPr lang="en-US" sz="900" b="0" kern="1200" dirty="0">
                <a:solidFill>
                  <a:schemeClr val="tx1"/>
                </a:solidFill>
                <a:latin typeface="Segoe UI Light" charset="0"/>
                <a:ea typeface="+mn-ea"/>
                <a:cs typeface="+mn-cs"/>
              </a:rPr>
              <a:t> </a:t>
            </a:r>
            <a:r>
              <a:rPr lang="en-US" sz="900" b="0" kern="1200" dirty="0" err="1">
                <a:solidFill>
                  <a:schemeClr val="tx1"/>
                </a:solidFill>
                <a:latin typeface="Segoe UI Light" charset="0"/>
                <a:ea typeface="+mn-ea"/>
                <a:cs typeface="+mn-cs"/>
              </a:rPr>
              <a:t>Kiriaty</a:t>
            </a:r>
            <a:r>
              <a:rPr lang="en-US" sz="900" b="0" kern="1200" dirty="0">
                <a:solidFill>
                  <a:schemeClr val="tx1"/>
                </a:solidFill>
                <a:latin typeface="Segoe UI Light" charset="0"/>
                <a:ea typeface="+mn-ea"/>
                <a:cs typeface="+mn-cs"/>
              </a:rPr>
              <a:t> </a:t>
            </a:r>
            <a:r>
              <a:rPr lang="en-US" sz="900" b="1" kern="1200" dirty="0">
                <a:solidFill>
                  <a:schemeClr val="tx1"/>
                </a:solidFill>
                <a:latin typeface="Segoe UI Light" charset="0"/>
                <a:ea typeface="+mn-ea"/>
                <a:cs typeface="+mn-cs"/>
              </a:rPr>
              <a:t>Subject: </a:t>
            </a:r>
            <a:r>
              <a:rPr lang="en-US" sz="900" b="0" kern="1200" dirty="0">
                <a:solidFill>
                  <a:schemeClr val="tx1"/>
                </a:solidFill>
                <a:latin typeface="Segoe UI Light" charset="0"/>
                <a:ea typeface="+mn-ea"/>
                <a:cs typeface="+mn-cs"/>
              </a:rPr>
              <a:t>RE: Azure App Service deck</a:t>
            </a:r>
          </a:p>
          <a:p>
            <a:r>
              <a:rPr lang="en-US" sz="900" b="0" kern="1200" dirty="0">
                <a:solidFill>
                  <a:schemeClr val="tx1"/>
                </a:solidFill>
                <a:latin typeface="Segoe UI Light" charset="0"/>
                <a:ea typeface="+mn-ea"/>
                <a:cs typeface="+mn-cs"/>
              </a:rPr>
              <a:t> </a:t>
            </a:r>
          </a:p>
          <a:p>
            <a:r>
              <a:rPr lang="en-US" sz="900" b="0" kern="1200" dirty="0">
                <a:solidFill>
                  <a:schemeClr val="tx1"/>
                </a:solidFill>
                <a:latin typeface="Segoe UI Light" charset="0"/>
                <a:ea typeface="+mn-ea"/>
                <a:cs typeface="+mn-cs"/>
              </a:rPr>
              <a:t> </a:t>
            </a:r>
          </a:p>
          <a:p>
            <a:r>
              <a:rPr lang="en-US" sz="900" b="0" kern="1200" dirty="0">
                <a:solidFill>
                  <a:schemeClr val="tx1"/>
                </a:solidFill>
                <a:latin typeface="Segoe UI Light" charset="0"/>
                <a:ea typeface="+mn-ea"/>
                <a:cs typeface="+mn-cs"/>
              </a:rPr>
              <a:t>Hello,</a:t>
            </a:r>
          </a:p>
          <a:p>
            <a:r>
              <a:rPr lang="en-US" sz="900" b="0" kern="1200" dirty="0">
                <a:solidFill>
                  <a:schemeClr val="tx1"/>
                </a:solidFill>
                <a:latin typeface="Segoe UI Light" charset="0"/>
                <a:ea typeface="+mn-ea"/>
                <a:cs typeface="+mn-cs"/>
              </a:rPr>
              <a:t> </a:t>
            </a:r>
          </a:p>
          <a:p>
            <a:r>
              <a:rPr lang="en-US" sz="900" b="0" kern="1200" dirty="0">
                <a:solidFill>
                  <a:schemeClr val="tx1"/>
                </a:solidFill>
                <a:latin typeface="Segoe UI Light" charset="0"/>
                <a:ea typeface="+mn-ea"/>
                <a:cs typeface="+mn-cs"/>
              </a:rPr>
              <a:t>Just wanted to ask if you need any more input from our team? Anything else I can help with? Do you want us to review any of the updated slide so we can work/update in </a:t>
            </a:r>
            <a:r>
              <a:rPr lang="en-US" sz="900" b="0" kern="1200" dirty="0" err="1">
                <a:solidFill>
                  <a:schemeClr val="tx1"/>
                </a:solidFill>
                <a:latin typeface="Segoe UI Light" charset="0"/>
                <a:ea typeface="+mn-ea"/>
                <a:cs typeface="+mn-cs"/>
              </a:rPr>
              <a:t>realtime</a:t>
            </a:r>
            <a:r>
              <a:rPr lang="en-US" sz="900" b="0" kern="1200" dirty="0">
                <a:solidFill>
                  <a:schemeClr val="tx1"/>
                </a:solidFill>
                <a:latin typeface="Segoe UI Light" charset="0"/>
                <a:ea typeface="+mn-ea"/>
                <a:cs typeface="+mn-cs"/>
              </a:rPr>
              <a:t>?</a:t>
            </a:r>
          </a:p>
          <a:p>
            <a:r>
              <a:rPr lang="en-US" sz="900" b="0" kern="1200" dirty="0">
                <a:solidFill>
                  <a:schemeClr val="tx1"/>
                </a:solidFill>
                <a:latin typeface="Segoe UI Light" charset="0"/>
                <a:ea typeface="+mn-ea"/>
                <a:cs typeface="+mn-cs"/>
              </a:rPr>
              <a:t> </a:t>
            </a:r>
          </a:p>
          <a:p>
            <a:r>
              <a:rPr lang="en-US" sz="900" b="0" kern="1200" dirty="0">
                <a:solidFill>
                  <a:schemeClr val="tx1"/>
                </a:solidFill>
                <a:latin typeface="Segoe UI Light" charset="0"/>
                <a:ea typeface="+mn-ea"/>
                <a:cs typeface="+mn-cs"/>
              </a:rPr>
              <a:t>Thanks,</a:t>
            </a:r>
          </a:p>
          <a:p>
            <a:r>
              <a:rPr lang="en-US" sz="900" b="0" kern="1200" dirty="0" err="1">
                <a:solidFill>
                  <a:schemeClr val="tx1"/>
                </a:solidFill>
                <a:latin typeface="Segoe UI Light" charset="0"/>
                <a:ea typeface="+mn-ea"/>
                <a:cs typeface="+mn-cs"/>
              </a:rPr>
              <a:t>Yochay</a:t>
            </a:r>
            <a:endParaRPr lang="en-US" sz="900" b="0" kern="1200" dirty="0">
              <a:solidFill>
                <a:schemeClr val="tx1"/>
              </a:solidFill>
              <a:latin typeface="Segoe UI Light" charset="0"/>
              <a:ea typeface="+mn-ea"/>
              <a:cs typeface="+mn-cs"/>
            </a:endParaRPr>
          </a:p>
          <a:p>
            <a:r>
              <a:rPr lang="en-US" sz="900" b="0" kern="1200" dirty="0">
                <a:solidFill>
                  <a:schemeClr val="tx1"/>
                </a:solidFill>
                <a:latin typeface="Segoe UI Light" charset="0"/>
                <a:ea typeface="+mn-ea"/>
                <a:cs typeface="+mn-cs"/>
              </a:rPr>
              <a:t> </a:t>
            </a:r>
          </a:p>
          <a:p>
            <a:r>
              <a:rPr lang="en-US" sz="900" b="0" kern="1200" dirty="0">
                <a:solidFill>
                  <a:schemeClr val="tx1"/>
                </a:solidFill>
                <a:latin typeface="Segoe UI Light" charset="0"/>
                <a:ea typeface="+mn-ea"/>
                <a:cs typeface="+mn-cs"/>
              </a:rPr>
              <a:t> </a:t>
            </a:r>
          </a:p>
          <a:p>
            <a:r>
              <a:rPr lang="en-US" sz="900" b="0" kern="1200" dirty="0">
                <a:solidFill>
                  <a:schemeClr val="tx1"/>
                </a:solidFill>
                <a:latin typeface="Segoe UI Light" charset="0"/>
                <a:ea typeface="+mn-ea"/>
                <a:cs typeface="+mn-cs"/>
              </a:rPr>
              <a:t>-----Original Appointment----- </a:t>
            </a:r>
            <a:r>
              <a:rPr lang="en-US" sz="900" b="1" kern="1200" dirty="0">
                <a:solidFill>
                  <a:schemeClr val="tx1"/>
                </a:solidFill>
                <a:latin typeface="Segoe UI Light" charset="0"/>
                <a:ea typeface="+mn-ea"/>
                <a:cs typeface="+mn-cs"/>
              </a:rPr>
              <a:t>From:</a:t>
            </a:r>
            <a:r>
              <a:rPr lang="en-US" sz="900" b="0" kern="1200" dirty="0">
                <a:solidFill>
                  <a:schemeClr val="tx1"/>
                </a:solidFill>
                <a:latin typeface="Segoe UI Light" charset="0"/>
                <a:ea typeface="+mn-ea"/>
                <a:cs typeface="+mn-cs"/>
              </a:rPr>
              <a:t> Amelia MacLeod  </a:t>
            </a:r>
            <a:r>
              <a:rPr lang="en-US" sz="900" b="1" kern="1200" dirty="0">
                <a:solidFill>
                  <a:schemeClr val="tx1"/>
                </a:solidFill>
                <a:latin typeface="Segoe UI Light" charset="0"/>
                <a:ea typeface="+mn-ea"/>
                <a:cs typeface="+mn-cs"/>
              </a:rPr>
              <a:t>Sent:</a:t>
            </a:r>
            <a:r>
              <a:rPr lang="en-US" sz="900" b="0" kern="1200" dirty="0">
                <a:solidFill>
                  <a:schemeClr val="tx1"/>
                </a:solidFill>
                <a:latin typeface="Segoe UI Light" charset="0"/>
                <a:ea typeface="+mn-ea"/>
                <a:cs typeface="+mn-cs"/>
              </a:rPr>
              <a:t> Wednesday, October 7, 2015 2:03 PM </a:t>
            </a:r>
            <a:r>
              <a:rPr lang="en-US" sz="900" b="1" kern="1200" dirty="0">
                <a:solidFill>
                  <a:schemeClr val="tx1"/>
                </a:solidFill>
                <a:latin typeface="Segoe UI Light" charset="0"/>
                <a:ea typeface="+mn-ea"/>
                <a:cs typeface="+mn-cs"/>
              </a:rPr>
              <a:t>To:</a:t>
            </a:r>
            <a:r>
              <a:rPr lang="en-US" sz="900" b="0" kern="1200" dirty="0">
                <a:solidFill>
                  <a:schemeClr val="tx1"/>
                </a:solidFill>
                <a:latin typeface="Segoe UI Light" charset="0"/>
                <a:ea typeface="+mn-ea"/>
                <a:cs typeface="+mn-cs"/>
              </a:rPr>
              <a:t> Amelia MacLeod; Jodie Eilers; </a:t>
            </a:r>
            <a:r>
              <a:rPr lang="en-US" sz="900" b="0" kern="1200" dirty="0" err="1">
                <a:solidFill>
                  <a:schemeClr val="tx1"/>
                </a:solidFill>
                <a:latin typeface="Segoe UI Light" charset="0"/>
                <a:ea typeface="+mn-ea"/>
                <a:cs typeface="+mn-cs"/>
              </a:rPr>
              <a:t>Yochay</a:t>
            </a:r>
            <a:r>
              <a:rPr lang="en-US" sz="900" b="0" kern="1200" dirty="0">
                <a:solidFill>
                  <a:schemeClr val="tx1"/>
                </a:solidFill>
                <a:latin typeface="Segoe UI Light" charset="0"/>
                <a:ea typeface="+mn-ea"/>
                <a:cs typeface="+mn-cs"/>
              </a:rPr>
              <a:t> </a:t>
            </a:r>
            <a:r>
              <a:rPr lang="en-US" sz="900" b="0" kern="1200" dirty="0" err="1">
                <a:solidFill>
                  <a:schemeClr val="tx1"/>
                </a:solidFill>
                <a:latin typeface="Segoe UI Light" charset="0"/>
                <a:ea typeface="+mn-ea"/>
                <a:cs typeface="+mn-cs"/>
              </a:rPr>
              <a:t>Kiriaty</a:t>
            </a:r>
            <a:r>
              <a:rPr lang="en-US" sz="900" b="0" kern="1200" dirty="0">
                <a:solidFill>
                  <a:schemeClr val="tx1"/>
                </a:solidFill>
                <a:latin typeface="Segoe UI Light" charset="0"/>
                <a:ea typeface="+mn-ea"/>
                <a:cs typeface="+mn-cs"/>
              </a:rPr>
              <a:t>; Jonah Sterling </a:t>
            </a:r>
            <a:r>
              <a:rPr lang="en-US" sz="900" b="1" kern="1200" dirty="0">
                <a:solidFill>
                  <a:schemeClr val="tx1"/>
                </a:solidFill>
                <a:latin typeface="Segoe UI Light" charset="0"/>
                <a:ea typeface="+mn-ea"/>
                <a:cs typeface="+mn-cs"/>
              </a:rPr>
              <a:t>Subject:</a:t>
            </a:r>
            <a:r>
              <a:rPr lang="en-US" sz="900" b="0" kern="1200" dirty="0">
                <a:solidFill>
                  <a:schemeClr val="tx1"/>
                </a:solidFill>
                <a:latin typeface="Segoe UI Light" charset="0"/>
                <a:ea typeface="+mn-ea"/>
                <a:cs typeface="+mn-cs"/>
              </a:rPr>
              <a:t> Azure App Service deck </a:t>
            </a:r>
            <a:r>
              <a:rPr lang="en-US" sz="900" b="1" kern="1200" dirty="0">
                <a:solidFill>
                  <a:schemeClr val="tx1"/>
                </a:solidFill>
                <a:latin typeface="Segoe UI Light" charset="0"/>
                <a:ea typeface="+mn-ea"/>
                <a:cs typeface="+mn-cs"/>
              </a:rPr>
              <a:t>When:</a:t>
            </a:r>
            <a:r>
              <a:rPr lang="en-US" sz="900" b="0" kern="1200" dirty="0">
                <a:solidFill>
                  <a:schemeClr val="tx1"/>
                </a:solidFill>
                <a:latin typeface="Segoe UI Light" charset="0"/>
                <a:ea typeface="+mn-ea"/>
                <a:cs typeface="+mn-cs"/>
              </a:rPr>
              <a:t> Friday, October 9, 2015 10:30 AM-11:30 AM (UTC-08:00) Pacific Time (US &amp; Canada). </a:t>
            </a:r>
            <a:r>
              <a:rPr lang="en-US" sz="900" b="1" kern="1200" dirty="0">
                <a:solidFill>
                  <a:schemeClr val="tx1"/>
                </a:solidFill>
                <a:latin typeface="Segoe UI Light" charset="0"/>
                <a:ea typeface="+mn-ea"/>
                <a:cs typeface="+mn-cs"/>
              </a:rPr>
              <a:t>Where:</a:t>
            </a:r>
            <a:r>
              <a:rPr lang="en-US" sz="900" b="0" kern="1200" dirty="0">
                <a:solidFill>
                  <a:schemeClr val="tx1"/>
                </a:solidFill>
                <a:latin typeface="Segoe UI Light" charset="0"/>
                <a:ea typeface="+mn-ea"/>
                <a:cs typeface="+mn-cs"/>
              </a:rPr>
              <a:t> 44 / 2U</a:t>
            </a:r>
          </a:p>
          <a:p>
            <a:r>
              <a:rPr lang="en-US" sz="900" b="0" kern="1200" dirty="0">
                <a:solidFill>
                  <a:schemeClr val="tx1"/>
                </a:solidFill>
                <a:latin typeface="Segoe UI Light" charset="0"/>
                <a:ea typeface="+mn-ea"/>
                <a:cs typeface="+mn-cs"/>
              </a:rPr>
              <a:t> </a:t>
            </a:r>
          </a:p>
          <a:p>
            <a:r>
              <a:rPr lang="en-US" sz="900" b="0" kern="1200" dirty="0">
                <a:solidFill>
                  <a:schemeClr val="tx1"/>
                </a:solidFill>
                <a:latin typeface="Segoe UI Light" charset="0"/>
                <a:ea typeface="+mn-ea"/>
                <a:cs typeface="+mn-cs"/>
              </a:rPr>
              <a:t>We need more information to move forward.</a:t>
            </a:r>
          </a:p>
          <a:p>
            <a:r>
              <a:rPr lang="en-US" sz="900" b="0" kern="1200" dirty="0">
                <a:solidFill>
                  <a:schemeClr val="tx1"/>
                </a:solidFill>
                <a:latin typeface="Segoe UI Light" charset="0"/>
                <a:ea typeface="+mn-ea"/>
                <a:cs typeface="+mn-cs"/>
              </a:rPr>
              <a:t> </a:t>
            </a:r>
          </a:p>
          <a:p>
            <a:r>
              <a:rPr lang="en-US" sz="900" b="0" kern="1200" dirty="0">
                <a:solidFill>
                  <a:schemeClr val="tx1"/>
                </a:solidFill>
                <a:latin typeface="Segoe UI Light" charset="0"/>
                <a:ea typeface="+mn-ea"/>
                <a:cs typeface="+mn-cs"/>
              </a:rPr>
              <a:t>What more do we need to draw or find illustrations for?</a:t>
            </a:r>
          </a:p>
          <a:p>
            <a:r>
              <a:rPr lang="en-US" sz="900" b="0" kern="1200" dirty="0">
                <a:solidFill>
                  <a:schemeClr val="tx1"/>
                </a:solidFill>
                <a:latin typeface="Segoe UI Light" charset="0"/>
                <a:ea typeface="+mn-ea"/>
                <a:cs typeface="+mn-cs"/>
              </a:rPr>
              <a:t>What some existing illustrations are trying to represent?</a:t>
            </a:r>
          </a:p>
          <a:p>
            <a:r>
              <a:rPr lang="en-US" sz="900" b="0" kern="1200" dirty="0">
                <a:solidFill>
                  <a:schemeClr val="tx1"/>
                </a:solidFill>
                <a:latin typeface="Segoe UI Light" charset="0"/>
                <a:ea typeface="+mn-ea"/>
                <a:cs typeface="+mn-cs"/>
              </a:rPr>
              <a:t>Why have some that have been fixed are now crossed out?</a:t>
            </a:r>
          </a:p>
          <a:p>
            <a:r>
              <a:rPr lang="en-US" sz="900" b="0" kern="1200" dirty="0">
                <a:solidFill>
                  <a:schemeClr val="tx1"/>
                </a:solidFill>
                <a:latin typeface="Segoe UI Light" charset="0"/>
                <a:ea typeface="+mn-ea"/>
                <a:cs typeface="+mn-cs"/>
              </a:rPr>
              <a:t> </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9/19/2016 9:27 AM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462694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S1 = Standard</a:t>
            </a:r>
            <a:r>
              <a:rPr lang="en-US" baseline="0" dirty="0"/>
              <a:t> and 1 is size of the VM. For App Service A1 a small VM (1 core 1.6 GB)</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9/19/2016 9:27 AM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599508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S1 = Standard</a:t>
            </a:r>
            <a:r>
              <a:rPr lang="en-US" baseline="0" dirty="0"/>
              <a:t> and 1 is size of the VM. For App Service A1 a small VM (1 core 1.6 GB)</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9/19/2016 9:27 AM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674857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S1 = Standard</a:t>
            </a:r>
            <a:r>
              <a:rPr lang="en-US" baseline="0" dirty="0"/>
              <a:t> and 1 is size of the VM. For App Service A1 a small VM (1 core 1.6 GB)</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9/19/2016 9:27 AM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45394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a:t>Il </a:t>
            </a:r>
            <a:r>
              <a:rPr lang="en-US" i="0" baseline="0" dirty="0" err="1"/>
              <a:t>mondo</a:t>
            </a:r>
            <a:r>
              <a:rPr lang="en-US" i="0" baseline="0" dirty="0"/>
              <a:t> </a:t>
            </a:r>
            <a:r>
              <a:rPr lang="en-US" i="0" baseline="0" dirty="0" err="1"/>
              <a:t>dello</a:t>
            </a:r>
            <a:r>
              <a:rPr lang="en-US" i="0" baseline="0" dirty="0"/>
              <a:t> </a:t>
            </a:r>
            <a:r>
              <a:rPr lang="en-US" i="0" baseline="0" dirty="0" err="1"/>
              <a:t>sviluppo</a:t>
            </a:r>
            <a:r>
              <a:rPr lang="en-US" i="0" baseline="0" dirty="0"/>
              <a:t> app è </a:t>
            </a:r>
            <a:r>
              <a:rPr lang="en-US" i="0" baseline="0" dirty="0" err="1"/>
              <a:t>cambiato</a:t>
            </a:r>
            <a:r>
              <a:rPr lang="en-US" i="0" baseline="0" dirty="0"/>
              <a:t> molto </a:t>
            </a:r>
            <a:r>
              <a:rPr lang="en-US" i="0" baseline="0" dirty="0" err="1"/>
              <a:t>negli</a:t>
            </a:r>
            <a:r>
              <a:rPr lang="en-US" i="0" baseline="0" dirty="0"/>
              <a:t> </a:t>
            </a:r>
            <a:r>
              <a:rPr lang="en-US" i="0" baseline="0" dirty="0" err="1"/>
              <a:t>anni</a:t>
            </a:r>
            <a:r>
              <a:rPr lang="en-US" i="0" baseline="0"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a:t>Se </a:t>
            </a:r>
            <a:r>
              <a:rPr lang="en-US" i="0" baseline="0" dirty="0" err="1"/>
              <a:t>pensate</a:t>
            </a:r>
            <a:r>
              <a:rPr lang="en-US" i="0" baseline="0" dirty="0"/>
              <a:t> </a:t>
            </a:r>
            <a:r>
              <a:rPr lang="en-US" i="0" baseline="0" dirty="0" err="1"/>
              <a:t>all’inizio</a:t>
            </a:r>
            <a:r>
              <a:rPr lang="en-US" i="0" baseline="0" dirty="0"/>
              <a:t> le </a:t>
            </a:r>
            <a:r>
              <a:rPr lang="en-US" i="0" baseline="0" dirty="0" err="1"/>
              <a:t>applicazioni</a:t>
            </a:r>
            <a:r>
              <a:rPr lang="en-US" i="0" baseline="0" dirty="0"/>
              <a:t> </a:t>
            </a:r>
            <a:r>
              <a:rPr lang="en-US" i="0" baseline="0" dirty="0" err="1"/>
              <a:t>erano</a:t>
            </a:r>
            <a:r>
              <a:rPr lang="en-US" i="0" baseline="0" dirty="0"/>
              <a:t> </a:t>
            </a:r>
            <a:r>
              <a:rPr lang="en-US" i="0" baseline="0" dirty="0" err="1"/>
              <a:t>enormi</a:t>
            </a:r>
            <a:r>
              <a:rPr lang="en-US" i="0" baseline="0" dirty="0"/>
              <a:t> e </a:t>
            </a:r>
            <a:r>
              <a:rPr lang="en-US" i="0" baseline="0" dirty="0" err="1"/>
              <a:t>monolitiche</a:t>
            </a:r>
            <a:r>
              <a:rPr lang="en-US" i="0" baseline="0" dirty="0"/>
              <a:t>, con </a:t>
            </a:r>
            <a:r>
              <a:rPr lang="en-US" i="0" baseline="0" dirty="0" err="1"/>
              <a:t>l’avvento</a:t>
            </a:r>
            <a:r>
              <a:rPr lang="en-US" i="0" baseline="0" dirty="0"/>
              <a:t> del web e poi </a:t>
            </a:r>
            <a:r>
              <a:rPr lang="en-US" i="0" baseline="0" dirty="0" err="1"/>
              <a:t>dei</a:t>
            </a:r>
            <a:r>
              <a:rPr lang="en-US" i="0" baseline="0" dirty="0"/>
              <a:t> dispositive mobile </a:t>
            </a:r>
            <a:r>
              <a:rPr lang="en-US" i="0" baseline="0" dirty="0" err="1"/>
              <a:t>si</a:t>
            </a:r>
            <a:r>
              <a:rPr lang="en-US" i="0" baseline="0" dirty="0"/>
              <a:t> </a:t>
            </a:r>
            <a:r>
              <a:rPr lang="en-US" i="0" baseline="0" dirty="0" err="1"/>
              <a:t>va</a:t>
            </a:r>
            <a:r>
              <a:rPr lang="en-US" i="0" baseline="0" dirty="0"/>
              <a:t> </a:t>
            </a:r>
            <a:r>
              <a:rPr lang="en-US" i="0" baseline="0" dirty="0" err="1"/>
              <a:t>sempre</a:t>
            </a:r>
            <a:r>
              <a:rPr lang="en-US" i="0" baseline="0" dirty="0"/>
              <a:t> </a:t>
            </a:r>
            <a:r>
              <a:rPr lang="en-US" i="0" baseline="0" dirty="0" err="1"/>
              <a:t>più</a:t>
            </a:r>
            <a:r>
              <a:rPr lang="en-US" i="0" baseline="0" dirty="0"/>
              <a:t> verso la </a:t>
            </a:r>
            <a:r>
              <a:rPr lang="en-US" i="0" baseline="0" dirty="0" err="1"/>
              <a:t>necessità</a:t>
            </a:r>
            <a:r>
              <a:rPr lang="en-US" i="0" baseline="0" dirty="0"/>
              <a:t> di </a:t>
            </a:r>
            <a:r>
              <a:rPr lang="en-US" i="0" baseline="0" dirty="0" err="1"/>
              <a:t>creare</a:t>
            </a:r>
            <a:r>
              <a:rPr lang="en-US" i="0" baseline="0" dirty="0"/>
              <a:t> </a:t>
            </a:r>
            <a:r>
              <a:rPr lang="en-US" i="0" baseline="0" dirty="0" err="1"/>
              <a:t>applicazioni</a:t>
            </a:r>
            <a:r>
              <a:rPr lang="en-US" i="0" baseline="0" dirty="0"/>
              <a:t> </a:t>
            </a:r>
            <a:r>
              <a:rPr lang="en-US" i="0" baseline="0" dirty="0" err="1"/>
              <a:t>semplici</a:t>
            </a:r>
            <a:r>
              <a:rPr lang="en-US" i="0" baseline="0" dirty="0"/>
              <a:t>, quasi </a:t>
            </a:r>
            <a:r>
              <a:rPr lang="en-US" i="0" baseline="0" dirty="0" err="1"/>
              <a:t>atomiche</a:t>
            </a:r>
            <a:r>
              <a:rPr lang="en-US" i="0" baseline="0" dirty="0"/>
              <a:t>, per </a:t>
            </a:r>
            <a:r>
              <a:rPr lang="en-US" i="0" baseline="0" dirty="0" err="1"/>
              <a:t>questo</a:t>
            </a:r>
            <a:r>
              <a:rPr lang="en-US" i="0" baseline="0" dirty="0"/>
              <a:t> </a:t>
            </a:r>
            <a:r>
              <a:rPr lang="en-US" i="0" baseline="0" dirty="0" err="1"/>
              <a:t>sono</a:t>
            </a:r>
            <a:r>
              <a:rPr lang="en-US" i="0" baseline="0" dirty="0"/>
              <a:t> state </a:t>
            </a:r>
            <a:r>
              <a:rPr lang="en-US" i="0" baseline="0" dirty="0" err="1"/>
              <a:t>introdotte</a:t>
            </a:r>
            <a:r>
              <a:rPr lang="en-US" i="0" baseline="0" dirty="0"/>
              <a:t> </a:t>
            </a:r>
            <a:r>
              <a:rPr lang="en-US" i="0" baseline="0" dirty="0" err="1"/>
              <a:t>tecnologie</a:t>
            </a:r>
            <a:r>
              <a:rPr lang="en-US" i="0" baseline="0" dirty="0"/>
              <a:t> come </a:t>
            </a:r>
            <a:r>
              <a:rPr lang="en-US" i="0" baseline="0" dirty="0" err="1"/>
              <a:t>serveless</a:t>
            </a:r>
            <a:r>
              <a:rPr lang="en-US" i="0" baseline="0"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a:t>Per </a:t>
            </a:r>
            <a:r>
              <a:rPr lang="en-US" i="0" baseline="0" dirty="0" err="1"/>
              <a:t>supportare</a:t>
            </a:r>
            <a:r>
              <a:rPr lang="en-US" i="0" baseline="0" dirty="0"/>
              <a:t> </a:t>
            </a:r>
            <a:r>
              <a:rPr lang="en-US" i="0" baseline="0" dirty="0" err="1"/>
              <a:t>questa</a:t>
            </a:r>
            <a:r>
              <a:rPr lang="en-US" i="0" baseline="0" dirty="0"/>
              <a:t> </a:t>
            </a:r>
            <a:r>
              <a:rPr lang="en-US" i="0" baseline="0" dirty="0" err="1"/>
              <a:t>evoluzione</a:t>
            </a:r>
            <a:r>
              <a:rPr lang="en-US" i="0" baseline="0" dirty="0"/>
              <a:t> </a:t>
            </a:r>
            <a:r>
              <a:rPr lang="en-US" i="0" baseline="0" dirty="0" err="1"/>
              <a:t>anche</a:t>
            </a:r>
            <a:r>
              <a:rPr lang="en-US" i="0" baseline="0" dirty="0"/>
              <a:t> </a:t>
            </a:r>
            <a:r>
              <a:rPr lang="en-US" i="0" baseline="0" dirty="0" err="1"/>
              <a:t>l’infrastruttura</a:t>
            </a:r>
            <a:r>
              <a:rPr lang="en-US" i="0" baseline="0" dirty="0"/>
              <a:t> ha </a:t>
            </a:r>
            <a:r>
              <a:rPr lang="en-US" i="0" baseline="0" dirty="0" err="1"/>
              <a:t>bisogno</a:t>
            </a:r>
            <a:r>
              <a:rPr lang="en-US" i="0" baseline="0" dirty="0"/>
              <a:t> di </a:t>
            </a:r>
            <a:r>
              <a:rPr lang="en-US" i="0" baseline="0" dirty="0" err="1"/>
              <a:t>essere</a:t>
            </a:r>
            <a:r>
              <a:rPr lang="en-US" i="0" baseline="0" dirty="0"/>
              <a:t> </a:t>
            </a:r>
            <a:r>
              <a:rPr lang="en-US" i="0" baseline="0" dirty="0" err="1"/>
              <a:t>riadattata</a:t>
            </a:r>
            <a:r>
              <a:rPr lang="en-US" i="0" baseline="0"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err="1"/>
              <a:t>Dalle</a:t>
            </a:r>
            <a:r>
              <a:rPr lang="en-US" i="0" baseline="0" dirty="0"/>
              <a:t> machine </a:t>
            </a:r>
            <a:r>
              <a:rPr lang="en-US" i="0" baseline="0" dirty="0" err="1"/>
              <a:t>fisiche</a:t>
            </a:r>
            <a:r>
              <a:rPr lang="en-US" i="0" baseline="0" dirty="0"/>
              <a:t> </a:t>
            </a:r>
            <a:r>
              <a:rPr lang="en-US" i="0" baseline="0" dirty="0" err="1"/>
              <a:t>alla</a:t>
            </a:r>
            <a:r>
              <a:rPr lang="en-US" i="0" baseline="0" dirty="0"/>
              <a:t> </a:t>
            </a:r>
            <a:r>
              <a:rPr lang="en-US" i="0" baseline="0" dirty="0" err="1"/>
              <a:t>virtualizzazione</a:t>
            </a:r>
            <a:r>
              <a:rPr lang="en-US" i="0" baseline="0" dirty="0"/>
              <a:t> con </a:t>
            </a:r>
            <a:r>
              <a:rPr lang="en-US" i="0" baseline="0" dirty="0" err="1"/>
              <a:t>l’introduzione</a:t>
            </a:r>
            <a:r>
              <a:rPr lang="en-US" i="0" baseline="0" dirty="0"/>
              <a:t> poi di </a:t>
            </a:r>
            <a:r>
              <a:rPr lang="en-US" i="0" baseline="0" dirty="0" err="1"/>
              <a:t>piattaforme</a:t>
            </a:r>
            <a:r>
              <a:rPr lang="en-US" i="0" baseline="0" dirty="0"/>
              <a:t> cloud </a:t>
            </a:r>
            <a:r>
              <a:rPr lang="en-US" i="0" baseline="0" dirty="0" err="1"/>
              <a:t>fino</a:t>
            </a:r>
            <a:r>
              <a:rPr lang="en-US" i="0" baseline="0" dirty="0"/>
              <a:t> </a:t>
            </a:r>
            <a:r>
              <a:rPr lang="en-US" i="0" baseline="0" dirty="0" err="1"/>
              <a:t>all’astrazione</a:t>
            </a:r>
            <a:r>
              <a:rPr lang="en-US" i="0" baseline="0" dirty="0"/>
              <a:t> </a:t>
            </a:r>
            <a:r>
              <a:rPr lang="en-US" i="0" baseline="0" dirty="0" err="1"/>
              <a:t>dell’infrastruttura</a:t>
            </a:r>
            <a:r>
              <a:rPr lang="en-US" i="0" baseline="0" dirty="0"/>
              <a:t> </a:t>
            </a:r>
            <a:r>
              <a:rPr lang="en-US" i="0" baseline="0" dirty="0" err="1"/>
              <a:t>utilizzando</a:t>
            </a:r>
            <a:r>
              <a:rPr lang="en-US" i="0" baseline="0" dirty="0"/>
              <a:t> </a:t>
            </a:r>
            <a:r>
              <a:rPr lang="en-US" i="0" baseline="0" dirty="0" err="1"/>
              <a:t>servizi</a:t>
            </a:r>
            <a:r>
              <a:rPr lang="en-US" i="0" baseline="0" dirty="0"/>
              <a:t> di </a:t>
            </a:r>
            <a:r>
              <a:rPr lang="en-US" i="0" baseline="0" dirty="0" err="1"/>
              <a:t>tipo</a:t>
            </a:r>
            <a:r>
              <a:rPr lang="en-US" i="0" baseline="0" dirty="0"/>
              <a:t> </a:t>
            </a:r>
            <a:r>
              <a:rPr lang="en-US" i="0" baseline="0" dirty="0" err="1"/>
              <a:t>paas</a:t>
            </a:r>
            <a:r>
              <a:rPr lang="en-US" i="0" baseline="0" dirty="0"/>
              <a:t>.</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Segoe UI Light" pitchFamily="34" charset="0"/>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Segoe UI Light" pitchFamily="34" charset="0"/>
                <a:ea typeface="+mn-ea"/>
                <a:cs typeface="+mn-cs"/>
              </a:rPr>
              <a:t>Key talking points:</a:t>
            </a:r>
          </a:p>
          <a:p>
            <a:r>
              <a:rPr lang="en-US" sz="1200" kern="1200" dirty="0">
                <a:solidFill>
                  <a:schemeClr val="tx1"/>
                </a:solidFill>
                <a:effectLst/>
                <a:latin typeface="+mn-lt"/>
                <a:ea typeface="+mn-ea"/>
                <a:cs typeface="+mn-cs"/>
              </a:rPr>
              <a:t>In the beginning, there were physical machines. They were expensive and developers loaded them up with multiple applications to save costs. This caused no end of conflicts and unexpected bugs, yet effective machine utilization was still low. Developers struggled to make sure changes to one application didn’t break an unrelated application.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Next up: virtual machines. Since multiple VMs could be run on a single physical box, developers installed their applications in contained VMs, which reduced conflicts and improved utilization, but welcome to shared memory and unpredictable performance. And since provisioning had to be made for the largest loads, “scaling in” wouldn’t really save money.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Enter the cloud. Companies could rent the virtual machines they needed, when they needed them. They could scale applications up and down on demand. You still needed to install and configure OS level patches and updates, and you still had to contend with low-level networking.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most of the benefits of this model accrued to operations and infrastructure, not app development. </a:t>
            </a:r>
          </a:p>
          <a:p>
            <a:endParaRPr lang="en-US" sz="1200"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dirty="0">
                <a:solidFill>
                  <a:schemeClr val="tx1"/>
                </a:solidFill>
                <a:effectLst/>
                <a:latin typeface="+mn-lt"/>
                <a:ea typeface="+mn-ea"/>
                <a:cs typeface="+mn-cs"/>
              </a:rPr>
              <a:t>In a new </a:t>
            </a:r>
            <a:r>
              <a:rPr lang="en-US" sz="1224" b="1" u="sng" kern="1200" dirty="0">
                <a:solidFill>
                  <a:schemeClr val="tx1"/>
                </a:solidFill>
                <a:effectLst/>
                <a:latin typeface="+mn-lt"/>
                <a:ea typeface="+mn-ea"/>
                <a:cs typeface="+mn-cs"/>
                <a:hlinkClick r:id="rId3"/>
              </a:rPr>
              <a:t>Evans Data survey</a:t>
            </a:r>
            <a:r>
              <a:rPr lang="en-US" sz="1224" kern="1200" dirty="0">
                <a:solidFill>
                  <a:schemeClr val="tx1"/>
                </a:solidFill>
                <a:effectLst/>
                <a:latin typeface="+mn-lt"/>
                <a:ea typeface="+mn-ea"/>
                <a:cs typeface="+mn-cs"/>
              </a:rPr>
              <a:t> of 1,441 developers, 81.3% of respondents said they plan to build applications in the cloud within the next 24 months.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30777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5351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r>
              <a:rPr lang="en-US" dirty="0">
                <a:effectLst/>
              </a:rPr>
              <a:t>Azure Functions extends Azure’s application platform by offering </a:t>
            </a:r>
            <a:r>
              <a:rPr lang="en-US" b="1" dirty="0" err="1">
                <a:effectLst/>
              </a:rPr>
              <a:t>serverless</a:t>
            </a:r>
            <a:r>
              <a:rPr lang="en-US" b="1" dirty="0">
                <a:effectLst/>
              </a:rPr>
              <a:t> compute for event-driven solutions</a:t>
            </a:r>
            <a:r>
              <a:rPr lang="en-US" dirty="0">
                <a:effectLst/>
              </a:rPr>
              <a:t>. Azure Functions lets developers easily handle tasks that respond to events common in web and mobile applications, </a:t>
            </a:r>
            <a:r>
              <a:rPr lang="en-US" dirty="0" err="1">
                <a:effectLst/>
              </a:rPr>
              <a:t>IoT</a:t>
            </a:r>
            <a:r>
              <a:rPr lang="en-US" dirty="0">
                <a:effectLst/>
              </a:rPr>
              <a:t> and big data scenarios. Azure Functions works with Azure and third party services, automatically scales out to meet demand and only charges for the time your function runs. </a:t>
            </a:r>
          </a:p>
          <a:p>
            <a:endParaRPr lang="en-US" dirty="0">
              <a:effectLst/>
            </a:endParaRPr>
          </a:p>
          <a:p>
            <a:r>
              <a:rPr lang="en-US" dirty="0">
                <a:effectLst/>
              </a:rPr>
              <a:t>With an open source runtime, developers will be able host Functions anywhere - on Azure, in your datacenter or on other clouds. </a:t>
            </a:r>
          </a:p>
          <a:p>
            <a:endParaRPr lang="en-US" dirty="0">
              <a:effectLst/>
            </a:endParaRPr>
          </a:p>
          <a:p>
            <a:r>
              <a:rPr lang="en-US" b="1" dirty="0">
                <a:effectLst/>
              </a:rPr>
              <a:t>Azure Functions allows developers to program functions in JavaScript, C#, Python and PHP or scripting options such as Bash, Batch, and PowerShell </a:t>
            </a:r>
            <a:r>
              <a:rPr lang="en-US" b="0" dirty="0">
                <a:effectLst/>
              </a:rPr>
              <a:t>using</a:t>
            </a:r>
            <a:r>
              <a:rPr lang="en-US" b="1" dirty="0">
                <a:effectLst/>
              </a:rPr>
              <a:t> </a:t>
            </a:r>
            <a:r>
              <a:rPr lang="en-US" dirty="0">
                <a:effectLst/>
              </a:rPr>
              <a:t>either an intuitive, web-based development environment that allows you to develop directly against your function or by uploading pre-compiled function written in the development tool of your choice. </a:t>
            </a:r>
          </a:p>
          <a:p>
            <a:endParaRPr lang="en-US" dirty="0">
              <a:effectLst/>
            </a:endParaRPr>
          </a:p>
          <a:p>
            <a:r>
              <a:rPr lang="en-US" dirty="0">
                <a:effectLst/>
              </a:rPr>
              <a:t>Pre built </a:t>
            </a:r>
            <a:r>
              <a:rPr lang="en-US" dirty="0" err="1">
                <a:effectLst/>
              </a:rPr>
              <a:t>Input/Output</a:t>
            </a:r>
            <a:r>
              <a:rPr lang="en-US" dirty="0">
                <a:effectLst/>
              </a:rPr>
              <a:t> bindings provide a means of pulling or pushing data to many of the most common Azure 3rd party services, saving developers from having to build these bindings themselves. However, the open source nature of Azure Functions allows you to build your own bindings for services not already supported.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01385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kern="1200" dirty="0">
              <a:solidFill>
                <a:schemeClr val="tx1"/>
              </a:solidFill>
              <a:effectLst/>
              <a:latin typeface="+mn-lt"/>
              <a:ea typeface="+mn-ea"/>
              <a:cs typeface="+mn-cs"/>
            </a:endParaRPr>
          </a:p>
          <a:p>
            <a:pPr lvl="0" rtl="0"/>
            <a:r>
              <a:rPr lang="en-US" sz="1200" b="1" i="0" kern="1200" dirty="0">
                <a:solidFill>
                  <a:schemeClr val="tx1"/>
                </a:solidFill>
                <a:effectLst/>
                <a:latin typeface="+mn-lt"/>
                <a:ea typeface="+mn-ea"/>
                <a:cs typeface="+mn-cs"/>
              </a:rPr>
              <a:t>Respond to any event: </a:t>
            </a:r>
            <a:r>
              <a:rPr lang="en-US" sz="1200" b="0" i="0" kern="1200" dirty="0">
                <a:solidFill>
                  <a:schemeClr val="tx1"/>
                </a:solidFill>
                <a:effectLst/>
                <a:latin typeface="+mn-lt"/>
                <a:ea typeface="+mn-ea"/>
                <a:cs typeface="+mn-cs"/>
              </a:rPr>
              <a:t>Azure Functions extends Azure’s market leading PaaS platform, extending the existing </a:t>
            </a:r>
            <a:r>
              <a:rPr lang="en-US" sz="1200" b="0" i="0" kern="1200" dirty="0" err="1">
                <a:solidFill>
                  <a:schemeClr val="tx1"/>
                </a:solidFill>
                <a:effectLst/>
                <a:latin typeface="+mn-lt"/>
                <a:ea typeface="+mn-ea"/>
                <a:cs typeface="+mn-cs"/>
              </a:rPr>
              <a:t>WebJobs</a:t>
            </a:r>
            <a:r>
              <a:rPr lang="en-US" sz="1200" b="0" i="0" kern="1200" dirty="0">
                <a:solidFill>
                  <a:schemeClr val="tx1"/>
                </a:solidFill>
                <a:effectLst/>
                <a:latin typeface="+mn-lt"/>
                <a:ea typeface="+mn-ea"/>
                <a:cs typeface="+mn-cs"/>
              </a:rPr>
              <a:t> infrastructure to let developers </a:t>
            </a:r>
            <a:r>
              <a:rPr lang="en-US" sz="1200" b="1" i="0" u="sng" kern="1200" dirty="0">
                <a:solidFill>
                  <a:schemeClr val="tx1"/>
                </a:solidFill>
                <a:effectLst/>
                <a:latin typeface="+mn-lt"/>
                <a:ea typeface="+mn-ea"/>
                <a:cs typeface="+mn-cs"/>
              </a:rPr>
              <a:t>easily implement code that reacts to events generated from across the breadth of Azure.</a:t>
            </a:r>
            <a:r>
              <a:rPr lang="en-US" sz="1200" b="0" i="0" kern="1200" dirty="0">
                <a:solidFill>
                  <a:schemeClr val="tx1"/>
                </a:solidFill>
                <a:effectLst/>
                <a:latin typeface="+mn-lt"/>
                <a:ea typeface="+mn-ea"/>
                <a:cs typeface="+mn-cs"/>
              </a:rPr>
              <a:t> Whether you want to respond to changes in Azure storage containers, events emitted in SaaS products that support Web Hooks, or by calls to an HTTP endpoint. They're all easy to set up and require minimal configuration. </a:t>
            </a:r>
          </a:p>
          <a:p>
            <a:pPr lvl="0" rtl="0"/>
            <a:r>
              <a:rPr lang="en-US" sz="1200" b="1" i="0" kern="1200" dirty="0">
                <a:solidFill>
                  <a:schemeClr val="tx1"/>
                </a:solidFill>
                <a:effectLst/>
                <a:latin typeface="+mn-lt"/>
                <a:ea typeface="+mn-ea"/>
                <a:cs typeface="+mn-cs"/>
              </a:rPr>
              <a:t>Develop your way: </a:t>
            </a:r>
            <a:r>
              <a:rPr lang="en-US" sz="1200" i="0" kern="1200" dirty="0">
                <a:solidFill>
                  <a:schemeClr val="tx1"/>
                </a:solidFill>
                <a:effectLst/>
                <a:latin typeface="+mn-lt"/>
                <a:ea typeface="+mn-ea"/>
                <a:cs typeface="+mn-cs"/>
              </a:rPr>
              <a:t>Implement events in a variety of languages (JavaScript, C#, Python and PHP), as well as scripting options like Bash, Batch, and PowerShell, using an intuitive web based user experience or upload and trigger pre-compiled executables built in the development tool of your choice.</a:t>
            </a:r>
            <a:r>
              <a:rPr lang="en-US" sz="1200" b="1" i="0" kern="1200" dirty="0">
                <a:solidFill>
                  <a:schemeClr val="tx1"/>
                </a:solidFill>
                <a:effectLst/>
                <a:latin typeface="+mn-lt"/>
                <a:ea typeface="+mn-ea"/>
                <a:cs typeface="+mn-cs"/>
              </a:rPr>
              <a:t> </a:t>
            </a:r>
            <a:endParaRPr lang="en-US" sz="1200" i="0" kern="1200" dirty="0">
              <a:solidFill>
                <a:schemeClr val="tx1"/>
              </a:solidFill>
              <a:effectLst/>
              <a:latin typeface="+mn-lt"/>
              <a:ea typeface="+mn-ea"/>
              <a:cs typeface="+mn-cs"/>
            </a:endParaRPr>
          </a:p>
          <a:p>
            <a:pPr lvl="0" rtl="0"/>
            <a:r>
              <a:rPr lang="en-US" sz="1200" b="1" i="0" kern="1200" dirty="0">
                <a:solidFill>
                  <a:schemeClr val="tx1"/>
                </a:solidFill>
                <a:effectLst/>
                <a:latin typeface="+mn-lt"/>
                <a:ea typeface="+mn-ea"/>
                <a:cs typeface="+mn-cs"/>
              </a:rPr>
              <a:t>Integrated DevOps:</a:t>
            </a:r>
            <a:r>
              <a:rPr lang="en-US" sz="1200" i="0" kern="1200" dirty="0">
                <a:solidFill>
                  <a:schemeClr val="tx1"/>
                </a:solidFill>
                <a:effectLst/>
                <a:latin typeface="+mn-lt"/>
                <a:ea typeface="+mn-ea"/>
                <a:cs typeface="+mn-cs"/>
              </a:rPr>
              <a:t> Quickly and easily iterate on your Azure Functions with continuous deployment using Visual Studio Team Services, GitHub or </a:t>
            </a:r>
            <a:r>
              <a:rPr lang="en-US" sz="1200" i="0" kern="1200" dirty="0" err="1">
                <a:solidFill>
                  <a:schemeClr val="tx1"/>
                </a:solidFill>
                <a:effectLst/>
                <a:latin typeface="+mn-lt"/>
                <a:ea typeface="+mn-ea"/>
                <a:cs typeface="+mn-cs"/>
              </a:rPr>
              <a:t>BitBucket</a:t>
            </a:r>
            <a:r>
              <a:rPr lang="en-US" sz="1200" i="0" kern="1200" dirty="0">
                <a:solidFill>
                  <a:schemeClr val="tx1"/>
                </a:solidFill>
                <a:effectLst/>
                <a:latin typeface="+mn-lt"/>
                <a:ea typeface="+mn-ea"/>
                <a:cs typeface="+mn-cs"/>
              </a:rPr>
              <a:t>. Monitor and troubleshoot your Azure Functions using the embedded logging environment.</a:t>
            </a:r>
          </a:p>
          <a:p>
            <a:pPr lvl="0" rtl="0"/>
            <a:r>
              <a:rPr lang="en-US" sz="1200" b="1" i="0" kern="1200" dirty="0">
                <a:solidFill>
                  <a:schemeClr val="tx1"/>
                </a:solidFill>
                <a:effectLst/>
                <a:latin typeface="+mn-lt"/>
                <a:ea typeface="+mn-ea"/>
                <a:cs typeface="+mn-cs"/>
              </a:rPr>
              <a:t>Pay for what you use: </a:t>
            </a:r>
            <a:r>
              <a:rPr lang="en-US" sz="1200" i="0" kern="1200" dirty="0">
                <a:solidFill>
                  <a:schemeClr val="tx1"/>
                </a:solidFill>
                <a:effectLst/>
                <a:latin typeface="+mn-lt"/>
                <a:ea typeface="+mn-ea"/>
                <a:cs typeface="+mn-cs"/>
              </a:rPr>
              <a:t>With Azure Functions </a:t>
            </a:r>
            <a:r>
              <a:rPr lang="en-US" sz="1200" b="1" i="0" u="sng" kern="1200" dirty="0">
                <a:solidFill>
                  <a:schemeClr val="tx1"/>
                </a:solidFill>
                <a:effectLst/>
                <a:latin typeface="+mn-lt"/>
                <a:ea typeface="+mn-ea"/>
                <a:cs typeface="+mn-cs"/>
              </a:rPr>
              <a:t>you will only be charged for the time your code is running</a:t>
            </a:r>
            <a:r>
              <a:rPr lang="en-US" sz="1200" i="0" kern="1200" dirty="0">
                <a:solidFill>
                  <a:schemeClr val="tx1"/>
                </a:solidFill>
                <a:effectLst/>
                <a:latin typeface="+mn-lt"/>
                <a:ea typeface="+mn-ea"/>
                <a:cs typeface="+mn-cs"/>
              </a:rPr>
              <a:t>. When an Azure Function is invoked it will be provided with as many resources as it needs to execute only for as long as it is executing.</a:t>
            </a:r>
          </a:p>
          <a:p>
            <a:pPr lvl="0" rtl="0"/>
            <a:r>
              <a:rPr lang="en-US" sz="1200" b="1" i="0" kern="1200" dirty="0">
                <a:solidFill>
                  <a:schemeClr val="tx1"/>
                </a:solidFill>
                <a:effectLst/>
                <a:latin typeface="+mn-lt"/>
                <a:ea typeface="+mn-ea"/>
                <a:cs typeface="+mn-cs"/>
              </a:rPr>
              <a:t>Built for the Enterprise:</a:t>
            </a:r>
            <a:r>
              <a:rPr lang="en-US" sz="1200" i="0" kern="1200" dirty="0">
                <a:solidFill>
                  <a:schemeClr val="tx1"/>
                </a:solidFill>
                <a:effectLst/>
                <a:latin typeface="+mn-lt"/>
                <a:ea typeface="+mn-ea"/>
                <a:cs typeface="+mn-cs"/>
              </a:rPr>
              <a:t> Invoke your functions when events occur in internal APIs or business systems, then output the results to your on-premises databases or business solutions. Make your Azure Functions truly secure by hosting them on an App Service Environment that can be configured to be addressable only from internal networks.</a:t>
            </a:r>
          </a:p>
          <a:p>
            <a:pPr lvl="0" rtl="0"/>
            <a:r>
              <a:rPr lang="en-US" sz="1200" b="1" i="0" kern="1200" dirty="0">
                <a:solidFill>
                  <a:schemeClr val="tx1"/>
                </a:solidFill>
                <a:effectLst/>
                <a:latin typeface="+mn-lt"/>
                <a:ea typeface="+mn-ea"/>
                <a:cs typeface="+mn-cs"/>
              </a:rPr>
              <a:t>Fully open-source, </a:t>
            </a:r>
            <a:r>
              <a:rPr lang="en-US" sz="1200" b="0" i="0" kern="1200" dirty="0">
                <a:solidFill>
                  <a:schemeClr val="tx1"/>
                </a:solidFill>
                <a:effectLst/>
                <a:latin typeface="+mn-lt"/>
                <a:ea typeface="+mn-ea"/>
                <a:cs typeface="+mn-cs"/>
              </a:rPr>
              <a:t>based upon the Kudu project and with an open source SDK and open source portal experience.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86143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088430">
              <a:spcBef>
                <a:spcPts val="833"/>
              </a:spcBef>
            </a:pPr>
            <a:r>
              <a:rPr lang="en-US" sz="1600" b="1" dirty="0">
                <a:solidFill>
                  <a:srgbClr val="000000">
                    <a:lumMod val="85000"/>
                    <a:lumOff val="15000"/>
                  </a:srgbClr>
                </a:solidFill>
                <a:latin typeface="Segoe UI Light"/>
              </a:rPr>
              <a:t>Solution flow</a:t>
            </a:r>
          </a:p>
          <a:p>
            <a:pPr marL="228591" indent="-228591" defTabSz="1088430">
              <a:spcBef>
                <a:spcPts val="917"/>
              </a:spcBef>
              <a:buFont typeface="+mj-lt"/>
              <a:buAutoNum type="arabicPeriod"/>
            </a:pPr>
            <a:r>
              <a:rPr lang="en-US" sz="1200" dirty="0">
                <a:solidFill>
                  <a:srgbClr val="000000">
                    <a:lumMod val="85000"/>
                    <a:lumOff val="15000"/>
                  </a:srgbClr>
                </a:solidFill>
                <a:latin typeface="Segoe UI"/>
              </a:rPr>
              <a:t>Data is collected from apps, smartphone devices, sensors, GPS, and other </a:t>
            </a:r>
            <a:r>
              <a:rPr lang="en-US" sz="1200" dirty="0" err="1">
                <a:solidFill>
                  <a:srgbClr val="000000">
                    <a:lumMod val="85000"/>
                    <a:lumOff val="15000"/>
                  </a:srgbClr>
                </a:solidFill>
                <a:latin typeface="Segoe UI"/>
              </a:rPr>
              <a:t>IoT</a:t>
            </a:r>
            <a:r>
              <a:rPr lang="en-US" sz="1200" dirty="0">
                <a:solidFill>
                  <a:srgbClr val="000000">
                    <a:lumMod val="85000"/>
                    <a:lumOff val="15000"/>
                  </a:srgbClr>
                </a:solidFill>
                <a:latin typeface="Segoe UI"/>
              </a:rPr>
              <a:t> devices</a:t>
            </a:r>
          </a:p>
          <a:p>
            <a:pPr marL="228591" indent="-228591" defTabSz="1088430">
              <a:spcBef>
                <a:spcPts val="917"/>
              </a:spcBef>
              <a:buFont typeface="+mj-lt"/>
              <a:buAutoNum type="arabicPeriod"/>
            </a:pPr>
            <a:r>
              <a:rPr lang="en-US" sz="1200" dirty="0" err="1">
                <a:solidFill>
                  <a:srgbClr val="000000">
                    <a:lumMod val="85000"/>
                    <a:lumOff val="15000"/>
                  </a:srgbClr>
                </a:solidFill>
                <a:latin typeface="Segoe UI"/>
              </a:rPr>
              <a:t>IoT</a:t>
            </a:r>
            <a:r>
              <a:rPr lang="en-US" sz="1200" dirty="0">
                <a:solidFill>
                  <a:srgbClr val="000000">
                    <a:lumMod val="85000"/>
                    <a:lumOff val="15000"/>
                  </a:srgbClr>
                </a:solidFill>
                <a:latin typeface="Segoe UI"/>
              </a:rPr>
              <a:t> Hub lets you connect with </a:t>
            </a:r>
            <a:r>
              <a:rPr lang="en-US" sz="1200" dirty="0" err="1">
                <a:solidFill>
                  <a:srgbClr val="000000">
                    <a:lumMod val="85000"/>
                    <a:lumOff val="15000"/>
                  </a:srgbClr>
                </a:solidFill>
                <a:latin typeface="Segoe UI"/>
              </a:rPr>
              <a:t>IoT</a:t>
            </a:r>
            <a:r>
              <a:rPr lang="en-US" sz="1200" dirty="0">
                <a:solidFill>
                  <a:srgbClr val="000000">
                    <a:lumMod val="85000"/>
                    <a:lumOff val="15000"/>
                  </a:srgbClr>
                </a:solidFill>
                <a:latin typeface="Segoe UI"/>
              </a:rPr>
              <a:t> devices securely and provides </a:t>
            </a:r>
            <a:r>
              <a:rPr lang="en-US" sz="1200" dirty="0" err="1">
                <a:solidFill>
                  <a:srgbClr val="000000">
                    <a:lumMod val="85000"/>
                    <a:lumOff val="15000"/>
                  </a:srgbClr>
                </a:solidFill>
                <a:latin typeface="Segoe UI"/>
              </a:rPr>
              <a:t>IoT</a:t>
            </a:r>
            <a:r>
              <a:rPr lang="en-US" sz="1200" dirty="0">
                <a:solidFill>
                  <a:srgbClr val="000000">
                    <a:lumMod val="85000"/>
                    <a:lumOff val="15000"/>
                  </a:srgbClr>
                </a:solidFill>
                <a:latin typeface="Segoe UI"/>
              </a:rPr>
              <a:t> Hub identity registry to manage device authentication</a:t>
            </a:r>
          </a:p>
          <a:p>
            <a:pPr marL="228591" indent="-228591" defTabSz="1088430">
              <a:spcBef>
                <a:spcPts val="917"/>
              </a:spcBef>
              <a:buFont typeface="+mj-lt"/>
              <a:buAutoNum type="arabicPeriod"/>
            </a:pPr>
            <a:r>
              <a:rPr lang="en-US" sz="1200" dirty="0">
                <a:solidFill>
                  <a:srgbClr val="000000">
                    <a:lumMod val="85000"/>
                    <a:lumOff val="15000"/>
                  </a:srgbClr>
                </a:solidFill>
                <a:latin typeface="Segoe UI"/>
              </a:rPr>
              <a:t>Event Hubs streams millions of events per second and makes data available to process and analyze</a:t>
            </a:r>
          </a:p>
          <a:p>
            <a:pPr marL="228591" indent="-228591" defTabSz="1088430">
              <a:spcBef>
                <a:spcPts val="917"/>
              </a:spcBef>
              <a:buFont typeface="+mj-lt"/>
              <a:buAutoNum type="arabicPeriod"/>
            </a:pPr>
            <a:r>
              <a:rPr lang="en-US" sz="1200" dirty="0">
                <a:solidFill>
                  <a:srgbClr val="000000">
                    <a:lumMod val="85000"/>
                    <a:lumOff val="15000"/>
                  </a:srgbClr>
                </a:solidFill>
                <a:latin typeface="Segoe UI"/>
              </a:rPr>
              <a:t>Data collected from </a:t>
            </a:r>
            <a:r>
              <a:rPr lang="en-US" sz="1200" dirty="0" err="1">
                <a:solidFill>
                  <a:srgbClr val="000000">
                    <a:lumMod val="85000"/>
                    <a:lumOff val="15000"/>
                  </a:srgbClr>
                </a:solidFill>
                <a:latin typeface="Segoe UI"/>
              </a:rPr>
              <a:t>IoT</a:t>
            </a:r>
            <a:r>
              <a:rPr lang="en-US" sz="1200" dirty="0">
                <a:solidFill>
                  <a:srgbClr val="000000">
                    <a:lumMod val="85000"/>
                    <a:lumOff val="15000"/>
                  </a:srgbClr>
                </a:solidFill>
                <a:latin typeface="Segoe UI"/>
              </a:rPr>
              <a:t> devices can be stored in different types of data stores, including </a:t>
            </a:r>
            <a:r>
              <a:rPr lang="en-US" sz="1200" dirty="0" err="1">
                <a:solidFill>
                  <a:srgbClr val="000000">
                    <a:lumMod val="85000"/>
                    <a:lumOff val="15000"/>
                  </a:srgbClr>
                </a:solidFill>
                <a:latin typeface="Segoe UI"/>
              </a:rPr>
              <a:t>DocumentDB</a:t>
            </a:r>
            <a:r>
              <a:rPr lang="en-US" sz="1200" dirty="0">
                <a:solidFill>
                  <a:srgbClr val="000000">
                    <a:lumMod val="85000"/>
                    <a:lumOff val="15000"/>
                  </a:srgbClr>
                </a:solidFill>
                <a:latin typeface="Segoe UI"/>
              </a:rPr>
              <a:t>, Azure SQL, Azure SQL Data Warehouse, and MongoDB</a:t>
            </a:r>
          </a:p>
          <a:p>
            <a:pPr marL="228591" indent="-228591" defTabSz="1088430">
              <a:spcBef>
                <a:spcPts val="917"/>
              </a:spcBef>
              <a:buFont typeface="+mj-lt"/>
              <a:buAutoNum type="arabicPeriod"/>
            </a:pPr>
            <a:r>
              <a:rPr lang="en-US" sz="1200" dirty="0">
                <a:solidFill>
                  <a:srgbClr val="000000">
                    <a:lumMod val="85000"/>
                    <a:lumOff val="15000"/>
                  </a:srgbClr>
                </a:solidFill>
                <a:latin typeface="Segoe UI"/>
              </a:rPr>
              <a:t>Use data analytics services, including Machine Learning, Data Lake Analytics, and Stream Analytics, to analyze large amounts of data collected from </a:t>
            </a:r>
            <a:r>
              <a:rPr lang="en-US" sz="1200" dirty="0" err="1">
                <a:solidFill>
                  <a:srgbClr val="000000">
                    <a:lumMod val="85000"/>
                    <a:lumOff val="15000"/>
                  </a:srgbClr>
                </a:solidFill>
                <a:latin typeface="Segoe UI"/>
              </a:rPr>
              <a:t>IoT</a:t>
            </a:r>
            <a:r>
              <a:rPr lang="en-US" sz="1200" dirty="0">
                <a:solidFill>
                  <a:srgbClr val="000000">
                    <a:lumMod val="85000"/>
                    <a:lumOff val="15000"/>
                  </a:srgbClr>
                </a:solidFill>
                <a:latin typeface="Segoe UI"/>
              </a:rPr>
              <a:t> devices</a:t>
            </a:r>
          </a:p>
          <a:p>
            <a:pPr marL="228591" indent="-228591" defTabSz="1088430">
              <a:spcBef>
                <a:spcPts val="917"/>
              </a:spcBef>
              <a:buFont typeface="+mj-lt"/>
              <a:buAutoNum type="arabicPeriod"/>
            </a:pPr>
            <a:r>
              <a:rPr lang="en-US" sz="1200" dirty="0">
                <a:solidFill>
                  <a:srgbClr val="000000">
                    <a:lumMod val="85000"/>
                    <a:lumOff val="15000"/>
                  </a:srgbClr>
                </a:solidFill>
                <a:latin typeface="Segoe UI"/>
              </a:rPr>
              <a:t>Additional Azure services, including Automation, can be used to configure advanced features</a:t>
            </a:r>
          </a:p>
          <a:p>
            <a:pPr marL="228591" indent="-228591" defTabSz="1088430">
              <a:spcBef>
                <a:spcPts val="917"/>
              </a:spcBef>
              <a:buFont typeface="+mj-lt"/>
              <a:buAutoNum type="arabicPeriod"/>
            </a:pPr>
            <a:r>
              <a:rPr lang="en-US" sz="1200" dirty="0">
                <a:solidFill>
                  <a:srgbClr val="000000">
                    <a:lumMod val="85000"/>
                    <a:lumOff val="15000"/>
                  </a:srgbClr>
                </a:solidFill>
                <a:latin typeface="Segoe UI"/>
              </a:rPr>
              <a:t>Use Power BI, Tableau, or </a:t>
            </a:r>
            <a:r>
              <a:rPr lang="en-US" sz="1200" dirty="0" err="1">
                <a:solidFill>
                  <a:srgbClr val="000000">
                    <a:lumMod val="85000"/>
                    <a:lumOff val="15000"/>
                  </a:srgbClr>
                </a:solidFill>
                <a:latin typeface="Segoe UI"/>
              </a:rPr>
              <a:t>Qlik</a:t>
            </a:r>
            <a:r>
              <a:rPr lang="en-US" sz="1200" dirty="0">
                <a:solidFill>
                  <a:srgbClr val="000000">
                    <a:lumMod val="85000"/>
                    <a:lumOff val="15000"/>
                  </a:srgbClr>
                </a:solidFill>
                <a:latin typeface="Segoe UI"/>
              </a:rPr>
              <a:t> to visualize data with meaningful insights to identify device usage and user behavior</a:t>
            </a:r>
          </a:p>
          <a:p>
            <a:endParaRPr lang="en-US" dirty="0"/>
          </a:p>
        </p:txBody>
      </p:sp>
      <p:sp>
        <p:nvSpPr>
          <p:cNvPr id="4" name="Slide Number Placeholder 3"/>
          <p:cNvSpPr>
            <a:spLocks noGrp="1"/>
          </p:cNvSpPr>
          <p:nvPr>
            <p:ph type="sldNum" sz="quarter" idx="10"/>
          </p:nvPr>
        </p:nvSpPr>
        <p:spPr/>
        <p:txBody>
          <a:bodyPr/>
          <a:lstStyle/>
          <a:p>
            <a:pPr marL="0" marR="0" lvl="0" indent="0" algn="r" defTabSz="1306220" rtl="0" eaLnBrk="1" fontAlgn="auto" latinLnBrk="0" hangingPunct="1">
              <a:lnSpc>
                <a:spcPct val="100000"/>
              </a:lnSpc>
              <a:spcBef>
                <a:spcPts val="0"/>
              </a:spcBef>
              <a:spcAft>
                <a:spcPts val="0"/>
              </a:spcAft>
              <a:buClrTx/>
              <a:buSzTx/>
              <a:buFontTx/>
              <a:buNone/>
              <a:tabLst/>
              <a:defRPr/>
            </a:pPr>
            <a:fld id="{B4E17D6C-88BB-4742-9FFE-95233D636F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0622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05299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Adding Superpowers to your Apps</a:t>
            </a:r>
          </a:p>
          <a:p>
            <a:r>
              <a:rPr lang="en-US" sz="1200" b="0" i="0" kern="1200" dirty="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200" b="0" i="0" kern="1200" dirty="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Database/Data Services</a:t>
            </a:r>
          </a:p>
          <a:p>
            <a:r>
              <a:rPr lang="en-US" sz="1200" b="0" i="0" kern="1200" dirty="0">
                <a:solidFill>
                  <a:schemeClr val="tx1"/>
                </a:solidFill>
                <a:effectLst/>
                <a:latin typeface="+mn-lt"/>
                <a:ea typeface="+mn-ea"/>
                <a:cs typeface="+mn-cs"/>
              </a:rPr>
              <a:t>Integration</a:t>
            </a:r>
          </a:p>
          <a:p>
            <a:r>
              <a:rPr lang="en-US" sz="1200" b="0" i="0" kern="1200" dirty="0">
                <a:solidFill>
                  <a:schemeClr val="tx1"/>
                </a:solidFill>
                <a:effectLst/>
                <a:latin typeface="+mn-lt"/>
                <a:ea typeface="+mn-ea"/>
                <a:cs typeface="+mn-cs"/>
              </a:rPr>
              <a:t>Identity &amp; Security</a:t>
            </a:r>
          </a:p>
          <a:p>
            <a:r>
              <a:rPr lang="en-US" sz="1200" b="0" i="0" kern="1200" dirty="0">
                <a:solidFill>
                  <a:schemeClr val="tx1"/>
                </a:solidFill>
                <a:effectLst/>
                <a:latin typeface="+mn-lt"/>
                <a:ea typeface="+mn-ea"/>
                <a:cs typeface="+mn-cs"/>
              </a:rPr>
              <a:t>Developer Services</a:t>
            </a:r>
          </a:p>
          <a:p>
            <a:r>
              <a:rPr lang="en-US" sz="1200" b="0" i="0" kern="1200" dirty="0">
                <a:solidFill>
                  <a:schemeClr val="tx1"/>
                </a:solidFill>
                <a:effectLst/>
                <a:latin typeface="+mn-lt"/>
                <a:ea typeface="+mn-ea"/>
                <a:cs typeface="+mn-cs"/>
              </a:rPr>
              <a:t>Advanced Analytics and IoT</a:t>
            </a:r>
          </a:p>
          <a:p>
            <a:r>
              <a:rPr lang="en-US" sz="1200" b="0" i="0" kern="1200" dirty="0">
                <a:solidFill>
                  <a:schemeClr val="tx1"/>
                </a:solidFill>
                <a:effectLst/>
                <a:latin typeface="+mn-lt"/>
                <a:ea typeface="+mn-ea"/>
                <a:cs typeface="+mn-cs"/>
              </a:rPr>
              <a:t>Media &amp; CDN</a:t>
            </a:r>
          </a:p>
          <a:p>
            <a:endParaRPr lang="en-US" sz="1200" b="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modern developer is a </a:t>
            </a:r>
            <a:r>
              <a:rPr lang="en-US" sz="1200" i="1" kern="1200" dirty="0">
                <a:solidFill>
                  <a:schemeClr val="tx1"/>
                </a:solidFill>
                <a:effectLst/>
                <a:latin typeface="+mn-lt"/>
                <a:ea typeface="+mn-ea"/>
                <a:cs typeface="+mn-cs"/>
              </a:rPr>
              <a:t>solution composer</a:t>
            </a:r>
            <a:r>
              <a:rPr lang="en-US" sz="1200" kern="1200" dirty="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91696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mn-lt"/>
                <a:ea typeface="+mn-ea"/>
                <a:cs typeface="+mn-cs"/>
              </a:rPr>
              <a:t>Adding Superpowers to your Apps</a:t>
            </a:r>
          </a:p>
          <a:p>
            <a:r>
              <a:rPr lang="en-US" sz="1400" b="0" i="0" kern="1200" dirty="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400" b="0" i="0" kern="1200" dirty="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400" b="0" i="0" kern="1200" dirty="0">
              <a:solidFill>
                <a:schemeClr val="tx1"/>
              </a:solidFill>
              <a:effectLst/>
              <a:latin typeface="+mn-lt"/>
              <a:ea typeface="+mn-ea"/>
              <a:cs typeface="+mn-cs"/>
            </a:endParaRPr>
          </a:p>
          <a:p>
            <a:r>
              <a:rPr lang="en-US" sz="1400" b="0" i="0" kern="1200" dirty="0">
                <a:solidFill>
                  <a:schemeClr val="tx1"/>
                </a:solidFill>
                <a:effectLst/>
                <a:latin typeface="+mn-lt"/>
                <a:ea typeface="+mn-ea"/>
                <a:cs typeface="+mn-cs"/>
              </a:rPr>
              <a:t>Database/Data Services</a:t>
            </a:r>
          </a:p>
          <a:p>
            <a:r>
              <a:rPr lang="en-US" sz="1400" b="0" i="0" kern="1200" dirty="0">
                <a:solidFill>
                  <a:schemeClr val="tx1"/>
                </a:solidFill>
                <a:effectLst/>
                <a:latin typeface="+mn-lt"/>
                <a:ea typeface="+mn-ea"/>
                <a:cs typeface="+mn-cs"/>
              </a:rPr>
              <a:t>Integration</a:t>
            </a:r>
          </a:p>
          <a:p>
            <a:r>
              <a:rPr lang="en-US" sz="1400" b="0" i="0" kern="1200" dirty="0">
                <a:solidFill>
                  <a:schemeClr val="tx1"/>
                </a:solidFill>
                <a:effectLst/>
                <a:latin typeface="+mn-lt"/>
                <a:ea typeface="+mn-ea"/>
                <a:cs typeface="+mn-cs"/>
              </a:rPr>
              <a:t>Identity &amp; Security</a:t>
            </a:r>
          </a:p>
          <a:p>
            <a:r>
              <a:rPr lang="en-US" sz="1400" b="0" i="0" kern="1200" dirty="0">
                <a:solidFill>
                  <a:schemeClr val="tx1"/>
                </a:solidFill>
                <a:effectLst/>
                <a:latin typeface="+mn-lt"/>
                <a:ea typeface="+mn-ea"/>
                <a:cs typeface="+mn-cs"/>
              </a:rPr>
              <a:t>Developer Services</a:t>
            </a:r>
          </a:p>
          <a:p>
            <a:r>
              <a:rPr lang="en-US" sz="1400" b="0" i="0" kern="1200" dirty="0">
                <a:solidFill>
                  <a:schemeClr val="tx1"/>
                </a:solidFill>
                <a:effectLst/>
                <a:latin typeface="+mn-lt"/>
                <a:ea typeface="+mn-ea"/>
                <a:cs typeface="+mn-cs"/>
              </a:rPr>
              <a:t>Advanced Analytics and IoT</a:t>
            </a:r>
          </a:p>
          <a:p>
            <a:r>
              <a:rPr lang="en-US" sz="1400" b="0" i="0" kern="1200" dirty="0">
                <a:solidFill>
                  <a:schemeClr val="tx1"/>
                </a:solidFill>
                <a:effectLst/>
                <a:latin typeface="+mn-lt"/>
                <a:ea typeface="+mn-ea"/>
                <a:cs typeface="+mn-cs"/>
              </a:rPr>
              <a:t>Media &amp; CDN</a:t>
            </a:r>
          </a:p>
          <a:p>
            <a:endParaRPr lang="en-US" sz="1400" b="0" i="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The modern developer is a </a:t>
            </a:r>
            <a:r>
              <a:rPr lang="en-US" sz="1400" i="1" kern="1200" dirty="0">
                <a:solidFill>
                  <a:schemeClr val="tx1"/>
                </a:solidFill>
                <a:effectLst/>
                <a:latin typeface="+mn-lt"/>
                <a:ea typeface="+mn-ea"/>
                <a:cs typeface="+mn-cs"/>
              </a:rPr>
              <a:t>solution composer</a:t>
            </a:r>
            <a:r>
              <a:rPr lang="en-US" sz="1400" kern="1200" dirty="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4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92734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mn-lt"/>
                <a:ea typeface="+mn-ea"/>
                <a:cs typeface="+mn-cs"/>
              </a:rPr>
              <a:t>Adding Superpowers to your Apps</a:t>
            </a:r>
          </a:p>
          <a:p>
            <a:r>
              <a:rPr lang="en-US" sz="1400" b="0" i="0" kern="1200" dirty="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400" b="0" i="0" kern="1200" dirty="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400" b="0" i="0" kern="1200" dirty="0">
              <a:solidFill>
                <a:schemeClr val="tx1"/>
              </a:solidFill>
              <a:effectLst/>
              <a:latin typeface="+mn-lt"/>
              <a:ea typeface="+mn-ea"/>
              <a:cs typeface="+mn-cs"/>
            </a:endParaRPr>
          </a:p>
          <a:p>
            <a:r>
              <a:rPr lang="en-US" sz="1400" b="0" i="0" kern="1200" dirty="0">
                <a:solidFill>
                  <a:schemeClr val="tx1"/>
                </a:solidFill>
                <a:effectLst/>
                <a:latin typeface="+mn-lt"/>
                <a:ea typeface="+mn-ea"/>
                <a:cs typeface="+mn-cs"/>
              </a:rPr>
              <a:t>Database/Data Services</a:t>
            </a:r>
          </a:p>
          <a:p>
            <a:r>
              <a:rPr lang="en-US" sz="1400" b="0" i="0" kern="1200" dirty="0">
                <a:solidFill>
                  <a:schemeClr val="tx1"/>
                </a:solidFill>
                <a:effectLst/>
                <a:latin typeface="+mn-lt"/>
                <a:ea typeface="+mn-ea"/>
                <a:cs typeface="+mn-cs"/>
              </a:rPr>
              <a:t>Integration</a:t>
            </a:r>
          </a:p>
          <a:p>
            <a:r>
              <a:rPr lang="en-US" sz="1400" b="0" i="0" kern="1200" dirty="0">
                <a:solidFill>
                  <a:schemeClr val="tx1"/>
                </a:solidFill>
                <a:effectLst/>
                <a:latin typeface="+mn-lt"/>
                <a:ea typeface="+mn-ea"/>
                <a:cs typeface="+mn-cs"/>
              </a:rPr>
              <a:t>Identity &amp; Security</a:t>
            </a:r>
          </a:p>
          <a:p>
            <a:r>
              <a:rPr lang="en-US" sz="1400" b="0" i="0" kern="1200" dirty="0">
                <a:solidFill>
                  <a:schemeClr val="tx1"/>
                </a:solidFill>
                <a:effectLst/>
                <a:latin typeface="+mn-lt"/>
                <a:ea typeface="+mn-ea"/>
                <a:cs typeface="+mn-cs"/>
              </a:rPr>
              <a:t>Developer Services</a:t>
            </a:r>
          </a:p>
          <a:p>
            <a:r>
              <a:rPr lang="en-US" sz="1400" b="0" i="0" kern="1200" dirty="0">
                <a:solidFill>
                  <a:schemeClr val="tx1"/>
                </a:solidFill>
                <a:effectLst/>
                <a:latin typeface="+mn-lt"/>
                <a:ea typeface="+mn-ea"/>
                <a:cs typeface="+mn-cs"/>
              </a:rPr>
              <a:t>Advanced Analytics and IoT</a:t>
            </a:r>
          </a:p>
          <a:p>
            <a:r>
              <a:rPr lang="en-US" sz="1400" b="0" i="0" kern="1200" dirty="0">
                <a:solidFill>
                  <a:schemeClr val="tx1"/>
                </a:solidFill>
                <a:effectLst/>
                <a:latin typeface="+mn-lt"/>
                <a:ea typeface="+mn-ea"/>
                <a:cs typeface="+mn-cs"/>
              </a:rPr>
              <a:t>Media &amp; CDN</a:t>
            </a:r>
          </a:p>
          <a:p>
            <a:endParaRPr lang="en-US" sz="1400" b="0" i="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The modern developer is a </a:t>
            </a:r>
            <a:r>
              <a:rPr lang="en-US" sz="1400" i="1" kern="1200" dirty="0">
                <a:solidFill>
                  <a:schemeClr val="tx1"/>
                </a:solidFill>
                <a:effectLst/>
                <a:latin typeface="+mn-lt"/>
                <a:ea typeface="+mn-ea"/>
                <a:cs typeface="+mn-cs"/>
              </a:rPr>
              <a:t>solution composer</a:t>
            </a:r>
            <a:r>
              <a:rPr lang="en-US" sz="1400" kern="1200" dirty="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4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66264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mn-lt"/>
                <a:ea typeface="+mn-ea"/>
                <a:cs typeface="+mn-cs"/>
              </a:rPr>
              <a:t>Adding Superpowers to your Apps</a:t>
            </a:r>
          </a:p>
          <a:p>
            <a:r>
              <a:rPr lang="en-US" sz="1400" b="0" i="0" kern="1200" dirty="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400" b="0" i="0" kern="1200" dirty="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400" b="0" i="0" kern="1200" dirty="0">
              <a:solidFill>
                <a:schemeClr val="tx1"/>
              </a:solidFill>
              <a:effectLst/>
              <a:latin typeface="+mn-lt"/>
              <a:ea typeface="+mn-ea"/>
              <a:cs typeface="+mn-cs"/>
            </a:endParaRPr>
          </a:p>
          <a:p>
            <a:r>
              <a:rPr lang="en-US" sz="1400" b="0" i="0" kern="1200" dirty="0">
                <a:solidFill>
                  <a:schemeClr val="tx1"/>
                </a:solidFill>
                <a:effectLst/>
                <a:latin typeface="+mn-lt"/>
                <a:ea typeface="+mn-ea"/>
                <a:cs typeface="+mn-cs"/>
              </a:rPr>
              <a:t>Database/Data Services</a:t>
            </a:r>
          </a:p>
          <a:p>
            <a:r>
              <a:rPr lang="en-US" sz="1400" b="0" i="0" kern="1200" dirty="0">
                <a:solidFill>
                  <a:schemeClr val="tx1"/>
                </a:solidFill>
                <a:effectLst/>
                <a:latin typeface="+mn-lt"/>
                <a:ea typeface="+mn-ea"/>
                <a:cs typeface="+mn-cs"/>
              </a:rPr>
              <a:t>Integration</a:t>
            </a:r>
          </a:p>
          <a:p>
            <a:r>
              <a:rPr lang="en-US" sz="1400" b="0" i="0" kern="1200" dirty="0">
                <a:solidFill>
                  <a:schemeClr val="tx1"/>
                </a:solidFill>
                <a:effectLst/>
                <a:latin typeface="+mn-lt"/>
                <a:ea typeface="+mn-ea"/>
                <a:cs typeface="+mn-cs"/>
              </a:rPr>
              <a:t>Identity &amp; Security</a:t>
            </a:r>
          </a:p>
          <a:p>
            <a:r>
              <a:rPr lang="en-US" sz="1400" b="0" i="0" kern="1200" dirty="0">
                <a:solidFill>
                  <a:schemeClr val="tx1"/>
                </a:solidFill>
                <a:effectLst/>
                <a:latin typeface="+mn-lt"/>
                <a:ea typeface="+mn-ea"/>
                <a:cs typeface="+mn-cs"/>
              </a:rPr>
              <a:t>Developer Services</a:t>
            </a:r>
          </a:p>
          <a:p>
            <a:r>
              <a:rPr lang="en-US" sz="1400" b="0" i="0" kern="1200" dirty="0">
                <a:solidFill>
                  <a:schemeClr val="tx1"/>
                </a:solidFill>
                <a:effectLst/>
                <a:latin typeface="+mn-lt"/>
                <a:ea typeface="+mn-ea"/>
                <a:cs typeface="+mn-cs"/>
              </a:rPr>
              <a:t>Advanced Analytics and IoT</a:t>
            </a:r>
          </a:p>
          <a:p>
            <a:r>
              <a:rPr lang="en-US" sz="1400" b="0" i="0" kern="1200" dirty="0">
                <a:solidFill>
                  <a:schemeClr val="tx1"/>
                </a:solidFill>
                <a:effectLst/>
                <a:latin typeface="+mn-lt"/>
                <a:ea typeface="+mn-ea"/>
                <a:cs typeface="+mn-cs"/>
              </a:rPr>
              <a:t>Media &amp; CDN</a:t>
            </a:r>
          </a:p>
          <a:p>
            <a:endParaRPr lang="en-US" sz="1400" b="0" i="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The modern developer is a </a:t>
            </a:r>
            <a:r>
              <a:rPr lang="en-US" sz="1400" i="1" kern="1200" dirty="0">
                <a:solidFill>
                  <a:schemeClr val="tx1"/>
                </a:solidFill>
                <a:effectLst/>
                <a:latin typeface="+mn-lt"/>
                <a:ea typeface="+mn-ea"/>
                <a:cs typeface="+mn-cs"/>
              </a:rPr>
              <a:t>solution composer</a:t>
            </a:r>
            <a:r>
              <a:rPr lang="en-US" sz="1400" kern="1200" dirty="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4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98168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mn-lt"/>
                <a:ea typeface="+mn-ea"/>
                <a:cs typeface="+mn-cs"/>
              </a:rPr>
              <a:t>Adding Superpowers to your Apps</a:t>
            </a:r>
          </a:p>
          <a:p>
            <a:r>
              <a:rPr lang="en-US" sz="1400" b="0" i="0" kern="1200" dirty="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400" b="0" i="0" kern="1200" dirty="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400" b="0" i="0" kern="1200" dirty="0">
              <a:solidFill>
                <a:schemeClr val="tx1"/>
              </a:solidFill>
              <a:effectLst/>
              <a:latin typeface="+mn-lt"/>
              <a:ea typeface="+mn-ea"/>
              <a:cs typeface="+mn-cs"/>
            </a:endParaRPr>
          </a:p>
          <a:p>
            <a:r>
              <a:rPr lang="en-US" sz="1400" b="0" i="0" kern="1200" dirty="0">
                <a:solidFill>
                  <a:schemeClr val="tx1"/>
                </a:solidFill>
                <a:effectLst/>
                <a:latin typeface="+mn-lt"/>
                <a:ea typeface="+mn-ea"/>
                <a:cs typeface="+mn-cs"/>
              </a:rPr>
              <a:t>Database/Data Services</a:t>
            </a:r>
          </a:p>
          <a:p>
            <a:r>
              <a:rPr lang="en-US" sz="1400" b="0" i="0" kern="1200" dirty="0">
                <a:solidFill>
                  <a:schemeClr val="tx1"/>
                </a:solidFill>
                <a:effectLst/>
                <a:latin typeface="+mn-lt"/>
                <a:ea typeface="+mn-ea"/>
                <a:cs typeface="+mn-cs"/>
              </a:rPr>
              <a:t>Integration</a:t>
            </a:r>
          </a:p>
          <a:p>
            <a:r>
              <a:rPr lang="en-US" sz="1400" b="0" i="0" kern="1200" dirty="0">
                <a:solidFill>
                  <a:schemeClr val="tx1"/>
                </a:solidFill>
                <a:effectLst/>
                <a:latin typeface="+mn-lt"/>
                <a:ea typeface="+mn-ea"/>
                <a:cs typeface="+mn-cs"/>
              </a:rPr>
              <a:t>Identity &amp; Security</a:t>
            </a:r>
          </a:p>
          <a:p>
            <a:r>
              <a:rPr lang="en-US" sz="1400" b="0" i="0" kern="1200" dirty="0">
                <a:solidFill>
                  <a:schemeClr val="tx1"/>
                </a:solidFill>
                <a:effectLst/>
                <a:latin typeface="+mn-lt"/>
                <a:ea typeface="+mn-ea"/>
                <a:cs typeface="+mn-cs"/>
              </a:rPr>
              <a:t>Developer Services</a:t>
            </a:r>
          </a:p>
          <a:p>
            <a:r>
              <a:rPr lang="en-US" sz="1400" b="0" i="0" kern="1200" dirty="0">
                <a:solidFill>
                  <a:schemeClr val="tx1"/>
                </a:solidFill>
                <a:effectLst/>
                <a:latin typeface="+mn-lt"/>
                <a:ea typeface="+mn-ea"/>
                <a:cs typeface="+mn-cs"/>
              </a:rPr>
              <a:t>Advanced Analytics and IoT</a:t>
            </a:r>
          </a:p>
          <a:p>
            <a:r>
              <a:rPr lang="en-US" sz="1400" b="0" i="0" kern="1200" dirty="0">
                <a:solidFill>
                  <a:schemeClr val="tx1"/>
                </a:solidFill>
                <a:effectLst/>
                <a:latin typeface="+mn-lt"/>
                <a:ea typeface="+mn-ea"/>
                <a:cs typeface="+mn-cs"/>
              </a:rPr>
              <a:t>Media &amp; CDN</a:t>
            </a:r>
          </a:p>
          <a:p>
            <a:endParaRPr lang="en-US" sz="1400" b="0" i="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The modern developer is a </a:t>
            </a:r>
            <a:r>
              <a:rPr lang="en-US" sz="1400" i="1" kern="1200" dirty="0">
                <a:solidFill>
                  <a:schemeClr val="tx1"/>
                </a:solidFill>
                <a:effectLst/>
                <a:latin typeface="+mn-lt"/>
                <a:ea typeface="+mn-ea"/>
                <a:cs typeface="+mn-cs"/>
              </a:rPr>
              <a:t>solution composer</a:t>
            </a:r>
            <a:r>
              <a:rPr lang="en-US" sz="1400" kern="1200" dirty="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4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25642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mn-lt"/>
                <a:ea typeface="+mn-ea"/>
                <a:cs typeface="+mn-cs"/>
              </a:rPr>
              <a:t>Adding Superpowers to your Apps</a:t>
            </a:r>
          </a:p>
          <a:p>
            <a:r>
              <a:rPr lang="en-US" sz="1400" b="0" i="0" kern="1200" dirty="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400" b="0" i="0" kern="1200" dirty="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400" b="0" i="0" kern="1200" dirty="0">
              <a:solidFill>
                <a:schemeClr val="tx1"/>
              </a:solidFill>
              <a:effectLst/>
              <a:latin typeface="+mn-lt"/>
              <a:ea typeface="+mn-ea"/>
              <a:cs typeface="+mn-cs"/>
            </a:endParaRPr>
          </a:p>
          <a:p>
            <a:r>
              <a:rPr lang="en-US" sz="1400" b="0" i="0" kern="1200" dirty="0">
                <a:solidFill>
                  <a:schemeClr val="tx1"/>
                </a:solidFill>
                <a:effectLst/>
                <a:latin typeface="+mn-lt"/>
                <a:ea typeface="+mn-ea"/>
                <a:cs typeface="+mn-cs"/>
              </a:rPr>
              <a:t>Database/Data Services</a:t>
            </a:r>
          </a:p>
          <a:p>
            <a:r>
              <a:rPr lang="en-US" sz="1400" b="0" i="0" kern="1200" dirty="0">
                <a:solidFill>
                  <a:schemeClr val="tx1"/>
                </a:solidFill>
                <a:effectLst/>
                <a:latin typeface="+mn-lt"/>
                <a:ea typeface="+mn-ea"/>
                <a:cs typeface="+mn-cs"/>
              </a:rPr>
              <a:t>Integration</a:t>
            </a:r>
          </a:p>
          <a:p>
            <a:r>
              <a:rPr lang="en-US" sz="1400" b="0" i="0" kern="1200" dirty="0">
                <a:solidFill>
                  <a:schemeClr val="tx1"/>
                </a:solidFill>
                <a:effectLst/>
                <a:latin typeface="+mn-lt"/>
                <a:ea typeface="+mn-ea"/>
                <a:cs typeface="+mn-cs"/>
              </a:rPr>
              <a:t>Identity &amp; Security</a:t>
            </a:r>
          </a:p>
          <a:p>
            <a:r>
              <a:rPr lang="en-US" sz="1400" b="0" i="0" kern="1200" dirty="0">
                <a:solidFill>
                  <a:schemeClr val="tx1"/>
                </a:solidFill>
                <a:effectLst/>
                <a:latin typeface="+mn-lt"/>
                <a:ea typeface="+mn-ea"/>
                <a:cs typeface="+mn-cs"/>
              </a:rPr>
              <a:t>Developer Services</a:t>
            </a:r>
          </a:p>
          <a:p>
            <a:r>
              <a:rPr lang="en-US" sz="1400" b="0" i="0" kern="1200" dirty="0">
                <a:solidFill>
                  <a:schemeClr val="tx1"/>
                </a:solidFill>
                <a:effectLst/>
                <a:latin typeface="+mn-lt"/>
                <a:ea typeface="+mn-ea"/>
                <a:cs typeface="+mn-cs"/>
              </a:rPr>
              <a:t>Advanced Analytics and IoT</a:t>
            </a:r>
          </a:p>
          <a:p>
            <a:r>
              <a:rPr lang="en-US" sz="1400" b="0" i="0" kern="1200" dirty="0">
                <a:solidFill>
                  <a:schemeClr val="tx1"/>
                </a:solidFill>
                <a:effectLst/>
                <a:latin typeface="+mn-lt"/>
                <a:ea typeface="+mn-ea"/>
                <a:cs typeface="+mn-cs"/>
              </a:rPr>
              <a:t>Media &amp; CDN</a:t>
            </a:r>
          </a:p>
          <a:p>
            <a:endParaRPr lang="en-US" sz="1400" b="0" i="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The modern developer is a </a:t>
            </a:r>
            <a:r>
              <a:rPr lang="en-US" sz="1400" i="1" kern="1200" dirty="0">
                <a:solidFill>
                  <a:schemeClr val="tx1"/>
                </a:solidFill>
                <a:effectLst/>
                <a:latin typeface="+mn-lt"/>
                <a:ea typeface="+mn-ea"/>
                <a:cs typeface="+mn-cs"/>
              </a:rPr>
              <a:t>solution composer</a:t>
            </a:r>
            <a:r>
              <a:rPr lang="en-US" sz="1400" kern="1200" dirty="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4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5447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Fare </a:t>
            </a:r>
            <a:r>
              <a:rPr lang="en-US" dirty="0" err="1"/>
              <a:t>esempio</a:t>
            </a:r>
            <a:r>
              <a:rPr lang="en-US" dirty="0"/>
              <a:t> di e-Commerce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94919F-9FC7-4638-A41A-3D980986B2E8}"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120563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900" kern="1200" dirty="0">
                <a:solidFill>
                  <a:schemeClr val="tx1"/>
                </a:solidFill>
                <a:effectLst/>
                <a:latin typeface="Segoe UI Light" pitchFamily="34" charset="0"/>
                <a:ea typeface="+mn-ea"/>
                <a:cs typeface="+mn-cs"/>
              </a:rPr>
              <a:t>Anche il modello di Business per una software house è cambiato: un tempo si vendeva l'applicazione in sé, ora c'è piu una mentalità di fornire un servizio e quindi al cliente si addebitano tutti i costi relativi all'utilizzo di quel servizio. Il trend di questa transizione è in crescita, chi più velocemente, chi più lentamente, quando entra un sw in un mercato con un'offerta saas riesce a guadagnare fette di mercato importanti e tutti gli altri player del settore si muovono.</a:t>
            </a:r>
            <a:endParaRPr lang="en-US" dirty="0"/>
          </a:p>
          <a:p>
            <a:endParaRPr lang="en-US" dirty="0"/>
          </a:p>
          <a:p>
            <a:r>
              <a:rPr lang="en-US" dirty="0"/>
              <a:t>You can use this slide optionally.</a:t>
            </a:r>
            <a:r>
              <a:rPr lang="en-US" baseline="0" dirty="0"/>
              <a:t> Based on customer’s understanding of cloud, you can spend time to explain the difference between On-Prem , IaaS, PaaS and SaaS.</a:t>
            </a:r>
          </a:p>
          <a:p>
            <a:endParaRPr lang="en-US" baseline="0" dirty="0"/>
          </a:p>
          <a:p>
            <a:r>
              <a:rPr lang="en-US" baseline="0" dirty="0"/>
              <a:t>Explain how Azure offers PaaS, IaaS to ISVs to build their SaaS applications.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94919F-9FC7-4638-A41A-3D980986B2E8}"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219554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55CD3F1-23E3-4EB0-933E-7A6224716E93}" type="slidenum">
              <a:rPr lang="it-IT" smtClean="0"/>
              <a:t>6</a:t>
            </a:fld>
            <a:endParaRPr lang="it-IT"/>
          </a:p>
        </p:txBody>
      </p:sp>
    </p:spTree>
    <p:extLst>
      <p:ext uri="{BB962C8B-B14F-4D97-AF65-F5344CB8AC3E}">
        <p14:creationId xmlns:p14="http://schemas.microsoft.com/office/powerpoint/2010/main" val="31935923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accent1"/>
                </a:solidFill>
                <a:ea typeface="+mn-ea"/>
                <a:cs typeface="+mn-cs"/>
              </a:rPr>
              <a:t>Per </a:t>
            </a:r>
            <a:r>
              <a:rPr lang="en-US" sz="1200" kern="1200" dirty="0" err="1">
                <a:solidFill>
                  <a:schemeClr val="accent1"/>
                </a:solidFill>
                <a:ea typeface="+mn-ea"/>
                <a:cs typeface="+mn-cs"/>
              </a:rPr>
              <a:t>quanto</a:t>
            </a:r>
            <a:r>
              <a:rPr lang="en-US" sz="1200" kern="1200" dirty="0">
                <a:solidFill>
                  <a:schemeClr val="accent1"/>
                </a:solidFill>
                <a:ea typeface="+mn-ea"/>
                <a:cs typeface="+mn-cs"/>
              </a:rPr>
              <a:t> </a:t>
            </a:r>
            <a:r>
              <a:rPr lang="en-US" sz="1200" kern="1200" dirty="0" err="1">
                <a:solidFill>
                  <a:schemeClr val="accent1"/>
                </a:solidFill>
                <a:ea typeface="+mn-ea"/>
                <a:cs typeface="+mn-cs"/>
              </a:rPr>
              <a:t>riguarda</a:t>
            </a:r>
            <a:r>
              <a:rPr lang="en-US" sz="1200" kern="1200" dirty="0">
                <a:solidFill>
                  <a:schemeClr val="accent1"/>
                </a:solidFill>
                <a:ea typeface="+mn-ea"/>
                <a:cs typeface="+mn-cs"/>
              </a:rPr>
              <a:t> </a:t>
            </a:r>
            <a:r>
              <a:rPr lang="en-US" sz="1200" kern="1200" dirty="0" err="1">
                <a:solidFill>
                  <a:schemeClr val="accent1"/>
                </a:solidFill>
                <a:ea typeface="+mn-ea"/>
                <a:cs typeface="+mn-cs"/>
              </a:rPr>
              <a:t>il</a:t>
            </a:r>
            <a:r>
              <a:rPr lang="en-US" sz="1200" kern="1200" dirty="0">
                <a:solidFill>
                  <a:schemeClr val="accent1"/>
                </a:solidFill>
                <a:ea typeface="+mn-ea"/>
                <a:cs typeface="+mn-cs"/>
              </a:rPr>
              <a:t> </a:t>
            </a:r>
            <a:r>
              <a:rPr lang="en-US" sz="1200" kern="1200" dirty="0" err="1">
                <a:solidFill>
                  <a:schemeClr val="accent1"/>
                </a:solidFill>
                <a:ea typeface="+mn-ea"/>
                <a:cs typeface="+mn-cs"/>
              </a:rPr>
              <a:t>tema</a:t>
            </a:r>
            <a:r>
              <a:rPr lang="en-US" sz="1200" kern="1200" dirty="0">
                <a:solidFill>
                  <a:schemeClr val="accent1"/>
                </a:solidFill>
                <a:ea typeface="+mn-ea"/>
                <a:cs typeface="+mn-cs"/>
              </a:rPr>
              <a:t> </a:t>
            </a:r>
            <a:r>
              <a:rPr lang="en-US" sz="1200" kern="1200" dirty="0" err="1">
                <a:solidFill>
                  <a:schemeClr val="accent1"/>
                </a:solidFill>
                <a:ea typeface="+mn-ea"/>
                <a:cs typeface="+mn-cs"/>
              </a:rPr>
              <a:t>della</a:t>
            </a:r>
            <a:r>
              <a:rPr lang="en-US" sz="1200" kern="1200" dirty="0">
                <a:solidFill>
                  <a:schemeClr val="accent1"/>
                </a:solidFill>
                <a:ea typeface="+mn-ea"/>
                <a:cs typeface="+mn-cs"/>
              </a:rPr>
              <a:t> </a:t>
            </a:r>
            <a:r>
              <a:rPr lang="en-US" sz="1200" kern="1200" dirty="0" err="1">
                <a:solidFill>
                  <a:schemeClr val="accent1"/>
                </a:solidFill>
                <a:ea typeface="+mn-ea"/>
                <a:cs typeface="+mn-cs"/>
              </a:rPr>
              <a:t>sicurezza</a:t>
            </a:r>
            <a:r>
              <a:rPr lang="en-US" sz="1200" kern="1200" dirty="0">
                <a:solidFill>
                  <a:schemeClr val="accent1"/>
                </a:solidFill>
                <a:ea typeface="+mn-ea"/>
                <a:cs typeface="+mn-cs"/>
              </a:rPr>
              <a:t>, </a:t>
            </a:r>
            <a:r>
              <a:rPr lang="en-US" sz="1200" kern="1200" dirty="0" err="1">
                <a:solidFill>
                  <a:schemeClr val="accent1"/>
                </a:solidFill>
                <a:ea typeface="+mn-ea"/>
                <a:cs typeface="+mn-cs"/>
              </a:rPr>
              <a:t>sempre</a:t>
            </a:r>
            <a:r>
              <a:rPr lang="en-US" sz="1200" kern="1200" dirty="0">
                <a:solidFill>
                  <a:schemeClr val="accent1"/>
                </a:solidFill>
                <a:ea typeface="+mn-ea"/>
                <a:cs typeface="+mn-cs"/>
              </a:rPr>
              <a:t> molto </a:t>
            </a:r>
            <a:r>
              <a:rPr lang="en-US" sz="1200" kern="1200" dirty="0" err="1">
                <a:solidFill>
                  <a:schemeClr val="accent1"/>
                </a:solidFill>
                <a:ea typeface="+mn-ea"/>
                <a:cs typeface="+mn-cs"/>
              </a:rPr>
              <a:t>delicato</a:t>
            </a:r>
            <a:r>
              <a:rPr lang="en-US" sz="1200" kern="1200" dirty="0">
                <a:solidFill>
                  <a:schemeClr val="accent1"/>
                </a:solidFill>
                <a:ea typeface="+mn-ea"/>
                <a:cs typeface="+mn-cs"/>
              </a:rPr>
              <a:t> </a:t>
            </a:r>
            <a:r>
              <a:rPr lang="en-US" sz="1200" kern="1200" dirty="0" err="1">
                <a:solidFill>
                  <a:schemeClr val="accent1"/>
                </a:solidFill>
                <a:ea typeface="+mn-ea"/>
                <a:cs typeface="+mn-cs"/>
              </a:rPr>
              <a:t>quando</a:t>
            </a:r>
            <a:r>
              <a:rPr lang="en-US" sz="1200" kern="1200" dirty="0">
                <a:solidFill>
                  <a:schemeClr val="accent1"/>
                </a:solidFill>
                <a:ea typeface="+mn-ea"/>
                <a:cs typeface="+mn-cs"/>
              </a:rPr>
              <a:t> </a:t>
            </a:r>
            <a:r>
              <a:rPr lang="en-US" sz="1200" kern="1200" dirty="0" err="1">
                <a:solidFill>
                  <a:schemeClr val="accent1"/>
                </a:solidFill>
                <a:ea typeface="+mn-ea"/>
                <a:cs typeface="+mn-cs"/>
              </a:rPr>
              <a:t>si</a:t>
            </a:r>
            <a:r>
              <a:rPr lang="en-US" sz="1200" kern="1200" dirty="0">
                <a:solidFill>
                  <a:schemeClr val="accent1"/>
                </a:solidFill>
                <a:ea typeface="+mn-ea"/>
                <a:cs typeface="+mn-cs"/>
              </a:rPr>
              <a:t> </a:t>
            </a:r>
            <a:r>
              <a:rPr lang="en-US" sz="1200" kern="1200" dirty="0" err="1">
                <a:solidFill>
                  <a:schemeClr val="accent1"/>
                </a:solidFill>
                <a:ea typeface="+mn-ea"/>
                <a:cs typeface="+mn-cs"/>
              </a:rPr>
              <a:t>tratta</a:t>
            </a:r>
            <a:r>
              <a:rPr lang="en-US" sz="1200" kern="1200" dirty="0">
                <a:solidFill>
                  <a:schemeClr val="accent1"/>
                </a:solidFill>
                <a:ea typeface="+mn-ea"/>
                <a:cs typeface="+mn-cs"/>
              </a:rPr>
              <a:t> di </a:t>
            </a:r>
            <a:r>
              <a:rPr lang="en-US" sz="1200" kern="1200" dirty="0" err="1">
                <a:solidFill>
                  <a:schemeClr val="accent1"/>
                </a:solidFill>
                <a:ea typeface="+mn-ea"/>
                <a:cs typeface="+mn-cs"/>
              </a:rPr>
              <a:t>piattaforme</a:t>
            </a:r>
            <a:r>
              <a:rPr lang="en-US" sz="1200" kern="1200" dirty="0">
                <a:solidFill>
                  <a:schemeClr val="accent1"/>
                </a:solidFill>
                <a:ea typeface="+mn-ea"/>
                <a:cs typeface="+mn-cs"/>
              </a:rPr>
              <a:t> cloud, </a:t>
            </a:r>
            <a:r>
              <a:rPr lang="en-US" sz="1200" kern="1200" dirty="0" err="1">
                <a:solidFill>
                  <a:schemeClr val="accent1"/>
                </a:solidFill>
                <a:ea typeface="+mn-ea"/>
                <a:cs typeface="+mn-cs"/>
              </a:rPr>
              <a:t>relativamente</a:t>
            </a:r>
            <a:r>
              <a:rPr lang="en-US" sz="1200" kern="1200" dirty="0">
                <a:solidFill>
                  <a:schemeClr val="accent1"/>
                </a:solidFill>
                <a:ea typeface="+mn-ea"/>
                <a:cs typeface="+mn-cs"/>
              </a:rPr>
              <a:t> a azure </a:t>
            </a:r>
            <a:r>
              <a:rPr lang="en-US" sz="1200" kern="1200" dirty="0" err="1">
                <a:solidFill>
                  <a:schemeClr val="accent1"/>
                </a:solidFill>
                <a:ea typeface="+mn-ea"/>
                <a:cs typeface="+mn-cs"/>
              </a:rPr>
              <a:t>possiamo</a:t>
            </a:r>
            <a:r>
              <a:rPr lang="en-US" sz="1200" kern="1200" dirty="0">
                <a:solidFill>
                  <a:schemeClr val="accent1"/>
                </a:solidFill>
                <a:ea typeface="+mn-ea"/>
                <a:cs typeface="+mn-cs"/>
              </a:rPr>
              <a:t> dire </a:t>
            </a:r>
            <a:r>
              <a:rPr lang="en-US" sz="1200" kern="1200" dirty="0" err="1">
                <a:solidFill>
                  <a:schemeClr val="accent1"/>
                </a:solidFill>
                <a:ea typeface="+mn-ea"/>
                <a:cs typeface="+mn-cs"/>
              </a:rPr>
              <a:t>che</a:t>
            </a:r>
            <a:r>
              <a:rPr lang="en-US" sz="1200" kern="1200" dirty="0">
                <a:solidFill>
                  <a:schemeClr val="accent1"/>
                </a:solidFill>
                <a:ea typeface="+mn-ea"/>
                <a:cs typeface="+mn-cs"/>
              </a:rPr>
              <a:t>:</a:t>
            </a:r>
          </a:p>
          <a:p>
            <a:pPr marL="171450" indent="-171450">
              <a:buFontTx/>
              <a:buChar char="-"/>
            </a:pPr>
            <a:r>
              <a:rPr lang="en-US" sz="1200" kern="1200" dirty="0">
                <a:solidFill>
                  <a:schemeClr val="accent1"/>
                </a:solidFill>
                <a:ea typeface="+mn-ea"/>
                <a:cs typeface="+mn-cs"/>
              </a:rPr>
              <a:t>Azure è compliant per la </a:t>
            </a:r>
            <a:r>
              <a:rPr lang="en-US" sz="1200" kern="1200" dirty="0" err="1">
                <a:solidFill>
                  <a:schemeClr val="accent1"/>
                </a:solidFill>
                <a:ea typeface="+mn-ea"/>
                <a:cs typeface="+mn-cs"/>
              </a:rPr>
              <a:t>certificazione</a:t>
            </a:r>
            <a:r>
              <a:rPr lang="en-US" sz="1200" kern="1200" dirty="0">
                <a:solidFill>
                  <a:schemeClr val="accent1"/>
                </a:solidFill>
                <a:ea typeface="+mn-ea"/>
                <a:cs typeface="+mn-cs"/>
              </a:rPr>
              <a:t> ISO 27018, </a:t>
            </a:r>
            <a:r>
              <a:rPr lang="en-US" sz="1200" kern="1200" dirty="0" err="1">
                <a:solidFill>
                  <a:schemeClr val="accent1"/>
                </a:solidFill>
                <a:ea typeface="+mn-ea"/>
                <a:cs typeface="+mn-cs"/>
              </a:rPr>
              <a:t>che</a:t>
            </a:r>
            <a:r>
              <a:rPr lang="en-US" sz="1200" kern="1200" dirty="0">
                <a:solidFill>
                  <a:schemeClr val="accent1"/>
                </a:solidFill>
                <a:ea typeface="+mn-ea"/>
                <a:cs typeface="+mn-cs"/>
              </a:rPr>
              <a:t> </a:t>
            </a:r>
            <a:r>
              <a:rPr lang="en-US" sz="1200" kern="1200" dirty="0" err="1">
                <a:solidFill>
                  <a:schemeClr val="accent1"/>
                </a:solidFill>
                <a:ea typeface="+mn-ea"/>
                <a:cs typeface="+mn-cs"/>
              </a:rPr>
              <a:t>stabilisce</a:t>
            </a:r>
            <a:r>
              <a:rPr lang="en-US" sz="1200" kern="1200" dirty="0">
                <a:solidFill>
                  <a:schemeClr val="accent1"/>
                </a:solidFill>
                <a:ea typeface="+mn-ea"/>
                <a:cs typeface="+mn-cs"/>
              </a:rPr>
              <a:t> le guideline in </a:t>
            </a:r>
            <a:r>
              <a:rPr lang="en-US" sz="1200" kern="1200" dirty="0" err="1">
                <a:solidFill>
                  <a:schemeClr val="accent1"/>
                </a:solidFill>
                <a:ea typeface="+mn-ea"/>
                <a:cs typeface="+mn-cs"/>
              </a:rPr>
              <a:t>materia</a:t>
            </a:r>
            <a:r>
              <a:rPr lang="en-US" sz="1200" kern="1200" dirty="0">
                <a:solidFill>
                  <a:schemeClr val="accent1"/>
                </a:solidFill>
                <a:ea typeface="+mn-ea"/>
                <a:cs typeface="+mn-cs"/>
              </a:rPr>
              <a:t> di </a:t>
            </a:r>
            <a:r>
              <a:rPr lang="en-US" sz="1200" kern="1200" dirty="0" err="1">
                <a:solidFill>
                  <a:schemeClr val="accent1"/>
                </a:solidFill>
                <a:ea typeface="+mn-ea"/>
                <a:cs typeface="+mn-cs"/>
              </a:rPr>
              <a:t>protezione</a:t>
            </a:r>
            <a:r>
              <a:rPr lang="en-US" sz="1200" kern="1200" dirty="0">
                <a:solidFill>
                  <a:schemeClr val="accent1"/>
                </a:solidFill>
                <a:ea typeface="+mn-ea"/>
                <a:cs typeface="+mn-cs"/>
              </a:rPr>
              <a:t> </a:t>
            </a:r>
            <a:r>
              <a:rPr lang="en-US" sz="1200" kern="1200" dirty="0" err="1">
                <a:solidFill>
                  <a:schemeClr val="accent1"/>
                </a:solidFill>
                <a:ea typeface="+mn-ea"/>
                <a:cs typeface="+mn-cs"/>
              </a:rPr>
              <a:t>dei</a:t>
            </a:r>
            <a:r>
              <a:rPr lang="en-US" sz="1200" kern="1200" dirty="0">
                <a:solidFill>
                  <a:schemeClr val="accent1"/>
                </a:solidFill>
                <a:ea typeface="+mn-ea"/>
                <a:cs typeface="+mn-cs"/>
              </a:rPr>
              <a:t> </a:t>
            </a:r>
            <a:r>
              <a:rPr lang="en-US" sz="1200" kern="1200" dirty="0" err="1">
                <a:solidFill>
                  <a:schemeClr val="accent1"/>
                </a:solidFill>
                <a:ea typeface="+mn-ea"/>
                <a:cs typeface="+mn-cs"/>
              </a:rPr>
              <a:t>dati</a:t>
            </a:r>
            <a:r>
              <a:rPr lang="en-US" sz="1200" kern="1200" dirty="0">
                <a:solidFill>
                  <a:schemeClr val="accent1"/>
                </a:solidFill>
                <a:ea typeface="+mn-ea"/>
                <a:cs typeface="+mn-cs"/>
              </a:rPr>
              <a:t> </a:t>
            </a:r>
            <a:r>
              <a:rPr lang="en-US" sz="1200" kern="1200" dirty="0" err="1">
                <a:solidFill>
                  <a:schemeClr val="accent1"/>
                </a:solidFill>
                <a:ea typeface="+mn-ea"/>
                <a:cs typeface="+mn-cs"/>
              </a:rPr>
              <a:t>sensibili</a:t>
            </a:r>
            <a:r>
              <a:rPr lang="en-US" sz="1200" kern="1200" dirty="0">
                <a:solidFill>
                  <a:schemeClr val="accent1"/>
                </a:solidFill>
                <a:ea typeface="+mn-ea"/>
                <a:cs typeface="+mn-cs"/>
              </a:rPr>
              <a:t> in accord con </a:t>
            </a:r>
            <a:r>
              <a:rPr lang="en-US" sz="1200" kern="1200" dirty="0" err="1">
                <a:solidFill>
                  <a:schemeClr val="accent1"/>
                </a:solidFill>
                <a:ea typeface="+mn-ea"/>
                <a:cs typeface="+mn-cs"/>
              </a:rPr>
              <a:t>i</a:t>
            </a:r>
            <a:r>
              <a:rPr lang="en-US" sz="1200" kern="1200" dirty="0">
                <a:solidFill>
                  <a:schemeClr val="accent1"/>
                </a:solidFill>
                <a:ea typeface="+mn-ea"/>
                <a:cs typeface="+mn-cs"/>
              </a:rPr>
              <a:t> </a:t>
            </a:r>
            <a:r>
              <a:rPr lang="en-US" sz="1200" kern="1200" dirty="0" err="1">
                <a:solidFill>
                  <a:schemeClr val="accent1"/>
                </a:solidFill>
                <a:ea typeface="+mn-ea"/>
                <a:cs typeface="+mn-cs"/>
              </a:rPr>
              <a:t>principi</a:t>
            </a:r>
            <a:r>
              <a:rPr lang="en-US" sz="1200" kern="1200" dirty="0">
                <a:solidFill>
                  <a:schemeClr val="accent1"/>
                </a:solidFill>
                <a:ea typeface="+mn-ea"/>
                <a:cs typeface="+mn-cs"/>
              </a:rPr>
              <a:t> di privacy </a:t>
            </a:r>
            <a:r>
              <a:rPr lang="en-US" sz="1200" kern="1200" dirty="0" err="1">
                <a:solidFill>
                  <a:schemeClr val="accent1"/>
                </a:solidFill>
                <a:ea typeface="+mn-ea"/>
                <a:cs typeface="+mn-cs"/>
              </a:rPr>
              <a:t>definiti</a:t>
            </a:r>
            <a:r>
              <a:rPr lang="en-US" sz="1200" kern="1200" dirty="0">
                <a:solidFill>
                  <a:schemeClr val="accent1"/>
                </a:solidFill>
                <a:ea typeface="+mn-ea"/>
                <a:cs typeface="+mn-cs"/>
              </a:rPr>
              <a:t> </a:t>
            </a:r>
            <a:r>
              <a:rPr lang="en-US" sz="1200" kern="1200" dirty="0" err="1">
                <a:solidFill>
                  <a:schemeClr val="accent1"/>
                </a:solidFill>
                <a:ea typeface="+mn-ea"/>
                <a:cs typeface="+mn-cs"/>
              </a:rPr>
              <a:t>dalla</a:t>
            </a:r>
            <a:r>
              <a:rPr lang="en-US" sz="1200" kern="1200" dirty="0">
                <a:solidFill>
                  <a:schemeClr val="accent1"/>
                </a:solidFill>
                <a:ea typeface="+mn-ea"/>
                <a:cs typeface="+mn-cs"/>
              </a:rPr>
              <a:t> </a:t>
            </a:r>
            <a:r>
              <a:rPr lang="en-US" sz="1200" kern="1200" dirty="0" err="1">
                <a:solidFill>
                  <a:schemeClr val="accent1"/>
                </a:solidFill>
                <a:ea typeface="+mn-ea"/>
                <a:cs typeface="+mn-cs"/>
              </a:rPr>
              <a:t>iso</a:t>
            </a:r>
            <a:r>
              <a:rPr lang="en-US" sz="1200" kern="1200" dirty="0">
                <a:solidFill>
                  <a:schemeClr val="accent1"/>
                </a:solidFill>
                <a:ea typeface="+mn-ea"/>
                <a:cs typeface="+mn-cs"/>
              </a:rPr>
              <a:t>/</a:t>
            </a:r>
            <a:r>
              <a:rPr lang="en-US" sz="1200" kern="1200" dirty="0" err="1">
                <a:solidFill>
                  <a:schemeClr val="accent1"/>
                </a:solidFill>
                <a:ea typeface="+mn-ea"/>
                <a:cs typeface="+mn-cs"/>
              </a:rPr>
              <a:t>iec</a:t>
            </a:r>
            <a:r>
              <a:rPr lang="en-US" sz="1200" kern="1200" dirty="0">
                <a:solidFill>
                  <a:schemeClr val="accent1"/>
                </a:solidFill>
                <a:ea typeface="+mn-ea"/>
                <a:cs typeface="+mn-cs"/>
              </a:rPr>
              <a:t> 29100 </a:t>
            </a:r>
          </a:p>
          <a:p>
            <a:r>
              <a:rPr lang="en-US" sz="1200" kern="1200" dirty="0">
                <a:solidFill>
                  <a:schemeClr val="accent1"/>
                </a:solidFill>
                <a:ea typeface="+mn-ea"/>
                <a:cs typeface="+mn-cs"/>
              </a:rPr>
              <a:t>- Azure è </a:t>
            </a:r>
            <a:r>
              <a:rPr lang="en-US" sz="1200" kern="1200" dirty="0" err="1">
                <a:solidFill>
                  <a:schemeClr val="accent1"/>
                </a:solidFill>
                <a:ea typeface="+mn-ea"/>
                <a:cs typeface="+mn-cs"/>
              </a:rPr>
              <a:t>una</a:t>
            </a:r>
            <a:r>
              <a:rPr lang="en-US" sz="1200" kern="1200" dirty="0">
                <a:solidFill>
                  <a:schemeClr val="accent1"/>
                </a:solidFill>
                <a:ea typeface="+mn-ea"/>
                <a:cs typeface="+mn-cs"/>
              </a:rPr>
              <a:t> </a:t>
            </a:r>
            <a:r>
              <a:rPr lang="en-US" sz="1200" kern="1200" dirty="0" err="1">
                <a:solidFill>
                  <a:schemeClr val="accent1"/>
                </a:solidFill>
                <a:ea typeface="+mn-ea"/>
                <a:cs typeface="+mn-cs"/>
              </a:rPr>
              <a:t>piattaforma</a:t>
            </a:r>
            <a:r>
              <a:rPr lang="en-US" sz="1200" kern="1200" dirty="0">
                <a:solidFill>
                  <a:schemeClr val="accent1"/>
                </a:solidFill>
                <a:ea typeface="+mn-ea"/>
                <a:cs typeface="+mn-cs"/>
              </a:rPr>
              <a:t> </a:t>
            </a:r>
            <a:r>
              <a:rPr lang="en-US" sz="1200" kern="1200" dirty="0" err="1">
                <a:solidFill>
                  <a:schemeClr val="accent1"/>
                </a:solidFill>
                <a:ea typeface="+mn-ea"/>
                <a:cs typeface="+mn-cs"/>
              </a:rPr>
              <a:t>trasparente</a:t>
            </a:r>
            <a:r>
              <a:rPr lang="en-US" sz="1200" kern="1200" dirty="0">
                <a:solidFill>
                  <a:schemeClr val="accent1"/>
                </a:solidFill>
                <a:ea typeface="+mn-ea"/>
                <a:cs typeface="+mn-cs"/>
              </a:rPr>
              <a:t>: </a:t>
            </a:r>
            <a:r>
              <a:rPr lang="en-US" sz="1200" kern="1200" dirty="0" err="1">
                <a:solidFill>
                  <a:schemeClr val="accent1"/>
                </a:solidFill>
                <a:ea typeface="+mn-ea"/>
                <a:cs typeface="+mn-cs"/>
              </a:rPr>
              <a:t>l’utente</a:t>
            </a:r>
            <a:r>
              <a:rPr lang="en-US" sz="1200" kern="1200" dirty="0">
                <a:solidFill>
                  <a:schemeClr val="accent1"/>
                </a:solidFill>
                <a:ea typeface="+mn-ea"/>
                <a:cs typeface="+mn-cs"/>
              </a:rPr>
              <a:t> non </a:t>
            </a:r>
            <a:r>
              <a:rPr lang="en-US" sz="1200" kern="1200" dirty="0" err="1">
                <a:solidFill>
                  <a:schemeClr val="accent1"/>
                </a:solidFill>
                <a:ea typeface="+mn-ea"/>
                <a:cs typeface="+mn-cs"/>
              </a:rPr>
              <a:t>perde</a:t>
            </a:r>
            <a:r>
              <a:rPr lang="en-US" sz="1200" kern="1200" dirty="0">
                <a:solidFill>
                  <a:schemeClr val="accent1"/>
                </a:solidFill>
                <a:ea typeface="+mn-ea"/>
                <a:cs typeface="+mn-cs"/>
              </a:rPr>
              <a:t> </a:t>
            </a:r>
            <a:r>
              <a:rPr lang="en-US" sz="1200" kern="1200" dirty="0" err="1">
                <a:solidFill>
                  <a:schemeClr val="accent1"/>
                </a:solidFill>
                <a:ea typeface="+mn-ea"/>
                <a:cs typeface="+mn-cs"/>
              </a:rPr>
              <a:t>mai</a:t>
            </a:r>
            <a:r>
              <a:rPr lang="en-US" sz="1200" kern="1200" dirty="0">
                <a:solidFill>
                  <a:schemeClr val="accent1"/>
                </a:solidFill>
                <a:ea typeface="+mn-ea"/>
                <a:cs typeface="+mn-cs"/>
              </a:rPr>
              <a:t> </a:t>
            </a:r>
            <a:r>
              <a:rPr lang="en-US" sz="1200" kern="1200" dirty="0" err="1">
                <a:solidFill>
                  <a:schemeClr val="accent1"/>
                </a:solidFill>
                <a:ea typeface="+mn-ea"/>
                <a:cs typeface="+mn-cs"/>
              </a:rPr>
              <a:t>il</a:t>
            </a:r>
            <a:r>
              <a:rPr lang="en-US" sz="1200" kern="1200" dirty="0">
                <a:solidFill>
                  <a:schemeClr val="accent1"/>
                </a:solidFill>
                <a:ea typeface="+mn-ea"/>
                <a:cs typeface="+mn-cs"/>
              </a:rPr>
              <a:t> </a:t>
            </a:r>
            <a:r>
              <a:rPr lang="en-US" sz="1200" kern="1200" dirty="0" err="1">
                <a:solidFill>
                  <a:schemeClr val="accent1"/>
                </a:solidFill>
                <a:ea typeface="+mn-ea"/>
                <a:cs typeface="+mn-cs"/>
              </a:rPr>
              <a:t>possesso</a:t>
            </a:r>
            <a:r>
              <a:rPr lang="en-US" sz="1200" kern="1200" dirty="0">
                <a:solidFill>
                  <a:schemeClr val="accent1"/>
                </a:solidFill>
                <a:ea typeface="+mn-ea"/>
                <a:cs typeface="+mn-cs"/>
              </a:rPr>
              <a:t> </a:t>
            </a:r>
            <a:r>
              <a:rPr lang="en-US" sz="1200" kern="1200" dirty="0" err="1">
                <a:solidFill>
                  <a:schemeClr val="accent1"/>
                </a:solidFill>
                <a:ea typeface="+mn-ea"/>
                <a:cs typeface="+mn-cs"/>
              </a:rPr>
              <a:t>dei</a:t>
            </a:r>
            <a:r>
              <a:rPr lang="en-US" sz="1200" kern="1200" dirty="0">
                <a:solidFill>
                  <a:schemeClr val="accent1"/>
                </a:solidFill>
                <a:ea typeface="+mn-ea"/>
                <a:cs typeface="+mn-cs"/>
              </a:rPr>
              <a:t> </a:t>
            </a:r>
            <a:r>
              <a:rPr lang="en-US" sz="1200" kern="1200" dirty="0" err="1">
                <a:solidFill>
                  <a:schemeClr val="accent1"/>
                </a:solidFill>
                <a:ea typeface="+mn-ea"/>
                <a:cs typeface="+mn-cs"/>
              </a:rPr>
              <a:t>propri</a:t>
            </a:r>
            <a:r>
              <a:rPr lang="en-US" sz="1200" kern="1200" dirty="0">
                <a:solidFill>
                  <a:schemeClr val="accent1"/>
                </a:solidFill>
                <a:ea typeface="+mn-ea"/>
                <a:cs typeface="+mn-cs"/>
              </a:rPr>
              <a:t> </a:t>
            </a:r>
            <a:r>
              <a:rPr lang="en-US" sz="1200" kern="1200" dirty="0" err="1">
                <a:solidFill>
                  <a:schemeClr val="accent1"/>
                </a:solidFill>
                <a:ea typeface="+mn-ea"/>
                <a:cs typeface="+mn-cs"/>
              </a:rPr>
              <a:t>dati</a:t>
            </a:r>
            <a:r>
              <a:rPr lang="en-US" sz="1200" kern="1200" dirty="0">
                <a:solidFill>
                  <a:schemeClr val="accent1"/>
                </a:solidFill>
                <a:ea typeface="+mn-ea"/>
                <a:cs typeface="+mn-cs"/>
              </a:rPr>
              <a:t>, ma ne </a:t>
            </a:r>
            <a:r>
              <a:rPr lang="en-US" sz="1200" kern="1200" dirty="0" err="1">
                <a:solidFill>
                  <a:schemeClr val="accent1"/>
                </a:solidFill>
                <a:ea typeface="+mn-ea"/>
                <a:cs typeface="+mn-cs"/>
              </a:rPr>
              <a:t>mantiene</a:t>
            </a:r>
            <a:r>
              <a:rPr lang="en-US" sz="1200" kern="1200" dirty="0">
                <a:solidFill>
                  <a:schemeClr val="accent1"/>
                </a:solidFill>
                <a:ea typeface="+mn-ea"/>
                <a:cs typeface="+mn-cs"/>
              </a:rPr>
              <a:t> </a:t>
            </a:r>
            <a:r>
              <a:rPr lang="en-US" sz="1200" kern="1200" dirty="0" err="1">
                <a:solidFill>
                  <a:schemeClr val="accent1"/>
                </a:solidFill>
                <a:ea typeface="+mn-ea"/>
                <a:cs typeface="+mn-cs"/>
              </a:rPr>
              <a:t>sempre</a:t>
            </a:r>
            <a:r>
              <a:rPr lang="en-US" sz="1200" kern="1200" dirty="0">
                <a:solidFill>
                  <a:schemeClr val="accent1"/>
                </a:solidFill>
                <a:ea typeface="+mn-ea"/>
                <a:cs typeface="+mn-cs"/>
              </a:rPr>
              <a:t> </a:t>
            </a:r>
            <a:r>
              <a:rPr lang="en-US" sz="1200" kern="1200" dirty="0" err="1">
                <a:solidFill>
                  <a:schemeClr val="accent1"/>
                </a:solidFill>
                <a:ea typeface="+mn-ea"/>
                <a:cs typeface="+mn-cs"/>
              </a:rPr>
              <a:t>il</a:t>
            </a:r>
            <a:r>
              <a:rPr lang="en-US" sz="1200" kern="1200" dirty="0">
                <a:solidFill>
                  <a:schemeClr val="accent1"/>
                </a:solidFill>
                <a:ea typeface="+mn-ea"/>
                <a:cs typeface="+mn-cs"/>
              </a:rPr>
              <a:t> </a:t>
            </a:r>
            <a:r>
              <a:rPr lang="en-US" sz="1200" kern="1200" dirty="0" err="1">
                <a:solidFill>
                  <a:schemeClr val="accent1"/>
                </a:solidFill>
                <a:ea typeface="+mn-ea"/>
                <a:cs typeface="+mn-cs"/>
              </a:rPr>
              <a:t>controllo</a:t>
            </a:r>
            <a:r>
              <a:rPr lang="en-US" sz="1200" kern="1200" dirty="0">
                <a:solidFill>
                  <a:schemeClr val="accent1"/>
                </a:solidFill>
                <a:ea typeface="+mn-ea"/>
                <a:cs typeface="+mn-cs"/>
              </a:rPr>
              <a:t> (</a:t>
            </a:r>
            <a:r>
              <a:rPr lang="en-US" sz="1200" kern="1200" dirty="0" err="1">
                <a:solidFill>
                  <a:schemeClr val="accent1"/>
                </a:solidFill>
                <a:ea typeface="+mn-ea"/>
                <a:cs typeface="+mn-cs"/>
              </a:rPr>
              <a:t>esempio</a:t>
            </a:r>
            <a:r>
              <a:rPr lang="en-US" sz="1200" kern="1200" dirty="0">
                <a:solidFill>
                  <a:schemeClr val="accent1"/>
                </a:solidFill>
                <a:ea typeface="+mn-ea"/>
                <a:cs typeface="+mn-cs"/>
              </a:rPr>
              <a:t> </a:t>
            </a:r>
            <a:r>
              <a:rPr lang="en-US" sz="1200" kern="1200" dirty="0" err="1">
                <a:solidFill>
                  <a:schemeClr val="accent1"/>
                </a:solidFill>
                <a:ea typeface="+mn-ea"/>
                <a:cs typeface="+mn-cs"/>
              </a:rPr>
              <a:t>delle</a:t>
            </a:r>
            <a:r>
              <a:rPr lang="en-US" sz="1200" kern="1200" dirty="0">
                <a:solidFill>
                  <a:schemeClr val="accent1"/>
                </a:solidFill>
                <a:ea typeface="+mn-ea"/>
                <a:cs typeface="+mn-cs"/>
              </a:rPr>
              <a:t> region), I </a:t>
            </a:r>
            <a:r>
              <a:rPr lang="en-US" sz="1200" kern="1200" dirty="0" err="1">
                <a:solidFill>
                  <a:schemeClr val="accent1"/>
                </a:solidFill>
                <a:ea typeface="+mn-ea"/>
                <a:cs typeface="+mn-cs"/>
              </a:rPr>
              <a:t>dati</a:t>
            </a:r>
            <a:r>
              <a:rPr lang="en-US" sz="1200" kern="1200" dirty="0">
                <a:solidFill>
                  <a:schemeClr val="accent1"/>
                </a:solidFill>
                <a:ea typeface="+mn-ea"/>
                <a:cs typeface="+mn-cs"/>
              </a:rPr>
              <a:t> non </a:t>
            </a:r>
            <a:r>
              <a:rPr lang="en-US" sz="1200" kern="1200" dirty="0" err="1">
                <a:solidFill>
                  <a:schemeClr val="accent1"/>
                </a:solidFill>
                <a:ea typeface="+mn-ea"/>
                <a:cs typeface="+mn-cs"/>
              </a:rPr>
              <a:t>vengono</a:t>
            </a:r>
            <a:r>
              <a:rPr lang="en-US" sz="1200" kern="1200" dirty="0">
                <a:solidFill>
                  <a:schemeClr val="accent1"/>
                </a:solidFill>
                <a:ea typeface="+mn-ea"/>
                <a:cs typeface="+mn-cs"/>
              </a:rPr>
              <a:t> </a:t>
            </a:r>
            <a:r>
              <a:rPr lang="en-US" sz="1200" kern="1200" dirty="0" err="1">
                <a:solidFill>
                  <a:schemeClr val="accent1"/>
                </a:solidFill>
                <a:ea typeface="+mn-ea"/>
                <a:cs typeface="+mn-cs"/>
              </a:rPr>
              <a:t>mai</a:t>
            </a:r>
            <a:r>
              <a:rPr lang="en-US" sz="1200" kern="1200" dirty="0">
                <a:solidFill>
                  <a:schemeClr val="accent1"/>
                </a:solidFill>
                <a:ea typeface="+mn-ea"/>
                <a:cs typeface="+mn-cs"/>
              </a:rPr>
              <a:t> </a:t>
            </a:r>
            <a:r>
              <a:rPr lang="en-US" sz="1200" kern="1200" dirty="0" err="1">
                <a:solidFill>
                  <a:schemeClr val="accent1"/>
                </a:solidFill>
                <a:ea typeface="+mn-ea"/>
                <a:cs typeface="+mn-cs"/>
              </a:rPr>
              <a:t>condivisi</a:t>
            </a:r>
            <a:r>
              <a:rPr lang="en-US" sz="1200" kern="1200" dirty="0">
                <a:solidFill>
                  <a:schemeClr val="accent1"/>
                </a:solidFill>
                <a:ea typeface="+mn-ea"/>
                <a:cs typeface="+mn-cs"/>
              </a:rPr>
              <a:t> a </a:t>
            </a:r>
            <a:r>
              <a:rPr lang="en-US" sz="1200" kern="1200" dirty="0" err="1">
                <a:solidFill>
                  <a:schemeClr val="accent1"/>
                </a:solidFill>
                <a:ea typeface="+mn-ea"/>
                <a:cs typeface="+mn-cs"/>
              </a:rPr>
              <a:t>enti</a:t>
            </a:r>
            <a:r>
              <a:rPr lang="en-US" sz="1200" kern="1200" dirty="0">
                <a:solidFill>
                  <a:schemeClr val="accent1"/>
                </a:solidFill>
                <a:ea typeface="+mn-ea"/>
                <a:cs typeface="+mn-cs"/>
              </a:rPr>
              <a:t> </a:t>
            </a:r>
            <a:r>
              <a:rPr lang="en-US" sz="1200" kern="1200" dirty="0" err="1">
                <a:solidFill>
                  <a:schemeClr val="accent1"/>
                </a:solidFill>
                <a:ea typeface="+mn-ea"/>
                <a:cs typeface="+mn-cs"/>
              </a:rPr>
              <a:t>governativi</a:t>
            </a:r>
            <a:r>
              <a:rPr lang="en-US" sz="1200" kern="1200" dirty="0">
                <a:solidFill>
                  <a:schemeClr val="accent1"/>
                </a:solidFill>
                <a:ea typeface="+mn-ea"/>
                <a:cs typeface="+mn-cs"/>
              </a:rPr>
              <a:t> a  </a:t>
            </a:r>
            <a:r>
              <a:rPr lang="en-US" sz="1200" kern="1200" dirty="0" err="1">
                <a:solidFill>
                  <a:schemeClr val="accent1"/>
                </a:solidFill>
                <a:ea typeface="+mn-ea"/>
                <a:cs typeface="+mn-cs"/>
              </a:rPr>
              <a:t>meno</a:t>
            </a:r>
            <a:r>
              <a:rPr lang="en-US" sz="1200" kern="1200" dirty="0">
                <a:solidFill>
                  <a:schemeClr val="accent1"/>
                </a:solidFill>
                <a:ea typeface="+mn-ea"/>
                <a:cs typeface="+mn-cs"/>
              </a:rPr>
              <a:t> </a:t>
            </a:r>
            <a:r>
              <a:rPr lang="en-US" sz="1200" kern="1200" dirty="0" err="1">
                <a:solidFill>
                  <a:schemeClr val="accent1"/>
                </a:solidFill>
                <a:ea typeface="+mn-ea"/>
                <a:cs typeface="+mn-cs"/>
              </a:rPr>
              <a:t>che</a:t>
            </a:r>
            <a:r>
              <a:rPr lang="en-US" sz="1200" kern="1200" dirty="0">
                <a:solidFill>
                  <a:schemeClr val="accent1"/>
                </a:solidFill>
                <a:ea typeface="+mn-ea"/>
                <a:cs typeface="+mn-cs"/>
              </a:rPr>
              <a:t> non </a:t>
            </a:r>
            <a:r>
              <a:rPr lang="en-US" sz="1200" kern="1200" dirty="0" err="1">
                <a:solidFill>
                  <a:schemeClr val="accent1"/>
                </a:solidFill>
                <a:ea typeface="+mn-ea"/>
                <a:cs typeface="+mn-cs"/>
              </a:rPr>
              <a:t>sia</a:t>
            </a:r>
            <a:r>
              <a:rPr lang="en-US" sz="1200" kern="1200" dirty="0">
                <a:solidFill>
                  <a:schemeClr val="accent1"/>
                </a:solidFill>
                <a:ea typeface="+mn-ea"/>
                <a:cs typeface="+mn-cs"/>
              </a:rPr>
              <a:t> </a:t>
            </a:r>
            <a:r>
              <a:rPr lang="en-US" sz="1200" kern="1200" dirty="0" err="1">
                <a:solidFill>
                  <a:schemeClr val="accent1"/>
                </a:solidFill>
                <a:ea typeface="+mn-ea"/>
                <a:cs typeface="+mn-cs"/>
              </a:rPr>
              <a:t>l’utente</a:t>
            </a:r>
            <a:r>
              <a:rPr lang="en-US" sz="1200" kern="1200" dirty="0">
                <a:solidFill>
                  <a:schemeClr val="accent1"/>
                </a:solidFill>
                <a:ea typeface="+mn-ea"/>
                <a:cs typeface="+mn-cs"/>
              </a:rPr>
              <a:t> </a:t>
            </a:r>
            <a:r>
              <a:rPr lang="en-US" sz="1200" kern="1200" dirty="0" err="1">
                <a:solidFill>
                  <a:schemeClr val="accent1"/>
                </a:solidFill>
                <a:ea typeface="+mn-ea"/>
                <a:cs typeface="+mn-cs"/>
              </a:rPr>
              <a:t>stesso</a:t>
            </a:r>
            <a:r>
              <a:rPr lang="en-US" sz="1200" kern="1200" dirty="0">
                <a:solidFill>
                  <a:schemeClr val="accent1"/>
                </a:solidFill>
                <a:ea typeface="+mn-ea"/>
                <a:cs typeface="+mn-cs"/>
              </a:rPr>
              <a:t> a </a:t>
            </a:r>
            <a:r>
              <a:rPr lang="en-US" sz="1200" kern="1200" dirty="0" err="1">
                <a:solidFill>
                  <a:schemeClr val="accent1"/>
                </a:solidFill>
                <a:ea typeface="+mn-ea"/>
                <a:cs typeface="+mn-cs"/>
              </a:rPr>
              <a:t>richiederlo</a:t>
            </a:r>
            <a:r>
              <a:rPr lang="en-US" sz="1200" kern="1200" dirty="0">
                <a:solidFill>
                  <a:schemeClr val="accent1"/>
                </a:solidFill>
                <a:ea typeface="+mn-ea"/>
                <a:cs typeface="+mn-cs"/>
              </a:rPr>
              <a:t> o non </a:t>
            </a:r>
            <a:r>
              <a:rPr lang="en-US" sz="1200" kern="1200" dirty="0" err="1">
                <a:solidFill>
                  <a:schemeClr val="accent1"/>
                </a:solidFill>
                <a:ea typeface="+mn-ea"/>
                <a:cs typeface="+mn-cs"/>
              </a:rPr>
              <a:t>sia</a:t>
            </a:r>
            <a:r>
              <a:rPr lang="en-US" sz="1200" kern="1200" dirty="0">
                <a:solidFill>
                  <a:schemeClr val="accent1"/>
                </a:solidFill>
                <a:ea typeface="+mn-ea"/>
                <a:cs typeface="+mn-cs"/>
              </a:rPr>
              <a:t> </a:t>
            </a:r>
            <a:r>
              <a:rPr lang="en-US" sz="1200" kern="1200" dirty="0" err="1">
                <a:solidFill>
                  <a:schemeClr val="accent1"/>
                </a:solidFill>
                <a:ea typeface="+mn-ea"/>
                <a:cs typeface="+mn-cs"/>
              </a:rPr>
              <a:t>previsto</a:t>
            </a:r>
            <a:r>
              <a:rPr lang="en-US" sz="1200" kern="1200" dirty="0">
                <a:solidFill>
                  <a:schemeClr val="accent1"/>
                </a:solidFill>
                <a:ea typeface="+mn-ea"/>
                <a:cs typeface="+mn-cs"/>
              </a:rPr>
              <a:t> </a:t>
            </a:r>
            <a:r>
              <a:rPr lang="en-US" sz="1200" kern="1200" dirty="0" err="1">
                <a:solidFill>
                  <a:schemeClr val="accent1"/>
                </a:solidFill>
                <a:ea typeface="+mn-ea"/>
                <a:cs typeface="+mn-cs"/>
              </a:rPr>
              <a:t>dalla</a:t>
            </a:r>
            <a:r>
              <a:rPr lang="en-US" sz="1200" kern="1200" dirty="0">
                <a:solidFill>
                  <a:schemeClr val="accent1"/>
                </a:solidFill>
                <a:ea typeface="+mn-ea"/>
                <a:cs typeface="+mn-cs"/>
              </a:rPr>
              <a:t> </a:t>
            </a:r>
            <a:r>
              <a:rPr lang="en-US" sz="1200" kern="1200" dirty="0" err="1">
                <a:solidFill>
                  <a:schemeClr val="accent1"/>
                </a:solidFill>
                <a:ea typeface="+mn-ea"/>
                <a:cs typeface="+mn-cs"/>
              </a:rPr>
              <a:t>legge</a:t>
            </a:r>
            <a:r>
              <a:rPr lang="en-US" sz="1200" kern="1200" dirty="0">
                <a:solidFill>
                  <a:schemeClr val="accent1"/>
                </a:solidFill>
                <a:ea typeface="+mn-ea"/>
                <a:cs typeface="+mn-cs"/>
              </a:rPr>
              <a:t>. </a:t>
            </a:r>
            <a:r>
              <a:rPr lang="en-US" i="1" dirty="0"/>
              <a:t>Microsoft does not provide any government with direct or unfettered access to customer data. Microsoft releases only specific data mandated by the relevant legal demand. If a government wants customer data—including for national security purposes—it needs to follow the applicable legal process, meaning it must serve us with a court order for content or a subpoena for account information. If compelled to disclose customer data, we will promptly notify you and provide a copy of the demand, unless legally prohibited from doing so.</a:t>
            </a:r>
          </a:p>
          <a:p>
            <a:r>
              <a:rPr lang="en-US" dirty="0"/>
              <a:t>- </a:t>
            </a:r>
            <a:r>
              <a:rPr lang="en-US" dirty="0" err="1"/>
              <a:t>Vengono</a:t>
            </a:r>
            <a:r>
              <a:rPr lang="en-US" dirty="0"/>
              <a:t> </a:t>
            </a:r>
            <a:r>
              <a:rPr lang="en-US" dirty="0" err="1"/>
              <a:t>utilizzati</a:t>
            </a:r>
            <a:r>
              <a:rPr lang="en-US" dirty="0"/>
              <a:t> I </a:t>
            </a:r>
            <a:r>
              <a:rPr lang="en-US" dirty="0" err="1"/>
              <a:t>processi</a:t>
            </a:r>
            <a:r>
              <a:rPr lang="en-US" dirty="0"/>
              <a:t> standard per la </a:t>
            </a:r>
            <a:r>
              <a:rPr lang="en-US" dirty="0" err="1"/>
              <a:t>protezione</a:t>
            </a:r>
            <a:r>
              <a:rPr lang="en-US" dirty="0"/>
              <a:t> </a:t>
            </a:r>
            <a:r>
              <a:rPr lang="en-US" dirty="0" err="1"/>
              <a:t>della</a:t>
            </a:r>
            <a:r>
              <a:rPr lang="en-US" dirty="0"/>
              <a:t> privacy</a:t>
            </a:r>
          </a:p>
          <a:p>
            <a:pPr marL="171450" indent="-171450">
              <a:buFontTx/>
              <a:buChar char="-"/>
            </a:pPr>
            <a:endParaRPr lang="en-US" sz="1200" kern="1200" dirty="0">
              <a:solidFill>
                <a:schemeClr val="accent1"/>
              </a:solidFill>
              <a:ea typeface="+mn-ea"/>
              <a:cs typeface="+mn-cs"/>
            </a:endParaRPr>
          </a:p>
          <a:p>
            <a:endParaRPr lang="en-US" sz="1200" kern="1200" dirty="0">
              <a:solidFill>
                <a:schemeClr val="accent1"/>
              </a:solidFill>
              <a:ea typeface="+mn-ea"/>
              <a:cs typeface="+mn-cs"/>
            </a:endParaRPr>
          </a:p>
          <a:p>
            <a:r>
              <a:rPr lang="en-US" sz="1200" kern="1200" dirty="0">
                <a:solidFill>
                  <a:schemeClr val="accent1"/>
                </a:solidFill>
                <a:ea typeface="+mn-ea"/>
                <a:cs typeface="+mn-cs"/>
              </a:rPr>
              <a:t>Security &amp; Privacy - Microsoft takes a long term view of investing in partners and ecosystem – always has. </a:t>
            </a:r>
            <a:r>
              <a:rPr lang="en-US" dirty="0"/>
              <a:t>Microsoft strives to lead in security and privacy.</a:t>
            </a:r>
            <a:endParaRPr lang="en-US" sz="1200" kern="1200" dirty="0">
              <a:solidFill>
                <a:schemeClr val="accent1"/>
              </a:solidFill>
              <a:ea typeface="+mn-ea"/>
              <a:cs typeface="+mn-cs"/>
            </a:endParaRPr>
          </a:p>
          <a:p>
            <a:pPr marL="171450" indent="-171450">
              <a:buFont typeface="Arial" panose="020B0604020202020204" pitchFamily="34" charset="0"/>
              <a:buChar char="•"/>
            </a:pPr>
            <a:r>
              <a:rPr lang="en-US" dirty="0"/>
              <a:t>Supports industry standards such as International Organization for Standardization (ISO) 27001 and the Security, Trust, and Assurance Registry (STAR) for the Cloud Security Alliance.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Azure certified ISO 27018-compliant by the British Standards Institution (BSI), </a:t>
            </a:r>
            <a:r>
              <a:rPr lang="en-US" sz="1200" b="1" i="1" dirty="0"/>
              <a:t>a first for the industry, </a:t>
            </a:r>
            <a:r>
              <a:rPr lang="en-US" sz="1200" dirty="0"/>
              <a:t>ISO 27018 establishes commonly accepted control objectives, controls and guidelines for implementing measures to protect PII in accordance with the privacy principles in ISO/IEC 29100 for the public cloud computing environment. ISO 27018 was published July 30, 2014</a:t>
            </a:r>
          </a:p>
          <a:p>
            <a:pPr marL="171450" indent="-171450">
              <a:buFont typeface="Arial" panose="020B0604020202020204" pitchFamily="34" charset="0"/>
              <a:buChar char="•"/>
            </a:pPr>
            <a:r>
              <a:rPr lang="en-US" dirty="0"/>
              <a:t>Undertakes yearly audits with independent third parties </a:t>
            </a:r>
          </a:p>
          <a:p>
            <a:pPr marL="173079" indent="-173079">
              <a:buFont typeface="Arial" panose="020B0604020202020204" pitchFamily="34" charset="0"/>
              <a:buChar char="•"/>
            </a:pPr>
            <a:r>
              <a:rPr lang="en-US" dirty="0"/>
              <a:t>Clearly explains regulatory compliance and privacy policies in the Trust Center, an online portal. </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Microsoft Azure platform is </a:t>
            </a:r>
            <a:r>
              <a:rPr lang="en-US" i="1" dirty="0"/>
              <a:t>transparent </a:t>
            </a:r>
            <a:r>
              <a:rPr lang="en-US" dirty="0"/>
              <a:t>in the following ways: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1" dirty="0"/>
          </a:p>
          <a:p>
            <a:r>
              <a:rPr lang="en-US" b="1" dirty="0"/>
              <a:t>With Microsoft Azure, you are the owner of your customer data.</a:t>
            </a:r>
          </a:p>
          <a:p>
            <a:r>
              <a:rPr lang="en-US" dirty="0"/>
              <a:t>We define customer data as all data, including text, sound, video, or image files and software, that are provided to Microsoft by you, or on your behalf, through use of Azure. For example, it includes data that you upload for storage or processing and applications that you or your end users upload for hosting on Azure.</a:t>
            </a:r>
          </a:p>
          <a:p>
            <a:endParaRPr lang="en-US" sz="1200" kern="1200" dirty="0">
              <a:solidFill>
                <a:schemeClr val="accent1"/>
              </a:solidFill>
              <a:ea typeface="+mn-ea"/>
              <a:cs typeface="+mn-cs"/>
            </a:endParaRPr>
          </a:p>
          <a:p>
            <a:r>
              <a:rPr lang="en-US" b="1" dirty="0"/>
              <a:t>You are in control of your data.</a:t>
            </a:r>
          </a:p>
          <a:p>
            <a:r>
              <a:rPr lang="en-US" dirty="0"/>
              <a:t>Because the customer data you host on Azure belongs to you, you have control over where it is stored and how it is securely transferred and deleted.</a:t>
            </a:r>
          </a:p>
          <a:p>
            <a:r>
              <a:rPr lang="en-US" dirty="0"/>
              <a:t>Our commitment to the privacy of your customer data is backed by Microsoft’s adoption of the world’s first international code of practice for cloud privacy, ISO/IEC 27018. The British Standards Institute has independently verified that Azure is aligned with the ISO 27018 code of practice for the protection of personally identifiable information in the public cloud. Adherence also provides transparency about our policies regarding the return, transfer, and deletion of personal information you store in our datacenters.</a:t>
            </a:r>
          </a:p>
          <a:p>
            <a:endParaRPr lang="en-US" dirty="0"/>
          </a:p>
          <a:p>
            <a:r>
              <a:rPr lang="en-US" b="1" dirty="0"/>
              <a:t>How we respond to government and legal requests to access data.</a:t>
            </a:r>
          </a:p>
          <a:p>
            <a:r>
              <a:rPr lang="en-US" dirty="0"/>
              <a:t>Microsoft believes that customers should control their own data, whether stored on their premises or in a cloud service. We will never disclose Azure customer data to a government except as you direct or where required by law.</a:t>
            </a:r>
          </a:p>
          <a:p>
            <a:r>
              <a:rPr lang="en-US" dirty="0"/>
              <a:t>When governments make a lawful demand for Azure customer data from Microsoft, we are principled, limited in what we disclose, and committed to transparency. Put together, this adds up to the following:</a:t>
            </a:r>
          </a:p>
          <a:p>
            <a:r>
              <a:rPr lang="en-US" dirty="0"/>
              <a:t>Microsoft does not provide any government with direct or unfettered access to customer data. Microsoft releases only specific data mandated by the relevant legal demand.</a:t>
            </a:r>
          </a:p>
          <a:p>
            <a:r>
              <a:rPr lang="en-US" dirty="0"/>
              <a:t>If a government wants customer data—including for national security purposes—it needs to follow the applicable legal process, meaning it must serve us with a court order for content or a subpoena for account information. If compelled to disclose customer data, we will promptly notify you and provide a copy of the demand, unless legally prohibited from doing so.</a:t>
            </a:r>
          </a:p>
          <a:p>
            <a:endParaRPr lang="en-US" dirty="0"/>
          </a:p>
          <a:p>
            <a:r>
              <a:rPr lang="en-US" b="1" dirty="0"/>
              <a:t>We set and adhere to stringent privacy standards.</a:t>
            </a:r>
          </a:p>
          <a:p>
            <a:r>
              <a:rPr lang="en-US" dirty="0"/>
              <a:t>We build privacy protections into Microsoft Azure through Privacy by Design, a program that guides how we build and operate products and services to protect privacy. Standards and processes that support Privacy by Design principles include the Microsoft Privacy Standard (which details Microsoft’s core privacy requirements and practices) and the Microsoft Secure Development Lifecycle (which includes addressing privacy requirements).</a:t>
            </a:r>
          </a:p>
          <a:p>
            <a:r>
              <a:rPr lang="en-US" dirty="0"/>
              <a:t>We then back those protections with strong contractual commitments to safeguard customer data by abiding by the EU Model Clauses, Safe Harbor programs, and ISO/IEC 27018 (which governs the processing of personal information).</a:t>
            </a:r>
          </a:p>
          <a:p>
            <a:endParaRPr lang="en-US" sz="1200" kern="1200" dirty="0">
              <a:solidFill>
                <a:schemeClr val="accent1"/>
              </a:solidFill>
              <a:ea typeface="+mn-ea"/>
              <a:cs typeface="+mn-cs"/>
            </a:endParaRPr>
          </a:p>
          <a:p>
            <a:r>
              <a:rPr lang="en-US" dirty="0"/>
              <a:t>http://azure.microsoft.com/en-us/support/trust-center/privacy/</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C64CBF-2079-468F-8D3A-0F5D92BB0D5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7850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24" kern="1200" dirty="0">
                <a:solidFill>
                  <a:schemeClr val="tx1"/>
                </a:solidFill>
                <a:effectLst/>
                <a:latin typeface="+mn-lt"/>
                <a:ea typeface="+mn-ea"/>
                <a:cs typeface="+mn-cs"/>
              </a:rPr>
              <a:t>Compliance is important for the ISV business!  Azure meets a broad set of international and industry-specific compliances standards as well as country-specific standards. 3</a:t>
            </a:r>
            <a:r>
              <a:rPr lang="en-US" sz="1224" kern="1200" baseline="30000" dirty="0">
                <a:solidFill>
                  <a:schemeClr val="tx1"/>
                </a:solidFill>
                <a:effectLst/>
                <a:latin typeface="+mn-lt"/>
                <a:ea typeface="+mn-ea"/>
                <a:cs typeface="+mn-cs"/>
              </a:rPr>
              <a:t>rd</a:t>
            </a:r>
            <a:r>
              <a:rPr lang="en-US" sz="1224" kern="1200" dirty="0">
                <a:solidFill>
                  <a:schemeClr val="tx1"/>
                </a:solidFill>
                <a:effectLst/>
                <a:latin typeface="+mn-lt"/>
                <a:ea typeface="+mn-ea"/>
                <a:cs typeface="+mn-cs"/>
              </a:rPr>
              <a:t> party audits such as by the British Standards Institute verify Azure’s adherence to the strict security controls these standards mandate</a:t>
            </a:r>
          </a:p>
          <a:p>
            <a:pPr lvl="0"/>
            <a:endParaRPr lang="en-US" sz="1224" kern="1200" dirty="0">
              <a:solidFill>
                <a:schemeClr val="tx1"/>
              </a:solidFill>
              <a:effectLst/>
              <a:latin typeface="+mn-lt"/>
              <a:ea typeface="+mn-ea"/>
              <a:cs typeface="+mn-cs"/>
            </a:endParaRPr>
          </a:p>
          <a:p>
            <a:pPr lvl="0"/>
            <a:r>
              <a:rPr lang="en-US" sz="1224" kern="1200" dirty="0">
                <a:solidFill>
                  <a:schemeClr val="tx1"/>
                </a:solidFill>
                <a:effectLst/>
                <a:latin typeface="+mn-lt"/>
                <a:ea typeface="+mn-ea"/>
                <a:cs typeface="+mn-cs"/>
              </a:rPr>
              <a:t>[Value</a:t>
            </a:r>
            <a:r>
              <a:rPr lang="en-US" sz="1224" kern="1200" baseline="0" dirty="0">
                <a:solidFill>
                  <a:schemeClr val="tx1"/>
                </a:solidFill>
                <a:effectLst/>
                <a:latin typeface="+mn-lt"/>
                <a:ea typeface="+mn-ea"/>
                <a:cs typeface="+mn-cs"/>
              </a:rPr>
              <a:t> Prop] </a:t>
            </a:r>
            <a:r>
              <a:rPr lang="en-US" sz="1224" kern="1200" dirty="0">
                <a:solidFill>
                  <a:schemeClr val="tx1"/>
                </a:solidFill>
                <a:effectLst/>
                <a:latin typeface="+mn-lt"/>
                <a:ea typeface="+mn-ea"/>
                <a:cs typeface="+mn-cs"/>
              </a:rPr>
              <a:t>Azure Compliance makes it easier for first parties and ISVs to fulfill their own compliance obligations across globally regulatory and industry standards.  </a:t>
            </a:r>
          </a:p>
          <a:p>
            <a:pPr lvl="0"/>
            <a:endParaRPr lang="en-US" sz="1224" kern="1200" dirty="0">
              <a:solidFill>
                <a:schemeClr val="tx1"/>
              </a:solidFill>
              <a:effectLst/>
              <a:latin typeface="+mn-lt"/>
              <a:ea typeface="+mn-ea"/>
              <a:cs typeface="+mn-cs"/>
            </a:endParaRPr>
          </a:p>
          <a:p>
            <a:pPr lvl="0"/>
            <a:r>
              <a:rPr lang="en-US" sz="1224" kern="1200" dirty="0">
                <a:solidFill>
                  <a:schemeClr val="tx1"/>
                </a:solidFill>
                <a:effectLst/>
                <a:latin typeface="+mn-lt"/>
                <a:ea typeface="+mn-ea"/>
                <a:cs typeface="+mn-cs"/>
              </a:rPr>
              <a:t>You still OWN much of the work to make your systems compliant – we have the platform and the capabilities – but you have to decide how to use them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7FA243-4A5A-4A07-AF45-28C0FFDC48E2}"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2772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800" dirty="0">
              <a:solidFill>
                <a:schemeClr val="bg1"/>
              </a:solidFill>
              <a:latin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1080076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Master" Target="../slideMasters/slideMaster7.xml"/><Relationship Id="rId4" Type="http://schemas.openxmlformats.org/officeDocument/2006/relationships/image" Target="../media/image20.emf"/></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Master" Target="../slideMasters/slideMaster8.xml"/><Relationship Id="rId4" Type="http://schemas.openxmlformats.org/officeDocument/2006/relationships/image" Target="../media/image20.emf"/></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3.emf"/><Relationship Id="rId4" Type="http://schemas.openxmlformats.org/officeDocument/2006/relationships/oleObject" Target="../embeddings/oleObject2.bin"/></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Master" Target="../slideMasters/slideMaster11.xml"/><Relationship Id="rId4" Type="http://schemas.openxmlformats.org/officeDocument/2006/relationships/image" Target="../media/image20.emf"/></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Master" Target="../slideMasters/slideMaster14.xml"/><Relationship Id="rId4" Type="http://schemas.openxmlformats.org/officeDocument/2006/relationships/image" Target="../media/image20.emf"/></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20.xml"/><Relationship Id="rId4" Type="http://schemas.openxmlformats.org/officeDocument/2006/relationships/image" Target="../media/image30.png"/></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20.xml"/><Relationship Id="rId4" Type="http://schemas.openxmlformats.org/officeDocument/2006/relationships/image" Target="../media/image30.png"/></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20.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0.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0.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0.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20.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png"/><Relationship Id="rId1" Type="http://schemas.openxmlformats.org/officeDocument/2006/relationships/slideMaster" Target="../slideMasters/slideMaster20.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png"/><Relationship Id="rId1" Type="http://schemas.openxmlformats.org/officeDocument/2006/relationships/slideMaster" Target="../slideMasters/slideMaster20.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png"/><Relationship Id="rId1" Type="http://schemas.openxmlformats.org/officeDocument/2006/relationships/slideMaster" Target="../slideMasters/slideMaster20.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20.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20.xml"/><Relationship Id="rId4" Type="http://schemas.openxmlformats.org/officeDocument/2006/relationships/image" Target="../media/image29.png"/></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20.xml"/><Relationship Id="rId4" Type="http://schemas.openxmlformats.org/officeDocument/2006/relationships/image" Target="../media/image29.png"/></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Master" Target="../slideMasters/slideMaster20.xml"/><Relationship Id="rId4" Type="http://schemas.openxmlformats.org/officeDocument/2006/relationships/image" Target="../media/image27.png"/></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Master" Target="../slideMasters/slideMaster20.xml"/><Relationship Id="rId4" Type="http://schemas.openxmlformats.org/officeDocument/2006/relationships/image" Target="../media/image2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Master" Target="../slideMasters/slideMaster20.xml"/><Relationship Id="rId4" Type="http://schemas.openxmlformats.org/officeDocument/2006/relationships/image" Target="../media/image27.png"/></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Master" Target="../slideMasters/slideMaster20.xml"/><Relationship Id="rId4" Type="http://schemas.openxmlformats.org/officeDocument/2006/relationships/image" Target="../media/image27.png"/></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Master" Target="../slideMasters/slideMaster20.xml"/><Relationship Id="rId4" Type="http://schemas.openxmlformats.org/officeDocument/2006/relationships/image" Target="../media/image27.png"/></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Master" Target="../slideMasters/slideMaster20.xml"/><Relationship Id="rId4" Type="http://schemas.openxmlformats.org/officeDocument/2006/relationships/image" Target="../media/image27.png"/></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0.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0.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0.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0.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20.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5.png"/><Relationship Id="rId1" Type="http://schemas.openxmlformats.org/officeDocument/2006/relationships/slideMaster" Target="../slideMasters/slideMaster20.xml"/><Relationship Id="rId4" Type="http://schemas.openxmlformats.org/officeDocument/2006/relationships/image" Target="../media/image30.png"/></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5.png"/><Relationship Id="rId1" Type="http://schemas.openxmlformats.org/officeDocument/2006/relationships/slideMaster" Target="../slideMasters/slideMaster20.xml"/><Relationship Id="rId4" Type="http://schemas.openxmlformats.org/officeDocument/2006/relationships/image" Target="../media/image30.png"/></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Master" Target="../slideMasters/slideMaster20.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0.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0.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0.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20.xml"/><Relationship Id="rId4" Type="http://schemas.openxmlformats.org/officeDocument/2006/relationships/image" Target="../media/image35.png"/></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2.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2.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2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23.xml"/><Relationship Id="rId4" Type="http://schemas.openxmlformats.org/officeDocument/2006/relationships/image" Target="../media/image30.png"/></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23.xml"/><Relationship Id="rId4" Type="http://schemas.openxmlformats.org/officeDocument/2006/relationships/image" Target="../media/image30.png"/></Relationships>
</file>

<file path=ppt/slideLayouts/_rels/slideLayout4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23.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3.xml"/></Relationships>
</file>

<file path=ppt/slideLayouts/_rels/slideLayout4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3.xml"/></Relationships>
</file>

<file path=ppt/slideLayouts/_rels/slideLayout4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23.xml"/></Relationships>
</file>

<file path=ppt/slideLayouts/_rels/slideLayout4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png"/><Relationship Id="rId1" Type="http://schemas.openxmlformats.org/officeDocument/2006/relationships/slideMaster" Target="../slideMasters/slideMaster23.xml"/></Relationships>
</file>

<file path=ppt/slideLayouts/_rels/slideLayout4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png"/><Relationship Id="rId1" Type="http://schemas.openxmlformats.org/officeDocument/2006/relationships/slideMaster" Target="../slideMasters/slideMaster23.xml"/></Relationships>
</file>

<file path=ppt/slideLayouts/_rels/slideLayout4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png"/><Relationship Id="rId1" Type="http://schemas.openxmlformats.org/officeDocument/2006/relationships/slideMaster" Target="../slideMasters/slideMaster23.xml"/></Relationships>
</file>

<file path=ppt/slideLayouts/_rels/slideLayout4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23.xml"/></Relationships>
</file>

<file path=ppt/slideLayouts/_rels/slideLayout4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23.xml"/><Relationship Id="rId4" Type="http://schemas.openxmlformats.org/officeDocument/2006/relationships/image" Target="../media/image29.png"/></Relationships>
</file>

<file path=ppt/slideLayouts/_rels/slideLayout4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23.xml"/><Relationship Id="rId4" Type="http://schemas.openxmlformats.org/officeDocument/2006/relationships/image" Target="../media/image29.png"/></Relationships>
</file>

<file path=ppt/slideLayouts/_rels/slideLayout4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Master" Target="../slideMasters/slideMaster23.xml"/><Relationship Id="rId4" Type="http://schemas.openxmlformats.org/officeDocument/2006/relationships/image" Target="../media/image2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Master" Target="../slideMasters/slideMaster23.xml"/><Relationship Id="rId4" Type="http://schemas.openxmlformats.org/officeDocument/2006/relationships/image" Target="../media/image27.png"/></Relationships>
</file>

<file path=ppt/slideLayouts/_rels/slideLayout4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Master" Target="../slideMasters/slideMaster23.xml"/><Relationship Id="rId4" Type="http://schemas.openxmlformats.org/officeDocument/2006/relationships/image" Target="../media/image27.png"/></Relationships>
</file>

<file path=ppt/slideLayouts/_rels/slideLayout46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Master" Target="../slideMasters/slideMaster23.xml"/><Relationship Id="rId4" Type="http://schemas.openxmlformats.org/officeDocument/2006/relationships/image" Target="../media/image27.png"/></Relationships>
</file>

<file path=ppt/slideLayouts/_rels/slideLayout4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Master" Target="../slideMasters/slideMaster23.xml"/><Relationship Id="rId4" Type="http://schemas.openxmlformats.org/officeDocument/2006/relationships/image" Target="../media/image27.png"/></Relationships>
</file>

<file path=ppt/slideLayouts/_rels/slideLayout4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Master" Target="../slideMasters/slideMaster23.xml"/><Relationship Id="rId4" Type="http://schemas.openxmlformats.org/officeDocument/2006/relationships/image" Target="../media/image27.png"/></Relationships>
</file>

<file path=ppt/slideLayouts/_rels/slideLayout4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3.xml"/></Relationships>
</file>

<file path=ppt/slideLayouts/_rels/slideLayout4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3.xml"/></Relationships>
</file>

<file path=ppt/slideLayouts/_rels/slideLayout4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3.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3.xml"/></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3.xml"/></Relationships>
</file>

<file path=ppt/slideLayouts/_rels/slideLayout47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3.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3.xml"/></Relationships>
</file>

<file path=ppt/slideLayouts/_rels/slideLayout48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Master" Target="../slideMasters/slideMaster23.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3.xml"/></Relationships>
</file>

<file path=ppt/slideLayouts/_rels/slideLayout48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2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4.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Master" Target="../slideMasters/slideMaster24.xml"/></Relationships>
</file>

<file path=ppt/slideLayouts/_rels/slideLayout50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Master" Target="../slideMasters/slideMaster24.xml"/><Relationship Id="rId4" Type="http://schemas.openxmlformats.org/officeDocument/2006/relationships/image" Target="../media/image20.emf"/></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Master" Target="../slideMasters/slideMaster25.xml"/><Relationship Id="rId4" Type="http://schemas.openxmlformats.org/officeDocument/2006/relationships/image" Target="../media/image47.png"/></Relationships>
</file>

<file path=ppt/slideLayouts/_rels/slideLayout5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8.png"/><Relationship Id="rId1" Type="http://schemas.openxmlformats.org/officeDocument/2006/relationships/slideMaster" Target="../slideMasters/slideMaster25.xml"/><Relationship Id="rId4" Type="http://schemas.openxmlformats.org/officeDocument/2006/relationships/image" Target="../media/image47.png"/></Relationships>
</file>

<file path=ppt/slideLayouts/_rels/slideLayout5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9.jpeg"/><Relationship Id="rId1" Type="http://schemas.openxmlformats.org/officeDocument/2006/relationships/slideMaster" Target="../slideMasters/slideMaster25.xml"/><Relationship Id="rId4" Type="http://schemas.openxmlformats.org/officeDocument/2006/relationships/image" Target="../media/image47.png"/></Relationships>
</file>

<file path=ppt/slideLayouts/_rels/slideLayout5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0.jpg"/><Relationship Id="rId1" Type="http://schemas.openxmlformats.org/officeDocument/2006/relationships/slideMaster" Target="../slideMasters/slideMaster25.xml"/></Relationships>
</file>

<file path=ppt/slideLayouts/_rels/slideLayout5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1.jpeg"/><Relationship Id="rId1" Type="http://schemas.openxmlformats.org/officeDocument/2006/relationships/slideMaster" Target="../slideMasters/slideMaster25.xml"/><Relationship Id="rId4" Type="http://schemas.openxmlformats.org/officeDocument/2006/relationships/image" Target="../media/image47.png"/></Relationships>
</file>

<file path=ppt/slideLayouts/_rels/slideLayout5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9.jpeg"/><Relationship Id="rId1" Type="http://schemas.openxmlformats.org/officeDocument/2006/relationships/slideMaster" Target="../slideMasters/slideMaster25.xml"/><Relationship Id="rId4" Type="http://schemas.openxmlformats.org/officeDocument/2006/relationships/image" Target="../media/image46.png"/></Relationships>
</file>

<file path=ppt/slideLayouts/_rels/slideLayout5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2.jpeg"/><Relationship Id="rId1" Type="http://schemas.openxmlformats.org/officeDocument/2006/relationships/slideMaster" Target="../slideMasters/slideMaster25.xml"/><Relationship Id="rId4" Type="http://schemas.openxmlformats.org/officeDocument/2006/relationships/image" Target="../media/image47.png"/></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0.jpg"/><Relationship Id="rId1" Type="http://schemas.openxmlformats.org/officeDocument/2006/relationships/slideMaster" Target="../slideMasters/slideMaster25.xml"/><Relationship Id="rId4" Type="http://schemas.openxmlformats.org/officeDocument/2006/relationships/image" Target="../media/image4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3.jpg"/><Relationship Id="rId1" Type="http://schemas.openxmlformats.org/officeDocument/2006/relationships/slideMaster" Target="../slideMasters/slideMaster25.xml"/><Relationship Id="rId4" Type="http://schemas.openxmlformats.org/officeDocument/2006/relationships/image" Target="../media/image47.png"/></Relationships>
</file>

<file path=ppt/slideLayouts/_rels/slideLayout5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4.jpeg"/><Relationship Id="rId1" Type="http://schemas.openxmlformats.org/officeDocument/2006/relationships/slideMaster" Target="../slideMasters/slideMaster25.xml"/><Relationship Id="rId4" Type="http://schemas.openxmlformats.org/officeDocument/2006/relationships/image" Target="../media/image46.png"/></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25.xml"/></Relationships>
</file>

<file path=ppt/slideLayouts/_rels/slideLayout5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25.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Master" Target="../slideMasters/slideMaster2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25.xml"/></Relationships>
</file>

<file path=ppt/slideLayouts/_rels/slideLayout5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25.xml"/></Relationships>
</file>

<file path=ppt/slideLayouts/_rels/slideLayout5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26.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6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26.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26.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3.emf"/><Relationship Id="rId4" Type="http://schemas.openxmlformats.org/officeDocument/2006/relationships/oleObject" Target="../embeddings/oleObject1.bin"/></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99020" y="1307592"/>
            <a:ext cx="6825910" cy="2615184"/>
          </a:xfrm>
        </p:spPr>
        <p:txBody>
          <a:bodyPr anchor="b" anchorCtr="0">
            <a:noAutofit/>
          </a:bodyPr>
          <a:lstStyle>
            <a:lvl1pPr>
              <a:defRPr sz="5759">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599020" y="4288539"/>
            <a:ext cx="6825910" cy="1261870"/>
          </a:xfrm>
        </p:spPr>
        <p:txBody>
          <a:bodyPr anchor="t" anchorCtr="0">
            <a:normAutofit/>
          </a:bodyPr>
          <a:lstStyle>
            <a:lvl1pPr marL="0" indent="0" algn="l">
              <a:spcBef>
                <a:spcPts val="360"/>
              </a:spcBef>
              <a:buNone/>
              <a:defRPr sz="2400">
                <a:solidFill>
                  <a:schemeClr val="tx1">
                    <a:tint val="75000"/>
                  </a:schemeClr>
                </a:solidFill>
              </a:defRPr>
            </a:lvl1pPr>
            <a:lvl2pPr marL="548544" indent="0" algn="ctr">
              <a:buNone/>
              <a:defRPr>
                <a:solidFill>
                  <a:schemeClr val="tx1">
                    <a:tint val="75000"/>
                  </a:schemeClr>
                </a:solidFill>
              </a:defRPr>
            </a:lvl2pPr>
            <a:lvl3pPr marL="1097087" indent="0" algn="ctr">
              <a:buNone/>
              <a:defRPr>
                <a:solidFill>
                  <a:schemeClr val="tx1">
                    <a:tint val="75000"/>
                  </a:schemeClr>
                </a:solidFill>
              </a:defRPr>
            </a:lvl3pPr>
            <a:lvl4pPr marL="1645631" indent="0" algn="ctr">
              <a:buNone/>
              <a:defRPr>
                <a:solidFill>
                  <a:schemeClr val="tx1">
                    <a:tint val="75000"/>
                  </a:schemeClr>
                </a:solidFill>
              </a:defRPr>
            </a:lvl4pPr>
            <a:lvl5pPr marL="2194174" indent="0" algn="ctr">
              <a:buNone/>
              <a:defRPr>
                <a:solidFill>
                  <a:schemeClr val="tx1">
                    <a:tint val="75000"/>
                  </a:schemeClr>
                </a:solidFill>
              </a:defRPr>
            </a:lvl5pPr>
            <a:lvl6pPr marL="2742718" indent="0" algn="ctr">
              <a:buNone/>
              <a:defRPr>
                <a:solidFill>
                  <a:schemeClr val="tx1">
                    <a:tint val="75000"/>
                  </a:schemeClr>
                </a:solidFill>
              </a:defRPr>
            </a:lvl6pPr>
            <a:lvl7pPr marL="3291261" indent="0" algn="ctr">
              <a:buNone/>
              <a:defRPr>
                <a:solidFill>
                  <a:schemeClr val="tx1">
                    <a:tint val="75000"/>
                  </a:schemeClr>
                </a:solidFill>
              </a:defRPr>
            </a:lvl7pPr>
            <a:lvl8pPr marL="3839806" indent="0" algn="ctr">
              <a:buNone/>
              <a:defRPr>
                <a:solidFill>
                  <a:schemeClr val="tx1">
                    <a:tint val="75000"/>
                  </a:schemeClr>
                </a:solidFill>
              </a:defRPr>
            </a:lvl8pPr>
            <a:lvl9pPr marL="4388349"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40848804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1097087"/>
            <a:endParaRPr lang="en-US">
              <a:solidFill>
                <a:srgbClr val="3D3D3D">
                  <a:lumMod val="40000"/>
                  <a:lumOff val="60000"/>
                </a:srgbClr>
              </a:solidFill>
            </a:endParaRPr>
          </a:p>
        </p:txBody>
      </p:sp>
      <p:sp>
        <p:nvSpPr>
          <p:cNvPr id="3" name="Footer Placeholder 2"/>
          <p:cNvSpPr>
            <a:spLocks noGrp="1"/>
          </p:cNvSpPr>
          <p:nvPr>
            <p:ph type="ftr" sz="quarter" idx="11"/>
          </p:nvPr>
        </p:nvSpPr>
        <p:spPr>
          <a:xfrm>
            <a:off x="4165600" y="6443760"/>
            <a:ext cx="3860800" cy="190308"/>
          </a:xfrm>
        </p:spPr>
        <p:txBody>
          <a:bodyPr/>
          <a:lstStyle/>
          <a:p>
            <a:pPr defTabSz="1097087"/>
            <a:endParaRPr lang="en-US">
              <a:solidFill>
                <a:srgbClr val="3D3D3D">
                  <a:lumMod val="40000"/>
                  <a:lumOff val="60000"/>
                </a:srgbClr>
              </a:solidFill>
            </a:endParaRPr>
          </a:p>
        </p:txBody>
      </p:sp>
      <p:sp>
        <p:nvSpPr>
          <p:cNvPr id="4" name="Slide Number Placeholder 3"/>
          <p:cNvSpPr>
            <a:spLocks noGrp="1"/>
          </p:cNvSpPr>
          <p:nvPr>
            <p:ph type="sldNum" sz="quarter" idx="12"/>
          </p:nvPr>
        </p:nvSpPr>
        <p:spPr/>
        <p:txBody>
          <a:bodyPr/>
          <a:lstStyle/>
          <a:p>
            <a:pPr defTabSz="1097087"/>
            <a:fld id="{C4D3BFBC-B080-4E5A-9FD3-5849808C7C48}" type="slidenum">
              <a:rPr lang="en-US" smtClean="0">
                <a:solidFill>
                  <a:srgbClr val="3D3D3D">
                    <a:lumMod val="40000"/>
                    <a:lumOff val="60000"/>
                  </a:srgbClr>
                </a:solidFill>
              </a:rPr>
              <a:pPr defTabSz="1097087"/>
              <a:t>‹#›</a:t>
            </a:fld>
            <a:endParaRPr lang="en-US">
              <a:solidFill>
                <a:srgbClr val="3D3D3D">
                  <a:lumMod val="40000"/>
                  <a:lumOff val="60000"/>
                </a:srgbClr>
              </a:solidFill>
            </a:endParaRPr>
          </a:p>
        </p:txBody>
      </p:sp>
    </p:spTree>
    <p:extLst>
      <p:ext uri="{BB962C8B-B14F-4D97-AF65-F5344CB8AC3E}">
        <p14:creationId xmlns:p14="http://schemas.microsoft.com/office/powerpoint/2010/main" val="242749854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Header Special 2">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30"/>
            <a:endParaRPr lang="en-US" sz="2167" dirty="0">
              <a:solidFill>
                <a:srgbClr val="FFFFFF"/>
              </a:solidFill>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079F2E-C70F-4FC6-B22C-37D18CDD7AC4}" type="slidenum">
              <a:rPr lang="en-US" sz="1000" smtClean="0">
                <a:solidFill>
                  <a:srgbClr val="FFFFFF">
                    <a:lumMod val="75000"/>
                  </a:srgbClr>
                </a:solidFill>
                <a:latin typeface="Segoe"/>
              </a:rPr>
              <a:pPr/>
              <a:t>‹#›</a:t>
            </a:fld>
            <a:endParaRPr lang="en-US" sz="1000" dirty="0">
              <a:solidFill>
                <a:srgbClr val="FFFFFF">
                  <a:lumMod val="75000"/>
                </a:srgbClr>
              </a:solidFill>
              <a:latin typeface="Segoe"/>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30"/>
            <a:endParaRPr lang="en-US" sz="2167" dirty="0">
              <a:solidFill>
                <a:srgbClr val="FFFFFF"/>
              </a:solidFill>
            </a:endParaRPr>
          </a:p>
        </p:txBody>
      </p:sp>
    </p:spTree>
    <p:extLst>
      <p:ext uri="{BB962C8B-B14F-4D97-AF65-F5344CB8AC3E}">
        <p14:creationId xmlns:p14="http://schemas.microsoft.com/office/powerpoint/2010/main" val="322925200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Header Special 3">
    <p:spTree>
      <p:nvGrpSpPr>
        <p:cNvPr id="1" name=""/>
        <p:cNvGrpSpPr/>
        <p:nvPr/>
      </p:nvGrpSpPr>
      <p:grpSpPr>
        <a:xfrm>
          <a:off x="0" y="0"/>
          <a:ext cx="0" cy="0"/>
          <a:chOff x="0" y="0"/>
          <a:chExt cx="0" cy="0"/>
        </a:xfrm>
      </p:grpSpPr>
      <p:sp>
        <p:nvSpPr>
          <p:cNvPr id="2" name="Rectangle 1"/>
          <p:cNvSpPr/>
          <p:nvPr userDrawn="1"/>
        </p:nvSpPr>
        <p:spPr>
          <a:xfrm>
            <a:off x="0" y="0"/>
            <a:ext cx="6192762" cy="14151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30"/>
            <a:endParaRPr lang="en-US" sz="2167" dirty="0">
              <a:solidFill>
                <a:srgbClr val="FFFFFF"/>
              </a:solidFill>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079F2E-C70F-4FC6-B22C-37D18CDD7AC4}" type="slidenum">
              <a:rPr lang="en-US" sz="1000" smtClean="0">
                <a:solidFill>
                  <a:srgbClr val="FFFFFF">
                    <a:lumMod val="75000"/>
                  </a:srgbClr>
                </a:solidFill>
                <a:latin typeface="Segoe"/>
              </a:rPr>
              <a:pPr/>
              <a:t>‹#›</a:t>
            </a:fld>
            <a:endParaRPr lang="en-US" sz="1000" dirty="0">
              <a:solidFill>
                <a:srgbClr val="FFFFFF">
                  <a:lumMod val="75000"/>
                </a:srgbClr>
              </a:solidFill>
              <a:latin typeface="Segoe"/>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2215" cy="14151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30"/>
            <a:endParaRPr lang="en-US" sz="2167" dirty="0">
              <a:solidFill>
                <a:srgbClr val="FFFFFF"/>
              </a:solidFill>
            </a:endParaRPr>
          </a:p>
        </p:txBody>
      </p:sp>
    </p:spTree>
    <p:extLst>
      <p:ext uri="{BB962C8B-B14F-4D97-AF65-F5344CB8AC3E}">
        <p14:creationId xmlns:p14="http://schemas.microsoft.com/office/powerpoint/2010/main" val="244440642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Header Special 4">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30"/>
            <a:endParaRPr lang="en-US" sz="2167" dirty="0">
              <a:solidFill>
                <a:srgbClr val="FFFFFF"/>
              </a:solidFill>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079F2E-C70F-4FC6-B22C-37D18CDD7AC4}" type="slidenum">
              <a:rPr lang="en-US" sz="1000" smtClean="0">
                <a:solidFill>
                  <a:srgbClr val="FFFFFF">
                    <a:lumMod val="75000"/>
                  </a:srgbClr>
                </a:solidFill>
                <a:latin typeface="Segoe"/>
              </a:rPr>
              <a:pPr/>
              <a:t>‹#›</a:t>
            </a:fld>
            <a:endParaRPr lang="en-US" sz="1000" dirty="0">
              <a:solidFill>
                <a:srgbClr val="FFFFFF">
                  <a:lumMod val="75000"/>
                </a:srgbClr>
              </a:solidFill>
              <a:latin typeface="Segoe"/>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30"/>
            <a:endParaRPr lang="en-US" sz="2167" dirty="0">
              <a:solidFill>
                <a:srgbClr val="FFFFFF"/>
              </a:solidFill>
            </a:endParaRPr>
          </a:p>
        </p:txBody>
      </p:sp>
    </p:spTree>
    <p:extLst>
      <p:ext uri="{BB962C8B-B14F-4D97-AF65-F5344CB8AC3E}">
        <p14:creationId xmlns:p14="http://schemas.microsoft.com/office/powerpoint/2010/main" val="80731583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60749445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2303449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802083191"/>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11068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216758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065280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238290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sp>
        <p:nvSpPr>
          <p:cNvPr id="13" name="Freeform 7"/>
          <p:cNvSpPr>
            <a:spLocks noEditPoints="1"/>
          </p:cNvSpPr>
          <p:nvPr userDrawn="1"/>
        </p:nvSpPr>
        <p:spPr bwMode="auto">
          <a:xfrm>
            <a:off x="744232" y="2615183"/>
            <a:ext cx="6595352" cy="803175"/>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2"/>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chemeClr val="tx1"/>
          </a:solidFill>
          <a:ln w="0">
            <a:noFill/>
            <a:prstDash val="solid"/>
            <a:round/>
            <a:headEnd/>
            <a:tailEnd/>
          </a:ln>
        </p:spPr>
        <p:txBody>
          <a:bodyPr vert="horz" wrap="square" lIns="109712" tIns="54856" rIns="109712" bIns="54856" numCol="1" anchor="t" anchorCtr="0" compatLnSpc="1">
            <a:prstTxWarp prst="textNoShape">
              <a:avLst/>
            </a:prstTxWarp>
          </a:bodyPr>
          <a:lstStyle/>
          <a:p>
            <a:pPr marL="0" marR="0" lvl="0" indent="0" algn="l" defTabSz="1097087"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prstClr val="white"/>
              </a:solidFill>
              <a:effectLst/>
              <a:uLnTx/>
              <a:uFillTx/>
              <a:latin typeface="Segoe UI"/>
              <a:ea typeface="+mn-ea"/>
              <a:cs typeface="+mn-cs"/>
            </a:endParaRPr>
          </a:p>
        </p:txBody>
      </p:sp>
      <p:sp>
        <p:nvSpPr>
          <p:cNvPr id="17" name="TextBox 16"/>
          <p:cNvSpPr txBox="1"/>
          <p:nvPr userDrawn="1"/>
        </p:nvSpPr>
        <p:spPr bwMode="auto">
          <a:xfrm>
            <a:off x="599019" y="5929245"/>
            <a:ext cx="10993965" cy="701764"/>
          </a:xfrm>
          <a:prstGeom prst="rect">
            <a:avLst/>
          </a:prstGeom>
          <a:noFill/>
          <a:ln w="9525">
            <a:noFill/>
            <a:miter lim="800000"/>
            <a:headEnd/>
            <a:tailEnd/>
          </a:ln>
        </p:spPr>
        <p:txBody>
          <a:bodyPr vert="horz" wrap="square" lIns="109712" tIns="54856" rIns="109712" bIns="54856" numCol="1" rtlCol="0" anchor="ctr" anchorCtr="0" compatLnSpc="1">
            <a:prstTxWarp prst="textNoShape">
              <a:avLst/>
            </a:prstTxWarp>
            <a:spAutoFit/>
          </a:bodyPr>
          <a:lstStyle/>
          <a:p>
            <a:pPr marL="0" marR="0" lvl="0" indent="0" algn="l" defTabSz="1096726" rtl="0" eaLnBrk="0" fontAlgn="auto" latinLnBrk="0" hangingPunct="0">
              <a:lnSpc>
                <a:spcPct val="100000"/>
              </a:lnSpc>
              <a:spcBef>
                <a:spcPts val="0"/>
              </a:spcBef>
              <a:spcAft>
                <a:spcPts val="0"/>
              </a:spcAft>
              <a:buClrTx/>
              <a:buSzTx/>
              <a:buFontTx/>
              <a:buNone/>
              <a:tabLst/>
              <a:defRPr/>
            </a:pPr>
            <a:r>
              <a:rPr kumimoji="0" lang="en-US" sz="960" b="0" i="0" u="none" strike="noStrike" kern="1200" cap="none" spc="0" normalizeH="0" baseline="0" noProof="0" dirty="0">
                <a:ln>
                  <a:noFill/>
                </a:ln>
                <a:solidFill>
                  <a:prstClr val="white"/>
                </a:solidFill>
                <a:effectLst/>
                <a:uLnTx/>
                <a:uFillTx/>
                <a:latin typeface="Segoe UI"/>
                <a:ea typeface="+mn-ea"/>
                <a:cs typeface="Arial" charset="0"/>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5279" b="0" i="0" u="none" strike="noStrike" kern="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2583108152"/>
      </p:ext>
    </p:extLst>
  </p:cSld>
  <p:clrMapOvr>
    <a:overrideClrMapping bg1="dk1" tx1="lt1" bg2="dk2" tx2="lt2" accent1="accent1" accent2="accent2" accent3="accent3" accent4="accent4" accent5="accent5" accent6="accent6" hlink="hlink" folHlink="folHlink"/>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151473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113431241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356183353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78380084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49631978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685298560"/>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5774056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0503131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735838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335281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588"/>
            </a:lvl1pPr>
          </a:lstStyle>
          <a:p>
            <a:r>
              <a:rPr lang="en-US" dirty="0"/>
              <a:t>Click to edit Master title style</a:t>
            </a:r>
          </a:p>
        </p:txBody>
      </p:sp>
      <p:sp>
        <p:nvSpPr>
          <p:cNvPr id="6" name="Text Placeholder 5"/>
          <p:cNvSpPr>
            <a:spLocks noGrp="1"/>
          </p:cNvSpPr>
          <p:nvPr>
            <p:ph type="body" sz="quarter" idx="10"/>
          </p:nvPr>
        </p:nvSpPr>
        <p:spPr>
          <a:xfrm>
            <a:off x="269245" y="1189180"/>
            <a:ext cx="11653524" cy="1985247"/>
          </a:xfrm>
        </p:spPr>
        <p:txBody>
          <a:bodyPr/>
          <a:lstStyle>
            <a:lvl1pPr marL="0" indent="0">
              <a:buNone/>
              <a:defRPr>
                <a:gradFill>
                  <a:gsLst>
                    <a:gs pos="1250">
                      <a:schemeClr val="tx1"/>
                    </a:gs>
                    <a:gs pos="99000">
                      <a:schemeClr val="tx1"/>
                    </a:gs>
                  </a:gsLst>
                  <a:lin ang="5400000" scaled="0"/>
                </a:gradFill>
              </a:defRPr>
            </a:lvl1pPr>
            <a:lvl2pPr marL="0" indent="0">
              <a:buFontTx/>
              <a:buNone/>
              <a:defRPr sz="1764"/>
            </a:lvl2pPr>
            <a:lvl3pPr marL="201650" indent="0">
              <a:buNone/>
              <a:defRPr sz="1764"/>
            </a:lvl3pPr>
            <a:lvl4pPr marL="403296" indent="0">
              <a:buNone/>
              <a:defRPr sz="1588"/>
            </a:lvl4pPr>
            <a:lvl5pPr marL="604941" indent="0">
              <a:buNone/>
              <a:defRPr sz="158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0755006"/>
      </p:ext>
    </p:extLst>
  </p:cSld>
  <p:clrMapOvr>
    <a:masterClrMapping/>
  </p:clrMapOvr>
  <p:transition spd="slow">
    <p:wipe dir="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35868054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 t="14165" r="9710" b="9710"/>
          <a:stretch/>
        </p:blipFill>
        <p:spPr>
          <a:xfrm>
            <a:off x="0" y="0"/>
            <a:ext cx="12192000" cy="6858000"/>
          </a:xfrm>
          <a:prstGeom prst="rect">
            <a:avLst/>
          </a:prstGeom>
        </p:spPr>
      </p:pic>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t="10283" b="5353"/>
          <a:stretch/>
        </p:blipFill>
        <p:spPr>
          <a:xfrm>
            <a:off x="0" y="0"/>
            <a:ext cx="12192000" cy="6858000"/>
          </a:xfrm>
          <a:prstGeom prst="rect">
            <a:avLst/>
          </a:prstGeom>
        </p:spPr>
      </p:pic>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803792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166446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2" y="1600201"/>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166841342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2"/>
            <a:ext cx="11653523" cy="2187843"/>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6887882"/>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47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781001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62812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3781899" cy="6280621"/>
          </a:xfrm>
        </p:spPr>
        <p:txBody>
          <a:bodyPr anchor="ctr"/>
          <a:lstStyle>
            <a:lvl1pPr>
              <a:defRPr sz="5398" spc="-150"/>
            </a:lvl1pPr>
          </a:lstStyle>
          <a:p>
            <a:r>
              <a:rPr lang="en-US" dirty="0"/>
              <a:t>Click to edit Master title style</a:t>
            </a:r>
          </a:p>
        </p:txBody>
      </p:sp>
    </p:spTree>
    <p:extLst>
      <p:ext uri="{BB962C8B-B14F-4D97-AF65-F5344CB8AC3E}">
        <p14:creationId xmlns:p14="http://schemas.microsoft.com/office/powerpoint/2010/main" val="50768934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3590645275"/>
      </p:ext>
    </p:extLst>
  </p:cSld>
  <p:clrMapOvr>
    <a:masterClrMapping/>
  </p:clrMapOvr>
  <p:transition spd="slow">
    <p:push/>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1866742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cSld name="Titolo e contenuto">
    <p:spTree>
      <p:nvGrpSpPr>
        <p:cNvPr id="1" name=""/>
        <p:cNvGrpSpPr/>
        <p:nvPr/>
      </p:nvGrpSpPr>
      <p:grpSpPr>
        <a:xfrm>
          <a:off x="0" y="0"/>
          <a:ext cx="0" cy="0"/>
          <a:chOff x="0" y="0"/>
          <a:chExt cx="0" cy="0"/>
        </a:xfrm>
      </p:grpSpPr>
      <p:pic>
        <p:nvPicPr>
          <p:cNvPr id="7" name="Immagin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10" y="0"/>
            <a:ext cx="12188388" cy="6858000"/>
          </a:xfrm>
          <a:prstGeom prst="rect">
            <a:avLst/>
          </a:prstGeom>
        </p:spPr>
      </p:pic>
      <p:sp>
        <p:nvSpPr>
          <p:cNvPr id="2" name="Titolo 1"/>
          <p:cNvSpPr>
            <a:spLocks noGrp="1"/>
          </p:cNvSpPr>
          <p:nvPr>
            <p:ph type="title"/>
          </p:nvPr>
        </p:nvSpPr>
        <p:spPr>
          <a:xfrm>
            <a:off x="298707" y="649516"/>
            <a:ext cx="7738036" cy="955284"/>
          </a:xfrm>
        </p:spPr>
        <p:txBody>
          <a:bodyPr>
            <a:noAutofit/>
          </a:bodyPr>
          <a:lstStyle>
            <a:lvl1pPr algn="l">
              <a:defRPr sz="2879">
                <a:solidFill>
                  <a:srgbClr val="007FBD"/>
                </a:solidFill>
                <a:latin typeface="Segoe UI" panose="020B0502040204020203" pitchFamily="34" charset="0"/>
                <a:ea typeface="Segoe UI" panose="020B0502040204020203" pitchFamily="34" charset="0"/>
                <a:cs typeface="Segoe UI" panose="020B0502040204020203" pitchFamily="34" charset="0"/>
              </a:defRPr>
            </a:lvl1pPr>
          </a:lstStyle>
          <a:p>
            <a:r>
              <a:rPr lang="it-IT" dirty="0"/>
              <a:t>Fare clic per modificare lo stile del titolo</a:t>
            </a:r>
          </a:p>
        </p:txBody>
      </p:sp>
      <p:sp>
        <p:nvSpPr>
          <p:cNvPr id="3" name="Segnaposto contenuto 2"/>
          <p:cNvSpPr>
            <a:spLocks noGrp="1"/>
          </p:cNvSpPr>
          <p:nvPr>
            <p:ph idx="1"/>
          </p:nvPr>
        </p:nvSpPr>
        <p:spPr>
          <a:xfrm>
            <a:off x="297437" y="1600203"/>
            <a:ext cx="10224583" cy="4525963"/>
          </a:xfrm>
        </p:spPr>
        <p:txBody>
          <a:bodyPr>
            <a:normAutofit/>
          </a:bodyPr>
          <a:lstStyle>
            <a:lvl1pPr marL="0" indent="0">
              <a:buNone/>
              <a:defRPr sz="189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1pPr>
            <a:lvl2pPr>
              <a:defRPr sz="189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2pPr>
            <a:lvl3pPr>
              <a:defRPr sz="189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3pPr>
            <a:lvl4pPr>
              <a:defRPr sz="189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4pPr>
            <a:lvl5pPr>
              <a:defRPr sz="189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p:cNvSpPr>
            <a:spLocks noGrp="1"/>
          </p:cNvSpPr>
          <p:nvPr>
            <p:ph type="dt" sz="half" idx="10"/>
          </p:nvPr>
        </p:nvSpPr>
        <p:spPr/>
        <p:txBody>
          <a:bodyPr/>
          <a:lstStyle/>
          <a:p>
            <a:pPr defTabSz="1097087"/>
            <a:fld id="{29FBFC70-D626-4BDC-95EC-A6D95043900D}" type="datetimeFigureOut">
              <a:rPr lang="it-IT" smtClean="0">
                <a:solidFill>
                  <a:prstClr val="black">
                    <a:tint val="75000"/>
                  </a:prstClr>
                </a:solidFill>
              </a:rPr>
              <a:pPr defTabSz="1097087"/>
              <a:t>19/09/2016</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pPr defTabSz="1097087"/>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pPr defTabSz="1097087"/>
            <a:fld id="{F3BD690B-98A4-4DF1-AFBF-8899B7C98CC0}" type="slidenum">
              <a:rPr lang="it-IT" smtClean="0">
                <a:solidFill>
                  <a:prstClr val="black">
                    <a:tint val="75000"/>
                  </a:prstClr>
                </a:solidFill>
              </a:rPr>
              <a:pPr defTabSz="1097087"/>
              <a:t>‹#›</a:t>
            </a:fld>
            <a:endParaRPr lang="it-IT">
              <a:solidFill>
                <a:prstClr val="black">
                  <a:tint val="75000"/>
                </a:prstClr>
              </a:solidFill>
            </a:endParaRPr>
          </a:p>
        </p:txBody>
      </p:sp>
      <p:sp>
        <p:nvSpPr>
          <p:cNvPr id="8" name="Rettangolo 7"/>
          <p:cNvSpPr/>
          <p:nvPr userDrawn="1"/>
        </p:nvSpPr>
        <p:spPr>
          <a:xfrm>
            <a:off x="7795533" y="6203855"/>
            <a:ext cx="1280493" cy="6541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2277" tIns="41140" rIns="82277" bIns="41140" rtlCol="0" anchor="ctr"/>
          <a:lstStyle/>
          <a:p>
            <a:pPr marL="0" marR="0" lvl="0" indent="0" algn="ctr" defTabSz="1095756" rtl="0" eaLnBrk="1" fontAlgn="auto" latinLnBrk="0" hangingPunct="1">
              <a:lnSpc>
                <a:spcPct val="100000"/>
              </a:lnSpc>
              <a:spcBef>
                <a:spcPts val="0"/>
              </a:spcBef>
              <a:spcAft>
                <a:spcPts val="0"/>
              </a:spcAft>
              <a:buClrTx/>
              <a:buSzTx/>
              <a:buFontTx/>
              <a:buNone/>
              <a:tabLst/>
              <a:defRPr/>
            </a:pPr>
            <a:endParaRPr kumimoji="0" lang="it-IT" sz="216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80346799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2455867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7246001"/>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6533941"/>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8716730"/>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970409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021686"/>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190116029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4125095598"/>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07045009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68582519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5"/>
            <a:ext cx="11151918" cy="672954"/>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8" cy="855619"/>
          </a:xfrm>
        </p:spPr>
        <p:txBody>
          <a:bodyPr/>
          <a:lstStyle>
            <a:lvl1pPr marL="0" indent="0">
              <a:spcBef>
                <a:spcPts val="0"/>
              </a:spcBef>
              <a:spcAft>
                <a:spcPts val="810"/>
              </a:spcAft>
              <a:buNone/>
              <a:defRPr sz="3600" spc="-90" baseline="0">
                <a:latin typeface="Segoe UI Light" pitchFamily="34" charset="0"/>
              </a:defRPr>
            </a:lvl1pPr>
            <a:lvl2pPr marL="0" indent="0">
              <a:spcBef>
                <a:spcPts val="0"/>
              </a:spcBef>
              <a:spcAft>
                <a:spcPts val="360"/>
              </a:spcAft>
              <a:buNone/>
              <a:defRPr sz="1800" spc="-46" baseline="0"/>
            </a:lvl2pPr>
            <a:lvl3pPr marL="0" indent="0">
              <a:spcBef>
                <a:spcPts val="0"/>
              </a:spcBef>
              <a:spcAft>
                <a:spcPts val="360"/>
              </a:spcAft>
              <a:buNone/>
              <a:defRPr sz="1800"/>
            </a:lvl3pPr>
            <a:lvl4pPr marL="0" indent="0">
              <a:spcBef>
                <a:spcPts val="0"/>
              </a:spcBef>
              <a:spcAft>
                <a:spcPts val="360"/>
              </a:spcAft>
              <a:buNone/>
              <a:defRPr/>
            </a:lvl4pPr>
            <a:lvl5pPr marL="0" indent="0">
              <a:spcBef>
                <a:spcPts val="0"/>
              </a:spcBef>
              <a:spcAft>
                <a:spcPts val="36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89153148"/>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9776687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6147979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8918614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1160714"/>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902708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920134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 t="14165" r="9710" b="9710"/>
          <a:stretch/>
        </p:blipFill>
        <p:spPr>
          <a:xfrm>
            <a:off x="0" y="0"/>
            <a:ext cx="12192000" cy="6858000"/>
          </a:xfrm>
          <a:prstGeom prst="rect">
            <a:avLst/>
          </a:prstGeom>
        </p:spPr>
      </p:pic>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t="10283" b="5353"/>
          <a:stretch/>
        </p:blipFill>
        <p:spPr>
          <a:xfrm>
            <a:off x="0" y="0"/>
            <a:ext cx="12192000" cy="6858000"/>
          </a:xfrm>
          <a:prstGeom prst="rect">
            <a:avLst/>
          </a:prstGeom>
        </p:spPr>
      </p:pic>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399575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95986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2" y="1600201"/>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539188604"/>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2"/>
            <a:ext cx="11653523" cy="2187843"/>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359894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5"/>
            <a:ext cx="11151918" cy="672954"/>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9" y="1447801"/>
            <a:ext cx="11151918" cy="1800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6626213"/>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47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810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10168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3781899" cy="6280621"/>
          </a:xfrm>
        </p:spPr>
        <p:txBody>
          <a:bodyPr anchor="ctr"/>
          <a:lstStyle>
            <a:lvl1pPr>
              <a:defRPr sz="5398" spc="-150"/>
            </a:lvl1pPr>
          </a:lstStyle>
          <a:p>
            <a:r>
              <a:rPr lang="en-US" dirty="0"/>
              <a:t>Click to edit Master title style</a:t>
            </a:r>
          </a:p>
        </p:txBody>
      </p:sp>
    </p:spTree>
    <p:extLst>
      <p:ext uri="{BB962C8B-B14F-4D97-AF65-F5344CB8AC3E}">
        <p14:creationId xmlns:p14="http://schemas.microsoft.com/office/powerpoint/2010/main" val="3602158766"/>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1180519745"/>
      </p:ext>
    </p:extLst>
  </p:cSld>
  <p:clrMapOvr>
    <a:masterClrMapping/>
  </p:clrMapOvr>
  <p:transition spd="slow">
    <p:push/>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0" y="1"/>
            <a:ext cx="12192000" cy="6858973"/>
          </a:xfrm>
          <a:prstGeom prst="rect">
            <a:avLst/>
          </a:prstGeom>
        </p:spPr>
      </p:pic>
      <p:sp>
        <p:nvSpPr>
          <p:cNvPr id="2" name="Rectangle 1"/>
          <p:cNvSpPr/>
          <p:nvPr userDrawn="1"/>
        </p:nvSpPr>
        <p:spPr bwMode="auto">
          <a:xfrm>
            <a:off x="266063" y="2084186"/>
            <a:ext cx="6278150" cy="3586194"/>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3" spc="-98" baseline="0">
                <a:gradFill>
                  <a:gsLst>
                    <a:gs pos="76768">
                      <a:srgbClr val="FFFFFF"/>
                    </a:gs>
                    <a:gs pos="53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2"/>
            <a:ext cx="6276530" cy="1789991"/>
          </a:xfrm>
        </p:spPr>
        <p:txBody>
          <a:bodyPr tIns="109728" bIns="109728">
            <a:noAutofit/>
          </a:bodyPr>
          <a:lstStyle>
            <a:lvl1pPr marL="0" indent="0">
              <a:spcBef>
                <a:spcPts val="0"/>
              </a:spcBef>
              <a:buNone/>
              <a:defRPr sz="3136">
                <a:gradFill>
                  <a:gsLst>
                    <a:gs pos="76768">
                      <a:srgbClr val="FFFFFF"/>
                    </a:gs>
                    <a:gs pos="53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213" y="6041824"/>
            <a:ext cx="1613876" cy="345764"/>
          </a:xfrm>
          <a:prstGeom prst="rect">
            <a:avLst/>
          </a:prstGeom>
        </p:spPr>
      </p:pic>
    </p:spTree>
    <p:extLst>
      <p:ext uri="{BB962C8B-B14F-4D97-AF65-F5344CB8AC3E}">
        <p14:creationId xmlns:p14="http://schemas.microsoft.com/office/powerpoint/2010/main" val="23375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3" spc="-98" baseline="0">
                <a:gradFill>
                  <a:gsLst>
                    <a:gs pos="3333">
                      <a:schemeClr val="tx2"/>
                    </a:gs>
                    <a:gs pos="39000">
                      <a:schemeClr val="tx2"/>
                    </a:gs>
                  </a:gsLst>
                  <a:lin ang="5400000" scaled="0"/>
                </a:gradFill>
              </a:defRPr>
            </a:lvl1pPr>
          </a:lstStyle>
          <a:p>
            <a:r>
              <a:rPr lang="en-US" dirty="0"/>
              <a:t>Presentation title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5" y="476319"/>
            <a:ext cx="1792850" cy="384107"/>
          </a:xfrm>
          <a:prstGeom prst="rect">
            <a:avLst/>
          </a:prstGeom>
        </p:spPr>
      </p:pic>
    </p:spTree>
    <p:extLst>
      <p:ext uri="{BB962C8B-B14F-4D97-AF65-F5344CB8AC3E}">
        <p14:creationId xmlns:p14="http://schemas.microsoft.com/office/powerpoint/2010/main" val="376005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7733467"/>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3181558"/>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145276"/>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37715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249" y="1447801"/>
            <a:ext cx="11151918" cy="180049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2544445"/>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9569033"/>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3318481"/>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6373869"/>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3024190"/>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4898887"/>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3"/>
          <p:cNvSpPr>
            <a:spLocks noGrp="1"/>
          </p:cNvSpPr>
          <p:nvPr>
            <p:ph type="pic" sz="quarter" idx="10"/>
          </p:nvPr>
        </p:nvSpPr>
        <p:spPr>
          <a:xfrm>
            <a:off x="269876" y="1189037"/>
            <a:ext cx="11655425" cy="724121"/>
          </a:xfrm>
        </p:spPr>
        <p:txBody>
          <a:bodyPr/>
          <a:lstStyle/>
          <a:p>
            <a:endParaRPr lang="en-US"/>
          </a:p>
        </p:txBody>
      </p:sp>
    </p:spTree>
    <p:extLst>
      <p:ext uri="{BB962C8B-B14F-4D97-AF65-F5344CB8AC3E}">
        <p14:creationId xmlns:p14="http://schemas.microsoft.com/office/powerpoint/2010/main" val="832724437"/>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73909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69057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928933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2750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00733406"/>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542383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148417"/>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59253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8719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98635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9466374"/>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099684943"/>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49081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6" y="-2355"/>
            <a:ext cx="8964247" cy="1075884"/>
          </a:xfrm>
        </p:spPr>
        <p:txBody>
          <a:bodyPr lIns="146304" tIns="91440" rIns="146304" bIns="91440"/>
          <a:lstStyle>
            <a:lvl1pPr>
              <a:lnSpc>
                <a:spcPts val="6174"/>
              </a:lnSpc>
              <a:defRPr sz="5684"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a:xfrm>
            <a:off x="7284953" y="6717485"/>
            <a:ext cx="3859606" cy="134483"/>
          </a:xfrm>
          <a:prstGeom prst="rect">
            <a:avLst/>
          </a:prstGeom>
        </p:spPr>
        <p:txBody>
          <a:bodyPr/>
          <a:lstStyle/>
          <a:p>
            <a:pPr defTabSz="914367"/>
            <a:r>
              <a:rPr lang="en-US" sz="1765">
                <a:solidFill>
                  <a:srgbClr val="505050"/>
                </a:solidFill>
              </a:rPr>
              <a:t>Microsoft Confidential</a:t>
            </a:r>
            <a:endParaRPr lang="en-US" sz="1765" dirty="0">
              <a:solidFill>
                <a:srgbClr val="505050"/>
              </a:solidFill>
            </a:endParaRPr>
          </a:p>
        </p:txBody>
      </p:sp>
      <p:sp>
        <p:nvSpPr>
          <p:cNvPr id="4" name="Slide Number Placeholder 3"/>
          <p:cNvSpPr>
            <a:spLocks noGrp="1"/>
          </p:cNvSpPr>
          <p:nvPr>
            <p:ph type="sldNum" sz="quarter" idx="11"/>
          </p:nvPr>
        </p:nvSpPr>
        <p:spPr>
          <a:xfrm>
            <a:off x="11486693" y="6717485"/>
            <a:ext cx="555597" cy="134483"/>
          </a:xfrm>
          <a:prstGeom prst="rect">
            <a:avLst/>
          </a:prstGeom>
        </p:spPr>
        <p:txBody>
          <a:bodyPr/>
          <a:lstStyle/>
          <a:p>
            <a:pPr defTabSz="914367"/>
            <a:fld id="{27258FFF-F925-446B-8502-81C933981705}" type="slidenum">
              <a:rPr lang="en-US" sz="1765" smtClean="0">
                <a:solidFill>
                  <a:srgbClr val="505050"/>
                </a:solidFill>
              </a:rPr>
              <a:pPr defTabSz="914367"/>
              <a:t>‹#›</a:t>
            </a:fld>
            <a:endParaRPr lang="en-US" sz="1765" dirty="0">
              <a:solidFill>
                <a:srgbClr val="505050"/>
              </a:solidFill>
            </a:endParaRPr>
          </a:p>
        </p:txBody>
      </p:sp>
      <p:sp>
        <p:nvSpPr>
          <p:cNvPr id="8" name="Text Placeholder 7"/>
          <p:cNvSpPr>
            <a:spLocks noGrp="1"/>
          </p:cNvSpPr>
          <p:nvPr>
            <p:ph type="body" sz="quarter" idx="13" hasCustomPrompt="1"/>
          </p:nvPr>
        </p:nvSpPr>
        <p:spPr>
          <a:xfrm>
            <a:off x="269243" y="2084176"/>
            <a:ext cx="8964250" cy="2576856"/>
          </a:xfrm>
        </p:spPr>
        <p:txBody>
          <a:bodyPr/>
          <a:lstStyle>
            <a:lvl1pPr marL="228687" indent="-228687">
              <a:spcBef>
                <a:spcPts val="1174"/>
              </a:spcBef>
              <a:defRPr sz="2548">
                <a:latin typeface="+mn-lt"/>
              </a:defRPr>
            </a:lvl1pPr>
            <a:lvl2pPr marL="676723" indent="-228687">
              <a:spcBef>
                <a:spcPts val="1174"/>
              </a:spcBef>
              <a:buSzPct val="100000"/>
              <a:buFont typeface="Segoe UI" pitchFamily="34" charset="0"/>
              <a:buChar char="‐"/>
              <a:defRPr/>
            </a:lvl2pPr>
            <a:lvl3pPr marL="1124762" indent="-228687">
              <a:spcBef>
                <a:spcPts val="1174"/>
              </a:spcBef>
              <a:buFont typeface="Wingdings" pitchFamily="2" charset="2"/>
              <a:buChar char="§"/>
              <a:defRPr/>
            </a:lvl3pPr>
            <a:lvl4pPr marL="1568131" indent="-336029">
              <a:spcBef>
                <a:spcPts val="1174"/>
              </a:spcBef>
              <a:buFont typeface="+mj-lt"/>
              <a:buAutoNum type="arabicPeriod"/>
              <a:defRPr/>
            </a:lvl4pPr>
            <a:lvl5pPr marL="1907271" indent="-336029">
              <a:spcBef>
                <a:spcPts val="1174"/>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5906227"/>
      </p:ext>
    </p:extLst>
  </p:cSld>
  <p:clrMapOvr>
    <a:masterClrMapping/>
  </p:clrMapOvr>
  <p:transition spd="slow">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7906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Rectangle 2"/>
          <p:cNvSpPr/>
          <p:nvPr userDrawn="1"/>
        </p:nvSpPr>
        <p:spPr bwMode="auto">
          <a:xfrm rot="5400000">
            <a:off x="1653510" y="-1653509"/>
            <a:ext cx="6858002" cy="10165023"/>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1726" tIns="30863" rIns="61726" bIns="30863" numCol="1" rtlCol="0" anchor="ctr" anchorCtr="0" compatLnSpc="1">
            <a:prstTxWarp prst="textNoShape">
              <a:avLst/>
            </a:prstTxWarp>
          </a:bodyPr>
          <a:lstStyle/>
          <a:p>
            <a:pPr algn="ctr" defTabSz="617107" fontAlgn="base">
              <a:spcBef>
                <a:spcPct val="0"/>
              </a:spcBef>
              <a:spcAft>
                <a:spcPct val="0"/>
              </a:spcAft>
            </a:pPr>
            <a:endParaRPr lang="en-US" sz="1529" dirty="0">
              <a:gradFill>
                <a:gsLst>
                  <a:gs pos="0">
                    <a:srgbClr val="FFFFFF"/>
                  </a:gs>
                  <a:gs pos="100000">
                    <a:srgbClr val="FFFFFF"/>
                  </a:gs>
                </a:gsLst>
                <a:lin ang="5400000" scaled="0"/>
              </a:gradFill>
            </a:endParaRPr>
          </a:p>
        </p:txBody>
      </p:sp>
      <p:pic>
        <p:nvPicPr>
          <p:cNvPr id="5" name="Picture 4" descr="C:\Users\sakuu\Documents\Ballmer MGX 2011\Tile Icons\Quotes 2.png"/>
          <p:cNvPicPr>
            <a:picLocks noChangeAspect="1" noChangeArrowheads="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black">
          <a:xfrm flipV="1">
            <a:off x="4929110" y="4262603"/>
            <a:ext cx="340636" cy="25222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 name="Picture 46" descr="C:\Users\sakuu\Documents\Ballmer MGX 2011\Tile Icons\Quotes.png"/>
          <p:cNvPicPr>
            <a:picLocks noChangeAspect="1" noChangeArrowheads="1"/>
          </p:cNvPicPr>
          <p:nvPr userDrawn="1"/>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black">
          <a:xfrm flipV="1">
            <a:off x="216515" y="1554483"/>
            <a:ext cx="362841" cy="2974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Text Placeholder 8"/>
          <p:cNvSpPr>
            <a:spLocks noGrp="1"/>
          </p:cNvSpPr>
          <p:nvPr>
            <p:ph type="body" sz="quarter" idx="10" hasCustomPrompt="1"/>
          </p:nvPr>
        </p:nvSpPr>
        <p:spPr>
          <a:xfrm>
            <a:off x="610890" y="1703472"/>
            <a:ext cx="3974493" cy="310238"/>
          </a:xfrm>
        </p:spPr>
        <p:txBody>
          <a:bodyPr/>
          <a:lstStyle>
            <a:lvl1pPr marL="0" marR="0" indent="0" algn="l" defTabSz="822718" rtl="0" eaLnBrk="1" fontAlgn="auto" latinLnBrk="0" hangingPunct="1">
              <a:lnSpc>
                <a:spcPct val="80000"/>
              </a:lnSpc>
              <a:spcBef>
                <a:spcPct val="20000"/>
              </a:spcBef>
              <a:spcAft>
                <a:spcPts val="0"/>
              </a:spcAft>
              <a:buClrTx/>
              <a:buSzPct val="90000"/>
              <a:buFont typeface="Arial" pitchFamily="34" charset="0"/>
              <a:buNone/>
              <a:tabLst/>
              <a:defRPr sz="2519" spc="-72" baseline="0">
                <a:gradFill flip="none" rotWithShape="1">
                  <a:gsLst>
                    <a:gs pos="0">
                      <a:schemeClr val="bg1"/>
                    </a:gs>
                    <a:gs pos="100000">
                      <a:schemeClr val="bg1"/>
                    </a:gs>
                  </a:gsLst>
                  <a:path path="circle">
                    <a:fillToRect r="100000" b="100000"/>
                  </a:path>
                  <a:tileRect l="-100000" t="-100000"/>
                </a:gradFill>
              </a:defRPr>
            </a:lvl1pPr>
            <a:lvl2pPr>
              <a:defRPr>
                <a:gradFill flip="none" rotWithShape="1">
                  <a:gsLst>
                    <a:gs pos="0">
                      <a:schemeClr val="bg1"/>
                    </a:gs>
                    <a:gs pos="100000">
                      <a:schemeClr val="bg1"/>
                    </a:gs>
                  </a:gsLst>
                  <a:path path="circle">
                    <a:fillToRect r="100000" b="100000"/>
                  </a:path>
                  <a:tileRect l="-100000" t="-100000"/>
                </a:gradFill>
              </a:defRPr>
            </a:lvl2pPr>
            <a:lvl3pPr>
              <a:defRPr>
                <a:gradFill flip="none" rotWithShape="1">
                  <a:gsLst>
                    <a:gs pos="0">
                      <a:schemeClr val="bg1"/>
                    </a:gs>
                    <a:gs pos="100000">
                      <a:schemeClr val="bg1"/>
                    </a:gs>
                  </a:gsLst>
                  <a:path path="circle">
                    <a:fillToRect r="100000" b="100000"/>
                  </a:path>
                  <a:tileRect l="-100000" t="-100000"/>
                </a:gradFill>
              </a:defRPr>
            </a:lvl3pPr>
            <a:lvl4pPr>
              <a:defRPr>
                <a:gradFill flip="none" rotWithShape="1">
                  <a:gsLst>
                    <a:gs pos="0">
                      <a:schemeClr val="bg1"/>
                    </a:gs>
                    <a:gs pos="100000">
                      <a:schemeClr val="bg1"/>
                    </a:gs>
                  </a:gsLst>
                  <a:path path="circle">
                    <a:fillToRect r="100000" b="100000"/>
                  </a:path>
                  <a:tileRect l="-100000" t="-100000"/>
                </a:gradFill>
              </a:defRPr>
            </a:lvl4pPr>
            <a:lvl5pPr>
              <a:defRPr>
                <a:gradFill flip="none" rotWithShape="1">
                  <a:gsLst>
                    <a:gs pos="0">
                      <a:schemeClr val="bg1"/>
                    </a:gs>
                    <a:gs pos="100000">
                      <a:schemeClr val="bg1"/>
                    </a:gs>
                  </a:gsLst>
                  <a:path path="circle">
                    <a:fillToRect r="100000" b="100000"/>
                  </a:path>
                  <a:tileRect l="-100000" t="-100000"/>
                </a:gradFill>
              </a:defRPr>
            </a:lvl5pPr>
          </a:lstStyle>
          <a:p>
            <a:pPr lvl="0"/>
            <a:r>
              <a:rPr lang="en-US" dirty="0"/>
              <a:t>Quote.</a:t>
            </a:r>
          </a:p>
        </p:txBody>
      </p:sp>
      <p:sp>
        <p:nvSpPr>
          <p:cNvPr id="11" name="Text Placeholder 10"/>
          <p:cNvSpPr>
            <a:spLocks noGrp="1"/>
          </p:cNvSpPr>
          <p:nvPr>
            <p:ph type="body" sz="quarter" idx="11" hasCustomPrompt="1"/>
          </p:nvPr>
        </p:nvSpPr>
        <p:spPr>
          <a:xfrm>
            <a:off x="610892" y="4174364"/>
            <a:ext cx="3728366" cy="664798"/>
          </a:xfrm>
        </p:spPr>
        <p:txBody>
          <a:bodyPr/>
          <a:lstStyle>
            <a:lvl1pPr marL="0" indent="0">
              <a:lnSpc>
                <a:spcPct val="80000"/>
              </a:lnSpc>
              <a:spcBef>
                <a:spcPts val="0"/>
              </a:spcBef>
              <a:buNone/>
              <a:defRPr sz="1800">
                <a:gradFill flip="none" rotWithShape="1">
                  <a:gsLst>
                    <a:gs pos="0">
                      <a:schemeClr val="bg1"/>
                    </a:gs>
                    <a:gs pos="100000">
                      <a:schemeClr val="bg1"/>
                    </a:gs>
                  </a:gsLst>
                  <a:path path="circle">
                    <a:fillToRect r="100000" b="100000"/>
                  </a:path>
                  <a:tileRect l="-100000" t="-100000"/>
                </a:gradFill>
                <a:latin typeface="+mj-lt"/>
              </a:defRPr>
            </a:lvl1pPr>
            <a:lvl5pPr marL="1334114" indent="0">
              <a:buNone/>
              <a:defRPr>
                <a:gradFill flip="none" rotWithShape="1">
                  <a:gsLst>
                    <a:gs pos="0">
                      <a:schemeClr val="bg1"/>
                    </a:gs>
                    <a:gs pos="86000">
                      <a:schemeClr val="bg1"/>
                    </a:gs>
                  </a:gsLst>
                  <a:path path="circle">
                    <a:fillToRect r="100000" b="100000"/>
                  </a:path>
                  <a:tileRect l="-100000" t="-100000"/>
                </a:gradFill>
                <a:latin typeface="+mj-lt"/>
              </a:defRPr>
            </a:lvl5pPr>
          </a:lstStyle>
          <a:p>
            <a:pPr lvl="0"/>
            <a:r>
              <a:rPr lang="en-US" dirty="0"/>
              <a:t>Name</a:t>
            </a:r>
          </a:p>
          <a:p>
            <a:pPr lvl="0"/>
            <a:r>
              <a:rPr lang="en-US" dirty="0"/>
              <a:t>Role</a:t>
            </a:r>
          </a:p>
          <a:p>
            <a:pPr lvl="0"/>
            <a:r>
              <a:rPr lang="en-US" dirty="0"/>
              <a:t>Company</a:t>
            </a:r>
          </a:p>
        </p:txBody>
      </p:sp>
      <p:sp>
        <p:nvSpPr>
          <p:cNvPr id="13" name="Text Placeholder 12"/>
          <p:cNvSpPr>
            <a:spLocks noGrp="1"/>
          </p:cNvSpPr>
          <p:nvPr>
            <p:ph type="body" sz="quarter" idx="12" hasCustomPrompt="1"/>
          </p:nvPr>
        </p:nvSpPr>
        <p:spPr>
          <a:xfrm>
            <a:off x="10179797" y="4846322"/>
            <a:ext cx="2012204" cy="2011680"/>
          </a:xfrm>
          <a:solidFill>
            <a:schemeClr val="accent1"/>
          </a:solidFill>
        </p:spPr>
        <p:txBody>
          <a:bodyPr lIns="182880" tIns="182880" rIns="182880" bIns="182880">
            <a:noAutofit/>
          </a:bodyPr>
          <a:lstStyle>
            <a:lvl1pPr marL="0" indent="0">
              <a:buNone/>
              <a:defRPr sz="2160" spc="-135">
                <a:gradFill flip="none" rotWithShape="1">
                  <a:gsLst>
                    <a:gs pos="0">
                      <a:schemeClr val="bg1"/>
                    </a:gs>
                    <a:gs pos="86000">
                      <a:schemeClr val="bg1"/>
                    </a:gs>
                  </a:gsLst>
                  <a:path path="circle">
                    <a:fillToRect r="100000" b="100000"/>
                  </a:path>
                  <a:tileRect l="-100000" t="-100000"/>
                </a:gradFill>
              </a:defRPr>
            </a:lvl1pPr>
          </a:lstStyle>
          <a:p>
            <a:pPr lvl="0"/>
            <a:r>
              <a:rPr lang="en-US" dirty="0"/>
              <a:t>Scenario</a:t>
            </a:r>
          </a:p>
        </p:txBody>
      </p:sp>
    </p:spTree>
    <p:extLst>
      <p:ext uri="{BB962C8B-B14F-4D97-AF65-F5344CB8AC3E}">
        <p14:creationId xmlns:p14="http://schemas.microsoft.com/office/powerpoint/2010/main" val="1911896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492115895"/>
      </p:ext>
    </p:extLst>
  </p:cSld>
  <p:clrMapOvr>
    <a:masterClrMapping/>
  </p:clrMapOvr>
  <p:transition spd="slow">
    <p:push/>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36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74"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defTabSz="914367"/>
            <a:r>
              <a:rPr lang="it-IT" sz="1765">
                <a:solidFill>
                  <a:srgbClr val="505050"/>
                </a:solidFill>
              </a:rPr>
              <a:t>Microsoft Confidential - INTERNAL ONLY</a:t>
            </a:r>
          </a:p>
        </p:txBody>
      </p:sp>
      <p:sp>
        <p:nvSpPr>
          <p:cNvPr id="4" name="Slide Number Placeholder 3"/>
          <p:cNvSpPr>
            <a:spLocks noGrp="1"/>
          </p:cNvSpPr>
          <p:nvPr>
            <p:ph type="sldNum" sz="quarter" idx="11"/>
          </p:nvPr>
        </p:nvSpPr>
        <p:spPr/>
        <p:txBody>
          <a:bodyPr/>
          <a:lstStyle/>
          <a:p>
            <a:pPr defTabSz="914367"/>
            <a:fld id="{27258FFF-F925-446B-8502-81C933981705}" type="slidenum">
              <a:rPr lang="it-IT" sz="1765" smtClean="0">
                <a:solidFill>
                  <a:srgbClr val="505050"/>
                </a:solidFill>
              </a:rPr>
              <a:pPr defTabSz="914367"/>
              <a:t>‹#›</a:t>
            </a:fld>
            <a:endParaRPr lang="it-IT" sz="1765">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2"/>
              </a:lnSpc>
              <a:defRPr sz="3527"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579383230"/>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5151871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35653763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4993688"/>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144662165"/>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2222069020"/>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466805825"/>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87538232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24115626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Blank">
    <p:spTree>
      <p:nvGrpSpPr>
        <p:cNvPr id="1" name=""/>
        <p:cNvGrpSpPr/>
        <p:nvPr/>
      </p:nvGrpSpPr>
      <p:grpSpPr>
        <a:xfrm>
          <a:off x="0" y="0"/>
          <a:ext cx="0" cy="0"/>
          <a:chOff x="0" y="0"/>
          <a:chExt cx="0" cy="0"/>
        </a:xfrm>
      </p:grpSpPr>
      <p:sp>
        <p:nvSpPr>
          <p:cNvPr id="3" name="Rectangle 2"/>
          <p:cNvSpPr/>
          <p:nvPr userDrawn="1"/>
        </p:nvSpPr>
        <p:spPr bwMode="auto">
          <a:xfrm rot="5400000">
            <a:off x="1653510" y="-1653509"/>
            <a:ext cx="6858002" cy="10165023"/>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1726" tIns="30863" rIns="61726" bIns="30863" numCol="1" rtlCol="0" anchor="ctr" anchorCtr="0" compatLnSpc="1">
            <a:prstTxWarp prst="textNoShape">
              <a:avLst/>
            </a:prstTxWarp>
          </a:bodyPr>
          <a:lstStyle/>
          <a:p>
            <a:pPr algn="ctr" defTabSz="617107" fontAlgn="base">
              <a:spcBef>
                <a:spcPct val="0"/>
              </a:spcBef>
              <a:spcAft>
                <a:spcPct val="0"/>
              </a:spcAft>
            </a:pPr>
            <a:endParaRPr lang="en-US" sz="1529" dirty="0">
              <a:gradFill>
                <a:gsLst>
                  <a:gs pos="0">
                    <a:srgbClr val="FFFFFF"/>
                  </a:gs>
                  <a:gs pos="100000">
                    <a:srgbClr val="FFFFFF"/>
                  </a:gs>
                </a:gsLst>
                <a:lin ang="5400000" scaled="0"/>
              </a:gradFill>
            </a:endParaRPr>
          </a:p>
        </p:txBody>
      </p:sp>
      <p:sp>
        <p:nvSpPr>
          <p:cNvPr id="9" name="Text Placeholder 8"/>
          <p:cNvSpPr>
            <a:spLocks noGrp="1"/>
          </p:cNvSpPr>
          <p:nvPr>
            <p:ph type="body" sz="quarter" idx="10" hasCustomPrompt="1"/>
          </p:nvPr>
        </p:nvSpPr>
        <p:spPr>
          <a:xfrm>
            <a:off x="610890" y="1703472"/>
            <a:ext cx="3974493" cy="310238"/>
          </a:xfrm>
        </p:spPr>
        <p:txBody>
          <a:bodyPr/>
          <a:lstStyle>
            <a:lvl1pPr marL="0" marR="0" indent="0" algn="l" defTabSz="822718" rtl="0" eaLnBrk="1" fontAlgn="auto" latinLnBrk="0" hangingPunct="1">
              <a:lnSpc>
                <a:spcPct val="80000"/>
              </a:lnSpc>
              <a:spcBef>
                <a:spcPct val="20000"/>
              </a:spcBef>
              <a:spcAft>
                <a:spcPts val="0"/>
              </a:spcAft>
              <a:buClrTx/>
              <a:buSzPct val="90000"/>
              <a:buFont typeface="Arial" pitchFamily="34" charset="0"/>
              <a:buNone/>
              <a:tabLst/>
              <a:defRPr sz="2519" spc="-72" baseline="0">
                <a:gradFill flip="none" rotWithShape="1">
                  <a:gsLst>
                    <a:gs pos="0">
                      <a:schemeClr val="bg1"/>
                    </a:gs>
                    <a:gs pos="100000">
                      <a:schemeClr val="bg1"/>
                    </a:gs>
                  </a:gsLst>
                  <a:path path="circle">
                    <a:fillToRect r="100000" b="100000"/>
                  </a:path>
                  <a:tileRect l="-100000" t="-100000"/>
                </a:gradFill>
              </a:defRPr>
            </a:lvl1pPr>
            <a:lvl2pPr>
              <a:defRPr>
                <a:gradFill flip="none" rotWithShape="1">
                  <a:gsLst>
                    <a:gs pos="0">
                      <a:schemeClr val="bg1"/>
                    </a:gs>
                    <a:gs pos="100000">
                      <a:schemeClr val="bg1"/>
                    </a:gs>
                  </a:gsLst>
                  <a:path path="circle">
                    <a:fillToRect r="100000" b="100000"/>
                  </a:path>
                  <a:tileRect l="-100000" t="-100000"/>
                </a:gradFill>
              </a:defRPr>
            </a:lvl2pPr>
            <a:lvl3pPr>
              <a:defRPr>
                <a:gradFill flip="none" rotWithShape="1">
                  <a:gsLst>
                    <a:gs pos="0">
                      <a:schemeClr val="bg1"/>
                    </a:gs>
                    <a:gs pos="100000">
                      <a:schemeClr val="bg1"/>
                    </a:gs>
                  </a:gsLst>
                  <a:path path="circle">
                    <a:fillToRect r="100000" b="100000"/>
                  </a:path>
                  <a:tileRect l="-100000" t="-100000"/>
                </a:gradFill>
              </a:defRPr>
            </a:lvl3pPr>
            <a:lvl4pPr>
              <a:defRPr>
                <a:gradFill flip="none" rotWithShape="1">
                  <a:gsLst>
                    <a:gs pos="0">
                      <a:schemeClr val="bg1"/>
                    </a:gs>
                    <a:gs pos="100000">
                      <a:schemeClr val="bg1"/>
                    </a:gs>
                  </a:gsLst>
                  <a:path path="circle">
                    <a:fillToRect r="100000" b="100000"/>
                  </a:path>
                  <a:tileRect l="-100000" t="-100000"/>
                </a:gradFill>
              </a:defRPr>
            </a:lvl4pPr>
            <a:lvl5pPr>
              <a:defRPr>
                <a:gradFill flip="none" rotWithShape="1">
                  <a:gsLst>
                    <a:gs pos="0">
                      <a:schemeClr val="bg1"/>
                    </a:gs>
                    <a:gs pos="100000">
                      <a:schemeClr val="bg1"/>
                    </a:gs>
                  </a:gsLst>
                  <a:path path="circle">
                    <a:fillToRect r="100000" b="100000"/>
                  </a:path>
                  <a:tileRect l="-100000" t="-100000"/>
                </a:gradFill>
              </a:defRPr>
            </a:lvl5pPr>
          </a:lstStyle>
          <a:p>
            <a:pPr lvl="0"/>
            <a:r>
              <a:rPr lang="en-US" dirty="0"/>
              <a:t>Quote.</a:t>
            </a:r>
          </a:p>
        </p:txBody>
      </p:sp>
      <p:sp>
        <p:nvSpPr>
          <p:cNvPr id="11" name="Text Placeholder 10"/>
          <p:cNvSpPr>
            <a:spLocks noGrp="1"/>
          </p:cNvSpPr>
          <p:nvPr>
            <p:ph type="body" sz="quarter" idx="11" hasCustomPrompt="1"/>
          </p:nvPr>
        </p:nvSpPr>
        <p:spPr>
          <a:xfrm>
            <a:off x="610892" y="4174364"/>
            <a:ext cx="3728366" cy="664798"/>
          </a:xfrm>
        </p:spPr>
        <p:txBody>
          <a:bodyPr/>
          <a:lstStyle>
            <a:lvl1pPr marL="0" indent="0">
              <a:lnSpc>
                <a:spcPct val="80000"/>
              </a:lnSpc>
              <a:spcBef>
                <a:spcPts val="0"/>
              </a:spcBef>
              <a:buNone/>
              <a:defRPr sz="1800">
                <a:gradFill flip="none" rotWithShape="1">
                  <a:gsLst>
                    <a:gs pos="0">
                      <a:schemeClr val="bg1"/>
                    </a:gs>
                    <a:gs pos="100000">
                      <a:schemeClr val="bg1"/>
                    </a:gs>
                  </a:gsLst>
                  <a:path path="circle">
                    <a:fillToRect r="100000" b="100000"/>
                  </a:path>
                  <a:tileRect l="-100000" t="-100000"/>
                </a:gradFill>
                <a:latin typeface="+mj-lt"/>
              </a:defRPr>
            </a:lvl1pPr>
            <a:lvl5pPr marL="1334114" indent="0">
              <a:buNone/>
              <a:defRPr>
                <a:gradFill flip="none" rotWithShape="1">
                  <a:gsLst>
                    <a:gs pos="0">
                      <a:schemeClr val="bg1"/>
                    </a:gs>
                    <a:gs pos="86000">
                      <a:schemeClr val="bg1"/>
                    </a:gs>
                  </a:gsLst>
                  <a:path path="circle">
                    <a:fillToRect r="100000" b="100000"/>
                  </a:path>
                  <a:tileRect l="-100000" t="-100000"/>
                </a:gradFill>
                <a:latin typeface="+mj-lt"/>
              </a:defRPr>
            </a:lvl5pPr>
          </a:lstStyle>
          <a:p>
            <a:pPr lvl="0"/>
            <a:r>
              <a:rPr lang="en-US" dirty="0"/>
              <a:t>Name</a:t>
            </a:r>
          </a:p>
          <a:p>
            <a:pPr lvl="0"/>
            <a:r>
              <a:rPr lang="en-US" dirty="0"/>
              <a:t>Role</a:t>
            </a:r>
          </a:p>
          <a:p>
            <a:pPr lvl="0"/>
            <a:r>
              <a:rPr lang="en-US" dirty="0"/>
              <a:t>Company</a:t>
            </a:r>
          </a:p>
        </p:txBody>
      </p:sp>
      <p:sp>
        <p:nvSpPr>
          <p:cNvPr id="13" name="Text Placeholder 12"/>
          <p:cNvSpPr>
            <a:spLocks noGrp="1"/>
          </p:cNvSpPr>
          <p:nvPr>
            <p:ph type="body" sz="quarter" idx="12" hasCustomPrompt="1"/>
          </p:nvPr>
        </p:nvSpPr>
        <p:spPr>
          <a:xfrm>
            <a:off x="10179797" y="4846322"/>
            <a:ext cx="2012204" cy="2011680"/>
          </a:xfrm>
          <a:solidFill>
            <a:schemeClr val="accent3"/>
          </a:solidFill>
        </p:spPr>
        <p:txBody>
          <a:bodyPr lIns="182880" tIns="182880" rIns="182880" bIns="182880">
            <a:noAutofit/>
          </a:bodyPr>
          <a:lstStyle>
            <a:lvl1pPr marL="0" indent="0">
              <a:buNone/>
              <a:defRPr sz="2160" spc="-135">
                <a:gradFill flip="none" rotWithShape="1">
                  <a:gsLst>
                    <a:gs pos="0">
                      <a:schemeClr val="bg1"/>
                    </a:gs>
                    <a:gs pos="86000">
                      <a:schemeClr val="bg1"/>
                    </a:gs>
                  </a:gsLst>
                  <a:path path="circle">
                    <a:fillToRect r="100000" b="100000"/>
                  </a:path>
                  <a:tileRect l="-100000" t="-100000"/>
                </a:gradFill>
              </a:defRPr>
            </a:lvl1pPr>
          </a:lstStyle>
          <a:p>
            <a:pPr lvl="0"/>
            <a:r>
              <a:rPr lang="en-US" dirty="0"/>
              <a:t>Scenario</a:t>
            </a:r>
          </a:p>
        </p:txBody>
      </p:sp>
      <p:pic>
        <p:nvPicPr>
          <p:cNvPr id="8" name="Picture 7" descr="C:\Users\sakuu\Documents\Ballmer MGX 2011\Tile Icons\Quotes 2.png"/>
          <p:cNvPicPr>
            <a:picLocks noChangeAspect="1" noChangeArrowheads="1"/>
          </p:cNvPicPr>
          <p:nvPr userDrawn="1"/>
        </p:nvPicPr>
        <p:blipFill>
          <a:blip r:embed="rId2"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black">
          <a:xfrm flipV="1">
            <a:off x="4929110" y="4546587"/>
            <a:ext cx="340636" cy="25222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 name="Picture 46" descr="C:\Users\sakuu\Documents\Ballmer MGX 2011\Tile Icons\Quotes.png"/>
          <p:cNvPicPr>
            <a:picLocks noChangeAspect="1" noChangeArrowheads="1"/>
          </p:cNvPicPr>
          <p:nvPr userDrawn="1"/>
        </p:nvPicPr>
        <p:blipFill>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black">
          <a:xfrm flipV="1">
            <a:off x="216515" y="1554483"/>
            <a:ext cx="362841" cy="297463"/>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7766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23426644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1548540"/>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3722963"/>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312210079"/>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808732220"/>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748776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363420743"/>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547401577"/>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1495986"/>
      </p:ext>
    </p:extLst>
  </p:cSld>
  <p:clrMapOvr>
    <a:masterClrMapping/>
  </p:clrMapOvr>
  <p:transition>
    <p:fade/>
  </p:transition>
  <p:extLst>
    <p:ext uri="{DCECCB84-F9BA-43D5-87BE-67443E8EF086}">
      <p15:sldGuideLst xmlns:p15="http://schemas.microsoft.com/office/powerpoint/2012/main"/>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3565154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1097087"/>
            <a:endParaRPr lang="en-US" dirty="0">
              <a:solidFill>
                <a:srgbClr val="3D3D3D">
                  <a:lumMod val="40000"/>
                  <a:lumOff val="60000"/>
                </a:srgbClr>
              </a:solidFill>
            </a:endParaRPr>
          </a:p>
        </p:txBody>
      </p:sp>
      <p:sp>
        <p:nvSpPr>
          <p:cNvPr id="5" name="Footer Placeholder 4"/>
          <p:cNvSpPr>
            <a:spLocks noGrp="1"/>
          </p:cNvSpPr>
          <p:nvPr>
            <p:ph type="ftr" sz="quarter" idx="11"/>
          </p:nvPr>
        </p:nvSpPr>
        <p:spPr/>
        <p:txBody>
          <a:bodyPr/>
          <a:lstStyle/>
          <a:p>
            <a:pPr defTabSz="1097087"/>
            <a:endParaRPr lang="en-US">
              <a:solidFill>
                <a:srgbClr val="3D3D3D">
                  <a:lumMod val="40000"/>
                  <a:lumOff val="60000"/>
                </a:srgbClr>
              </a:solidFill>
            </a:endParaRPr>
          </a:p>
        </p:txBody>
      </p:sp>
      <p:sp>
        <p:nvSpPr>
          <p:cNvPr id="6" name="Slide Number Placeholder 5"/>
          <p:cNvSpPr>
            <a:spLocks noGrp="1"/>
          </p:cNvSpPr>
          <p:nvPr>
            <p:ph type="sldNum" sz="quarter" idx="12"/>
          </p:nvPr>
        </p:nvSpPr>
        <p:spPr/>
        <p:txBody>
          <a:bodyPr/>
          <a:lstStyle/>
          <a:p>
            <a:pPr defTabSz="1097087"/>
            <a:fld id="{C4D3BFBC-B080-4E5A-9FD3-5849808C7C48}" type="slidenum">
              <a:rPr lang="en-US" smtClean="0">
                <a:solidFill>
                  <a:srgbClr val="3D3D3D">
                    <a:lumMod val="40000"/>
                    <a:lumOff val="60000"/>
                  </a:srgbClr>
                </a:solidFill>
              </a:rPr>
              <a:pPr defTabSz="1097087"/>
              <a:t>‹#›</a:t>
            </a:fld>
            <a:endParaRPr lang="en-US">
              <a:solidFill>
                <a:srgbClr val="3D3D3D">
                  <a:lumMod val="40000"/>
                  <a:lumOff val="60000"/>
                </a:srgbClr>
              </a:solidFill>
            </a:endParaRPr>
          </a:p>
        </p:txBody>
      </p:sp>
    </p:spTree>
    <p:extLst>
      <p:ext uri="{BB962C8B-B14F-4D97-AF65-F5344CB8AC3E}">
        <p14:creationId xmlns:p14="http://schemas.microsoft.com/office/powerpoint/2010/main" val="139658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Blank">
    <p:spTree>
      <p:nvGrpSpPr>
        <p:cNvPr id="1" name=""/>
        <p:cNvGrpSpPr/>
        <p:nvPr/>
      </p:nvGrpSpPr>
      <p:grpSpPr>
        <a:xfrm>
          <a:off x="0" y="0"/>
          <a:ext cx="0" cy="0"/>
          <a:chOff x="0" y="0"/>
          <a:chExt cx="0" cy="0"/>
        </a:xfrm>
      </p:grpSpPr>
      <p:sp>
        <p:nvSpPr>
          <p:cNvPr id="3" name="Rectangle 2"/>
          <p:cNvSpPr/>
          <p:nvPr userDrawn="1"/>
        </p:nvSpPr>
        <p:spPr bwMode="auto">
          <a:xfrm rot="5400000">
            <a:off x="1653510" y="-1653509"/>
            <a:ext cx="6858002" cy="10165023"/>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1726" tIns="30863" rIns="61726" bIns="30863" numCol="1" rtlCol="0" anchor="ctr" anchorCtr="0" compatLnSpc="1">
            <a:prstTxWarp prst="textNoShape">
              <a:avLst/>
            </a:prstTxWarp>
          </a:bodyPr>
          <a:lstStyle/>
          <a:p>
            <a:pPr algn="ctr" defTabSz="617107" fontAlgn="base">
              <a:spcBef>
                <a:spcPct val="0"/>
              </a:spcBef>
              <a:spcAft>
                <a:spcPct val="0"/>
              </a:spcAft>
            </a:pPr>
            <a:endParaRPr lang="en-US" sz="1529" dirty="0">
              <a:gradFill>
                <a:gsLst>
                  <a:gs pos="0">
                    <a:srgbClr val="FFFFFF"/>
                  </a:gs>
                  <a:gs pos="100000">
                    <a:srgbClr val="FFFFFF"/>
                  </a:gs>
                </a:gsLst>
                <a:lin ang="5400000" scaled="0"/>
              </a:gradFill>
            </a:endParaRPr>
          </a:p>
        </p:txBody>
      </p:sp>
      <p:pic>
        <p:nvPicPr>
          <p:cNvPr id="6" name="Picture 46" descr="C:\Users\sakuu\Documents\Ballmer MGX 2011\Tile Icons\Quotes.png"/>
          <p:cNvPicPr>
            <a:picLocks noChangeAspect="1" noChangeArrowheads="1"/>
          </p:cNvPicPr>
          <p:nvPr userDrawn="1"/>
        </p:nvPicPr>
        <p:blipFill>
          <a:blip r:embed="rId2"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black">
          <a:xfrm flipV="1">
            <a:off x="216515" y="1554483"/>
            <a:ext cx="362841" cy="2974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Text Placeholder 8"/>
          <p:cNvSpPr>
            <a:spLocks noGrp="1"/>
          </p:cNvSpPr>
          <p:nvPr>
            <p:ph type="body" sz="quarter" idx="10" hasCustomPrompt="1"/>
          </p:nvPr>
        </p:nvSpPr>
        <p:spPr>
          <a:xfrm>
            <a:off x="610890" y="1703472"/>
            <a:ext cx="3974493" cy="310238"/>
          </a:xfrm>
        </p:spPr>
        <p:txBody>
          <a:bodyPr/>
          <a:lstStyle>
            <a:lvl1pPr marL="0" marR="0" indent="0" algn="l" defTabSz="822718" rtl="0" eaLnBrk="1" fontAlgn="auto" latinLnBrk="0" hangingPunct="1">
              <a:lnSpc>
                <a:spcPct val="80000"/>
              </a:lnSpc>
              <a:spcBef>
                <a:spcPct val="20000"/>
              </a:spcBef>
              <a:spcAft>
                <a:spcPts val="0"/>
              </a:spcAft>
              <a:buClrTx/>
              <a:buSzPct val="90000"/>
              <a:buFont typeface="Arial" pitchFamily="34" charset="0"/>
              <a:buNone/>
              <a:tabLst/>
              <a:defRPr sz="2519" spc="-72" baseline="0">
                <a:gradFill flip="none" rotWithShape="1">
                  <a:gsLst>
                    <a:gs pos="0">
                      <a:schemeClr val="bg1"/>
                    </a:gs>
                    <a:gs pos="100000">
                      <a:schemeClr val="bg1"/>
                    </a:gs>
                  </a:gsLst>
                  <a:path path="circle">
                    <a:fillToRect r="100000" b="100000"/>
                  </a:path>
                  <a:tileRect l="-100000" t="-100000"/>
                </a:gradFill>
              </a:defRPr>
            </a:lvl1pPr>
            <a:lvl2pPr>
              <a:defRPr>
                <a:gradFill flip="none" rotWithShape="1">
                  <a:gsLst>
                    <a:gs pos="0">
                      <a:schemeClr val="bg1"/>
                    </a:gs>
                    <a:gs pos="100000">
                      <a:schemeClr val="bg1"/>
                    </a:gs>
                  </a:gsLst>
                  <a:path path="circle">
                    <a:fillToRect r="100000" b="100000"/>
                  </a:path>
                  <a:tileRect l="-100000" t="-100000"/>
                </a:gradFill>
              </a:defRPr>
            </a:lvl2pPr>
            <a:lvl3pPr>
              <a:defRPr>
                <a:gradFill flip="none" rotWithShape="1">
                  <a:gsLst>
                    <a:gs pos="0">
                      <a:schemeClr val="bg1"/>
                    </a:gs>
                    <a:gs pos="100000">
                      <a:schemeClr val="bg1"/>
                    </a:gs>
                  </a:gsLst>
                  <a:path path="circle">
                    <a:fillToRect r="100000" b="100000"/>
                  </a:path>
                  <a:tileRect l="-100000" t="-100000"/>
                </a:gradFill>
              </a:defRPr>
            </a:lvl3pPr>
            <a:lvl4pPr>
              <a:defRPr>
                <a:gradFill flip="none" rotWithShape="1">
                  <a:gsLst>
                    <a:gs pos="0">
                      <a:schemeClr val="bg1"/>
                    </a:gs>
                    <a:gs pos="100000">
                      <a:schemeClr val="bg1"/>
                    </a:gs>
                  </a:gsLst>
                  <a:path path="circle">
                    <a:fillToRect r="100000" b="100000"/>
                  </a:path>
                  <a:tileRect l="-100000" t="-100000"/>
                </a:gradFill>
              </a:defRPr>
            </a:lvl4pPr>
            <a:lvl5pPr>
              <a:defRPr>
                <a:gradFill flip="none" rotWithShape="1">
                  <a:gsLst>
                    <a:gs pos="0">
                      <a:schemeClr val="bg1"/>
                    </a:gs>
                    <a:gs pos="100000">
                      <a:schemeClr val="bg1"/>
                    </a:gs>
                  </a:gsLst>
                  <a:path path="circle">
                    <a:fillToRect r="100000" b="100000"/>
                  </a:path>
                  <a:tileRect l="-100000" t="-100000"/>
                </a:gradFill>
              </a:defRPr>
            </a:lvl5pPr>
          </a:lstStyle>
          <a:p>
            <a:pPr lvl="0"/>
            <a:r>
              <a:rPr lang="en-US" dirty="0"/>
              <a:t>Quote.</a:t>
            </a:r>
          </a:p>
        </p:txBody>
      </p:sp>
      <p:sp>
        <p:nvSpPr>
          <p:cNvPr id="11" name="Text Placeholder 10"/>
          <p:cNvSpPr>
            <a:spLocks noGrp="1"/>
          </p:cNvSpPr>
          <p:nvPr>
            <p:ph type="body" sz="quarter" idx="11" hasCustomPrompt="1"/>
          </p:nvPr>
        </p:nvSpPr>
        <p:spPr>
          <a:xfrm>
            <a:off x="610892" y="4174364"/>
            <a:ext cx="3728366" cy="664798"/>
          </a:xfrm>
        </p:spPr>
        <p:txBody>
          <a:bodyPr/>
          <a:lstStyle>
            <a:lvl1pPr marL="0" indent="0">
              <a:lnSpc>
                <a:spcPct val="80000"/>
              </a:lnSpc>
              <a:spcBef>
                <a:spcPts val="0"/>
              </a:spcBef>
              <a:buNone/>
              <a:defRPr sz="1800">
                <a:gradFill flip="none" rotWithShape="1">
                  <a:gsLst>
                    <a:gs pos="0">
                      <a:schemeClr val="bg1"/>
                    </a:gs>
                    <a:gs pos="100000">
                      <a:schemeClr val="bg1"/>
                    </a:gs>
                  </a:gsLst>
                  <a:path path="circle">
                    <a:fillToRect r="100000" b="100000"/>
                  </a:path>
                  <a:tileRect l="-100000" t="-100000"/>
                </a:gradFill>
                <a:latin typeface="+mj-lt"/>
              </a:defRPr>
            </a:lvl1pPr>
            <a:lvl5pPr marL="1334114" indent="0">
              <a:buNone/>
              <a:defRPr>
                <a:gradFill flip="none" rotWithShape="1">
                  <a:gsLst>
                    <a:gs pos="0">
                      <a:schemeClr val="bg1"/>
                    </a:gs>
                    <a:gs pos="86000">
                      <a:schemeClr val="bg1"/>
                    </a:gs>
                  </a:gsLst>
                  <a:path path="circle">
                    <a:fillToRect r="100000" b="100000"/>
                  </a:path>
                  <a:tileRect l="-100000" t="-100000"/>
                </a:gradFill>
                <a:latin typeface="+mj-lt"/>
              </a:defRPr>
            </a:lvl5pPr>
          </a:lstStyle>
          <a:p>
            <a:pPr lvl="0"/>
            <a:r>
              <a:rPr lang="en-US" dirty="0"/>
              <a:t>Name</a:t>
            </a:r>
          </a:p>
          <a:p>
            <a:pPr lvl="0"/>
            <a:r>
              <a:rPr lang="en-US" dirty="0"/>
              <a:t>Role</a:t>
            </a:r>
          </a:p>
          <a:p>
            <a:pPr lvl="0"/>
            <a:r>
              <a:rPr lang="en-US" dirty="0"/>
              <a:t>Company</a:t>
            </a:r>
          </a:p>
        </p:txBody>
      </p:sp>
      <p:sp>
        <p:nvSpPr>
          <p:cNvPr id="13" name="Text Placeholder 12"/>
          <p:cNvSpPr>
            <a:spLocks noGrp="1"/>
          </p:cNvSpPr>
          <p:nvPr>
            <p:ph type="body" sz="quarter" idx="12" hasCustomPrompt="1"/>
          </p:nvPr>
        </p:nvSpPr>
        <p:spPr>
          <a:xfrm>
            <a:off x="10179797" y="4846322"/>
            <a:ext cx="2012204" cy="2011680"/>
          </a:xfrm>
          <a:solidFill>
            <a:schemeClr val="accent2"/>
          </a:solidFill>
        </p:spPr>
        <p:txBody>
          <a:bodyPr lIns="182880" tIns="182880" rIns="182880" bIns="182880">
            <a:noAutofit/>
          </a:bodyPr>
          <a:lstStyle>
            <a:lvl1pPr marL="0" indent="0">
              <a:buNone/>
              <a:defRPr sz="2160" spc="-135">
                <a:gradFill flip="none" rotWithShape="1">
                  <a:gsLst>
                    <a:gs pos="0">
                      <a:schemeClr val="bg1"/>
                    </a:gs>
                    <a:gs pos="86000">
                      <a:schemeClr val="bg1"/>
                    </a:gs>
                  </a:gsLst>
                  <a:path path="circle">
                    <a:fillToRect r="100000" b="100000"/>
                  </a:path>
                  <a:tileRect l="-100000" t="-100000"/>
                </a:gradFill>
              </a:defRPr>
            </a:lvl1pPr>
          </a:lstStyle>
          <a:p>
            <a:pPr lvl="0"/>
            <a:r>
              <a:rPr lang="en-US" dirty="0"/>
              <a:t>Scenario</a:t>
            </a:r>
          </a:p>
        </p:txBody>
      </p:sp>
    </p:spTree>
    <p:extLst>
      <p:ext uri="{BB962C8B-B14F-4D97-AF65-F5344CB8AC3E}">
        <p14:creationId xmlns:p14="http://schemas.microsoft.com/office/powerpoint/2010/main" val="24053541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4454410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016622791"/>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821894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2034688"/>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6064269"/>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711131"/>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2965217"/>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1392134622"/>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4222272897"/>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46290131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4_Blank">
    <p:spTree>
      <p:nvGrpSpPr>
        <p:cNvPr id="1" name=""/>
        <p:cNvGrpSpPr/>
        <p:nvPr/>
      </p:nvGrpSpPr>
      <p:grpSpPr>
        <a:xfrm>
          <a:off x="0" y="0"/>
          <a:ext cx="0" cy="0"/>
          <a:chOff x="0" y="0"/>
          <a:chExt cx="0" cy="0"/>
        </a:xfrm>
      </p:grpSpPr>
      <p:sp>
        <p:nvSpPr>
          <p:cNvPr id="3" name="Rectangle 2"/>
          <p:cNvSpPr/>
          <p:nvPr userDrawn="1"/>
        </p:nvSpPr>
        <p:spPr bwMode="auto">
          <a:xfrm rot="5400000">
            <a:off x="1653510" y="-1653509"/>
            <a:ext cx="6858002" cy="10165023"/>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1726" tIns="30863" rIns="61726" bIns="30863" numCol="1" rtlCol="0" anchor="ctr" anchorCtr="0" compatLnSpc="1">
            <a:prstTxWarp prst="textNoShape">
              <a:avLst/>
            </a:prstTxWarp>
          </a:bodyPr>
          <a:lstStyle/>
          <a:p>
            <a:pPr algn="ctr" defTabSz="617107" fontAlgn="base">
              <a:spcBef>
                <a:spcPct val="0"/>
              </a:spcBef>
              <a:spcAft>
                <a:spcPct val="0"/>
              </a:spcAft>
            </a:pPr>
            <a:endParaRPr lang="en-US" sz="1529" dirty="0">
              <a:gradFill>
                <a:gsLst>
                  <a:gs pos="0">
                    <a:srgbClr val="FFFFFF"/>
                  </a:gs>
                  <a:gs pos="100000">
                    <a:srgbClr val="FFFFFF"/>
                  </a:gs>
                </a:gsLst>
                <a:lin ang="5400000" scaled="0"/>
              </a:gradFill>
            </a:endParaRPr>
          </a:p>
        </p:txBody>
      </p:sp>
      <p:pic>
        <p:nvPicPr>
          <p:cNvPr id="5" name="Picture 4" descr="C:\Users\sakuu\Documents\Ballmer MGX 2011\Tile Icons\Quotes 2.png"/>
          <p:cNvPicPr>
            <a:picLocks noChangeAspect="1" noChangeArrowheads="1"/>
          </p:cNvPicPr>
          <p:nvPr userDrawn="1"/>
        </p:nvPicPr>
        <p:blipFill>
          <a:blip r:embed="rId2"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black">
          <a:xfrm flipV="1">
            <a:off x="4929110" y="3611881"/>
            <a:ext cx="340636" cy="25222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 name="Picture 46" descr="C:\Users\sakuu\Documents\Ballmer MGX 2011\Tile Icons\Quotes.png"/>
          <p:cNvPicPr>
            <a:picLocks noChangeAspect="1" noChangeArrowheads="1"/>
          </p:cNvPicPr>
          <p:nvPr userDrawn="1"/>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black">
          <a:xfrm flipV="1">
            <a:off x="216515" y="1554483"/>
            <a:ext cx="362841" cy="2974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Text Placeholder 8"/>
          <p:cNvSpPr>
            <a:spLocks noGrp="1"/>
          </p:cNvSpPr>
          <p:nvPr>
            <p:ph type="body" sz="quarter" idx="10" hasCustomPrompt="1"/>
          </p:nvPr>
        </p:nvSpPr>
        <p:spPr>
          <a:xfrm>
            <a:off x="610890" y="1703472"/>
            <a:ext cx="3974493" cy="310238"/>
          </a:xfrm>
        </p:spPr>
        <p:txBody>
          <a:bodyPr/>
          <a:lstStyle>
            <a:lvl1pPr marL="0" marR="0" indent="0" algn="l" defTabSz="822718" rtl="0" eaLnBrk="1" fontAlgn="auto" latinLnBrk="0" hangingPunct="1">
              <a:lnSpc>
                <a:spcPct val="80000"/>
              </a:lnSpc>
              <a:spcBef>
                <a:spcPct val="20000"/>
              </a:spcBef>
              <a:spcAft>
                <a:spcPts val="0"/>
              </a:spcAft>
              <a:buClrTx/>
              <a:buSzPct val="90000"/>
              <a:buFont typeface="Arial" pitchFamily="34" charset="0"/>
              <a:buNone/>
              <a:tabLst/>
              <a:defRPr sz="2519" spc="-72" baseline="0">
                <a:gradFill flip="none" rotWithShape="1">
                  <a:gsLst>
                    <a:gs pos="0">
                      <a:schemeClr val="bg1"/>
                    </a:gs>
                    <a:gs pos="100000">
                      <a:schemeClr val="bg1"/>
                    </a:gs>
                  </a:gsLst>
                  <a:path path="circle">
                    <a:fillToRect r="100000" b="100000"/>
                  </a:path>
                  <a:tileRect l="-100000" t="-100000"/>
                </a:gradFill>
              </a:defRPr>
            </a:lvl1pPr>
            <a:lvl2pPr>
              <a:defRPr>
                <a:gradFill flip="none" rotWithShape="1">
                  <a:gsLst>
                    <a:gs pos="0">
                      <a:schemeClr val="bg1"/>
                    </a:gs>
                    <a:gs pos="100000">
                      <a:schemeClr val="bg1"/>
                    </a:gs>
                  </a:gsLst>
                  <a:path path="circle">
                    <a:fillToRect r="100000" b="100000"/>
                  </a:path>
                  <a:tileRect l="-100000" t="-100000"/>
                </a:gradFill>
              </a:defRPr>
            </a:lvl2pPr>
            <a:lvl3pPr>
              <a:defRPr>
                <a:gradFill flip="none" rotWithShape="1">
                  <a:gsLst>
                    <a:gs pos="0">
                      <a:schemeClr val="bg1"/>
                    </a:gs>
                    <a:gs pos="100000">
                      <a:schemeClr val="bg1"/>
                    </a:gs>
                  </a:gsLst>
                  <a:path path="circle">
                    <a:fillToRect r="100000" b="100000"/>
                  </a:path>
                  <a:tileRect l="-100000" t="-100000"/>
                </a:gradFill>
              </a:defRPr>
            </a:lvl3pPr>
            <a:lvl4pPr>
              <a:defRPr>
                <a:gradFill flip="none" rotWithShape="1">
                  <a:gsLst>
                    <a:gs pos="0">
                      <a:schemeClr val="bg1"/>
                    </a:gs>
                    <a:gs pos="100000">
                      <a:schemeClr val="bg1"/>
                    </a:gs>
                  </a:gsLst>
                  <a:path path="circle">
                    <a:fillToRect r="100000" b="100000"/>
                  </a:path>
                  <a:tileRect l="-100000" t="-100000"/>
                </a:gradFill>
              </a:defRPr>
            </a:lvl4pPr>
            <a:lvl5pPr>
              <a:defRPr>
                <a:gradFill flip="none" rotWithShape="1">
                  <a:gsLst>
                    <a:gs pos="0">
                      <a:schemeClr val="bg1"/>
                    </a:gs>
                    <a:gs pos="100000">
                      <a:schemeClr val="bg1"/>
                    </a:gs>
                  </a:gsLst>
                  <a:path path="circle">
                    <a:fillToRect r="100000" b="100000"/>
                  </a:path>
                  <a:tileRect l="-100000" t="-100000"/>
                </a:gradFill>
              </a:defRPr>
            </a:lvl5pPr>
          </a:lstStyle>
          <a:p>
            <a:pPr lvl="0"/>
            <a:r>
              <a:rPr lang="en-US" dirty="0"/>
              <a:t>Quote.</a:t>
            </a:r>
          </a:p>
        </p:txBody>
      </p:sp>
      <p:sp>
        <p:nvSpPr>
          <p:cNvPr id="11" name="Text Placeholder 10"/>
          <p:cNvSpPr>
            <a:spLocks noGrp="1"/>
          </p:cNvSpPr>
          <p:nvPr>
            <p:ph type="body" sz="quarter" idx="11" hasCustomPrompt="1"/>
          </p:nvPr>
        </p:nvSpPr>
        <p:spPr>
          <a:xfrm>
            <a:off x="610892" y="4174364"/>
            <a:ext cx="3728366" cy="664798"/>
          </a:xfrm>
        </p:spPr>
        <p:txBody>
          <a:bodyPr/>
          <a:lstStyle>
            <a:lvl1pPr marL="0" indent="0">
              <a:lnSpc>
                <a:spcPct val="80000"/>
              </a:lnSpc>
              <a:spcBef>
                <a:spcPts val="0"/>
              </a:spcBef>
              <a:buNone/>
              <a:defRPr sz="1800">
                <a:gradFill flip="none" rotWithShape="1">
                  <a:gsLst>
                    <a:gs pos="0">
                      <a:schemeClr val="bg1"/>
                    </a:gs>
                    <a:gs pos="100000">
                      <a:schemeClr val="bg1"/>
                    </a:gs>
                  </a:gsLst>
                  <a:path path="circle">
                    <a:fillToRect r="100000" b="100000"/>
                  </a:path>
                  <a:tileRect l="-100000" t="-100000"/>
                </a:gradFill>
                <a:latin typeface="+mj-lt"/>
              </a:defRPr>
            </a:lvl1pPr>
            <a:lvl5pPr marL="1334114" indent="0">
              <a:buNone/>
              <a:defRPr>
                <a:gradFill flip="none" rotWithShape="1">
                  <a:gsLst>
                    <a:gs pos="0">
                      <a:schemeClr val="bg1"/>
                    </a:gs>
                    <a:gs pos="86000">
                      <a:schemeClr val="bg1"/>
                    </a:gs>
                  </a:gsLst>
                  <a:path path="circle">
                    <a:fillToRect r="100000" b="100000"/>
                  </a:path>
                  <a:tileRect l="-100000" t="-100000"/>
                </a:gradFill>
                <a:latin typeface="+mj-lt"/>
              </a:defRPr>
            </a:lvl5pPr>
          </a:lstStyle>
          <a:p>
            <a:pPr lvl="0"/>
            <a:r>
              <a:rPr lang="en-US" dirty="0"/>
              <a:t>Name</a:t>
            </a:r>
          </a:p>
          <a:p>
            <a:pPr lvl="0"/>
            <a:r>
              <a:rPr lang="en-US" dirty="0"/>
              <a:t>Role</a:t>
            </a:r>
          </a:p>
          <a:p>
            <a:pPr lvl="0"/>
            <a:r>
              <a:rPr lang="en-US" dirty="0"/>
              <a:t>Company</a:t>
            </a:r>
          </a:p>
        </p:txBody>
      </p:sp>
      <p:sp>
        <p:nvSpPr>
          <p:cNvPr id="13" name="Text Placeholder 12"/>
          <p:cNvSpPr>
            <a:spLocks noGrp="1"/>
          </p:cNvSpPr>
          <p:nvPr>
            <p:ph type="body" sz="quarter" idx="12" hasCustomPrompt="1"/>
          </p:nvPr>
        </p:nvSpPr>
        <p:spPr>
          <a:xfrm>
            <a:off x="10179797" y="4846322"/>
            <a:ext cx="2012204" cy="2011680"/>
          </a:xfrm>
          <a:solidFill>
            <a:schemeClr val="accent5"/>
          </a:solidFill>
        </p:spPr>
        <p:txBody>
          <a:bodyPr lIns="182880" tIns="182880" rIns="182880" bIns="182880">
            <a:noAutofit/>
          </a:bodyPr>
          <a:lstStyle>
            <a:lvl1pPr marL="0" indent="0">
              <a:buNone/>
              <a:defRPr sz="2160" spc="-135">
                <a:gradFill flip="none" rotWithShape="1">
                  <a:gsLst>
                    <a:gs pos="0">
                      <a:schemeClr val="bg1"/>
                    </a:gs>
                    <a:gs pos="86000">
                      <a:schemeClr val="bg1"/>
                    </a:gs>
                  </a:gsLst>
                  <a:path path="circle">
                    <a:fillToRect r="100000" b="100000"/>
                  </a:path>
                  <a:tileRect l="-100000" t="-100000"/>
                </a:gradFill>
              </a:defRPr>
            </a:lvl1pPr>
          </a:lstStyle>
          <a:p>
            <a:pPr lvl="0"/>
            <a:r>
              <a:rPr lang="en-US" dirty="0"/>
              <a:t>Scenario</a:t>
            </a:r>
          </a:p>
        </p:txBody>
      </p:sp>
    </p:spTree>
    <p:extLst>
      <p:ext uri="{BB962C8B-B14F-4D97-AF65-F5344CB8AC3E}">
        <p14:creationId xmlns:p14="http://schemas.microsoft.com/office/powerpoint/2010/main" val="28798786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4050261411"/>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74958316"/>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49130147"/>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9450652"/>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49238574"/>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666188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1135779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 t="14165" r="9710" b="9710"/>
          <a:stretch/>
        </p:blipFill>
        <p:spPr>
          <a:xfrm>
            <a:off x="0" y="0"/>
            <a:ext cx="12192000" cy="6858000"/>
          </a:xfrm>
          <a:prstGeom prst="rect">
            <a:avLst/>
          </a:prstGeom>
        </p:spPr>
      </p:pic>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t="10283" b="5353"/>
          <a:stretch/>
        </p:blipFill>
        <p:spPr>
          <a:xfrm>
            <a:off x="0" y="0"/>
            <a:ext cx="12192000" cy="6858000"/>
          </a:xfrm>
          <a:prstGeom prst="rect">
            <a:avLst/>
          </a:prstGeom>
        </p:spPr>
      </p:pic>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4008187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77377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2" y="1600201"/>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24110316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801"/>
            <a:ext cx="11151918" cy="1800493"/>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1379969"/>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2"/>
            <a:ext cx="11653523" cy="2187843"/>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7829693"/>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47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3253083"/>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60765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3781899" cy="6280621"/>
          </a:xfrm>
        </p:spPr>
        <p:txBody>
          <a:bodyPr anchor="ctr"/>
          <a:lstStyle>
            <a:lvl1pPr>
              <a:defRPr sz="5398" spc="-150"/>
            </a:lvl1pPr>
          </a:lstStyle>
          <a:p>
            <a:r>
              <a:rPr lang="en-US" dirty="0"/>
              <a:t>Click to edit Master title style</a:t>
            </a:r>
          </a:p>
        </p:txBody>
      </p:sp>
    </p:spTree>
    <p:extLst>
      <p:ext uri="{BB962C8B-B14F-4D97-AF65-F5344CB8AC3E}">
        <p14:creationId xmlns:p14="http://schemas.microsoft.com/office/powerpoint/2010/main" val="12373897"/>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765638063"/>
      </p:ext>
    </p:extLst>
  </p:cSld>
  <p:clrMapOvr>
    <a:masterClrMapping/>
  </p:clrMapOvr>
  <p:transition spd="slow">
    <p:push/>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Opening or Closing">
    <p:bg>
      <p:bgPr>
        <a:solidFill>
          <a:schemeClr val="accent1"/>
        </a:solidFill>
        <a:effectLst/>
      </p:bgPr>
    </p:bg>
    <p:spTree>
      <p:nvGrpSpPr>
        <p:cNvPr id="1" name=""/>
        <p:cNvGrpSpPr/>
        <p:nvPr/>
      </p:nvGrpSpPr>
      <p:grpSpPr>
        <a:xfrm>
          <a:off x="0" y="0"/>
          <a:ext cx="0" cy="0"/>
          <a:chOff x="0" y="0"/>
          <a:chExt cx="0" cy="0"/>
        </a:xfrm>
      </p:grpSpPr>
      <p:sp>
        <p:nvSpPr>
          <p:cNvPr id="42"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63" name="Picture 6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
        <p:nvSpPr>
          <p:cNvPr id="7"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2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
        <p:nvSpPr>
          <p:cNvPr id="21" name="Oval 6"/>
          <p:cNvSpPr>
            <a:spLocks noChangeArrowheads="1"/>
          </p:cNvSpPr>
          <p:nvPr userDrawn="1"/>
        </p:nvSpPr>
        <p:spPr bwMode="auto">
          <a:xfrm flipH="1">
            <a:off x="6593362" y="1071937"/>
            <a:ext cx="4392138" cy="43906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Freeform 21"/>
          <p:cNvSpPr>
            <a:spLocks/>
          </p:cNvSpPr>
          <p:nvPr userDrawn="1"/>
        </p:nvSpPr>
        <p:spPr bwMode="auto">
          <a:xfrm flipH="1">
            <a:off x="8770907" y="5022517"/>
            <a:ext cx="50658" cy="1835791"/>
          </a:xfrm>
          <a:custGeom>
            <a:avLst/>
            <a:gdLst>
              <a:gd name="T0" fmla="*/ 0 w 66"/>
              <a:gd name="T1" fmla="*/ 0 h 1350"/>
              <a:gd name="T2" fmla="*/ 66 w 66"/>
              <a:gd name="T3" fmla="*/ 0 h 1350"/>
              <a:gd name="T4" fmla="*/ 66 w 66"/>
              <a:gd name="T5" fmla="*/ 1350 h 1350"/>
              <a:gd name="T6" fmla="*/ 0 w 66"/>
              <a:gd name="T7" fmla="*/ 1350 h 1350"/>
              <a:gd name="T8" fmla="*/ 0 w 66"/>
              <a:gd name="T9" fmla="*/ 0 h 1350"/>
              <a:gd name="T10" fmla="*/ 0 w 66"/>
              <a:gd name="T11" fmla="*/ 0 h 1350"/>
            </a:gdLst>
            <a:ahLst/>
            <a:cxnLst>
              <a:cxn ang="0">
                <a:pos x="T0" y="T1"/>
              </a:cxn>
              <a:cxn ang="0">
                <a:pos x="T2" y="T3"/>
              </a:cxn>
              <a:cxn ang="0">
                <a:pos x="T4" y="T5"/>
              </a:cxn>
              <a:cxn ang="0">
                <a:pos x="T6" y="T7"/>
              </a:cxn>
              <a:cxn ang="0">
                <a:pos x="T8" y="T9"/>
              </a:cxn>
              <a:cxn ang="0">
                <a:pos x="T10" y="T11"/>
              </a:cxn>
            </a:cxnLst>
            <a:rect l="0" t="0" r="r" b="b"/>
            <a:pathLst>
              <a:path w="66" h="1350">
                <a:moveTo>
                  <a:pt x="0" y="0"/>
                </a:moveTo>
                <a:lnTo>
                  <a:pt x="66" y="0"/>
                </a:lnTo>
                <a:lnTo>
                  <a:pt x="66" y="1350"/>
                </a:lnTo>
                <a:lnTo>
                  <a:pt x="0" y="1350"/>
                </a:lnTo>
                <a:lnTo>
                  <a:pt x="0" y="0"/>
                </a:lnTo>
                <a:lnTo>
                  <a:pt x="0" y="0"/>
                </a:lnTo>
                <a:close/>
              </a:path>
            </a:pathLst>
          </a:custGeom>
          <a:solidFill>
            <a:schemeClr val="accent4"/>
          </a:solidFill>
          <a:ln>
            <a:noFill/>
          </a:ln>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3" name="Oval 8"/>
          <p:cNvSpPr>
            <a:spLocks noChangeArrowheads="1"/>
          </p:cNvSpPr>
          <p:nvPr userDrawn="1"/>
        </p:nvSpPr>
        <p:spPr bwMode="auto">
          <a:xfrm flipH="1">
            <a:off x="7366348" y="1844948"/>
            <a:ext cx="2845410" cy="28461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6" name="Freeform 10"/>
          <p:cNvSpPr>
            <a:spLocks/>
          </p:cNvSpPr>
          <p:nvPr userDrawn="1"/>
        </p:nvSpPr>
        <p:spPr bwMode="auto">
          <a:xfrm flipH="1">
            <a:off x="7848474" y="2310415"/>
            <a:ext cx="1879645" cy="2374128"/>
          </a:xfrm>
          <a:custGeom>
            <a:avLst/>
            <a:gdLst>
              <a:gd name="T0" fmla="*/ 1239 w 2486"/>
              <a:gd name="T1" fmla="*/ 0 h 3140"/>
              <a:gd name="T2" fmla="*/ 1485 w 2486"/>
              <a:gd name="T3" fmla="*/ 22 h 3140"/>
              <a:gd name="T4" fmla="*/ 1724 w 2486"/>
              <a:gd name="T5" fmla="*/ 102 h 3140"/>
              <a:gd name="T6" fmla="*/ 1930 w 2486"/>
              <a:gd name="T7" fmla="*/ 213 h 3140"/>
              <a:gd name="T8" fmla="*/ 2117 w 2486"/>
              <a:gd name="T9" fmla="*/ 364 h 3140"/>
              <a:gd name="T10" fmla="*/ 2271 w 2486"/>
              <a:gd name="T11" fmla="*/ 556 h 3140"/>
              <a:gd name="T12" fmla="*/ 2382 w 2486"/>
              <a:gd name="T13" fmla="*/ 759 h 3140"/>
              <a:gd name="T14" fmla="*/ 2457 w 2486"/>
              <a:gd name="T15" fmla="*/ 996 h 3140"/>
              <a:gd name="T16" fmla="*/ 2486 w 2486"/>
              <a:gd name="T17" fmla="*/ 1244 h 3140"/>
              <a:gd name="T18" fmla="*/ 2457 w 2486"/>
              <a:gd name="T19" fmla="*/ 1447 h 3140"/>
              <a:gd name="T20" fmla="*/ 2417 w 2486"/>
              <a:gd name="T21" fmla="*/ 1644 h 3140"/>
              <a:gd name="T22" fmla="*/ 2330 w 2486"/>
              <a:gd name="T23" fmla="*/ 1835 h 3140"/>
              <a:gd name="T24" fmla="*/ 2219 w 2486"/>
              <a:gd name="T25" fmla="*/ 1993 h 3140"/>
              <a:gd name="T26" fmla="*/ 2093 w 2486"/>
              <a:gd name="T27" fmla="*/ 2150 h 3140"/>
              <a:gd name="T28" fmla="*/ 1956 w 2486"/>
              <a:gd name="T29" fmla="*/ 2301 h 3140"/>
              <a:gd name="T30" fmla="*/ 1861 w 2486"/>
              <a:gd name="T31" fmla="*/ 2466 h 3140"/>
              <a:gd name="T32" fmla="*/ 1790 w 2486"/>
              <a:gd name="T33" fmla="*/ 2608 h 3140"/>
              <a:gd name="T34" fmla="*/ 1750 w 2486"/>
              <a:gd name="T35" fmla="*/ 2729 h 3140"/>
              <a:gd name="T36" fmla="*/ 1724 w 2486"/>
              <a:gd name="T37" fmla="*/ 2831 h 3140"/>
              <a:gd name="T38" fmla="*/ 1715 w 2486"/>
              <a:gd name="T39" fmla="*/ 2901 h 3140"/>
              <a:gd name="T40" fmla="*/ 1715 w 2486"/>
              <a:gd name="T41" fmla="*/ 2918 h 3140"/>
              <a:gd name="T42" fmla="*/ 1263 w 2486"/>
              <a:gd name="T43" fmla="*/ 3124 h 3140"/>
              <a:gd name="T44" fmla="*/ 1254 w 2486"/>
              <a:gd name="T45" fmla="*/ 3140 h 3140"/>
              <a:gd name="T46" fmla="*/ 1239 w 2486"/>
              <a:gd name="T47" fmla="*/ 3133 h 3140"/>
              <a:gd name="T48" fmla="*/ 1223 w 2486"/>
              <a:gd name="T49" fmla="*/ 3140 h 3140"/>
              <a:gd name="T50" fmla="*/ 1213 w 2486"/>
              <a:gd name="T51" fmla="*/ 3124 h 3140"/>
              <a:gd name="T52" fmla="*/ 759 w 2486"/>
              <a:gd name="T53" fmla="*/ 2918 h 3140"/>
              <a:gd name="T54" fmla="*/ 759 w 2486"/>
              <a:gd name="T55" fmla="*/ 2901 h 3140"/>
              <a:gd name="T56" fmla="*/ 750 w 2486"/>
              <a:gd name="T57" fmla="*/ 2831 h 3140"/>
              <a:gd name="T58" fmla="*/ 724 w 2486"/>
              <a:gd name="T59" fmla="*/ 2729 h 3140"/>
              <a:gd name="T60" fmla="*/ 684 w 2486"/>
              <a:gd name="T61" fmla="*/ 2604 h 3140"/>
              <a:gd name="T62" fmla="*/ 613 w 2486"/>
              <a:gd name="T63" fmla="*/ 2447 h 3140"/>
              <a:gd name="T64" fmla="*/ 511 w 2486"/>
              <a:gd name="T65" fmla="*/ 2291 h 3140"/>
              <a:gd name="T66" fmla="*/ 369 w 2486"/>
              <a:gd name="T67" fmla="*/ 2133 h 3140"/>
              <a:gd name="T68" fmla="*/ 369 w 2486"/>
              <a:gd name="T69" fmla="*/ 2133 h 3140"/>
              <a:gd name="T70" fmla="*/ 213 w 2486"/>
              <a:gd name="T71" fmla="*/ 1946 h 3140"/>
              <a:gd name="T72" fmla="*/ 92 w 2486"/>
              <a:gd name="T73" fmla="*/ 1733 h 3140"/>
              <a:gd name="T74" fmla="*/ 26 w 2486"/>
              <a:gd name="T75" fmla="*/ 1502 h 3140"/>
              <a:gd name="T76" fmla="*/ 0 w 2486"/>
              <a:gd name="T77" fmla="*/ 1244 h 3140"/>
              <a:gd name="T78" fmla="*/ 26 w 2486"/>
              <a:gd name="T79" fmla="*/ 996 h 3140"/>
              <a:gd name="T80" fmla="*/ 92 w 2486"/>
              <a:gd name="T81" fmla="*/ 759 h 3140"/>
              <a:gd name="T82" fmla="*/ 203 w 2486"/>
              <a:gd name="T83" fmla="*/ 556 h 3140"/>
              <a:gd name="T84" fmla="*/ 360 w 2486"/>
              <a:gd name="T85" fmla="*/ 364 h 3140"/>
              <a:gd name="T86" fmla="*/ 546 w 2486"/>
              <a:gd name="T87" fmla="*/ 213 h 3140"/>
              <a:gd name="T88" fmla="*/ 750 w 2486"/>
              <a:gd name="T89" fmla="*/ 102 h 3140"/>
              <a:gd name="T90" fmla="*/ 991 w 2486"/>
              <a:gd name="T91" fmla="*/ 22 h 3140"/>
              <a:gd name="T92" fmla="*/ 1239 w 2486"/>
              <a:gd name="T93" fmla="*/ 0 h 3140"/>
              <a:gd name="T94" fmla="*/ 1239 w 2486"/>
              <a:gd name="T95" fmla="*/ 0 h 3140"/>
              <a:gd name="T96" fmla="*/ 1239 w 2486"/>
              <a:gd name="T97" fmla="*/ 0 h 3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6" h="3140">
                <a:moveTo>
                  <a:pt x="1239" y="0"/>
                </a:moveTo>
                <a:lnTo>
                  <a:pt x="1485" y="22"/>
                </a:lnTo>
                <a:lnTo>
                  <a:pt x="1724" y="102"/>
                </a:lnTo>
                <a:lnTo>
                  <a:pt x="1930" y="213"/>
                </a:lnTo>
                <a:lnTo>
                  <a:pt x="2117" y="364"/>
                </a:lnTo>
                <a:lnTo>
                  <a:pt x="2271" y="556"/>
                </a:lnTo>
                <a:lnTo>
                  <a:pt x="2382" y="759"/>
                </a:lnTo>
                <a:lnTo>
                  <a:pt x="2457" y="996"/>
                </a:lnTo>
                <a:lnTo>
                  <a:pt x="2486" y="1244"/>
                </a:lnTo>
                <a:lnTo>
                  <a:pt x="2457" y="1447"/>
                </a:lnTo>
                <a:lnTo>
                  <a:pt x="2417" y="1644"/>
                </a:lnTo>
                <a:lnTo>
                  <a:pt x="2330" y="1835"/>
                </a:lnTo>
                <a:lnTo>
                  <a:pt x="2219" y="1993"/>
                </a:lnTo>
                <a:lnTo>
                  <a:pt x="2093" y="2150"/>
                </a:lnTo>
                <a:lnTo>
                  <a:pt x="1956" y="2301"/>
                </a:lnTo>
                <a:lnTo>
                  <a:pt x="1861" y="2466"/>
                </a:lnTo>
                <a:lnTo>
                  <a:pt x="1790" y="2608"/>
                </a:lnTo>
                <a:lnTo>
                  <a:pt x="1750" y="2729"/>
                </a:lnTo>
                <a:lnTo>
                  <a:pt x="1724" y="2831"/>
                </a:lnTo>
                <a:lnTo>
                  <a:pt x="1715" y="2901"/>
                </a:lnTo>
                <a:lnTo>
                  <a:pt x="1715" y="2918"/>
                </a:lnTo>
                <a:lnTo>
                  <a:pt x="1263" y="3124"/>
                </a:lnTo>
                <a:lnTo>
                  <a:pt x="1254" y="3140"/>
                </a:lnTo>
                <a:lnTo>
                  <a:pt x="1239" y="3133"/>
                </a:lnTo>
                <a:lnTo>
                  <a:pt x="1223" y="3140"/>
                </a:lnTo>
                <a:lnTo>
                  <a:pt x="1213" y="3124"/>
                </a:lnTo>
                <a:lnTo>
                  <a:pt x="759" y="2918"/>
                </a:lnTo>
                <a:lnTo>
                  <a:pt x="759" y="2901"/>
                </a:lnTo>
                <a:lnTo>
                  <a:pt x="750" y="2831"/>
                </a:lnTo>
                <a:lnTo>
                  <a:pt x="724" y="2729"/>
                </a:lnTo>
                <a:lnTo>
                  <a:pt x="684" y="2604"/>
                </a:lnTo>
                <a:lnTo>
                  <a:pt x="613" y="2447"/>
                </a:lnTo>
                <a:lnTo>
                  <a:pt x="511" y="2291"/>
                </a:lnTo>
                <a:lnTo>
                  <a:pt x="369" y="2133"/>
                </a:lnTo>
                <a:lnTo>
                  <a:pt x="369" y="2133"/>
                </a:lnTo>
                <a:lnTo>
                  <a:pt x="213" y="1946"/>
                </a:lnTo>
                <a:lnTo>
                  <a:pt x="92" y="1733"/>
                </a:lnTo>
                <a:lnTo>
                  <a:pt x="26" y="1502"/>
                </a:lnTo>
                <a:lnTo>
                  <a:pt x="0" y="1244"/>
                </a:lnTo>
                <a:lnTo>
                  <a:pt x="26" y="996"/>
                </a:lnTo>
                <a:lnTo>
                  <a:pt x="92" y="759"/>
                </a:lnTo>
                <a:lnTo>
                  <a:pt x="203" y="556"/>
                </a:lnTo>
                <a:lnTo>
                  <a:pt x="360" y="364"/>
                </a:lnTo>
                <a:lnTo>
                  <a:pt x="546" y="213"/>
                </a:lnTo>
                <a:lnTo>
                  <a:pt x="750" y="102"/>
                </a:lnTo>
                <a:lnTo>
                  <a:pt x="991" y="22"/>
                </a:lnTo>
                <a:lnTo>
                  <a:pt x="1239" y="0"/>
                </a:lnTo>
                <a:lnTo>
                  <a:pt x="1239" y="0"/>
                </a:lnTo>
                <a:lnTo>
                  <a:pt x="1239" y="0"/>
                </a:ln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1" name="Freeform 15"/>
          <p:cNvSpPr>
            <a:spLocks/>
          </p:cNvSpPr>
          <p:nvPr userDrawn="1"/>
        </p:nvSpPr>
        <p:spPr bwMode="auto">
          <a:xfrm flipH="1">
            <a:off x="7848474" y="2310415"/>
            <a:ext cx="1625598" cy="1627110"/>
          </a:xfrm>
          <a:custGeom>
            <a:avLst/>
            <a:gdLst>
              <a:gd name="T0" fmla="*/ 1757 w 2150"/>
              <a:gd name="T1" fmla="*/ 2150 h 2152"/>
              <a:gd name="T2" fmla="*/ 1883 w 2150"/>
              <a:gd name="T3" fmla="*/ 1993 h 2152"/>
              <a:gd name="T4" fmla="*/ 1994 w 2150"/>
              <a:gd name="T5" fmla="*/ 1835 h 2152"/>
              <a:gd name="T6" fmla="*/ 2081 w 2150"/>
              <a:gd name="T7" fmla="*/ 1644 h 2152"/>
              <a:gd name="T8" fmla="*/ 2121 w 2150"/>
              <a:gd name="T9" fmla="*/ 1447 h 2152"/>
              <a:gd name="T10" fmla="*/ 2150 w 2150"/>
              <a:gd name="T11" fmla="*/ 1244 h 2152"/>
              <a:gd name="T12" fmla="*/ 2121 w 2150"/>
              <a:gd name="T13" fmla="*/ 996 h 2152"/>
              <a:gd name="T14" fmla="*/ 2046 w 2150"/>
              <a:gd name="T15" fmla="*/ 759 h 2152"/>
              <a:gd name="T16" fmla="*/ 1935 w 2150"/>
              <a:gd name="T17" fmla="*/ 556 h 2152"/>
              <a:gd name="T18" fmla="*/ 1781 w 2150"/>
              <a:gd name="T19" fmla="*/ 364 h 2152"/>
              <a:gd name="T20" fmla="*/ 1594 w 2150"/>
              <a:gd name="T21" fmla="*/ 213 h 2152"/>
              <a:gd name="T22" fmla="*/ 1388 w 2150"/>
              <a:gd name="T23" fmla="*/ 102 h 2152"/>
              <a:gd name="T24" fmla="*/ 1149 w 2150"/>
              <a:gd name="T25" fmla="*/ 22 h 2152"/>
              <a:gd name="T26" fmla="*/ 903 w 2150"/>
              <a:gd name="T27" fmla="*/ 0 h 2152"/>
              <a:gd name="T28" fmla="*/ 655 w 2150"/>
              <a:gd name="T29" fmla="*/ 22 h 2152"/>
              <a:gd name="T30" fmla="*/ 414 w 2150"/>
              <a:gd name="T31" fmla="*/ 102 h 2152"/>
              <a:gd name="T32" fmla="*/ 210 w 2150"/>
              <a:gd name="T33" fmla="*/ 213 h 2152"/>
              <a:gd name="T34" fmla="*/ 24 w 2150"/>
              <a:gd name="T35" fmla="*/ 364 h 2152"/>
              <a:gd name="T36" fmla="*/ 0 w 2150"/>
              <a:gd name="T37" fmla="*/ 393 h 2152"/>
              <a:gd name="T38" fmla="*/ 1757 w 2150"/>
              <a:gd name="T39" fmla="*/ 2152 h 2152"/>
              <a:gd name="T40" fmla="*/ 1757 w 2150"/>
              <a:gd name="T41" fmla="*/ 215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0" h="2152">
                <a:moveTo>
                  <a:pt x="1757" y="2150"/>
                </a:moveTo>
                <a:lnTo>
                  <a:pt x="1883" y="1993"/>
                </a:lnTo>
                <a:lnTo>
                  <a:pt x="1994" y="1835"/>
                </a:lnTo>
                <a:lnTo>
                  <a:pt x="2081" y="1644"/>
                </a:lnTo>
                <a:lnTo>
                  <a:pt x="2121" y="1447"/>
                </a:lnTo>
                <a:lnTo>
                  <a:pt x="2150" y="1244"/>
                </a:lnTo>
                <a:lnTo>
                  <a:pt x="2121" y="996"/>
                </a:lnTo>
                <a:lnTo>
                  <a:pt x="2046" y="759"/>
                </a:lnTo>
                <a:lnTo>
                  <a:pt x="1935" y="556"/>
                </a:lnTo>
                <a:lnTo>
                  <a:pt x="1781" y="364"/>
                </a:lnTo>
                <a:lnTo>
                  <a:pt x="1594" y="213"/>
                </a:lnTo>
                <a:lnTo>
                  <a:pt x="1388" y="102"/>
                </a:lnTo>
                <a:lnTo>
                  <a:pt x="1149" y="22"/>
                </a:lnTo>
                <a:lnTo>
                  <a:pt x="903" y="0"/>
                </a:lnTo>
                <a:lnTo>
                  <a:pt x="655" y="22"/>
                </a:lnTo>
                <a:lnTo>
                  <a:pt x="414" y="102"/>
                </a:lnTo>
                <a:lnTo>
                  <a:pt x="210" y="213"/>
                </a:lnTo>
                <a:lnTo>
                  <a:pt x="24" y="364"/>
                </a:lnTo>
                <a:lnTo>
                  <a:pt x="0" y="393"/>
                </a:lnTo>
                <a:lnTo>
                  <a:pt x="1757" y="2152"/>
                </a:lnTo>
                <a:lnTo>
                  <a:pt x="1757" y="2150"/>
                </a:ln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4" name="Freeform 9"/>
          <p:cNvSpPr>
            <a:spLocks/>
          </p:cNvSpPr>
          <p:nvPr userDrawn="1"/>
        </p:nvSpPr>
        <p:spPr bwMode="auto">
          <a:xfrm flipH="1">
            <a:off x="8525716" y="4850379"/>
            <a:ext cx="536069" cy="151974"/>
          </a:xfrm>
          <a:custGeom>
            <a:avLst/>
            <a:gdLst>
              <a:gd name="T0" fmla="*/ 0 w 300"/>
              <a:gd name="T1" fmla="*/ 0 h 85"/>
              <a:gd name="T2" fmla="*/ 150 w 300"/>
              <a:gd name="T3" fmla="*/ 85 h 85"/>
              <a:gd name="T4" fmla="*/ 300 w 300"/>
              <a:gd name="T5" fmla="*/ 0 h 85"/>
            </a:gdLst>
            <a:ahLst/>
            <a:cxnLst>
              <a:cxn ang="0">
                <a:pos x="T0" y="T1"/>
              </a:cxn>
              <a:cxn ang="0">
                <a:pos x="T2" y="T3"/>
              </a:cxn>
              <a:cxn ang="0">
                <a:pos x="T4" y="T5"/>
              </a:cxn>
            </a:cxnLst>
            <a:rect l="0" t="0" r="r" b="b"/>
            <a:pathLst>
              <a:path w="300" h="85">
                <a:moveTo>
                  <a:pt x="0" y="0"/>
                </a:moveTo>
                <a:cubicBezTo>
                  <a:pt x="0" y="47"/>
                  <a:pt x="67" y="85"/>
                  <a:pt x="150" y="85"/>
                </a:cubicBezTo>
                <a:cubicBezTo>
                  <a:pt x="233" y="85"/>
                  <a:pt x="300" y="47"/>
                  <a:pt x="300" y="0"/>
                </a:cubicBezTo>
              </a:path>
            </a:pathLst>
          </a:custGeom>
          <a:solidFill>
            <a:srgbClr val="0F1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7" name="Group 16"/>
          <p:cNvGrpSpPr/>
          <p:nvPr userDrawn="1"/>
        </p:nvGrpSpPr>
        <p:grpSpPr>
          <a:xfrm>
            <a:off x="8429626" y="4497917"/>
            <a:ext cx="724958" cy="653202"/>
            <a:chOff x="10115551" y="5397500"/>
            <a:chExt cx="869950" cy="783842"/>
          </a:xfrm>
        </p:grpSpPr>
        <p:grpSp>
          <p:nvGrpSpPr>
            <p:cNvPr id="16" name="Group 15"/>
            <p:cNvGrpSpPr/>
            <p:nvPr userDrawn="1"/>
          </p:nvGrpSpPr>
          <p:grpSpPr>
            <a:xfrm>
              <a:off x="10141144" y="5568567"/>
              <a:ext cx="809625" cy="612775"/>
              <a:chOff x="10141144" y="5568567"/>
              <a:chExt cx="809625" cy="612775"/>
            </a:xfrm>
          </p:grpSpPr>
          <p:sp>
            <p:nvSpPr>
              <p:cNvPr id="15" name="Oval 14"/>
              <p:cNvSpPr/>
              <p:nvPr userDrawn="1"/>
            </p:nvSpPr>
            <p:spPr>
              <a:xfrm>
                <a:off x="10315575" y="6009173"/>
                <a:ext cx="471488" cy="1721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35"/>
              <p:cNvSpPr>
                <a:spLocks/>
              </p:cNvSpPr>
              <p:nvPr userDrawn="1"/>
            </p:nvSpPr>
            <p:spPr bwMode="auto">
              <a:xfrm>
                <a:off x="10141144" y="5568567"/>
                <a:ext cx="809625" cy="523875"/>
              </a:xfrm>
              <a:custGeom>
                <a:avLst/>
                <a:gdLst>
                  <a:gd name="T0" fmla="*/ 112 w 116"/>
                  <a:gd name="T1" fmla="*/ 33 h 75"/>
                  <a:gd name="T2" fmla="*/ 116 w 116"/>
                  <a:gd name="T3" fmla="*/ 28 h 75"/>
                  <a:gd name="T4" fmla="*/ 112 w 116"/>
                  <a:gd name="T5" fmla="*/ 24 h 75"/>
                  <a:gd name="T6" fmla="*/ 112 w 116"/>
                  <a:gd name="T7" fmla="*/ 24 h 75"/>
                  <a:gd name="T8" fmla="*/ 112 w 116"/>
                  <a:gd name="T9" fmla="*/ 17 h 75"/>
                  <a:gd name="T10" fmla="*/ 112 w 116"/>
                  <a:gd name="T11" fmla="*/ 17 h 75"/>
                  <a:gd name="T12" fmla="*/ 116 w 116"/>
                  <a:gd name="T13" fmla="*/ 13 h 75"/>
                  <a:gd name="T14" fmla="*/ 112 w 116"/>
                  <a:gd name="T15" fmla="*/ 8 h 75"/>
                  <a:gd name="T16" fmla="*/ 112 w 116"/>
                  <a:gd name="T17" fmla="*/ 8 h 75"/>
                  <a:gd name="T18" fmla="*/ 112 w 116"/>
                  <a:gd name="T19" fmla="*/ 0 h 75"/>
                  <a:gd name="T20" fmla="*/ 4 w 116"/>
                  <a:gd name="T21" fmla="*/ 0 h 75"/>
                  <a:gd name="T22" fmla="*/ 4 w 116"/>
                  <a:gd name="T23" fmla="*/ 8 h 75"/>
                  <a:gd name="T24" fmla="*/ 4 w 116"/>
                  <a:gd name="T25" fmla="*/ 8 h 75"/>
                  <a:gd name="T26" fmla="*/ 0 w 116"/>
                  <a:gd name="T27" fmla="*/ 13 h 75"/>
                  <a:gd name="T28" fmla="*/ 4 w 116"/>
                  <a:gd name="T29" fmla="*/ 17 h 75"/>
                  <a:gd name="T30" fmla="*/ 4 w 116"/>
                  <a:gd name="T31" fmla="*/ 17 h 75"/>
                  <a:gd name="T32" fmla="*/ 4 w 116"/>
                  <a:gd name="T33" fmla="*/ 24 h 75"/>
                  <a:gd name="T34" fmla="*/ 4 w 116"/>
                  <a:gd name="T35" fmla="*/ 24 h 75"/>
                  <a:gd name="T36" fmla="*/ 0 w 116"/>
                  <a:gd name="T37" fmla="*/ 28 h 75"/>
                  <a:gd name="T38" fmla="*/ 4 w 116"/>
                  <a:gd name="T39" fmla="*/ 33 h 75"/>
                  <a:gd name="T40" fmla="*/ 4 w 116"/>
                  <a:gd name="T41" fmla="*/ 33 h 75"/>
                  <a:gd name="T42" fmla="*/ 4 w 116"/>
                  <a:gd name="T43" fmla="*/ 39 h 75"/>
                  <a:gd name="T44" fmla="*/ 4 w 116"/>
                  <a:gd name="T45" fmla="*/ 39 h 75"/>
                  <a:gd name="T46" fmla="*/ 0 w 116"/>
                  <a:gd name="T47" fmla="*/ 44 h 75"/>
                  <a:gd name="T48" fmla="*/ 4 w 116"/>
                  <a:gd name="T49" fmla="*/ 48 h 75"/>
                  <a:gd name="T50" fmla="*/ 4 w 116"/>
                  <a:gd name="T51" fmla="*/ 48 h 75"/>
                  <a:gd name="T52" fmla="*/ 4 w 116"/>
                  <a:gd name="T53" fmla="*/ 52 h 75"/>
                  <a:gd name="T54" fmla="*/ 4 w 116"/>
                  <a:gd name="T55" fmla="*/ 55 h 75"/>
                  <a:gd name="T56" fmla="*/ 4 w 116"/>
                  <a:gd name="T57" fmla="*/ 55 h 75"/>
                  <a:gd name="T58" fmla="*/ 0 w 116"/>
                  <a:gd name="T59" fmla="*/ 59 h 75"/>
                  <a:gd name="T60" fmla="*/ 4 w 116"/>
                  <a:gd name="T61" fmla="*/ 64 h 75"/>
                  <a:gd name="T62" fmla="*/ 8 w 116"/>
                  <a:gd name="T63" fmla="*/ 64 h 75"/>
                  <a:gd name="T64" fmla="*/ 27 w 116"/>
                  <a:gd name="T65" fmla="*/ 75 h 75"/>
                  <a:gd name="T66" fmla="*/ 89 w 116"/>
                  <a:gd name="T67" fmla="*/ 75 h 75"/>
                  <a:gd name="T68" fmla="*/ 108 w 116"/>
                  <a:gd name="T69" fmla="*/ 64 h 75"/>
                  <a:gd name="T70" fmla="*/ 112 w 116"/>
                  <a:gd name="T71" fmla="*/ 64 h 75"/>
                  <a:gd name="T72" fmla="*/ 116 w 116"/>
                  <a:gd name="T73" fmla="*/ 59 h 75"/>
                  <a:gd name="T74" fmla="*/ 112 w 116"/>
                  <a:gd name="T75" fmla="*/ 55 h 75"/>
                  <a:gd name="T76" fmla="*/ 112 w 116"/>
                  <a:gd name="T77" fmla="*/ 55 h 75"/>
                  <a:gd name="T78" fmla="*/ 112 w 116"/>
                  <a:gd name="T79" fmla="*/ 52 h 75"/>
                  <a:gd name="T80" fmla="*/ 112 w 116"/>
                  <a:gd name="T81" fmla="*/ 48 h 75"/>
                  <a:gd name="T82" fmla="*/ 112 w 116"/>
                  <a:gd name="T83" fmla="*/ 48 h 75"/>
                  <a:gd name="T84" fmla="*/ 116 w 116"/>
                  <a:gd name="T85" fmla="*/ 44 h 75"/>
                  <a:gd name="T86" fmla="*/ 112 w 116"/>
                  <a:gd name="T87" fmla="*/ 39 h 75"/>
                  <a:gd name="T88" fmla="*/ 112 w 116"/>
                  <a:gd name="T89" fmla="*/ 39 h 75"/>
                  <a:gd name="T90" fmla="*/ 112 w 116"/>
                  <a:gd name="T91" fmla="*/ 3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75">
                    <a:moveTo>
                      <a:pt x="112" y="33"/>
                    </a:moveTo>
                    <a:cubicBezTo>
                      <a:pt x="114" y="33"/>
                      <a:pt x="116" y="31"/>
                      <a:pt x="116" y="28"/>
                    </a:cubicBezTo>
                    <a:cubicBezTo>
                      <a:pt x="116" y="26"/>
                      <a:pt x="114" y="24"/>
                      <a:pt x="112" y="24"/>
                    </a:cubicBezTo>
                    <a:cubicBezTo>
                      <a:pt x="112" y="24"/>
                      <a:pt x="112" y="24"/>
                      <a:pt x="112" y="24"/>
                    </a:cubicBezTo>
                    <a:cubicBezTo>
                      <a:pt x="112" y="17"/>
                      <a:pt x="112" y="17"/>
                      <a:pt x="112" y="17"/>
                    </a:cubicBezTo>
                    <a:cubicBezTo>
                      <a:pt x="112" y="17"/>
                      <a:pt x="112" y="17"/>
                      <a:pt x="112" y="17"/>
                    </a:cubicBezTo>
                    <a:cubicBezTo>
                      <a:pt x="114" y="17"/>
                      <a:pt x="116" y="15"/>
                      <a:pt x="116" y="13"/>
                    </a:cubicBezTo>
                    <a:cubicBezTo>
                      <a:pt x="116" y="10"/>
                      <a:pt x="114" y="8"/>
                      <a:pt x="112" y="8"/>
                    </a:cubicBezTo>
                    <a:cubicBezTo>
                      <a:pt x="112" y="8"/>
                      <a:pt x="112" y="8"/>
                      <a:pt x="112" y="8"/>
                    </a:cubicBezTo>
                    <a:cubicBezTo>
                      <a:pt x="112" y="0"/>
                      <a:pt x="112" y="0"/>
                      <a:pt x="112" y="0"/>
                    </a:cubicBezTo>
                    <a:cubicBezTo>
                      <a:pt x="4" y="0"/>
                      <a:pt x="4" y="0"/>
                      <a:pt x="4" y="0"/>
                    </a:cubicBezTo>
                    <a:cubicBezTo>
                      <a:pt x="4" y="8"/>
                      <a:pt x="4" y="8"/>
                      <a:pt x="4" y="8"/>
                    </a:cubicBezTo>
                    <a:cubicBezTo>
                      <a:pt x="4" y="8"/>
                      <a:pt x="4" y="8"/>
                      <a:pt x="4" y="8"/>
                    </a:cubicBezTo>
                    <a:cubicBezTo>
                      <a:pt x="2" y="8"/>
                      <a:pt x="0" y="10"/>
                      <a:pt x="0" y="13"/>
                    </a:cubicBezTo>
                    <a:cubicBezTo>
                      <a:pt x="0" y="15"/>
                      <a:pt x="2" y="17"/>
                      <a:pt x="4" y="17"/>
                    </a:cubicBezTo>
                    <a:cubicBezTo>
                      <a:pt x="4" y="17"/>
                      <a:pt x="4" y="17"/>
                      <a:pt x="4" y="17"/>
                    </a:cubicBezTo>
                    <a:cubicBezTo>
                      <a:pt x="4" y="24"/>
                      <a:pt x="4" y="24"/>
                      <a:pt x="4" y="24"/>
                    </a:cubicBezTo>
                    <a:cubicBezTo>
                      <a:pt x="4" y="24"/>
                      <a:pt x="4" y="24"/>
                      <a:pt x="4" y="24"/>
                    </a:cubicBezTo>
                    <a:cubicBezTo>
                      <a:pt x="2" y="24"/>
                      <a:pt x="0" y="26"/>
                      <a:pt x="0" y="28"/>
                    </a:cubicBezTo>
                    <a:cubicBezTo>
                      <a:pt x="0" y="31"/>
                      <a:pt x="2" y="33"/>
                      <a:pt x="4" y="33"/>
                    </a:cubicBezTo>
                    <a:cubicBezTo>
                      <a:pt x="4" y="33"/>
                      <a:pt x="4" y="33"/>
                      <a:pt x="4" y="33"/>
                    </a:cubicBezTo>
                    <a:cubicBezTo>
                      <a:pt x="4" y="39"/>
                      <a:pt x="4" y="39"/>
                      <a:pt x="4" y="39"/>
                    </a:cubicBezTo>
                    <a:cubicBezTo>
                      <a:pt x="4" y="39"/>
                      <a:pt x="4" y="39"/>
                      <a:pt x="4" y="39"/>
                    </a:cubicBezTo>
                    <a:cubicBezTo>
                      <a:pt x="2" y="39"/>
                      <a:pt x="0" y="41"/>
                      <a:pt x="0" y="44"/>
                    </a:cubicBezTo>
                    <a:cubicBezTo>
                      <a:pt x="0" y="46"/>
                      <a:pt x="2" y="48"/>
                      <a:pt x="4" y="48"/>
                    </a:cubicBezTo>
                    <a:cubicBezTo>
                      <a:pt x="4" y="48"/>
                      <a:pt x="4" y="48"/>
                      <a:pt x="4" y="48"/>
                    </a:cubicBezTo>
                    <a:cubicBezTo>
                      <a:pt x="4" y="52"/>
                      <a:pt x="4" y="52"/>
                      <a:pt x="4" y="52"/>
                    </a:cubicBezTo>
                    <a:cubicBezTo>
                      <a:pt x="4" y="53"/>
                      <a:pt x="4" y="54"/>
                      <a:pt x="4" y="55"/>
                    </a:cubicBezTo>
                    <a:cubicBezTo>
                      <a:pt x="4" y="55"/>
                      <a:pt x="4" y="55"/>
                      <a:pt x="4" y="55"/>
                    </a:cubicBezTo>
                    <a:cubicBezTo>
                      <a:pt x="2" y="55"/>
                      <a:pt x="0" y="57"/>
                      <a:pt x="0" y="59"/>
                    </a:cubicBezTo>
                    <a:cubicBezTo>
                      <a:pt x="0" y="62"/>
                      <a:pt x="2" y="64"/>
                      <a:pt x="4" y="64"/>
                    </a:cubicBezTo>
                    <a:cubicBezTo>
                      <a:pt x="8" y="64"/>
                      <a:pt x="8" y="64"/>
                      <a:pt x="8" y="64"/>
                    </a:cubicBezTo>
                    <a:cubicBezTo>
                      <a:pt x="12" y="70"/>
                      <a:pt x="19" y="75"/>
                      <a:pt x="27" y="75"/>
                    </a:cubicBezTo>
                    <a:cubicBezTo>
                      <a:pt x="89" y="75"/>
                      <a:pt x="89" y="75"/>
                      <a:pt x="89" y="75"/>
                    </a:cubicBezTo>
                    <a:cubicBezTo>
                      <a:pt x="97" y="75"/>
                      <a:pt x="104" y="70"/>
                      <a:pt x="108" y="64"/>
                    </a:cubicBezTo>
                    <a:cubicBezTo>
                      <a:pt x="112" y="64"/>
                      <a:pt x="112" y="64"/>
                      <a:pt x="112" y="64"/>
                    </a:cubicBezTo>
                    <a:cubicBezTo>
                      <a:pt x="114" y="64"/>
                      <a:pt x="116" y="62"/>
                      <a:pt x="116" y="59"/>
                    </a:cubicBezTo>
                    <a:cubicBezTo>
                      <a:pt x="116" y="57"/>
                      <a:pt x="114" y="55"/>
                      <a:pt x="112" y="55"/>
                    </a:cubicBezTo>
                    <a:cubicBezTo>
                      <a:pt x="112" y="55"/>
                      <a:pt x="112" y="55"/>
                      <a:pt x="112" y="55"/>
                    </a:cubicBezTo>
                    <a:cubicBezTo>
                      <a:pt x="112" y="54"/>
                      <a:pt x="112" y="53"/>
                      <a:pt x="112" y="52"/>
                    </a:cubicBezTo>
                    <a:cubicBezTo>
                      <a:pt x="112" y="48"/>
                      <a:pt x="112" y="48"/>
                      <a:pt x="112" y="48"/>
                    </a:cubicBezTo>
                    <a:cubicBezTo>
                      <a:pt x="112" y="48"/>
                      <a:pt x="112" y="48"/>
                      <a:pt x="112" y="48"/>
                    </a:cubicBezTo>
                    <a:cubicBezTo>
                      <a:pt x="114" y="48"/>
                      <a:pt x="116" y="46"/>
                      <a:pt x="116" y="44"/>
                    </a:cubicBezTo>
                    <a:cubicBezTo>
                      <a:pt x="116" y="41"/>
                      <a:pt x="114" y="39"/>
                      <a:pt x="112" y="39"/>
                    </a:cubicBezTo>
                    <a:cubicBezTo>
                      <a:pt x="112" y="39"/>
                      <a:pt x="112" y="39"/>
                      <a:pt x="112" y="39"/>
                    </a:cubicBezTo>
                    <a:cubicBezTo>
                      <a:pt x="112" y="33"/>
                      <a:pt x="112" y="33"/>
                      <a:pt x="112" y="3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36"/>
              <p:cNvSpPr>
                <a:spLocks/>
              </p:cNvSpPr>
              <p:nvPr userDrawn="1"/>
            </p:nvSpPr>
            <p:spPr bwMode="auto">
              <a:xfrm>
                <a:off x="10210994" y="5638417"/>
                <a:ext cx="663575" cy="90488"/>
              </a:xfrm>
              <a:custGeom>
                <a:avLst/>
                <a:gdLst>
                  <a:gd name="T0" fmla="*/ 4 w 95"/>
                  <a:gd name="T1" fmla="*/ 13 h 13"/>
                  <a:gd name="T2" fmla="*/ 0 w 95"/>
                  <a:gd name="T3" fmla="*/ 9 h 13"/>
                  <a:gd name="T4" fmla="*/ 4 w 95"/>
                  <a:gd name="T5" fmla="*/ 5 h 13"/>
                  <a:gd name="T6" fmla="*/ 91 w 95"/>
                  <a:gd name="T7" fmla="*/ 0 h 13"/>
                  <a:gd name="T8" fmla="*/ 95 w 95"/>
                  <a:gd name="T9" fmla="*/ 4 h 13"/>
                  <a:gd name="T10" fmla="*/ 91 w 95"/>
                  <a:gd name="T11" fmla="*/ 8 h 13"/>
                  <a:gd name="T12" fmla="*/ 4 w 95"/>
                  <a:gd name="T13" fmla="*/ 13 h 13"/>
                  <a:gd name="T14" fmla="*/ 4 w 95"/>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3">
                    <a:moveTo>
                      <a:pt x="4" y="13"/>
                    </a:moveTo>
                    <a:cubicBezTo>
                      <a:pt x="2" y="13"/>
                      <a:pt x="0" y="11"/>
                      <a:pt x="0" y="9"/>
                    </a:cubicBezTo>
                    <a:cubicBezTo>
                      <a:pt x="0" y="7"/>
                      <a:pt x="1" y="5"/>
                      <a:pt x="4" y="5"/>
                    </a:cubicBezTo>
                    <a:cubicBezTo>
                      <a:pt x="91" y="0"/>
                      <a:pt x="91" y="0"/>
                      <a:pt x="91" y="0"/>
                    </a:cubicBezTo>
                    <a:cubicBezTo>
                      <a:pt x="93" y="0"/>
                      <a:pt x="95" y="1"/>
                      <a:pt x="95" y="4"/>
                    </a:cubicBezTo>
                    <a:cubicBezTo>
                      <a:pt x="95" y="6"/>
                      <a:pt x="94" y="8"/>
                      <a:pt x="91" y="8"/>
                    </a:cubicBezTo>
                    <a:cubicBezTo>
                      <a:pt x="4" y="13"/>
                      <a:pt x="4" y="13"/>
                      <a:pt x="4" y="13"/>
                    </a:cubicBezTo>
                    <a:cubicBezTo>
                      <a:pt x="4" y="13"/>
                      <a:pt x="4"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37"/>
              <p:cNvSpPr>
                <a:spLocks/>
              </p:cNvSpPr>
              <p:nvPr userDrawn="1"/>
            </p:nvSpPr>
            <p:spPr bwMode="auto">
              <a:xfrm>
                <a:off x="10203056" y="5728904"/>
                <a:ext cx="671513" cy="92075"/>
              </a:xfrm>
              <a:custGeom>
                <a:avLst/>
                <a:gdLst>
                  <a:gd name="T0" fmla="*/ 4 w 96"/>
                  <a:gd name="T1" fmla="*/ 13 h 13"/>
                  <a:gd name="T2" fmla="*/ 0 w 96"/>
                  <a:gd name="T3" fmla="*/ 10 h 13"/>
                  <a:gd name="T4" fmla="*/ 4 w 96"/>
                  <a:gd name="T5" fmla="*/ 5 h 13"/>
                  <a:gd name="T6" fmla="*/ 92 w 96"/>
                  <a:gd name="T7" fmla="*/ 0 h 13"/>
                  <a:gd name="T8" fmla="*/ 96 w 96"/>
                  <a:gd name="T9" fmla="*/ 4 h 13"/>
                  <a:gd name="T10" fmla="*/ 92 w 96"/>
                  <a:gd name="T11" fmla="*/ 8 h 13"/>
                  <a:gd name="T12" fmla="*/ 5 w 96"/>
                  <a:gd name="T13" fmla="*/ 13 h 13"/>
                  <a:gd name="T14" fmla="*/ 4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4" y="13"/>
                    </a:moveTo>
                    <a:cubicBezTo>
                      <a:pt x="2" y="13"/>
                      <a:pt x="1" y="12"/>
                      <a:pt x="0" y="10"/>
                    </a:cubicBezTo>
                    <a:cubicBezTo>
                      <a:pt x="0" y="7"/>
                      <a:pt x="2" y="5"/>
                      <a:pt x="4" y="5"/>
                    </a:cubicBezTo>
                    <a:cubicBezTo>
                      <a:pt x="92" y="0"/>
                      <a:pt x="92" y="0"/>
                      <a:pt x="92" y="0"/>
                    </a:cubicBezTo>
                    <a:cubicBezTo>
                      <a:pt x="94" y="0"/>
                      <a:pt x="96" y="2"/>
                      <a:pt x="96" y="4"/>
                    </a:cubicBezTo>
                    <a:cubicBezTo>
                      <a:pt x="96" y="6"/>
                      <a:pt x="94" y="8"/>
                      <a:pt x="92" y="8"/>
                    </a:cubicBezTo>
                    <a:cubicBezTo>
                      <a:pt x="5" y="13"/>
                      <a:pt x="5" y="13"/>
                      <a:pt x="5" y="13"/>
                    </a:cubicBezTo>
                    <a:cubicBezTo>
                      <a:pt x="5" y="13"/>
                      <a:pt x="5"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38"/>
              <p:cNvSpPr>
                <a:spLocks/>
              </p:cNvSpPr>
              <p:nvPr userDrawn="1"/>
            </p:nvSpPr>
            <p:spPr bwMode="auto">
              <a:xfrm>
                <a:off x="10203056" y="5820979"/>
                <a:ext cx="665163" cy="96838"/>
              </a:xfrm>
              <a:custGeom>
                <a:avLst/>
                <a:gdLst>
                  <a:gd name="T0" fmla="*/ 4 w 95"/>
                  <a:gd name="T1" fmla="*/ 14 h 14"/>
                  <a:gd name="T2" fmla="*/ 0 w 95"/>
                  <a:gd name="T3" fmla="*/ 10 h 14"/>
                  <a:gd name="T4" fmla="*/ 4 w 95"/>
                  <a:gd name="T5" fmla="*/ 6 h 14"/>
                  <a:gd name="T6" fmla="*/ 91 w 95"/>
                  <a:gd name="T7" fmla="*/ 0 h 14"/>
                  <a:gd name="T8" fmla="*/ 95 w 95"/>
                  <a:gd name="T9" fmla="*/ 4 h 14"/>
                  <a:gd name="T10" fmla="*/ 92 w 95"/>
                  <a:gd name="T11" fmla="*/ 8 h 14"/>
                  <a:gd name="T12" fmla="*/ 4 w 95"/>
                  <a:gd name="T13" fmla="*/ 14 h 14"/>
                  <a:gd name="T14" fmla="*/ 4 w 95"/>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4">
                    <a:moveTo>
                      <a:pt x="4" y="14"/>
                    </a:moveTo>
                    <a:cubicBezTo>
                      <a:pt x="2" y="14"/>
                      <a:pt x="0" y="12"/>
                      <a:pt x="0" y="10"/>
                    </a:cubicBezTo>
                    <a:cubicBezTo>
                      <a:pt x="0" y="8"/>
                      <a:pt x="2" y="6"/>
                      <a:pt x="4" y="6"/>
                    </a:cubicBezTo>
                    <a:cubicBezTo>
                      <a:pt x="91" y="0"/>
                      <a:pt x="91" y="0"/>
                      <a:pt x="91" y="0"/>
                    </a:cubicBezTo>
                    <a:cubicBezTo>
                      <a:pt x="93" y="0"/>
                      <a:pt x="95" y="2"/>
                      <a:pt x="95" y="4"/>
                    </a:cubicBezTo>
                    <a:cubicBezTo>
                      <a:pt x="95" y="6"/>
                      <a:pt x="94" y="8"/>
                      <a:pt x="92" y="8"/>
                    </a:cubicBezTo>
                    <a:cubicBezTo>
                      <a:pt x="4" y="14"/>
                      <a:pt x="4" y="14"/>
                      <a:pt x="4" y="14"/>
                    </a:cubicBezTo>
                    <a:cubicBezTo>
                      <a:pt x="4" y="14"/>
                      <a:pt x="4" y="14"/>
                      <a:pt x="4" y="14"/>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39"/>
              <p:cNvSpPr>
                <a:spLocks/>
              </p:cNvSpPr>
              <p:nvPr userDrawn="1"/>
            </p:nvSpPr>
            <p:spPr bwMode="auto">
              <a:xfrm>
                <a:off x="10196706" y="5917817"/>
                <a:ext cx="671513" cy="90488"/>
              </a:xfrm>
              <a:custGeom>
                <a:avLst/>
                <a:gdLst>
                  <a:gd name="T0" fmla="*/ 5 w 96"/>
                  <a:gd name="T1" fmla="*/ 13 h 13"/>
                  <a:gd name="T2" fmla="*/ 1 w 96"/>
                  <a:gd name="T3" fmla="*/ 9 h 13"/>
                  <a:gd name="T4" fmla="*/ 4 w 96"/>
                  <a:gd name="T5" fmla="*/ 5 h 13"/>
                  <a:gd name="T6" fmla="*/ 92 w 96"/>
                  <a:gd name="T7" fmla="*/ 0 h 13"/>
                  <a:gd name="T8" fmla="*/ 96 w 96"/>
                  <a:gd name="T9" fmla="*/ 3 h 13"/>
                  <a:gd name="T10" fmla="*/ 92 w 96"/>
                  <a:gd name="T11" fmla="*/ 8 h 13"/>
                  <a:gd name="T12" fmla="*/ 5 w 96"/>
                  <a:gd name="T13" fmla="*/ 13 h 13"/>
                  <a:gd name="T14" fmla="*/ 5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5" y="13"/>
                    </a:moveTo>
                    <a:cubicBezTo>
                      <a:pt x="2" y="13"/>
                      <a:pt x="1" y="11"/>
                      <a:pt x="1" y="9"/>
                    </a:cubicBezTo>
                    <a:cubicBezTo>
                      <a:pt x="0" y="7"/>
                      <a:pt x="2" y="5"/>
                      <a:pt x="4" y="5"/>
                    </a:cubicBezTo>
                    <a:cubicBezTo>
                      <a:pt x="92" y="0"/>
                      <a:pt x="92" y="0"/>
                      <a:pt x="92" y="0"/>
                    </a:cubicBezTo>
                    <a:cubicBezTo>
                      <a:pt x="94" y="0"/>
                      <a:pt x="96" y="1"/>
                      <a:pt x="96" y="3"/>
                    </a:cubicBezTo>
                    <a:cubicBezTo>
                      <a:pt x="96" y="6"/>
                      <a:pt x="94" y="8"/>
                      <a:pt x="92" y="8"/>
                    </a:cubicBezTo>
                    <a:cubicBezTo>
                      <a:pt x="5" y="13"/>
                      <a:pt x="5" y="13"/>
                      <a:pt x="5" y="13"/>
                    </a:cubicBezTo>
                    <a:cubicBezTo>
                      <a:pt x="5" y="13"/>
                      <a:pt x="5" y="13"/>
                      <a:pt x="5"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41" name="Freeform 5"/>
            <p:cNvSpPr>
              <a:spLocks/>
            </p:cNvSpPr>
            <p:nvPr userDrawn="1"/>
          </p:nvSpPr>
          <p:spPr bwMode="auto">
            <a:xfrm>
              <a:off x="10115551" y="5397500"/>
              <a:ext cx="869950" cy="223838"/>
            </a:xfrm>
            <a:custGeom>
              <a:avLst/>
              <a:gdLst>
                <a:gd name="T0" fmla="*/ 130 w 130"/>
                <a:gd name="T1" fmla="*/ 10 h 32"/>
                <a:gd name="T2" fmla="*/ 112 w 130"/>
                <a:gd name="T3" fmla="*/ 30 h 32"/>
                <a:gd name="T4" fmla="*/ 65 w 130"/>
                <a:gd name="T5" fmla="*/ 32 h 32"/>
                <a:gd name="T6" fmla="*/ 18 w 130"/>
                <a:gd name="T7" fmla="*/ 30 h 32"/>
                <a:gd name="T8" fmla="*/ 0 w 130"/>
                <a:gd name="T9" fmla="*/ 10 h 32"/>
                <a:gd name="T10" fmla="*/ 0 w 130"/>
                <a:gd name="T11" fmla="*/ 0 h 32"/>
                <a:gd name="T12" fmla="*/ 65 w 130"/>
                <a:gd name="T13" fmla="*/ 4 h 32"/>
                <a:gd name="T14" fmla="*/ 130 w 130"/>
                <a:gd name="T15" fmla="*/ 0 h 32"/>
                <a:gd name="T16" fmla="*/ 130 w 130"/>
                <a:gd name="T17"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32">
                  <a:moveTo>
                    <a:pt x="130" y="10"/>
                  </a:moveTo>
                  <a:cubicBezTo>
                    <a:pt x="130" y="20"/>
                    <a:pt x="122" y="29"/>
                    <a:pt x="112" y="30"/>
                  </a:cubicBezTo>
                  <a:cubicBezTo>
                    <a:pt x="98" y="31"/>
                    <a:pt x="80" y="32"/>
                    <a:pt x="65" y="32"/>
                  </a:cubicBezTo>
                  <a:cubicBezTo>
                    <a:pt x="50" y="32"/>
                    <a:pt x="32" y="31"/>
                    <a:pt x="18" y="30"/>
                  </a:cubicBezTo>
                  <a:cubicBezTo>
                    <a:pt x="8" y="29"/>
                    <a:pt x="0" y="20"/>
                    <a:pt x="0" y="10"/>
                  </a:cubicBezTo>
                  <a:cubicBezTo>
                    <a:pt x="0" y="0"/>
                    <a:pt x="0" y="0"/>
                    <a:pt x="0" y="0"/>
                  </a:cubicBezTo>
                  <a:cubicBezTo>
                    <a:pt x="0" y="0"/>
                    <a:pt x="39" y="4"/>
                    <a:pt x="65" y="4"/>
                  </a:cubicBezTo>
                  <a:cubicBezTo>
                    <a:pt x="91" y="4"/>
                    <a:pt x="130" y="0"/>
                    <a:pt x="130" y="0"/>
                  </a:cubicBezTo>
                  <a:lnTo>
                    <a:pt x="130" y="1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37031274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grpSp>
        <p:nvGrpSpPr>
          <p:cNvPr id="4" name="Group 3"/>
          <p:cNvGrpSpPr/>
          <p:nvPr userDrawn="1"/>
        </p:nvGrpSpPr>
        <p:grpSpPr>
          <a:xfrm>
            <a:off x="6593362" y="1302014"/>
            <a:ext cx="4392138" cy="4253974"/>
            <a:chOff x="7912034" y="2070522"/>
            <a:chExt cx="5270566" cy="5104769"/>
          </a:xfrm>
        </p:grpSpPr>
        <p:grpSp>
          <p:nvGrpSpPr>
            <p:cNvPr id="3" name="Group 2"/>
            <p:cNvGrpSpPr/>
            <p:nvPr userDrawn="1"/>
          </p:nvGrpSpPr>
          <p:grpSpPr>
            <a:xfrm>
              <a:off x="7912034" y="2070522"/>
              <a:ext cx="5270566" cy="5104769"/>
              <a:chOff x="7912034" y="2070522"/>
              <a:chExt cx="5270566" cy="5104769"/>
            </a:xfrm>
          </p:grpSpPr>
          <p:sp>
            <p:nvSpPr>
              <p:cNvPr id="113" name="Freeform 19"/>
              <p:cNvSpPr>
                <a:spLocks/>
              </p:cNvSpPr>
              <p:nvPr userDrawn="1"/>
            </p:nvSpPr>
            <p:spPr bwMode="auto">
              <a:xfrm>
                <a:off x="7912034" y="4334587"/>
                <a:ext cx="5270566" cy="2840704"/>
              </a:xfrm>
              <a:custGeom>
                <a:avLst/>
                <a:gdLst>
                  <a:gd name="T0" fmla="*/ 1859 w 2284"/>
                  <a:gd name="T1" fmla="*/ 382 h 1231"/>
                  <a:gd name="T2" fmla="*/ 1804 w 2284"/>
                  <a:gd name="T3" fmla="*/ 385 h 1231"/>
                  <a:gd name="T4" fmla="*/ 1548 w 2284"/>
                  <a:gd name="T5" fmla="*/ 138 h 1231"/>
                  <a:gd name="T6" fmla="*/ 1376 w 2284"/>
                  <a:gd name="T7" fmla="*/ 205 h 1231"/>
                  <a:gd name="T8" fmla="*/ 925 w 2284"/>
                  <a:gd name="T9" fmla="*/ 0 h 1231"/>
                  <a:gd name="T10" fmla="*/ 321 w 2284"/>
                  <a:gd name="T11" fmla="*/ 611 h 1231"/>
                  <a:gd name="T12" fmla="*/ 311 w 2284"/>
                  <a:gd name="T13" fmla="*/ 611 h 1231"/>
                  <a:gd name="T14" fmla="*/ 0 w 2284"/>
                  <a:gd name="T15" fmla="*/ 916 h 1231"/>
                  <a:gd name="T16" fmla="*/ 311 w 2284"/>
                  <a:gd name="T17" fmla="*/ 1231 h 1231"/>
                  <a:gd name="T18" fmla="*/ 1859 w 2284"/>
                  <a:gd name="T19" fmla="*/ 1231 h 1231"/>
                  <a:gd name="T20" fmla="*/ 2284 w 2284"/>
                  <a:gd name="T21" fmla="*/ 802 h 1231"/>
                  <a:gd name="T22" fmla="*/ 1859 w 2284"/>
                  <a:gd name="T23" fmla="*/ 382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84" h="1231">
                    <a:moveTo>
                      <a:pt x="1859" y="382"/>
                    </a:moveTo>
                    <a:cubicBezTo>
                      <a:pt x="1841" y="382"/>
                      <a:pt x="1822" y="383"/>
                      <a:pt x="1804" y="385"/>
                    </a:cubicBezTo>
                    <a:cubicBezTo>
                      <a:pt x="1799" y="248"/>
                      <a:pt x="1686" y="138"/>
                      <a:pt x="1548" y="138"/>
                    </a:cubicBezTo>
                    <a:cubicBezTo>
                      <a:pt x="1482" y="138"/>
                      <a:pt x="1421" y="163"/>
                      <a:pt x="1376" y="205"/>
                    </a:cubicBezTo>
                    <a:cubicBezTo>
                      <a:pt x="1265" y="79"/>
                      <a:pt x="1104" y="0"/>
                      <a:pt x="925" y="0"/>
                    </a:cubicBezTo>
                    <a:cubicBezTo>
                      <a:pt x="594" y="0"/>
                      <a:pt x="321" y="277"/>
                      <a:pt x="321" y="611"/>
                    </a:cubicBezTo>
                    <a:cubicBezTo>
                      <a:pt x="311" y="611"/>
                      <a:pt x="311" y="611"/>
                      <a:pt x="311" y="611"/>
                    </a:cubicBezTo>
                    <a:cubicBezTo>
                      <a:pt x="141" y="611"/>
                      <a:pt x="0" y="745"/>
                      <a:pt x="0" y="916"/>
                    </a:cubicBezTo>
                    <a:cubicBezTo>
                      <a:pt x="0" y="1098"/>
                      <a:pt x="141" y="1231"/>
                      <a:pt x="311" y="1231"/>
                    </a:cubicBezTo>
                    <a:cubicBezTo>
                      <a:pt x="311" y="1231"/>
                      <a:pt x="311" y="1231"/>
                      <a:pt x="1859" y="1231"/>
                    </a:cubicBezTo>
                    <a:cubicBezTo>
                      <a:pt x="2095" y="1231"/>
                      <a:pt x="2284" y="1041"/>
                      <a:pt x="2284" y="802"/>
                    </a:cubicBezTo>
                    <a:cubicBezTo>
                      <a:pt x="2284" y="573"/>
                      <a:pt x="2095" y="382"/>
                      <a:pt x="1859" y="38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Freeform 20"/>
              <p:cNvSpPr>
                <a:spLocks/>
              </p:cNvSpPr>
              <p:nvPr userDrawn="1"/>
            </p:nvSpPr>
            <p:spPr bwMode="auto">
              <a:xfrm rot="20700000">
                <a:off x="8862187" y="2070522"/>
                <a:ext cx="3594565" cy="4114900"/>
              </a:xfrm>
              <a:custGeom>
                <a:avLst/>
                <a:gdLst>
                  <a:gd name="T0" fmla="*/ 28 w 2035"/>
                  <a:gd name="T1" fmla="*/ 2232 h 2330"/>
                  <a:gd name="T2" fmla="*/ 932 w 2035"/>
                  <a:gd name="T3" fmla="*/ 798 h 2330"/>
                  <a:gd name="T4" fmla="*/ 1272 w 2035"/>
                  <a:gd name="T5" fmla="*/ 1008 h 2330"/>
                  <a:gd name="T6" fmla="*/ 1752 w 2035"/>
                  <a:gd name="T7" fmla="*/ 293 h 2330"/>
                  <a:gd name="T8" fmla="*/ 1657 w 2035"/>
                  <a:gd name="T9" fmla="*/ 232 h 2330"/>
                  <a:gd name="T10" fmla="*/ 2035 w 2035"/>
                  <a:gd name="T11" fmla="*/ 0 h 2330"/>
                  <a:gd name="T12" fmla="*/ 1998 w 2035"/>
                  <a:gd name="T13" fmla="*/ 454 h 2330"/>
                  <a:gd name="T14" fmla="*/ 1892 w 2035"/>
                  <a:gd name="T15" fmla="*/ 384 h 2330"/>
                  <a:gd name="T16" fmla="*/ 1333 w 2035"/>
                  <a:gd name="T17" fmla="*/ 1250 h 2330"/>
                  <a:gd name="T18" fmla="*/ 1005 w 2035"/>
                  <a:gd name="T19" fmla="*/ 1050 h 2330"/>
                  <a:gd name="T20" fmla="*/ 160 w 2035"/>
                  <a:gd name="T21" fmla="*/ 2323 h 2330"/>
                  <a:gd name="T22" fmla="*/ 0 w 2035"/>
                  <a:gd name="T23" fmla="*/ 2280 h 2330"/>
                  <a:gd name="T24" fmla="*/ 28 w 2035"/>
                  <a:gd name="T25" fmla="*/ 2232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2330">
                    <a:moveTo>
                      <a:pt x="28" y="2232"/>
                    </a:moveTo>
                    <a:cubicBezTo>
                      <a:pt x="932" y="798"/>
                      <a:pt x="932" y="798"/>
                      <a:pt x="932" y="798"/>
                    </a:cubicBezTo>
                    <a:cubicBezTo>
                      <a:pt x="1272" y="1008"/>
                      <a:pt x="1272" y="1008"/>
                      <a:pt x="1272" y="1008"/>
                    </a:cubicBezTo>
                    <a:cubicBezTo>
                      <a:pt x="1752" y="293"/>
                      <a:pt x="1752" y="293"/>
                      <a:pt x="1752" y="293"/>
                    </a:cubicBezTo>
                    <a:cubicBezTo>
                      <a:pt x="1657" y="232"/>
                      <a:pt x="1657" y="232"/>
                      <a:pt x="1657" y="232"/>
                    </a:cubicBezTo>
                    <a:cubicBezTo>
                      <a:pt x="2035" y="0"/>
                      <a:pt x="2035" y="0"/>
                      <a:pt x="2035" y="0"/>
                    </a:cubicBezTo>
                    <a:cubicBezTo>
                      <a:pt x="1998" y="454"/>
                      <a:pt x="1998" y="454"/>
                      <a:pt x="1998" y="454"/>
                    </a:cubicBezTo>
                    <a:cubicBezTo>
                      <a:pt x="1892" y="384"/>
                      <a:pt x="1892" y="384"/>
                      <a:pt x="1892" y="384"/>
                    </a:cubicBezTo>
                    <a:cubicBezTo>
                      <a:pt x="1333" y="1250"/>
                      <a:pt x="1333" y="1250"/>
                      <a:pt x="1333" y="1250"/>
                    </a:cubicBezTo>
                    <a:cubicBezTo>
                      <a:pt x="1005" y="1050"/>
                      <a:pt x="1005" y="1050"/>
                      <a:pt x="1005" y="1050"/>
                    </a:cubicBezTo>
                    <a:cubicBezTo>
                      <a:pt x="160" y="2323"/>
                      <a:pt x="160" y="2323"/>
                      <a:pt x="160" y="2323"/>
                    </a:cubicBezTo>
                    <a:cubicBezTo>
                      <a:pt x="160" y="2323"/>
                      <a:pt x="75" y="2330"/>
                      <a:pt x="0" y="2280"/>
                    </a:cubicBezTo>
                    <a:lnTo>
                      <a:pt x="28" y="223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2" name="Oval 1"/>
            <p:cNvSpPr/>
            <p:nvPr userDrawn="1"/>
          </p:nvSpPr>
          <p:spPr>
            <a:xfrm>
              <a:off x="8739455" y="583395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Oval 24"/>
            <p:cNvSpPr/>
            <p:nvPr userDrawn="1"/>
          </p:nvSpPr>
          <p:spPr>
            <a:xfrm>
              <a:off x="9653855" y="572727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844223618"/>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Tree>
    <p:extLst>
      <p:ext uri="{BB962C8B-B14F-4D97-AF65-F5344CB8AC3E}">
        <p14:creationId xmlns:p14="http://schemas.microsoft.com/office/powerpoint/2010/main" val="4035649005"/>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Regular 1">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1415894098"/>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ontent and Table">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
        <p:nvSpPr>
          <p:cNvPr id="3" name="Text Placeholder 2"/>
          <p:cNvSpPr>
            <a:spLocks noGrp="1"/>
          </p:cNvSpPr>
          <p:nvPr>
            <p:ph type="body" sz="quarter" idx="10"/>
          </p:nvPr>
        </p:nvSpPr>
        <p:spPr>
          <a:xfrm>
            <a:off x="469937" y="1524000"/>
            <a:ext cx="6086438" cy="3905250"/>
          </a:xfrm>
          <a:prstGeom prst="rect">
            <a:avLst/>
          </a:prstGeom>
        </p:spPr>
        <p:txBody>
          <a:bodyPr/>
          <a:lstStyle>
            <a:lvl1pPr marL="0" indent="0">
              <a:buFontTx/>
              <a:buNone/>
              <a:defRPr sz="3333" spc="-67" baseline="0">
                <a:solidFill>
                  <a:schemeClr val="accent1"/>
                </a:solidFill>
                <a:latin typeface="+mj-lt"/>
              </a:defRPr>
            </a:lvl1pPr>
            <a:lvl2pPr marL="544237" indent="0">
              <a:buFontTx/>
              <a:buNone/>
              <a:defRPr sz="2667" spc="-75" baseline="0">
                <a:latin typeface="+mj-lt"/>
              </a:defRPr>
            </a:lvl2pPr>
            <a:lvl3pPr marL="1088474" indent="0">
              <a:buFontTx/>
              <a:buNone/>
              <a:defRPr sz="2000" spc="-75" baseline="0">
                <a:latin typeface="+mj-lt"/>
              </a:defRPr>
            </a:lvl3pPr>
            <a:lvl4pPr marL="1632711" indent="0">
              <a:buFontTx/>
              <a:buNone/>
              <a:defRPr sz="1667">
                <a:latin typeface="+mn-lt"/>
              </a:defRPr>
            </a:lvl4pPr>
            <a:lvl5pPr marL="2176947" indent="0">
              <a:buFontTx/>
              <a:buNone/>
              <a:defRPr sz="15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35420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801"/>
            <a:ext cx="11151918" cy="1800493"/>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2" y="6238883"/>
            <a:ext cx="12192001" cy="619125"/>
          </a:xfrm>
          <a:solidFill>
            <a:srgbClr val="FFFF99"/>
          </a:solidFill>
        </p:spPr>
        <p:txBody>
          <a:bodyPr wrap="square" lIns="152394" tIns="76197" rIns="152394" bIns="76197" anchor="b" anchorCtr="0">
            <a:noAutofit/>
          </a:bodyPr>
          <a:lstStyle>
            <a:lvl1pPr algn="r">
              <a:buFont typeface="Arial" pitchFamily="34" charset="0"/>
              <a:buNone/>
              <a:defRPr spc="-46"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063442794"/>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ontent Scree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440" y="1524000"/>
            <a:ext cx="11151918" cy="4760913"/>
          </a:xfrm>
          <a:prstGeom prst="rect">
            <a:avLst/>
          </a:prstGeom>
        </p:spPr>
        <p:txBody>
          <a:bodyPr/>
          <a:lstStyle>
            <a:lvl1pPr marL="0" indent="0">
              <a:buFontTx/>
              <a:buNone/>
              <a:defRPr sz="3333" spc="-75" baseline="0">
                <a:solidFill>
                  <a:schemeClr val="accent1"/>
                </a:solidFill>
                <a:latin typeface="Segoe UI Light" panose="020B0502040204020203" pitchFamily="34" charset="0"/>
                <a:ea typeface="Segoe UI" panose="020B0502040204020203" pitchFamily="34" charset="0"/>
                <a:cs typeface="Segoe UI" panose="020B0502040204020203" pitchFamily="34" charset="0"/>
              </a:defRPr>
            </a:lvl1pPr>
            <a:lvl2pPr marL="544237" indent="0">
              <a:buFontTx/>
              <a:buNone/>
              <a:defRPr sz="2667" spc="-75" baseline="0">
                <a:latin typeface="+mj-lt"/>
                <a:ea typeface="Segoe UI" panose="020B0502040204020203" pitchFamily="34" charset="0"/>
                <a:cs typeface="Segoe UI" panose="020B0502040204020203" pitchFamily="34" charset="0"/>
              </a:defRPr>
            </a:lvl2pPr>
            <a:lvl3pPr marL="1088474" indent="0">
              <a:buFontTx/>
              <a:buNone/>
              <a:defRPr sz="2000" spc="-75" baseline="0">
                <a:latin typeface="+mj-lt"/>
                <a:ea typeface="Segoe UI" panose="020B0502040204020203" pitchFamily="34" charset="0"/>
                <a:cs typeface="Segoe UI" panose="020B0502040204020203" pitchFamily="34" charset="0"/>
              </a:defRPr>
            </a:lvl3pPr>
            <a:lvl4pPr marL="1632711" indent="0">
              <a:buFontTx/>
              <a:buNone/>
              <a:defRPr sz="1667">
                <a:latin typeface="Segoe UI" panose="020B0502040204020203" pitchFamily="34" charset="0"/>
                <a:ea typeface="Segoe UI" panose="020B0502040204020203" pitchFamily="34" charset="0"/>
                <a:cs typeface="Segoe UI" panose="020B0502040204020203" pitchFamily="34" charset="0"/>
              </a:defRPr>
            </a:lvl4pPr>
            <a:lvl5pPr marL="2176947" indent="0">
              <a:buFontTx/>
              <a:buNone/>
              <a:defRPr sz="150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11"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Tree>
    <p:extLst>
      <p:ext uri="{BB962C8B-B14F-4D97-AF65-F5344CB8AC3E}">
        <p14:creationId xmlns:p14="http://schemas.microsoft.com/office/powerpoint/2010/main" val="3548375016"/>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Color BG">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3347389315"/>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olor BG 2">
    <p:bg>
      <p:bgPr>
        <a:solidFill>
          <a:schemeClr val="accent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8"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2289482600"/>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Header Special">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3876621946"/>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Header Special 2">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3649741060"/>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Header Special 3">
    <p:spTree>
      <p:nvGrpSpPr>
        <p:cNvPr id="1" name=""/>
        <p:cNvGrpSpPr/>
        <p:nvPr/>
      </p:nvGrpSpPr>
      <p:grpSpPr>
        <a:xfrm>
          <a:off x="0" y="0"/>
          <a:ext cx="0" cy="0"/>
          <a:chOff x="0" y="0"/>
          <a:chExt cx="0" cy="0"/>
        </a:xfrm>
      </p:grpSpPr>
      <p:sp>
        <p:nvSpPr>
          <p:cNvPr id="2" name="Rectangle 1"/>
          <p:cNvSpPr/>
          <p:nvPr userDrawn="1"/>
        </p:nvSpPr>
        <p:spPr>
          <a:xfrm>
            <a:off x="0" y="0"/>
            <a:ext cx="6192762" cy="14151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2215" cy="14151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2872687760"/>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Header Special 4">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3364711760"/>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121105821"/>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_Opening or Closing">
    <p:bg>
      <p:bgPr>
        <a:solidFill>
          <a:schemeClr val="accent1"/>
        </a:solidFill>
        <a:effectLst/>
      </p:bgPr>
    </p:bg>
    <p:spTree>
      <p:nvGrpSpPr>
        <p:cNvPr id="1" name=""/>
        <p:cNvGrpSpPr/>
        <p:nvPr/>
      </p:nvGrpSpPr>
      <p:grpSpPr>
        <a:xfrm>
          <a:off x="0" y="0"/>
          <a:ext cx="0" cy="0"/>
          <a:chOff x="0" y="0"/>
          <a:chExt cx="0" cy="0"/>
        </a:xfrm>
      </p:grpSpPr>
      <p:sp>
        <p:nvSpPr>
          <p:cNvPr id="42"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63" name="Picture 6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
        <p:nvSpPr>
          <p:cNvPr id="7"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2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
        <p:nvSpPr>
          <p:cNvPr id="21" name="Oval 6"/>
          <p:cNvSpPr>
            <a:spLocks noChangeArrowheads="1"/>
          </p:cNvSpPr>
          <p:nvPr userDrawn="1"/>
        </p:nvSpPr>
        <p:spPr bwMode="auto">
          <a:xfrm flipH="1">
            <a:off x="6593362" y="1071937"/>
            <a:ext cx="4392138" cy="43906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Freeform 21"/>
          <p:cNvSpPr>
            <a:spLocks/>
          </p:cNvSpPr>
          <p:nvPr userDrawn="1"/>
        </p:nvSpPr>
        <p:spPr bwMode="auto">
          <a:xfrm flipH="1">
            <a:off x="8770907" y="5022517"/>
            <a:ext cx="50658" cy="1835791"/>
          </a:xfrm>
          <a:custGeom>
            <a:avLst/>
            <a:gdLst>
              <a:gd name="T0" fmla="*/ 0 w 66"/>
              <a:gd name="T1" fmla="*/ 0 h 1350"/>
              <a:gd name="T2" fmla="*/ 66 w 66"/>
              <a:gd name="T3" fmla="*/ 0 h 1350"/>
              <a:gd name="T4" fmla="*/ 66 w 66"/>
              <a:gd name="T5" fmla="*/ 1350 h 1350"/>
              <a:gd name="T6" fmla="*/ 0 w 66"/>
              <a:gd name="T7" fmla="*/ 1350 h 1350"/>
              <a:gd name="T8" fmla="*/ 0 w 66"/>
              <a:gd name="T9" fmla="*/ 0 h 1350"/>
              <a:gd name="T10" fmla="*/ 0 w 66"/>
              <a:gd name="T11" fmla="*/ 0 h 1350"/>
            </a:gdLst>
            <a:ahLst/>
            <a:cxnLst>
              <a:cxn ang="0">
                <a:pos x="T0" y="T1"/>
              </a:cxn>
              <a:cxn ang="0">
                <a:pos x="T2" y="T3"/>
              </a:cxn>
              <a:cxn ang="0">
                <a:pos x="T4" y="T5"/>
              </a:cxn>
              <a:cxn ang="0">
                <a:pos x="T6" y="T7"/>
              </a:cxn>
              <a:cxn ang="0">
                <a:pos x="T8" y="T9"/>
              </a:cxn>
              <a:cxn ang="0">
                <a:pos x="T10" y="T11"/>
              </a:cxn>
            </a:cxnLst>
            <a:rect l="0" t="0" r="r" b="b"/>
            <a:pathLst>
              <a:path w="66" h="1350">
                <a:moveTo>
                  <a:pt x="0" y="0"/>
                </a:moveTo>
                <a:lnTo>
                  <a:pt x="66" y="0"/>
                </a:lnTo>
                <a:lnTo>
                  <a:pt x="66" y="1350"/>
                </a:lnTo>
                <a:lnTo>
                  <a:pt x="0" y="1350"/>
                </a:lnTo>
                <a:lnTo>
                  <a:pt x="0" y="0"/>
                </a:lnTo>
                <a:lnTo>
                  <a:pt x="0" y="0"/>
                </a:lnTo>
                <a:close/>
              </a:path>
            </a:pathLst>
          </a:custGeom>
          <a:solidFill>
            <a:schemeClr val="accent4"/>
          </a:solidFill>
          <a:ln>
            <a:noFill/>
          </a:ln>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3" name="Oval 8"/>
          <p:cNvSpPr>
            <a:spLocks noChangeArrowheads="1"/>
          </p:cNvSpPr>
          <p:nvPr userDrawn="1"/>
        </p:nvSpPr>
        <p:spPr bwMode="auto">
          <a:xfrm flipH="1">
            <a:off x="7366348" y="1844948"/>
            <a:ext cx="2845410" cy="28461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6" name="Freeform 10"/>
          <p:cNvSpPr>
            <a:spLocks/>
          </p:cNvSpPr>
          <p:nvPr userDrawn="1"/>
        </p:nvSpPr>
        <p:spPr bwMode="auto">
          <a:xfrm flipH="1">
            <a:off x="7848474" y="2310415"/>
            <a:ext cx="1879645" cy="2374128"/>
          </a:xfrm>
          <a:custGeom>
            <a:avLst/>
            <a:gdLst>
              <a:gd name="T0" fmla="*/ 1239 w 2486"/>
              <a:gd name="T1" fmla="*/ 0 h 3140"/>
              <a:gd name="T2" fmla="*/ 1485 w 2486"/>
              <a:gd name="T3" fmla="*/ 22 h 3140"/>
              <a:gd name="T4" fmla="*/ 1724 w 2486"/>
              <a:gd name="T5" fmla="*/ 102 h 3140"/>
              <a:gd name="T6" fmla="*/ 1930 w 2486"/>
              <a:gd name="T7" fmla="*/ 213 h 3140"/>
              <a:gd name="T8" fmla="*/ 2117 w 2486"/>
              <a:gd name="T9" fmla="*/ 364 h 3140"/>
              <a:gd name="T10" fmla="*/ 2271 w 2486"/>
              <a:gd name="T11" fmla="*/ 556 h 3140"/>
              <a:gd name="T12" fmla="*/ 2382 w 2486"/>
              <a:gd name="T13" fmla="*/ 759 h 3140"/>
              <a:gd name="T14" fmla="*/ 2457 w 2486"/>
              <a:gd name="T15" fmla="*/ 996 h 3140"/>
              <a:gd name="T16" fmla="*/ 2486 w 2486"/>
              <a:gd name="T17" fmla="*/ 1244 h 3140"/>
              <a:gd name="T18" fmla="*/ 2457 w 2486"/>
              <a:gd name="T19" fmla="*/ 1447 h 3140"/>
              <a:gd name="T20" fmla="*/ 2417 w 2486"/>
              <a:gd name="T21" fmla="*/ 1644 h 3140"/>
              <a:gd name="T22" fmla="*/ 2330 w 2486"/>
              <a:gd name="T23" fmla="*/ 1835 h 3140"/>
              <a:gd name="T24" fmla="*/ 2219 w 2486"/>
              <a:gd name="T25" fmla="*/ 1993 h 3140"/>
              <a:gd name="T26" fmla="*/ 2093 w 2486"/>
              <a:gd name="T27" fmla="*/ 2150 h 3140"/>
              <a:gd name="T28" fmla="*/ 1956 w 2486"/>
              <a:gd name="T29" fmla="*/ 2301 h 3140"/>
              <a:gd name="T30" fmla="*/ 1861 w 2486"/>
              <a:gd name="T31" fmla="*/ 2466 h 3140"/>
              <a:gd name="T32" fmla="*/ 1790 w 2486"/>
              <a:gd name="T33" fmla="*/ 2608 h 3140"/>
              <a:gd name="T34" fmla="*/ 1750 w 2486"/>
              <a:gd name="T35" fmla="*/ 2729 h 3140"/>
              <a:gd name="T36" fmla="*/ 1724 w 2486"/>
              <a:gd name="T37" fmla="*/ 2831 h 3140"/>
              <a:gd name="T38" fmla="*/ 1715 w 2486"/>
              <a:gd name="T39" fmla="*/ 2901 h 3140"/>
              <a:gd name="T40" fmla="*/ 1715 w 2486"/>
              <a:gd name="T41" fmla="*/ 2918 h 3140"/>
              <a:gd name="T42" fmla="*/ 1263 w 2486"/>
              <a:gd name="T43" fmla="*/ 3124 h 3140"/>
              <a:gd name="T44" fmla="*/ 1254 w 2486"/>
              <a:gd name="T45" fmla="*/ 3140 h 3140"/>
              <a:gd name="T46" fmla="*/ 1239 w 2486"/>
              <a:gd name="T47" fmla="*/ 3133 h 3140"/>
              <a:gd name="T48" fmla="*/ 1223 w 2486"/>
              <a:gd name="T49" fmla="*/ 3140 h 3140"/>
              <a:gd name="T50" fmla="*/ 1213 w 2486"/>
              <a:gd name="T51" fmla="*/ 3124 h 3140"/>
              <a:gd name="T52" fmla="*/ 759 w 2486"/>
              <a:gd name="T53" fmla="*/ 2918 h 3140"/>
              <a:gd name="T54" fmla="*/ 759 w 2486"/>
              <a:gd name="T55" fmla="*/ 2901 h 3140"/>
              <a:gd name="T56" fmla="*/ 750 w 2486"/>
              <a:gd name="T57" fmla="*/ 2831 h 3140"/>
              <a:gd name="T58" fmla="*/ 724 w 2486"/>
              <a:gd name="T59" fmla="*/ 2729 h 3140"/>
              <a:gd name="T60" fmla="*/ 684 w 2486"/>
              <a:gd name="T61" fmla="*/ 2604 h 3140"/>
              <a:gd name="T62" fmla="*/ 613 w 2486"/>
              <a:gd name="T63" fmla="*/ 2447 h 3140"/>
              <a:gd name="T64" fmla="*/ 511 w 2486"/>
              <a:gd name="T65" fmla="*/ 2291 h 3140"/>
              <a:gd name="T66" fmla="*/ 369 w 2486"/>
              <a:gd name="T67" fmla="*/ 2133 h 3140"/>
              <a:gd name="T68" fmla="*/ 369 w 2486"/>
              <a:gd name="T69" fmla="*/ 2133 h 3140"/>
              <a:gd name="T70" fmla="*/ 213 w 2486"/>
              <a:gd name="T71" fmla="*/ 1946 h 3140"/>
              <a:gd name="T72" fmla="*/ 92 w 2486"/>
              <a:gd name="T73" fmla="*/ 1733 h 3140"/>
              <a:gd name="T74" fmla="*/ 26 w 2486"/>
              <a:gd name="T75" fmla="*/ 1502 h 3140"/>
              <a:gd name="T76" fmla="*/ 0 w 2486"/>
              <a:gd name="T77" fmla="*/ 1244 h 3140"/>
              <a:gd name="T78" fmla="*/ 26 w 2486"/>
              <a:gd name="T79" fmla="*/ 996 h 3140"/>
              <a:gd name="T80" fmla="*/ 92 w 2486"/>
              <a:gd name="T81" fmla="*/ 759 h 3140"/>
              <a:gd name="T82" fmla="*/ 203 w 2486"/>
              <a:gd name="T83" fmla="*/ 556 h 3140"/>
              <a:gd name="T84" fmla="*/ 360 w 2486"/>
              <a:gd name="T85" fmla="*/ 364 h 3140"/>
              <a:gd name="T86" fmla="*/ 546 w 2486"/>
              <a:gd name="T87" fmla="*/ 213 h 3140"/>
              <a:gd name="T88" fmla="*/ 750 w 2486"/>
              <a:gd name="T89" fmla="*/ 102 h 3140"/>
              <a:gd name="T90" fmla="*/ 991 w 2486"/>
              <a:gd name="T91" fmla="*/ 22 h 3140"/>
              <a:gd name="T92" fmla="*/ 1239 w 2486"/>
              <a:gd name="T93" fmla="*/ 0 h 3140"/>
              <a:gd name="T94" fmla="*/ 1239 w 2486"/>
              <a:gd name="T95" fmla="*/ 0 h 3140"/>
              <a:gd name="T96" fmla="*/ 1239 w 2486"/>
              <a:gd name="T97" fmla="*/ 0 h 3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6" h="3140">
                <a:moveTo>
                  <a:pt x="1239" y="0"/>
                </a:moveTo>
                <a:lnTo>
                  <a:pt x="1485" y="22"/>
                </a:lnTo>
                <a:lnTo>
                  <a:pt x="1724" y="102"/>
                </a:lnTo>
                <a:lnTo>
                  <a:pt x="1930" y="213"/>
                </a:lnTo>
                <a:lnTo>
                  <a:pt x="2117" y="364"/>
                </a:lnTo>
                <a:lnTo>
                  <a:pt x="2271" y="556"/>
                </a:lnTo>
                <a:lnTo>
                  <a:pt x="2382" y="759"/>
                </a:lnTo>
                <a:lnTo>
                  <a:pt x="2457" y="996"/>
                </a:lnTo>
                <a:lnTo>
                  <a:pt x="2486" y="1244"/>
                </a:lnTo>
                <a:lnTo>
                  <a:pt x="2457" y="1447"/>
                </a:lnTo>
                <a:lnTo>
                  <a:pt x="2417" y="1644"/>
                </a:lnTo>
                <a:lnTo>
                  <a:pt x="2330" y="1835"/>
                </a:lnTo>
                <a:lnTo>
                  <a:pt x="2219" y="1993"/>
                </a:lnTo>
                <a:lnTo>
                  <a:pt x="2093" y="2150"/>
                </a:lnTo>
                <a:lnTo>
                  <a:pt x="1956" y="2301"/>
                </a:lnTo>
                <a:lnTo>
                  <a:pt x="1861" y="2466"/>
                </a:lnTo>
                <a:lnTo>
                  <a:pt x="1790" y="2608"/>
                </a:lnTo>
                <a:lnTo>
                  <a:pt x="1750" y="2729"/>
                </a:lnTo>
                <a:lnTo>
                  <a:pt x="1724" y="2831"/>
                </a:lnTo>
                <a:lnTo>
                  <a:pt x="1715" y="2901"/>
                </a:lnTo>
                <a:lnTo>
                  <a:pt x="1715" y="2918"/>
                </a:lnTo>
                <a:lnTo>
                  <a:pt x="1263" y="3124"/>
                </a:lnTo>
                <a:lnTo>
                  <a:pt x="1254" y="3140"/>
                </a:lnTo>
                <a:lnTo>
                  <a:pt x="1239" y="3133"/>
                </a:lnTo>
                <a:lnTo>
                  <a:pt x="1223" y="3140"/>
                </a:lnTo>
                <a:lnTo>
                  <a:pt x="1213" y="3124"/>
                </a:lnTo>
                <a:lnTo>
                  <a:pt x="759" y="2918"/>
                </a:lnTo>
                <a:lnTo>
                  <a:pt x="759" y="2901"/>
                </a:lnTo>
                <a:lnTo>
                  <a:pt x="750" y="2831"/>
                </a:lnTo>
                <a:lnTo>
                  <a:pt x="724" y="2729"/>
                </a:lnTo>
                <a:lnTo>
                  <a:pt x="684" y="2604"/>
                </a:lnTo>
                <a:lnTo>
                  <a:pt x="613" y="2447"/>
                </a:lnTo>
                <a:lnTo>
                  <a:pt x="511" y="2291"/>
                </a:lnTo>
                <a:lnTo>
                  <a:pt x="369" y="2133"/>
                </a:lnTo>
                <a:lnTo>
                  <a:pt x="369" y="2133"/>
                </a:lnTo>
                <a:lnTo>
                  <a:pt x="213" y="1946"/>
                </a:lnTo>
                <a:lnTo>
                  <a:pt x="92" y="1733"/>
                </a:lnTo>
                <a:lnTo>
                  <a:pt x="26" y="1502"/>
                </a:lnTo>
                <a:lnTo>
                  <a:pt x="0" y="1244"/>
                </a:lnTo>
                <a:lnTo>
                  <a:pt x="26" y="996"/>
                </a:lnTo>
                <a:lnTo>
                  <a:pt x="92" y="759"/>
                </a:lnTo>
                <a:lnTo>
                  <a:pt x="203" y="556"/>
                </a:lnTo>
                <a:lnTo>
                  <a:pt x="360" y="364"/>
                </a:lnTo>
                <a:lnTo>
                  <a:pt x="546" y="213"/>
                </a:lnTo>
                <a:lnTo>
                  <a:pt x="750" y="102"/>
                </a:lnTo>
                <a:lnTo>
                  <a:pt x="991" y="22"/>
                </a:lnTo>
                <a:lnTo>
                  <a:pt x="1239" y="0"/>
                </a:lnTo>
                <a:lnTo>
                  <a:pt x="1239" y="0"/>
                </a:lnTo>
                <a:lnTo>
                  <a:pt x="1239" y="0"/>
                </a:ln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1" name="Freeform 15"/>
          <p:cNvSpPr>
            <a:spLocks/>
          </p:cNvSpPr>
          <p:nvPr userDrawn="1"/>
        </p:nvSpPr>
        <p:spPr bwMode="auto">
          <a:xfrm flipH="1">
            <a:off x="7848474" y="2310415"/>
            <a:ext cx="1625598" cy="1627110"/>
          </a:xfrm>
          <a:custGeom>
            <a:avLst/>
            <a:gdLst>
              <a:gd name="T0" fmla="*/ 1757 w 2150"/>
              <a:gd name="T1" fmla="*/ 2150 h 2152"/>
              <a:gd name="T2" fmla="*/ 1883 w 2150"/>
              <a:gd name="T3" fmla="*/ 1993 h 2152"/>
              <a:gd name="T4" fmla="*/ 1994 w 2150"/>
              <a:gd name="T5" fmla="*/ 1835 h 2152"/>
              <a:gd name="T6" fmla="*/ 2081 w 2150"/>
              <a:gd name="T7" fmla="*/ 1644 h 2152"/>
              <a:gd name="T8" fmla="*/ 2121 w 2150"/>
              <a:gd name="T9" fmla="*/ 1447 h 2152"/>
              <a:gd name="T10" fmla="*/ 2150 w 2150"/>
              <a:gd name="T11" fmla="*/ 1244 h 2152"/>
              <a:gd name="T12" fmla="*/ 2121 w 2150"/>
              <a:gd name="T13" fmla="*/ 996 h 2152"/>
              <a:gd name="T14" fmla="*/ 2046 w 2150"/>
              <a:gd name="T15" fmla="*/ 759 h 2152"/>
              <a:gd name="T16" fmla="*/ 1935 w 2150"/>
              <a:gd name="T17" fmla="*/ 556 h 2152"/>
              <a:gd name="T18" fmla="*/ 1781 w 2150"/>
              <a:gd name="T19" fmla="*/ 364 h 2152"/>
              <a:gd name="T20" fmla="*/ 1594 w 2150"/>
              <a:gd name="T21" fmla="*/ 213 h 2152"/>
              <a:gd name="T22" fmla="*/ 1388 w 2150"/>
              <a:gd name="T23" fmla="*/ 102 h 2152"/>
              <a:gd name="T24" fmla="*/ 1149 w 2150"/>
              <a:gd name="T25" fmla="*/ 22 h 2152"/>
              <a:gd name="T26" fmla="*/ 903 w 2150"/>
              <a:gd name="T27" fmla="*/ 0 h 2152"/>
              <a:gd name="T28" fmla="*/ 655 w 2150"/>
              <a:gd name="T29" fmla="*/ 22 h 2152"/>
              <a:gd name="T30" fmla="*/ 414 w 2150"/>
              <a:gd name="T31" fmla="*/ 102 h 2152"/>
              <a:gd name="T32" fmla="*/ 210 w 2150"/>
              <a:gd name="T33" fmla="*/ 213 h 2152"/>
              <a:gd name="T34" fmla="*/ 24 w 2150"/>
              <a:gd name="T35" fmla="*/ 364 h 2152"/>
              <a:gd name="T36" fmla="*/ 0 w 2150"/>
              <a:gd name="T37" fmla="*/ 393 h 2152"/>
              <a:gd name="T38" fmla="*/ 1757 w 2150"/>
              <a:gd name="T39" fmla="*/ 2152 h 2152"/>
              <a:gd name="T40" fmla="*/ 1757 w 2150"/>
              <a:gd name="T41" fmla="*/ 215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0" h="2152">
                <a:moveTo>
                  <a:pt x="1757" y="2150"/>
                </a:moveTo>
                <a:lnTo>
                  <a:pt x="1883" y="1993"/>
                </a:lnTo>
                <a:lnTo>
                  <a:pt x="1994" y="1835"/>
                </a:lnTo>
                <a:lnTo>
                  <a:pt x="2081" y="1644"/>
                </a:lnTo>
                <a:lnTo>
                  <a:pt x="2121" y="1447"/>
                </a:lnTo>
                <a:lnTo>
                  <a:pt x="2150" y="1244"/>
                </a:lnTo>
                <a:lnTo>
                  <a:pt x="2121" y="996"/>
                </a:lnTo>
                <a:lnTo>
                  <a:pt x="2046" y="759"/>
                </a:lnTo>
                <a:lnTo>
                  <a:pt x="1935" y="556"/>
                </a:lnTo>
                <a:lnTo>
                  <a:pt x="1781" y="364"/>
                </a:lnTo>
                <a:lnTo>
                  <a:pt x="1594" y="213"/>
                </a:lnTo>
                <a:lnTo>
                  <a:pt x="1388" y="102"/>
                </a:lnTo>
                <a:lnTo>
                  <a:pt x="1149" y="22"/>
                </a:lnTo>
                <a:lnTo>
                  <a:pt x="903" y="0"/>
                </a:lnTo>
                <a:lnTo>
                  <a:pt x="655" y="22"/>
                </a:lnTo>
                <a:lnTo>
                  <a:pt x="414" y="102"/>
                </a:lnTo>
                <a:lnTo>
                  <a:pt x="210" y="213"/>
                </a:lnTo>
                <a:lnTo>
                  <a:pt x="24" y="364"/>
                </a:lnTo>
                <a:lnTo>
                  <a:pt x="0" y="393"/>
                </a:lnTo>
                <a:lnTo>
                  <a:pt x="1757" y="2152"/>
                </a:lnTo>
                <a:lnTo>
                  <a:pt x="1757" y="2150"/>
                </a:ln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4" name="Freeform 9"/>
          <p:cNvSpPr>
            <a:spLocks/>
          </p:cNvSpPr>
          <p:nvPr userDrawn="1"/>
        </p:nvSpPr>
        <p:spPr bwMode="auto">
          <a:xfrm flipH="1">
            <a:off x="8525716" y="4850379"/>
            <a:ext cx="536069" cy="151974"/>
          </a:xfrm>
          <a:custGeom>
            <a:avLst/>
            <a:gdLst>
              <a:gd name="T0" fmla="*/ 0 w 300"/>
              <a:gd name="T1" fmla="*/ 0 h 85"/>
              <a:gd name="T2" fmla="*/ 150 w 300"/>
              <a:gd name="T3" fmla="*/ 85 h 85"/>
              <a:gd name="T4" fmla="*/ 300 w 300"/>
              <a:gd name="T5" fmla="*/ 0 h 85"/>
            </a:gdLst>
            <a:ahLst/>
            <a:cxnLst>
              <a:cxn ang="0">
                <a:pos x="T0" y="T1"/>
              </a:cxn>
              <a:cxn ang="0">
                <a:pos x="T2" y="T3"/>
              </a:cxn>
              <a:cxn ang="0">
                <a:pos x="T4" y="T5"/>
              </a:cxn>
            </a:cxnLst>
            <a:rect l="0" t="0" r="r" b="b"/>
            <a:pathLst>
              <a:path w="300" h="85">
                <a:moveTo>
                  <a:pt x="0" y="0"/>
                </a:moveTo>
                <a:cubicBezTo>
                  <a:pt x="0" y="47"/>
                  <a:pt x="67" y="85"/>
                  <a:pt x="150" y="85"/>
                </a:cubicBezTo>
                <a:cubicBezTo>
                  <a:pt x="233" y="85"/>
                  <a:pt x="300" y="47"/>
                  <a:pt x="300" y="0"/>
                </a:cubicBezTo>
              </a:path>
            </a:pathLst>
          </a:custGeom>
          <a:solidFill>
            <a:srgbClr val="0F1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7" name="Group 16"/>
          <p:cNvGrpSpPr/>
          <p:nvPr userDrawn="1"/>
        </p:nvGrpSpPr>
        <p:grpSpPr>
          <a:xfrm>
            <a:off x="8429626" y="4497917"/>
            <a:ext cx="724958" cy="653202"/>
            <a:chOff x="10115551" y="5397500"/>
            <a:chExt cx="869950" cy="783842"/>
          </a:xfrm>
        </p:grpSpPr>
        <p:grpSp>
          <p:nvGrpSpPr>
            <p:cNvPr id="16" name="Group 15"/>
            <p:cNvGrpSpPr/>
            <p:nvPr userDrawn="1"/>
          </p:nvGrpSpPr>
          <p:grpSpPr>
            <a:xfrm>
              <a:off x="10141144" y="5568567"/>
              <a:ext cx="809625" cy="612775"/>
              <a:chOff x="10141144" y="5568567"/>
              <a:chExt cx="809625" cy="612775"/>
            </a:xfrm>
          </p:grpSpPr>
          <p:sp>
            <p:nvSpPr>
              <p:cNvPr id="15" name="Oval 14"/>
              <p:cNvSpPr/>
              <p:nvPr userDrawn="1"/>
            </p:nvSpPr>
            <p:spPr>
              <a:xfrm>
                <a:off x="10315575" y="6009173"/>
                <a:ext cx="471488" cy="1721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35"/>
              <p:cNvSpPr>
                <a:spLocks/>
              </p:cNvSpPr>
              <p:nvPr userDrawn="1"/>
            </p:nvSpPr>
            <p:spPr bwMode="auto">
              <a:xfrm>
                <a:off x="10141144" y="5568567"/>
                <a:ext cx="809625" cy="523875"/>
              </a:xfrm>
              <a:custGeom>
                <a:avLst/>
                <a:gdLst>
                  <a:gd name="T0" fmla="*/ 112 w 116"/>
                  <a:gd name="T1" fmla="*/ 33 h 75"/>
                  <a:gd name="T2" fmla="*/ 116 w 116"/>
                  <a:gd name="T3" fmla="*/ 28 h 75"/>
                  <a:gd name="T4" fmla="*/ 112 w 116"/>
                  <a:gd name="T5" fmla="*/ 24 h 75"/>
                  <a:gd name="T6" fmla="*/ 112 w 116"/>
                  <a:gd name="T7" fmla="*/ 24 h 75"/>
                  <a:gd name="T8" fmla="*/ 112 w 116"/>
                  <a:gd name="T9" fmla="*/ 17 h 75"/>
                  <a:gd name="T10" fmla="*/ 112 w 116"/>
                  <a:gd name="T11" fmla="*/ 17 h 75"/>
                  <a:gd name="T12" fmla="*/ 116 w 116"/>
                  <a:gd name="T13" fmla="*/ 13 h 75"/>
                  <a:gd name="T14" fmla="*/ 112 w 116"/>
                  <a:gd name="T15" fmla="*/ 8 h 75"/>
                  <a:gd name="T16" fmla="*/ 112 w 116"/>
                  <a:gd name="T17" fmla="*/ 8 h 75"/>
                  <a:gd name="T18" fmla="*/ 112 w 116"/>
                  <a:gd name="T19" fmla="*/ 0 h 75"/>
                  <a:gd name="T20" fmla="*/ 4 w 116"/>
                  <a:gd name="T21" fmla="*/ 0 h 75"/>
                  <a:gd name="T22" fmla="*/ 4 w 116"/>
                  <a:gd name="T23" fmla="*/ 8 h 75"/>
                  <a:gd name="T24" fmla="*/ 4 w 116"/>
                  <a:gd name="T25" fmla="*/ 8 h 75"/>
                  <a:gd name="T26" fmla="*/ 0 w 116"/>
                  <a:gd name="T27" fmla="*/ 13 h 75"/>
                  <a:gd name="T28" fmla="*/ 4 w 116"/>
                  <a:gd name="T29" fmla="*/ 17 h 75"/>
                  <a:gd name="T30" fmla="*/ 4 w 116"/>
                  <a:gd name="T31" fmla="*/ 17 h 75"/>
                  <a:gd name="T32" fmla="*/ 4 w 116"/>
                  <a:gd name="T33" fmla="*/ 24 h 75"/>
                  <a:gd name="T34" fmla="*/ 4 w 116"/>
                  <a:gd name="T35" fmla="*/ 24 h 75"/>
                  <a:gd name="T36" fmla="*/ 0 w 116"/>
                  <a:gd name="T37" fmla="*/ 28 h 75"/>
                  <a:gd name="T38" fmla="*/ 4 w 116"/>
                  <a:gd name="T39" fmla="*/ 33 h 75"/>
                  <a:gd name="T40" fmla="*/ 4 w 116"/>
                  <a:gd name="T41" fmla="*/ 33 h 75"/>
                  <a:gd name="T42" fmla="*/ 4 w 116"/>
                  <a:gd name="T43" fmla="*/ 39 h 75"/>
                  <a:gd name="T44" fmla="*/ 4 w 116"/>
                  <a:gd name="T45" fmla="*/ 39 h 75"/>
                  <a:gd name="T46" fmla="*/ 0 w 116"/>
                  <a:gd name="T47" fmla="*/ 44 h 75"/>
                  <a:gd name="T48" fmla="*/ 4 w 116"/>
                  <a:gd name="T49" fmla="*/ 48 h 75"/>
                  <a:gd name="T50" fmla="*/ 4 w 116"/>
                  <a:gd name="T51" fmla="*/ 48 h 75"/>
                  <a:gd name="T52" fmla="*/ 4 w 116"/>
                  <a:gd name="T53" fmla="*/ 52 h 75"/>
                  <a:gd name="T54" fmla="*/ 4 w 116"/>
                  <a:gd name="T55" fmla="*/ 55 h 75"/>
                  <a:gd name="T56" fmla="*/ 4 w 116"/>
                  <a:gd name="T57" fmla="*/ 55 h 75"/>
                  <a:gd name="T58" fmla="*/ 0 w 116"/>
                  <a:gd name="T59" fmla="*/ 59 h 75"/>
                  <a:gd name="T60" fmla="*/ 4 w 116"/>
                  <a:gd name="T61" fmla="*/ 64 h 75"/>
                  <a:gd name="T62" fmla="*/ 8 w 116"/>
                  <a:gd name="T63" fmla="*/ 64 h 75"/>
                  <a:gd name="T64" fmla="*/ 27 w 116"/>
                  <a:gd name="T65" fmla="*/ 75 h 75"/>
                  <a:gd name="T66" fmla="*/ 89 w 116"/>
                  <a:gd name="T67" fmla="*/ 75 h 75"/>
                  <a:gd name="T68" fmla="*/ 108 w 116"/>
                  <a:gd name="T69" fmla="*/ 64 h 75"/>
                  <a:gd name="T70" fmla="*/ 112 w 116"/>
                  <a:gd name="T71" fmla="*/ 64 h 75"/>
                  <a:gd name="T72" fmla="*/ 116 w 116"/>
                  <a:gd name="T73" fmla="*/ 59 h 75"/>
                  <a:gd name="T74" fmla="*/ 112 w 116"/>
                  <a:gd name="T75" fmla="*/ 55 h 75"/>
                  <a:gd name="T76" fmla="*/ 112 w 116"/>
                  <a:gd name="T77" fmla="*/ 55 h 75"/>
                  <a:gd name="T78" fmla="*/ 112 w 116"/>
                  <a:gd name="T79" fmla="*/ 52 h 75"/>
                  <a:gd name="T80" fmla="*/ 112 w 116"/>
                  <a:gd name="T81" fmla="*/ 48 h 75"/>
                  <a:gd name="T82" fmla="*/ 112 w 116"/>
                  <a:gd name="T83" fmla="*/ 48 h 75"/>
                  <a:gd name="T84" fmla="*/ 116 w 116"/>
                  <a:gd name="T85" fmla="*/ 44 h 75"/>
                  <a:gd name="T86" fmla="*/ 112 w 116"/>
                  <a:gd name="T87" fmla="*/ 39 h 75"/>
                  <a:gd name="T88" fmla="*/ 112 w 116"/>
                  <a:gd name="T89" fmla="*/ 39 h 75"/>
                  <a:gd name="T90" fmla="*/ 112 w 116"/>
                  <a:gd name="T91" fmla="*/ 3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75">
                    <a:moveTo>
                      <a:pt x="112" y="33"/>
                    </a:moveTo>
                    <a:cubicBezTo>
                      <a:pt x="114" y="33"/>
                      <a:pt x="116" y="31"/>
                      <a:pt x="116" y="28"/>
                    </a:cubicBezTo>
                    <a:cubicBezTo>
                      <a:pt x="116" y="26"/>
                      <a:pt x="114" y="24"/>
                      <a:pt x="112" y="24"/>
                    </a:cubicBezTo>
                    <a:cubicBezTo>
                      <a:pt x="112" y="24"/>
                      <a:pt x="112" y="24"/>
                      <a:pt x="112" y="24"/>
                    </a:cubicBezTo>
                    <a:cubicBezTo>
                      <a:pt x="112" y="17"/>
                      <a:pt x="112" y="17"/>
                      <a:pt x="112" y="17"/>
                    </a:cubicBezTo>
                    <a:cubicBezTo>
                      <a:pt x="112" y="17"/>
                      <a:pt x="112" y="17"/>
                      <a:pt x="112" y="17"/>
                    </a:cubicBezTo>
                    <a:cubicBezTo>
                      <a:pt x="114" y="17"/>
                      <a:pt x="116" y="15"/>
                      <a:pt x="116" y="13"/>
                    </a:cubicBezTo>
                    <a:cubicBezTo>
                      <a:pt x="116" y="10"/>
                      <a:pt x="114" y="8"/>
                      <a:pt x="112" y="8"/>
                    </a:cubicBezTo>
                    <a:cubicBezTo>
                      <a:pt x="112" y="8"/>
                      <a:pt x="112" y="8"/>
                      <a:pt x="112" y="8"/>
                    </a:cubicBezTo>
                    <a:cubicBezTo>
                      <a:pt x="112" y="0"/>
                      <a:pt x="112" y="0"/>
                      <a:pt x="112" y="0"/>
                    </a:cubicBezTo>
                    <a:cubicBezTo>
                      <a:pt x="4" y="0"/>
                      <a:pt x="4" y="0"/>
                      <a:pt x="4" y="0"/>
                    </a:cubicBezTo>
                    <a:cubicBezTo>
                      <a:pt x="4" y="8"/>
                      <a:pt x="4" y="8"/>
                      <a:pt x="4" y="8"/>
                    </a:cubicBezTo>
                    <a:cubicBezTo>
                      <a:pt x="4" y="8"/>
                      <a:pt x="4" y="8"/>
                      <a:pt x="4" y="8"/>
                    </a:cubicBezTo>
                    <a:cubicBezTo>
                      <a:pt x="2" y="8"/>
                      <a:pt x="0" y="10"/>
                      <a:pt x="0" y="13"/>
                    </a:cubicBezTo>
                    <a:cubicBezTo>
                      <a:pt x="0" y="15"/>
                      <a:pt x="2" y="17"/>
                      <a:pt x="4" y="17"/>
                    </a:cubicBezTo>
                    <a:cubicBezTo>
                      <a:pt x="4" y="17"/>
                      <a:pt x="4" y="17"/>
                      <a:pt x="4" y="17"/>
                    </a:cubicBezTo>
                    <a:cubicBezTo>
                      <a:pt x="4" y="24"/>
                      <a:pt x="4" y="24"/>
                      <a:pt x="4" y="24"/>
                    </a:cubicBezTo>
                    <a:cubicBezTo>
                      <a:pt x="4" y="24"/>
                      <a:pt x="4" y="24"/>
                      <a:pt x="4" y="24"/>
                    </a:cubicBezTo>
                    <a:cubicBezTo>
                      <a:pt x="2" y="24"/>
                      <a:pt x="0" y="26"/>
                      <a:pt x="0" y="28"/>
                    </a:cubicBezTo>
                    <a:cubicBezTo>
                      <a:pt x="0" y="31"/>
                      <a:pt x="2" y="33"/>
                      <a:pt x="4" y="33"/>
                    </a:cubicBezTo>
                    <a:cubicBezTo>
                      <a:pt x="4" y="33"/>
                      <a:pt x="4" y="33"/>
                      <a:pt x="4" y="33"/>
                    </a:cubicBezTo>
                    <a:cubicBezTo>
                      <a:pt x="4" y="39"/>
                      <a:pt x="4" y="39"/>
                      <a:pt x="4" y="39"/>
                    </a:cubicBezTo>
                    <a:cubicBezTo>
                      <a:pt x="4" y="39"/>
                      <a:pt x="4" y="39"/>
                      <a:pt x="4" y="39"/>
                    </a:cubicBezTo>
                    <a:cubicBezTo>
                      <a:pt x="2" y="39"/>
                      <a:pt x="0" y="41"/>
                      <a:pt x="0" y="44"/>
                    </a:cubicBezTo>
                    <a:cubicBezTo>
                      <a:pt x="0" y="46"/>
                      <a:pt x="2" y="48"/>
                      <a:pt x="4" y="48"/>
                    </a:cubicBezTo>
                    <a:cubicBezTo>
                      <a:pt x="4" y="48"/>
                      <a:pt x="4" y="48"/>
                      <a:pt x="4" y="48"/>
                    </a:cubicBezTo>
                    <a:cubicBezTo>
                      <a:pt x="4" y="52"/>
                      <a:pt x="4" y="52"/>
                      <a:pt x="4" y="52"/>
                    </a:cubicBezTo>
                    <a:cubicBezTo>
                      <a:pt x="4" y="53"/>
                      <a:pt x="4" y="54"/>
                      <a:pt x="4" y="55"/>
                    </a:cubicBezTo>
                    <a:cubicBezTo>
                      <a:pt x="4" y="55"/>
                      <a:pt x="4" y="55"/>
                      <a:pt x="4" y="55"/>
                    </a:cubicBezTo>
                    <a:cubicBezTo>
                      <a:pt x="2" y="55"/>
                      <a:pt x="0" y="57"/>
                      <a:pt x="0" y="59"/>
                    </a:cubicBezTo>
                    <a:cubicBezTo>
                      <a:pt x="0" y="62"/>
                      <a:pt x="2" y="64"/>
                      <a:pt x="4" y="64"/>
                    </a:cubicBezTo>
                    <a:cubicBezTo>
                      <a:pt x="8" y="64"/>
                      <a:pt x="8" y="64"/>
                      <a:pt x="8" y="64"/>
                    </a:cubicBezTo>
                    <a:cubicBezTo>
                      <a:pt x="12" y="70"/>
                      <a:pt x="19" y="75"/>
                      <a:pt x="27" y="75"/>
                    </a:cubicBezTo>
                    <a:cubicBezTo>
                      <a:pt x="89" y="75"/>
                      <a:pt x="89" y="75"/>
                      <a:pt x="89" y="75"/>
                    </a:cubicBezTo>
                    <a:cubicBezTo>
                      <a:pt x="97" y="75"/>
                      <a:pt x="104" y="70"/>
                      <a:pt x="108" y="64"/>
                    </a:cubicBezTo>
                    <a:cubicBezTo>
                      <a:pt x="112" y="64"/>
                      <a:pt x="112" y="64"/>
                      <a:pt x="112" y="64"/>
                    </a:cubicBezTo>
                    <a:cubicBezTo>
                      <a:pt x="114" y="64"/>
                      <a:pt x="116" y="62"/>
                      <a:pt x="116" y="59"/>
                    </a:cubicBezTo>
                    <a:cubicBezTo>
                      <a:pt x="116" y="57"/>
                      <a:pt x="114" y="55"/>
                      <a:pt x="112" y="55"/>
                    </a:cubicBezTo>
                    <a:cubicBezTo>
                      <a:pt x="112" y="55"/>
                      <a:pt x="112" y="55"/>
                      <a:pt x="112" y="55"/>
                    </a:cubicBezTo>
                    <a:cubicBezTo>
                      <a:pt x="112" y="54"/>
                      <a:pt x="112" y="53"/>
                      <a:pt x="112" y="52"/>
                    </a:cubicBezTo>
                    <a:cubicBezTo>
                      <a:pt x="112" y="48"/>
                      <a:pt x="112" y="48"/>
                      <a:pt x="112" y="48"/>
                    </a:cubicBezTo>
                    <a:cubicBezTo>
                      <a:pt x="112" y="48"/>
                      <a:pt x="112" y="48"/>
                      <a:pt x="112" y="48"/>
                    </a:cubicBezTo>
                    <a:cubicBezTo>
                      <a:pt x="114" y="48"/>
                      <a:pt x="116" y="46"/>
                      <a:pt x="116" y="44"/>
                    </a:cubicBezTo>
                    <a:cubicBezTo>
                      <a:pt x="116" y="41"/>
                      <a:pt x="114" y="39"/>
                      <a:pt x="112" y="39"/>
                    </a:cubicBezTo>
                    <a:cubicBezTo>
                      <a:pt x="112" y="39"/>
                      <a:pt x="112" y="39"/>
                      <a:pt x="112" y="39"/>
                    </a:cubicBezTo>
                    <a:cubicBezTo>
                      <a:pt x="112" y="33"/>
                      <a:pt x="112" y="33"/>
                      <a:pt x="112" y="3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36"/>
              <p:cNvSpPr>
                <a:spLocks/>
              </p:cNvSpPr>
              <p:nvPr userDrawn="1"/>
            </p:nvSpPr>
            <p:spPr bwMode="auto">
              <a:xfrm>
                <a:off x="10210994" y="5638417"/>
                <a:ext cx="663575" cy="90488"/>
              </a:xfrm>
              <a:custGeom>
                <a:avLst/>
                <a:gdLst>
                  <a:gd name="T0" fmla="*/ 4 w 95"/>
                  <a:gd name="T1" fmla="*/ 13 h 13"/>
                  <a:gd name="T2" fmla="*/ 0 w 95"/>
                  <a:gd name="T3" fmla="*/ 9 h 13"/>
                  <a:gd name="T4" fmla="*/ 4 w 95"/>
                  <a:gd name="T5" fmla="*/ 5 h 13"/>
                  <a:gd name="T6" fmla="*/ 91 w 95"/>
                  <a:gd name="T7" fmla="*/ 0 h 13"/>
                  <a:gd name="T8" fmla="*/ 95 w 95"/>
                  <a:gd name="T9" fmla="*/ 4 h 13"/>
                  <a:gd name="T10" fmla="*/ 91 w 95"/>
                  <a:gd name="T11" fmla="*/ 8 h 13"/>
                  <a:gd name="T12" fmla="*/ 4 w 95"/>
                  <a:gd name="T13" fmla="*/ 13 h 13"/>
                  <a:gd name="T14" fmla="*/ 4 w 95"/>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3">
                    <a:moveTo>
                      <a:pt x="4" y="13"/>
                    </a:moveTo>
                    <a:cubicBezTo>
                      <a:pt x="2" y="13"/>
                      <a:pt x="0" y="11"/>
                      <a:pt x="0" y="9"/>
                    </a:cubicBezTo>
                    <a:cubicBezTo>
                      <a:pt x="0" y="7"/>
                      <a:pt x="1" y="5"/>
                      <a:pt x="4" y="5"/>
                    </a:cubicBezTo>
                    <a:cubicBezTo>
                      <a:pt x="91" y="0"/>
                      <a:pt x="91" y="0"/>
                      <a:pt x="91" y="0"/>
                    </a:cubicBezTo>
                    <a:cubicBezTo>
                      <a:pt x="93" y="0"/>
                      <a:pt x="95" y="1"/>
                      <a:pt x="95" y="4"/>
                    </a:cubicBezTo>
                    <a:cubicBezTo>
                      <a:pt x="95" y="6"/>
                      <a:pt x="94" y="8"/>
                      <a:pt x="91" y="8"/>
                    </a:cubicBezTo>
                    <a:cubicBezTo>
                      <a:pt x="4" y="13"/>
                      <a:pt x="4" y="13"/>
                      <a:pt x="4" y="13"/>
                    </a:cubicBezTo>
                    <a:cubicBezTo>
                      <a:pt x="4" y="13"/>
                      <a:pt x="4"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37"/>
              <p:cNvSpPr>
                <a:spLocks/>
              </p:cNvSpPr>
              <p:nvPr userDrawn="1"/>
            </p:nvSpPr>
            <p:spPr bwMode="auto">
              <a:xfrm>
                <a:off x="10203056" y="5728904"/>
                <a:ext cx="671513" cy="92075"/>
              </a:xfrm>
              <a:custGeom>
                <a:avLst/>
                <a:gdLst>
                  <a:gd name="T0" fmla="*/ 4 w 96"/>
                  <a:gd name="T1" fmla="*/ 13 h 13"/>
                  <a:gd name="T2" fmla="*/ 0 w 96"/>
                  <a:gd name="T3" fmla="*/ 10 h 13"/>
                  <a:gd name="T4" fmla="*/ 4 w 96"/>
                  <a:gd name="T5" fmla="*/ 5 h 13"/>
                  <a:gd name="T6" fmla="*/ 92 w 96"/>
                  <a:gd name="T7" fmla="*/ 0 h 13"/>
                  <a:gd name="T8" fmla="*/ 96 w 96"/>
                  <a:gd name="T9" fmla="*/ 4 h 13"/>
                  <a:gd name="T10" fmla="*/ 92 w 96"/>
                  <a:gd name="T11" fmla="*/ 8 h 13"/>
                  <a:gd name="T12" fmla="*/ 5 w 96"/>
                  <a:gd name="T13" fmla="*/ 13 h 13"/>
                  <a:gd name="T14" fmla="*/ 4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4" y="13"/>
                    </a:moveTo>
                    <a:cubicBezTo>
                      <a:pt x="2" y="13"/>
                      <a:pt x="1" y="12"/>
                      <a:pt x="0" y="10"/>
                    </a:cubicBezTo>
                    <a:cubicBezTo>
                      <a:pt x="0" y="7"/>
                      <a:pt x="2" y="5"/>
                      <a:pt x="4" y="5"/>
                    </a:cubicBezTo>
                    <a:cubicBezTo>
                      <a:pt x="92" y="0"/>
                      <a:pt x="92" y="0"/>
                      <a:pt x="92" y="0"/>
                    </a:cubicBezTo>
                    <a:cubicBezTo>
                      <a:pt x="94" y="0"/>
                      <a:pt x="96" y="2"/>
                      <a:pt x="96" y="4"/>
                    </a:cubicBezTo>
                    <a:cubicBezTo>
                      <a:pt x="96" y="6"/>
                      <a:pt x="94" y="8"/>
                      <a:pt x="92" y="8"/>
                    </a:cubicBezTo>
                    <a:cubicBezTo>
                      <a:pt x="5" y="13"/>
                      <a:pt x="5" y="13"/>
                      <a:pt x="5" y="13"/>
                    </a:cubicBezTo>
                    <a:cubicBezTo>
                      <a:pt x="5" y="13"/>
                      <a:pt x="5"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38"/>
              <p:cNvSpPr>
                <a:spLocks/>
              </p:cNvSpPr>
              <p:nvPr userDrawn="1"/>
            </p:nvSpPr>
            <p:spPr bwMode="auto">
              <a:xfrm>
                <a:off x="10203056" y="5820979"/>
                <a:ext cx="665163" cy="96838"/>
              </a:xfrm>
              <a:custGeom>
                <a:avLst/>
                <a:gdLst>
                  <a:gd name="T0" fmla="*/ 4 w 95"/>
                  <a:gd name="T1" fmla="*/ 14 h 14"/>
                  <a:gd name="T2" fmla="*/ 0 w 95"/>
                  <a:gd name="T3" fmla="*/ 10 h 14"/>
                  <a:gd name="T4" fmla="*/ 4 w 95"/>
                  <a:gd name="T5" fmla="*/ 6 h 14"/>
                  <a:gd name="T6" fmla="*/ 91 w 95"/>
                  <a:gd name="T7" fmla="*/ 0 h 14"/>
                  <a:gd name="T8" fmla="*/ 95 w 95"/>
                  <a:gd name="T9" fmla="*/ 4 h 14"/>
                  <a:gd name="T10" fmla="*/ 92 w 95"/>
                  <a:gd name="T11" fmla="*/ 8 h 14"/>
                  <a:gd name="T12" fmla="*/ 4 w 95"/>
                  <a:gd name="T13" fmla="*/ 14 h 14"/>
                  <a:gd name="T14" fmla="*/ 4 w 95"/>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4">
                    <a:moveTo>
                      <a:pt x="4" y="14"/>
                    </a:moveTo>
                    <a:cubicBezTo>
                      <a:pt x="2" y="14"/>
                      <a:pt x="0" y="12"/>
                      <a:pt x="0" y="10"/>
                    </a:cubicBezTo>
                    <a:cubicBezTo>
                      <a:pt x="0" y="8"/>
                      <a:pt x="2" y="6"/>
                      <a:pt x="4" y="6"/>
                    </a:cubicBezTo>
                    <a:cubicBezTo>
                      <a:pt x="91" y="0"/>
                      <a:pt x="91" y="0"/>
                      <a:pt x="91" y="0"/>
                    </a:cubicBezTo>
                    <a:cubicBezTo>
                      <a:pt x="93" y="0"/>
                      <a:pt x="95" y="2"/>
                      <a:pt x="95" y="4"/>
                    </a:cubicBezTo>
                    <a:cubicBezTo>
                      <a:pt x="95" y="6"/>
                      <a:pt x="94" y="8"/>
                      <a:pt x="92" y="8"/>
                    </a:cubicBezTo>
                    <a:cubicBezTo>
                      <a:pt x="4" y="14"/>
                      <a:pt x="4" y="14"/>
                      <a:pt x="4" y="14"/>
                    </a:cubicBezTo>
                    <a:cubicBezTo>
                      <a:pt x="4" y="14"/>
                      <a:pt x="4" y="14"/>
                      <a:pt x="4" y="14"/>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39"/>
              <p:cNvSpPr>
                <a:spLocks/>
              </p:cNvSpPr>
              <p:nvPr userDrawn="1"/>
            </p:nvSpPr>
            <p:spPr bwMode="auto">
              <a:xfrm>
                <a:off x="10196706" y="5917817"/>
                <a:ext cx="671513" cy="90488"/>
              </a:xfrm>
              <a:custGeom>
                <a:avLst/>
                <a:gdLst>
                  <a:gd name="T0" fmla="*/ 5 w 96"/>
                  <a:gd name="T1" fmla="*/ 13 h 13"/>
                  <a:gd name="T2" fmla="*/ 1 w 96"/>
                  <a:gd name="T3" fmla="*/ 9 h 13"/>
                  <a:gd name="T4" fmla="*/ 4 w 96"/>
                  <a:gd name="T5" fmla="*/ 5 h 13"/>
                  <a:gd name="T6" fmla="*/ 92 w 96"/>
                  <a:gd name="T7" fmla="*/ 0 h 13"/>
                  <a:gd name="T8" fmla="*/ 96 w 96"/>
                  <a:gd name="T9" fmla="*/ 3 h 13"/>
                  <a:gd name="T10" fmla="*/ 92 w 96"/>
                  <a:gd name="T11" fmla="*/ 8 h 13"/>
                  <a:gd name="T12" fmla="*/ 5 w 96"/>
                  <a:gd name="T13" fmla="*/ 13 h 13"/>
                  <a:gd name="T14" fmla="*/ 5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5" y="13"/>
                    </a:moveTo>
                    <a:cubicBezTo>
                      <a:pt x="2" y="13"/>
                      <a:pt x="1" y="11"/>
                      <a:pt x="1" y="9"/>
                    </a:cubicBezTo>
                    <a:cubicBezTo>
                      <a:pt x="0" y="7"/>
                      <a:pt x="2" y="5"/>
                      <a:pt x="4" y="5"/>
                    </a:cubicBezTo>
                    <a:cubicBezTo>
                      <a:pt x="92" y="0"/>
                      <a:pt x="92" y="0"/>
                      <a:pt x="92" y="0"/>
                    </a:cubicBezTo>
                    <a:cubicBezTo>
                      <a:pt x="94" y="0"/>
                      <a:pt x="96" y="1"/>
                      <a:pt x="96" y="3"/>
                    </a:cubicBezTo>
                    <a:cubicBezTo>
                      <a:pt x="96" y="6"/>
                      <a:pt x="94" y="8"/>
                      <a:pt x="92" y="8"/>
                    </a:cubicBezTo>
                    <a:cubicBezTo>
                      <a:pt x="5" y="13"/>
                      <a:pt x="5" y="13"/>
                      <a:pt x="5" y="13"/>
                    </a:cubicBezTo>
                    <a:cubicBezTo>
                      <a:pt x="5" y="13"/>
                      <a:pt x="5" y="13"/>
                      <a:pt x="5"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41" name="Freeform 5"/>
            <p:cNvSpPr>
              <a:spLocks/>
            </p:cNvSpPr>
            <p:nvPr userDrawn="1"/>
          </p:nvSpPr>
          <p:spPr bwMode="auto">
            <a:xfrm>
              <a:off x="10115551" y="5397500"/>
              <a:ext cx="869950" cy="223838"/>
            </a:xfrm>
            <a:custGeom>
              <a:avLst/>
              <a:gdLst>
                <a:gd name="T0" fmla="*/ 130 w 130"/>
                <a:gd name="T1" fmla="*/ 10 h 32"/>
                <a:gd name="T2" fmla="*/ 112 w 130"/>
                <a:gd name="T3" fmla="*/ 30 h 32"/>
                <a:gd name="T4" fmla="*/ 65 w 130"/>
                <a:gd name="T5" fmla="*/ 32 h 32"/>
                <a:gd name="T6" fmla="*/ 18 w 130"/>
                <a:gd name="T7" fmla="*/ 30 h 32"/>
                <a:gd name="T8" fmla="*/ 0 w 130"/>
                <a:gd name="T9" fmla="*/ 10 h 32"/>
                <a:gd name="T10" fmla="*/ 0 w 130"/>
                <a:gd name="T11" fmla="*/ 0 h 32"/>
                <a:gd name="T12" fmla="*/ 65 w 130"/>
                <a:gd name="T13" fmla="*/ 4 h 32"/>
                <a:gd name="T14" fmla="*/ 130 w 130"/>
                <a:gd name="T15" fmla="*/ 0 h 32"/>
                <a:gd name="T16" fmla="*/ 130 w 130"/>
                <a:gd name="T17"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32">
                  <a:moveTo>
                    <a:pt x="130" y="10"/>
                  </a:moveTo>
                  <a:cubicBezTo>
                    <a:pt x="130" y="20"/>
                    <a:pt x="122" y="29"/>
                    <a:pt x="112" y="30"/>
                  </a:cubicBezTo>
                  <a:cubicBezTo>
                    <a:pt x="98" y="31"/>
                    <a:pt x="80" y="32"/>
                    <a:pt x="65" y="32"/>
                  </a:cubicBezTo>
                  <a:cubicBezTo>
                    <a:pt x="50" y="32"/>
                    <a:pt x="32" y="31"/>
                    <a:pt x="18" y="30"/>
                  </a:cubicBezTo>
                  <a:cubicBezTo>
                    <a:pt x="8" y="29"/>
                    <a:pt x="0" y="20"/>
                    <a:pt x="0" y="10"/>
                  </a:cubicBezTo>
                  <a:cubicBezTo>
                    <a:pt x="0" y="0"/>
                    <a:pt x="0" y="0"/>
                    <a:pt x="0" y="0"/>
                  </a:cubicBezTo>
                  <a:cubicBezTo>
                    <a:pt x="0" y="0"/>
                    <a:pt x="39" y="4"/>
                    <a:pt x="65" y="4"/>
                  </a:cubicBezTo>
                  <a:cubicBezTo>
                    <a:pt x="91" y="4"/>
                    <a:pt x="130" y="0"/>
                    <a:pt x="130" y="0"/>
                  </a:cubicBezTo>
                  <a:lnTo>
                    <a:pt x="130" y="1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4129471174"/>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grpSp>
        <p:nvGrpSpPr>
          <p:cNvPr id="4" name="Group 3"/>
          <p:cNvGrpSpPr/>
          <p:nvPr userDrawn="1"/>
        </p:nvGrpSpPr>
        <p:grpSpPr>
          <a:xfrm>
            <a:off x="6593362" y="1302014"/>
            <a:ext cx="4392138" cy="4253974"/>
            <a:chOff x="7912034" y="2070522"/>
            <a:chExt cx="5270566" cy="5104769"/>
          </a:xfrm>
        </p:grpSpPr>
        <p:grpSp>
          <p:nvGrpSpPr>
            <p:cNvPr id="3" name="Group 2"/>
            <p:cNvGrpSpPr/>
            <p:nvPr userDrawn="1"/>
          </p:nvGrpSpPr>
          <p:grpSpPr>
            <a:xfrm>
              <a:off x="7912034" y="2070522"/>
              <a:ext cx="5270566" cy="5104769"/>
              <a:chOff x="7912034" y="2070522"/>
              <a:chExt cx="5270566" cy="5104769"/>
            </a:xfrm>
          </p:grpSpPr>
          <p:sp>
            <p:nvSpPr>
              <p:cNvPr id="113" name="Freeform 19"/>
              <p:cNvSpPr>
                <a:spLocks/>
              </p:cNvSpPr>
              <p:nvPr userDrawn="1"/>
            </p:nvSpPr>
            <p:spPr bwMode="auto">
              <a:xfrm>
                <a:off x="7912034" y="4334587"/>
                <a:ext cx="5270566" cy="2840704"/>
              </a:xfrm>
              <a:custGeom>
                <a:avLst/>
                <a:gdLst>
                  <a:gd name="T0" fmla="*/ 1859 w 2284"/>
                  <a:gd name="T1" fmla="*/ 382 h 1231"/>
                  <a:gd name="T2" fmla="*/ 1804 w 2284"/>
                  <a:gd name="T3" fmla="*/ 385 h 1231"/>
                  <a:gd name="T4" fmla="*/ 1548 w 2284"/>
                  <a:gd name="T5" fmla="*/ 138 h 1231"/>
                  <a:gd name="T6" fmla="*/ 1376 w 2284"/>
                  <a:gd name="T7" fmla="*/ 205 h 1231"/>
                  <a:gd name="T8" fmla="*/ 925 w 2284"/>
                  <a:gd name="T9" fmla="*/ 0 h 1231"/>
                  <a:gd name="T10" fmla="*/ 321 w 2284"/>
                  <a:gd name="T11" fmla="*/ 611 h 1231"/>
                  <a:gd name="T12" fmla="*/ 311 w 2284"/>
                  <a:gd name="T13" fmla="*/ 611 h 1231"/>
                  <a:gd name="T14" fmla="*/ 0 w 2284"/>
                  <a:gd name="T15" fmla="*/ 916 h 1231"/>
                  <a:gd name="T16" fmla="*/ 311 w 2284"/>
                  <a:gd name="T17" fmla="*/ 1231 h 1231"/>
                  <a:gd name="T18" fmla="*/ 1859 w 2284"/>
                  <a:gd name="T19" fmla="*/ 1231 h 1231"/>
                  <a:gd name="T20" fmla="*/ 2284 w 2284"/>
                  <a:gd name="T21" fmla="*/ 802 h 1231"/>
                  <a:gd name="T22" fmla="*/ 1859 w 2284"/>
                  <a:gd name="T23" fmla="*/ 382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84" h="1231">
                    <a:moveTo>
                      <a:pt x="1859" y="382"/>
                    </a:moveTo>
                    <a:cubicBezTo>
                      <a:pt x="1841" y="382"/>
                      <a:pt x="1822" y="383"/>
                      <a:pt x="1804" y="385"/>
                    </a:cubicBezTo>
                    <a:cubicBezTo>
                      <a:pt x="1799" y="248"/>
                      <a:pt x="1686" y="138"/>
                      <a:pt x="1548" y="138"/>
                    </a:cubicBezTo>
                    <a:cubicBezTo>
                      <a:pt x="1482" y="138"/>
                      <a:pt x="1421" y="163"/>
                      <a:pt x="1376" y="205"/>
                    </a:cubicBezTo>
                    <a:cubicBezTo>
                      <a:pt x="1265" y="79"/>
                      <a:pt x="1104" y="0"/>
                      <a:pt x="925" y="0"/>
                    </a:cubicBezTo>
                    <a:cubicBezTo>
                      <a:pt x="594" y="0"/>
                      <a:pt x="321" y="277"/>
                      <a:pt x="321" y="611"/>
                    </a:cubicBezTo>
                    <a:cubicBezTo>
                      <a:pt x="311" y="611"/>
                      <a:pt x="311" y="611"/>
                      <a:pt x="311" y="611"/>
                    </a:cubicBezTo>
                    <a:cubicBezTo>
                      <a:pt x="141" y="611"/>
                      <a:pt x="0" y="745"/>
                      <a:pt x="0" y="916"/>
                    </a:cubicBezTo>
                    <a:cubicBezTo>
                      <a:pt x="0" y="1098"/>
                      <a:pt x="141" y="1231"/>
                      <a:pt x="311" y="1231"/>
                    </a:cubicBezTo>
                    <a:cubicBezTo>
                      <a:pt x="311" y="1231"/>
                      <a:pt x="311" y="1231"/>
                      <a:pt x="1859" y="1231"/>
                    </a:cubicBezTo>
                    <a:cubicBezTo>
                      <a:pt x="2095" y="1231"/>
                      <a:pt x="2284" y="1041"/>
                      <a:pt x="2284" y="802"/>
                    </a:cubicBezTo>
                    <a:cubicBezTo>
                      <a:pt x="2284" y="573"/>
                      <a:pt x="2095" y="382"/>
                      <a:pt x="1859" y="38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Freeform 20"/>
              <p:cNvSpPr>
                <a:spLocks/>
              </p:cNvSpPr>
              <p:nvPr userDrawn="1"/>
            </p:nvSpPr>
            <p:spPr bwMode="auto">
              <a:xfrm rot="20700000">
                <a:off x="8862187" y="2070522"/>
                <a:ext cx="3594565" cy="4114900"/>
              </a:xfrm>
              <a:custGeom>
                <a:avLst/>
                <a:gdLst>
                  <a:gd name="T0" fmla="*/ 28 w 2035"/>
                  <a:gd name="T1" fmla="*/ 2232 h 2330"/>
                  <a:gd name="T2" fmla="*/ 932 w 2035"/>
                  <a:gd name="T3" fmla="*/ 798 h 2330"/>
                  <a:gd name="T4" fmla="*/ 1272 w 2035"/>
                  <a:gd name="T5" fmla="*/ 1008 h 2330"/>
                  <a:gd name="T6" fmla="*/ 1752 w 2035"/>
                  <a:gd name="T7" fmla="*/ 293 h 2330"/>
                  <a:gd name="T8" fmla="*/ 1657 w 2035"/>
                  <a:gd name="T9" fmla="*/ 232 h 2330"/>
                  <a:gd name="T10" fmla="*/ 2035 w 2035"/>
                  <a:gd name="T11" fmla="*/ 0 h 2330"/>
                  <a:gd name="T12" fmla="*/ 1998 w 2035"/>
                  <a:gd name="T13" fmla="*/ 454 h 2330"/>
                  <a:gd name="T14" fmla="*/ 1892 w 2035"/>
                  <a:gd name="T15" fmla="*/ 384 h 2330"/>
                  <a:gd name="T16" fmla="*/ 1333 w 2035"/>
                  <a:gd name="T17" fmla="*/ 1250 h 2330"/>
                  <a:gd name="T18" fmla="*/ 1005 w 2035"/>
                  <a:gd name="T19" fmla="*/ 1050 h 2330"/>
                  <a:gd name="T20" fmla="*/ 160 w 2035"/>
                  <a:gd name="T21" fmla="*/ 2323 h 2330"/>
                  <a:gd name="T22" fmla="*/ 0 w 2035"/>
                  <a:gd name="T23" fmla="*/ 2280 h 2330"/>
                  <a:gd name="T24" fmla="*/ 28 w 2035"/>
                  <a:gd name="T25" fmla="*/ 2232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2330">
                    <a:moveTo>
                      <a:pt x="28" y="2232"/>
                    </a:moveTo>
                    <a:cubicBezTo>
                      <a:pt x="932" y="798"/>
                      <a:pt x="932" y="798"/>
                      <a:pt x="932" y="798"/>
                    </a:cubicBezTo>
                    <a:cubicBezTo>
                      <a:pt x="1272" y="1008"/>
                      <a:pt x="1272" y="1008"/>
                      <a:pt x="1272" y="1008"/>
                    </a:cubicBezTo>
                    <a:cubicBezTo>
                      <a:pt x="1752" y="293"/>
                      <a:pt x="1752" y="293"/>
                      <a:pt x="1752" y="293"/>
                    </a:cubicBezTo>
                    <a:cubicBezTo>
                      <a:pt x="1657" y="232"/>
                      <a:pt x="1657" y="232"/>
                      <a:pt x="1657" y="232"/>
                    </a:cubicBezTo>
                    <a:cubicBezTo>
                      <a:pt x="2035" y="0"/>
                      <a:pt x="2035" y="0"/>
                      <a:pt x="2035" y="0"/>
                    </a:cubicBezTo>
                    <a:cubicBezTo>
                      <a:pt x="1998" y="454"/>
                      <a:pt x="1998" y="454"/>
                      <a:pt x="1998" y="454"/>
                    </a:cubicBezTo>
                    <a:cubicBezTo>
                      <a:pt x="1892" y="384"/>
                      <a:pt x="1892" y="384"/>
                      <a:pt x="1892" y="384"/>
                    </a:cubicBezTo>
                    <a:cubicBezTo>
                      <a:pt x="1333" y="1250"/>
                      <a:pt x="1333" y="1250"/>
                      <a:pt x="1333" y="1250"/>
                    </a:cubicBezTo>
                    <a:cubicBezTo>
                      <a:pt x="1005" y="1050"/>
                      <a:pt x="1005" y="1050"/>
                      <a:pt x="1005" y="1050"/>
                    </a:cubicBezTo>
                    <a:cubicBezTo>
                      <a:pt x="160" y="2323"/>
                      <a:pt x="160" y="2323"/>
                      <a:pt x="160" y="2323"/>
                    </a:cubicBezTo>
                    <a:cubicBezTo>
                      <a:pt x="160" y="2323"/>
                      <a:pt x="75" y="2330"/>
                      <a:pt x="0" y="2280"/>
                    </a:cubicBezTo>
                    <a:lnTo>
                      <a:pt x="28" y="223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2" name="Oval 1"/>
            <p:cNvSpPr/>
            <p:nvPr userDrawn="1"/>
          </p:nvSpPr>
          <p:spPr>
            <a:xfrm>
              <a:off x="8739455" y="583395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Oval 24"/>
            <p:cNvSpPr/>
            <p:nvPr userDrawn="1"/>
          </p:nvSpPr>
          <p:spPr>
            <a:xfrm>
              <a:off x="9653855" y="572727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14137809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pic>
        <p:nvPicPr>
          <p:cNvPr id="9"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4503" y="0"/>
            <a:ext cx="1218620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p:nvPr userDrawn="1"/>
        </p:nvPicPr>
        <p:blipFill>
          <a:blip r:embed="rId3" cstate="print">
            <a:extLst>
              <a:ext uri="{28A0092B-C50C-407E-A947-70E740481C1C}">
                <a14:useLocalDpi xmlns:a14="http://schemas.microsoft.com/office/drawing/2010/main" val="0"/>
              </a:ext>
            </a:extLst>
          </a:blip>
          <a:stretch>
            <a:fillRect/>
          </a:stretch>
        </p:blipFill>
        <p:spPr>
          <a:xfrm>
            <a:off x="292830" y="320556"/>
            <a:ext cx="1838169" cy="676275"/>
          </a:xfrm>
          <a:prstGeom prst="rect">
            <a:avLst/>
          </a:prstGeom>
        </p:spPr>
      </p:pic>
      <p:sp>
        <p:nvSpPr>
          <p:cNvPr id="15" name="Rectangle 14"/>
          <p:cNvSpPr/>
          <p:nvPr userDrawn="1"/>
        </p:nvSpPr>
        <p:spPr bwMode="gray">
          <a:xfrm>
            <a:off x="269239" y="2084173"/>
            <a:ext cx="5378549" cy="4482760"/>
          </a:xfrm>
          <a:prstGeom prst="rect">
            <a:avLst/>
          </a:prstGeom>
          <a:solidFill>
            <a:schemeClr val="accent6">
              <a:alpha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61334" tIns="129067" rIns="161334" bIns="129067" numCol="1" spcCol="0" rtlCol="0" fromWordArt="0" anchor="t" anchorCtr="0" forceAA="0" compatLnSpc="1">
            <a:prstTxWarp prst="textNoShape">
              <a:avLst/>
            </a:prstTxWarp>
            <a:noAutofit/>
          </a:bodyPr>
          <a:lstStyle/>
          <a:p>
            <a:pPr algn="ctr" defTabSz="822631" fontAlgn="base">
              <a:lnSpc>
                <a:spcPct val="90000"/>
              </a:lnSpc>
              <a:spcBef>
                <a:spcPct val="0"/>
              </a:spcBef>
              <a:spcAft>
                <a:spcPct val="0"/>
              </a:spcAft>
              <a:defRPr/>
            </a:pPr>
            <a:endParaRPr lang="en-US" sz="2117"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8027611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_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Tree>
    <p:extLst>
      <p:ext uri="{BB962C8B-B14F-4D97-AF65-F5344CB8AC3E}">
        <p14:creationId xmlns:p14="http://schemas.microsoft.com/office/powerpoint/2010/main" val="3453800186"/>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Regular 1">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257253353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ontent and Table">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
        <p:nvSpPr>
          <p:cNvPr id="3" name="Text Placeholder 2"/>
          <p:cNvSpPr>
            <a:spLocks noGrp="1"/>
          </p:cNvSpPr>
          <p:nvPr>
            <p:ph type="body" sz="quarter" idx="10"/>
          </p:nvPr>
        </p:nvSpPr>
        <p:spPr>
          <a:xfrm>
            <a:off x="469937" y="1524000"/>
            <a:ext cx="6086438" cy="3905250"/>
          </a:xfrm>
          <a:prstGeom prst="rect">
            <a:avLst/>
          </a:prstGeom>
        </p:spPr>
        <p:txBody>
          <a:bodyPr/>
          <a:lstStyle>
            <a:lvl1pPr marL="0" indent="0">
              <a:buFontTx/>
              <a:buNone/>
              <a:defRPr sz="3333" spc="-67" baseline="0">
                <a:solidFill>
                  <a:schemeClr val="accent1"/>
                </a:solidFill>
                <a:latin typeface="+mj-lt"/>
              </a:defRPr>
            </a:lvl1pPr>
            <a:lvl2pPr marL="544237" indent="0">
              <a:buFontTx/>
              <a:buNone/>
              <a:defRPr sz="2667" spc="-75" baseline="0">
                <a:latin typeface="+mj-lt"/>
              </a:defRPr>
            </a:lvl2pPr>
            <a:lvl3pPr marL="1088474" indent="0">
              <a:buFontTx/>
              <a:buNone/>
              <a:defRPr sz="2000" spc="-75" baseline="0">
                <a:latin typeface="+mj-lt"/>
              </a:defRPr>
            </a:lvl3pPr>
            <a:lvl4pPr marL="1632711" indent="0">
              <a:buFontTx/>
              <a:buNone/>
              <a:defRPr sz="1667">
                <a:latin typeface="+mn-lt"/>
              </a:defRPr>
            </a:lvl4pPr>
            <a:lvl5pPr marL="2176947" indent="0">
              <a:buFontTx/>
              <a:buNone/>
              <a:defRPr sz="15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5811777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Content Scree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440" y="1524000"/>
            <a:ext cx="11151918" cy="4760913"/>
          </a:xfrm>
          <a:prstGeom prst="rect">
            <a:avLst/>
          </a:prstGeom>
        </p:spPr>
        <p:txBody>
          <a:bodyPr/>
          <a:lstStyle>
            <a:lvl1pPr marL="0" indent="0">
              <a:buFontTx/>
              <a:buNone/>
              <a:defRPr sz="3333" spc="-75" baseline="0">
                <a:solidFill>
                  <a:schemeClr val="accent1"/>
                </a:solidFill>
                <a:latin typeface="Segoe UI Light" panose="020B0502040204020203" pitchFamily="34" charset="0"/>
                <a:ea typeface="Segoe UI" panose="020B0502040204020203" pitchFamily="34" charset="0"/>
                <a:cs typeface="Segoe UI" panose="020B0502040204020203" pitchFamily="34" charset="0"/>
              </a:defRPr>
            </a:lvl1pPr>
            <a:lvl2pPr marL="544237" indent="0">
              <a:buFontTx/>
              <a:buNone/>
              <a:defRPr sz="2667" spc="-75" baseline="0">
                <a:latin typeface="+mj-lt"/>
                <a:ea typeface="Segoe UI" panose="020B0502040204020203" pitchFamily="34" charset="0"/>
                <a:cs typeface="Segoe UI" panose="020B0502040204020203" pitchFamily="34" charset="0"/>
              </a:defRPr>
            </a:lvl2pPr>
            <a:lvl3pPr marL="1088474" indent="0">
              <a:buFontTx/>
              <a:buNone/>
              <a:defRPr sz="2000" spc="-75" baseline="0">
                <a:latin typeface="+mj-lt"/>
                <a:ea typeface="Segoe UI" panose="020B0502040204020203" pitchFamily="34" charset="0"/>
                <a:cs typeface="Segoe UI" panose="020B0502040204020203" pitchFamily="34" charset="0"/>
              </a:defRPr>
            </a:lvl3pPr>
            <a:lvl4pPr marL="1632711" indent="0">
              <a:buFontTx/>
              <a:buNone/>
              <a:defRPr sz="1667">
                <a:latin typeface="Segoe UI" panose="020B0502040204020203" pitchFamily="34" charset="0"/>
                <a:ea typeface="Segoe UI" panose="020B0502040204020203" pitchFamily="34" charset="0"/>
                <a:cs typeface="Segoe UI" panose="020B0502040204020203" pitchFamily="34" charset="0"/>
              </a:defRPr>
            </a:lvl4pPr>
            <a:lvl5pPr marL="2176947" indent="0">
              <a:buFontTx/>
              <a:buNone/>
              <a:defRPr sz="150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11"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6"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1666020055"/>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Color BG">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2849831087"/>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Color BG 2">
    <p:bg>
      <p:bgPr>
        <a:solidFill>
          <a:schemeClr val="accent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8"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2682129721"/>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Header Special">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2142711324"/>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Header Special 2">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3279967462"/>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Header Special 3">
    <p:spTree>
      <p:nvGrpSpPr>
        <p:cNvPr id="1" name=""/>
        <p:cNvGrpSpPr/>
        <p:nvPr/>
      </p:nvGrpSpPr>
      <p:grpSpPr>
        <a:xfrm>
          <a:off x="0" y="0"/>
          <a:ext cx="0" cy="0"/>
          <a:chOff x="0" y="0"/>
          <a:chExt cx="0" cy="0"/>
        </a:xfrm>
      </p:grpSpPr>
      <p:sp>
        <p:nvSpPr>
          <p:cNvPr id="2" name="Rectangle 1"/>
          <p:cNvSpPr/>
          <p:nvPr userDrawn="1"/>
        </p:nvSpPr>
        <p:spPr>
          <a:xfrm>
            <a:off x="0" y="0"/>
            <a:ext cx="6192762" cy="14151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2215" cy="14151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4079805142"/>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Header Special 4">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12637320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6532751"/>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05200404"/>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8391194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896383826"/>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7958678"/>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8556872"/>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0167592"/>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7212491"/>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6345100"/>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2943292042"/>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121360956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9870640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060192680"/>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164937638"/>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550276182"/>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071862686"/>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157664649"/>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0761758"/>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160401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17346174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 t="14165" r="9710" b="9710"/>
          <a:stretch/>
        </p:blipFill>
        <p:spPr>
          <a:xfrm>
            <a:off x="0" y="0"/>
            <a:ext cx="12192000" cy="6858000"/>
          </a:xfrm>
          <a:prstGeom prst="rect">
            <a:avLst/>
          </a:prstGeom>
        </p:spPr>
      </p:pic>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t="10283" b="5353"/>
          <a:stretch/>
        </p:blipFill>
        <p:spPr>
          <a:xfrm>
            <a:off x="0" y="0"/>
            <a:ext cx="12192000" cy="6858000"/>
          </a:xfrm>
          <a:prstGeom prst="rect">
            <a:avLst/>
          </a:prstGeom>
        </p:spPr>
      </p:pic>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3551201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202386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Tree>
    <p:extLst>
      <p:ext uri="{BB962C8B-B14F-4D97-AF65-F5344CB8AC3E}">
        <p14:creationId xmlns:p14="http://schemas.microsoft.com/office/powerpoint/2010/main" val="7013458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2" y="1600201"/>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2882551608"/>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2"/>
            <a:ext cx="11653523" cy="2187843"/>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6832586"/>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47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8454716"/>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3378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3781899" cy="6280621"/>
          </a:xfrm>
        </p:spPr>
        <p:txBody>
          <a:bodyPr anchor="ctr"/>
          <a:lstStyle>
            <a:lvl1pPr>
              <a:defRPr sz="5398" spc="-150"/>
            </a:lvl1pPr>
          </a:lstStyle>
          <a:p>
            <a:r>
              <a:rPr lang="en-US" dirty="0"/>
              <a:t>Click to edit Master title style</a:t>
            </a:r>
          </a:p>
        </p:txBody>
      </p:sp>
    </p:spTree>
    <p:extLst>
      <p:ext uri="{BB962C8B-B14F-4D97-AF65-F5344CB8AC3E}">
        <p14:creationId xmlns:p14="http://schemas.microsoft.com/office/powerpoint/2010/main" val="2512481331"/>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2857331995"/>
      </p:ext>
    </p:extLst>
  </p:cSld>
  <p:clrMapOvr>
    <a:masterClrMapping/>
  </p:clrMapOvr>
  <p:transition spd="slow">
    <p:push/>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225337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17024066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5589460"/>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23349764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0015678"/>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2815252483"/>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545735276"/>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1442140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65792462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48626129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3001225"/>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646234"/>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329223719"/>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68139019"/>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536403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665324819"/>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104235416"/>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827713539"/>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4170596"/>
      </p:ext>
    </p:extLst>
  </p:cSld>
  <p:clrMapOvr>
    <a:masterClrMapping/>
  </p:clrMapOvr>
  <p:transition>
    <p:fade/>
  </p:transition>
  <p:extLst>
    <p:ext uri="{DCECCB84-F9BA-43D5-87BE-67443E8EF086}">
      <p15:sldGuideLst xmlns:p15="http://schemas.microsoft.com/office/powerpoint/2012/main"/>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901647923"/>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35410370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13829375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6604886"/>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463735501"/>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4102204427"/>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9937352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9018" y="640084"/>
            <a:ext cx="10993965" cy="5577834"/>
          </a:xfrm>
        </p:spPr>
        <p:txBody>
          <a:bodyPr anchor="ctr" anchorCtr="0">
            <a:normAutofit/>
          </a:bodyPr>
          <a:lstStyle>
            <a:lvl1pPr algn="l">
              <a:defRPr sz="8638" b="0" cap="none"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973728439"/>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3891802326"/>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92986943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59483250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15862420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8767712"/>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6820088"/>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843600597"/>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333626251"/>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749995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4082579605"/>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404444242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905895959"/>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693812"/>
      </p:ext>
    </p:extLst>
  </p:cSld>
  <p:clrMapOvr>
    <a:masterClrMapping/>
  </p:clrMapOvr>
  <p:transition>
    <p:fade/>
  </p:transition>
  <p:extLst>
    <p:ext uri="{DCECCB84-F9BA-43D5-87BE-67443E8EF086}">
      <p15:sldGuideLst xmlns:p15="http://schemas.microsoft.com/office/powerpoint/2012/main"/>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2745915635"/>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7" y="1122363"/>
            <a:ext cx="11034445" cy="2387600"/>
          </a:xfrm>
        </p:spPr>
        <p:txBody>
          <a:bodyPr anchor="b"/>
          <a:lstStyle>
            <a:lvl1pPr algn="l">
              <a:defRPr sz="5996"/>
            </a:lvl1pPr>
          </a:lstStyle>
          <a:p>
            <a:r>
              <a:rPr lang="en-US" dirty="0"/>
              <a:t>Click to edit Master title style</a:t>
            </a:r>
          </a:p>
        </p:txBody>
      </p:sp>
      <p:sp>
        <p:nvSpPr>
          <p:cNvPr id="3" name="Subtitle 2"/>
          <p:cNvSpPr>
            <a:spLocks noGrp="1"/>
          </p:cNvSpPr>
          <p:nvPr>
            <p:ph type="subTitle" idx="1"/>
          </p:nvPr>
        </p:nvSpPr>
        <p:spPr>
          <a:xfrm>
            <a:off x="606177" y="3602038"/>
            <a:ext cx="11034445" cy="1655762"/>
          </a:xfrm>
        </p:spPr>
        <p:txBody>
          <a:bodyPr>
            <a:normAutofit/>
          </a:bodyPr>
          <a:lstStyle>
            <a:lvl1pPr marL="0" indent="0" algn="l">
              <a:buNone/>
              <a:defRPr sz="3599">
                <a:solidFill>
                  <a:schemeClr val="tx1"/>
                </a:solidFill>
              </a:defRPr>
            </a:lvl1pPr>
            <a:lvl2pPr marL="456976" indent="0" algn="ctr">
              <a:buNone/>
              <a:defRPr sz="1999"/>
            </a:lvl2pPr>
            <a:lvl3pPr marL="913950" indent="0" algn="ctr">
              <a:buNone/>
              <a:defRPr sz="1799"/>
            </a:lvl3pPr>
            <a:lvl4pPr marL="1370926" indent="0" algn="ctr">
              <a:buNone/>
              <a:defRPr sz="1600"/>
            </a:lvl4pPr>
            <a:lvl5pPr marL="1827900" indent="0" algn="ctr">
              <a:buNone/>
              <a:defRPr sz="1600"/>
            </a:lvl5pPr>
            <a:lvl6pPr marL="2284875" indent="0" algn="ctr">
              <a:buNone/>
              <a:defRPr sz="1600"/>
            </a:lvl6pPr>
            <a:lvl7pPr marL="2741850" indent="0" algn="ctr">
              <a:buNone/>
              <a:defRPr sz="1600"/>
            </a:lvl7pPr>
            <a:lvl8pPr marL="3198826" indent="0" algn="ctr">
              <a:buNone/>
              <a:defRPr sz="1600"/>
            </a:lvl8pPr>
            <a:lvl9pPr marL="3655800" indent="0" algn="ctr">
              <a:buNone/>
              <a:defRPr sz="1600"/>
            </a:lvl9pPr>
          </a:lstStyle>
          <a:p>
            <a:r>
              <a:rPr lang="en-US" dirty="0"/>
              <a:t>Click to edit Master subtitle style</a:t>
            </a:r>
          </a:p>
        </p:txBody>
      </p:sp>
    </p:spTree>
    <p:extLst>
      <p:ext uri="{BB962C8B-B14F-4D97-AF65-F5344CB8AC3E}">
        <p14:creationId xmlns:p14="http://schemas.microsoft.com/office/powerpoint/2010/main" val="711066100"/>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ctrTitle"/>
          </p:nvPr>
        </p:nvSpPr>
        <p:spPr>
          <a:xfrm>
            <a:off x="606177" y="1122363"/>
            <a:ext cx="11034445" cy="2387600"/>
          </a:xfrm>
        </p:spPr>
        <p:txBody>
          <a:bodyPr anchor="b"/>
          <a:lstStyle>
            <a:lvl1pPr algn="l">
              <a:defRPr sz="5996"/>
            </a:lvl1pPr>
          </a:lstStyle>
          <a:p>
            <a:r>
              <a:rPr lang="en-US" dirty="0"/>
              <a:t>Click to edit Master title style</a:t>
            </a:r>
          </a:p>
        </p:txBody>
      </p:sp>
      <p:sp>
        <p:nvSpPr>
          <p:cNvPr id="3" name="Subtitle 2"/>
          <p:cNvSpPr>
            <a:spLocks noGrp="1"/>
          </p:cNvSpPr>
          <p:nvPr>
            <p:ph type="subTitle" idx="1"/>
          </p:nvPr>
        </p:nvSpPr>
        <p:spPr>
          <a:xfrm>
            <a:off x="606177" y="3602038"/>
            <a:ext cx="11034445" cy="1655762"/>
          </a:xfrm>
        </p:spPr>
        <p:txBody>
          <a:bodyPr>
            <a:normAutofit/>
          </a:bodyPr>
          <a:lstStyle>
            <a:lvl1pPr marL="0" indent="0" algn="l">
              <a:buNone/>
              <a:defRPr sz="3599">
                <a:solidFill>
                  <a:schemeClr val="tx1"/>
                </a:solidFill>
              </a:defRPr>
            </a:lvl1pPr>
            <a:lvl2pPr marL="456976" indent="0" algn="ctr">
              <a:buNone/>
              <a:defRPr sz="1999"/>
            </a:lvl2pPr>
            <a:lvl3pPr marL="913950" indent="0" algn="ctr">
              <a:buNone/>
              <a:defRPr sz="1799"/>
            </a:lvl3pPr>
            <a:lvl4pPr marL="1370926" indent="0" algn="ctr">
              <a:buNone/>
              <a:defRPr sz="1600"/>
            </a:lvl4pPr>
            <a:lvl5pPr marL="1827900" indent="0" algn="ctr">
              <a:buNone/>
              <a:defRPr sz="1600"/>
            </a:lvl5pPr>
            <a:lvl6pPr marL="2284875" indent="0" algn="ctr">
              <a:buNone/>
              <a:defRPr sz="1600"/>
            </a:lvl6pPr>
            <a:lvl7pPr marL="2741850" indent="0" algn="ctr">
              <a:buNone/>
              <a:defRPr sz="1600"/>
            </a:lvl7pPr>
            <a:lvl8pPr marL="3198826" indent="0" algn="ctr">
              <a:buNone/>
              <a:defRPr sz="1600"/>
            </a:lvl8pPr>
            <a:lvl9pPr marL="3655800" indent="0" algn="ctr">
              <a:buNone/>
              <a:defRPr sz="1600"/>
            </a:lvl9pPr>
          </a:lstStyle>
          <a:p>
            <a:r>
              <a:rPr lang="en-US" dirty="0"/>
              <a:t>Click to edit Master subtitle style</a:t>
            </a:r>
          </a:p>
        </p:txBody>
      </p:sp>
    </p:spTree>
    <p:extLst>
      <p:ext uri="{BB962C8B-B14F-4D97-AF65-F5344CB8AC3E}">
        <p14:creationId xmlns:p14="http://schemas.microsoft.com/office/powerpoint/2010/main" val="356748790"/>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ctrTitle" hasCustomPrompt="1"/>
          </p:nvPr>
        </p:nvSpPr>
        <p:spPr>
          <a:xfrm>
            <a:off x="606177" y="2235200"/>
            <a:ext cx="11034445" cy="2387600"/>
          </a:xfrm>
        </p:spPr>
        <p:txBody>
          <a:bodyPr anchor="b">
            <a:normAutofit/>
          </a:bodyPr>
          <a:lstStyle>
            <a:lvl1pPr algn="l">
              <a:defRPr sz="13794"/>
            </a:lvl1pPr>
          </a:lstStyle>
          <a:p>
            <a:r>
              <a:rPr lang="en-US" dirty="0"/>
              <a:t>Video</a:t>
            </a:r>
          </a:p>
        </p:txBody>
      </p:sp>
    </p:spTree>
    <p:extLst>
      <p:ext uri="{BB962C8B-B14F-4D97-AF65-F5344CB8AC3E}">
        <p14:creationId xmlns:p14="http://schemas.microsoft.com/office/powerpoint/2010/main" val="2037282573"/>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7" y="1534345"/>
            <a:ext cx="11034445" cy="1007888"/>
          </a:xfrm>
        </p:spPr>
        <p:txBody>
          <a:bodyPr anchor="b"/>
          <a:lstStyle>
            <a:lvl1pPr algn="l">
              <a:defRPr sz="5996">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7" y="2853732"/>
            <a:ext cx="11034445" cy="2404068"/>
          </a:xfrm>
        </p:spPr>
        <p:txBody>
          <a:bodyPr>
            <a:normAutofit/>
          </a:bodyPr>
          <a:lstStyle>
            <a:lvl1pPr marL="0" indent="0" algn="l">
              <a:buNone/>
              <a:defRPr sz="3599"/>
            </a:lvl1pPr>
            <a:lvl2pPr marL="456976" indent="0" algn="ctr">
              <a:buNone/>
              <a:defRPr sz="1999"/>
            </a:lvl2pPr>
            <a:lvl3pPr marL="913950" indent="0" algn="ctr">
              <a:buNone/>
              <a:defRPr sz="1799"/>
            </a:lvl3pPr>
            <a:lvl4pPr marL="1370926" indent="0" algn="ctr">
              <a:buNone/>
              <a:defRPr sz="1600"/>
            </a:lvl4pPr>
            <a:lvl5pPr marL="1827900" indent="0" algn="ctr">
              <a:buNone/>
              <a:defRPr sz="1600"/>
            </a:lvl5pPr>
            <a:lvl6pPr marL="2284875" indent="0" algn="ctr">
              <a:buNone/>
              <a:defRPr sz="1600"/>
            </a:lvl6pPr>
            <a:lvl7pPr marL="2741850" indent="0" algn="ctr">
              <a:buNone/>
              <a:defRPr sz="1600"/>
            </a:lvl7pPr>
            <a:lvl8pPr marL="3198826" indent="0" algn="ctr">
              <a:buNone/>
              <a:defRPr sz="1600"/>
            </a:lvl8pPr>
            <a:lvl9pPr marL="3655800" indent="0" algn="ctr">
              <a:buNone/>
              <a:defRPr sz="1600"/>
            </a:lvl9pPr>
          </a:lstStyle>
          <a:p>
            <a:r>
              <a:rPr lang="en-US" dirty="0"/>
              <a:t>Click to edit Master subtitle style</a:t>
            </a:r>
          </a:p>
        </p:txBody>
      </p:sp>
    </p:spTree>
    <p:extLst>
      <p:ext uri="{BB962C8B-B14F-4D97-AF65-F5344CB8AC3E}">
        <p14:creationId xmlns:p14="http://schemas.microsoft.com/office/powerpoint/2010/main" val="304185450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7" y="2816940"/>
            <a:ext cx="11034445" cy="2387600"/>
          </a:xfrm>
        </p:spPr>
        <p:txBody>
          <a:bodyPr anchor="b">
            <a:noAutofit/>
          </a:bodyPr>
          <a:lstStyle>
            <a:lvl1pPr algn="l">
              <a:defRPr sz="23888">
                <a:solidFill>
                  <a:schemeClr val="bg1"/>
                </a:solidFill>
              </a:defRPr>
            </a:lvl1pPr>
          </a:lstStyle>
          <a:p>
            <a:r>
              <a:rPr lang="en-US" dirty="0"/>
              <a:t>web</a:t>
            </a:r>
          </a:p>
        </p:txBody>
      </p:sp>
    </p:spTree>
    <p:extLst>
      <p:ext uri="{BB962C8B-B14F-4D97-AF65-F5344CB8AC3E}">
        <p14:creationId xmlns:p14="http://schemas.microsoft.com/office/powerpoint/2010/main" val="3005023323"/>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1270886874"/>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9" y="2111605"/>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1999"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3705913777"/>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18304531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10583517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9" y="416497"/>
            <a:ext cx="11079822" cy="922110"/>
          </a:xfrm>
        </p:spPr>
        <p:txBody>
          <a:bodyPr>
            <a:normAutofit/>
          </a:bodyPr>
          <a:lstStyle>
            <a:lvl1pPr>
              <a:defRPr sz="4399"/>
            </a:lvl1pPr>
          </a:lstStyle>
          <a:p>
            <a:r>
              <a:rPr lang="en-US"/>
              <a:t>Click to edit Master title style</a:t>
            </a:r>
          </a:p>
        </p:txBody>
      </p:sp>
      <p:sp>
        <p:nvSpPr>
          <p:cNvPr id="5" name="Slide Number Placeholder 4"/>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915538175"/>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310139894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748906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20"/>
            <a:ext cx="12192000" cy="6852165"/>
          </a:xfrm>
          <a:prstGeom prst="rect">
            <a:avLst/>
          </a:prstGeom>
        </p:spPr>
      </p:pic>
      <p:sp>
        <p:nvSpPr>
          <p:cNvPr id="3" name="Rectangle 2"/>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635000949"/>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800" y="457202"/>
            <a:ext cx="4211227" cy="1936679"/>
          </a:xfrm>
        </p:spPr>
        <p:txBody>
          <a:bodyPr anchor="b">
            <a:noAutofit/>
          </a:bodyPr>
          <a:lstStyle>
            <a:lvl1pPr>
              <a:defRPr sz="3999"/>
            </a:lvl1pPr>
          </a:lstStyle>
          <a:p>
            <a:r>
              <a:rPr lang="en-US"/>
              <a:t>Click to edit Master title style</a:t>
            </a:r>
          </a:p>
        </p:txBody>
      </p:sp>
      <p:sp>
        <p:nvSpPr>
          <p:cNvPr id="3" name="Content Placeholder 2"/>
          <p:cNvSpPr>
            <a:spLocks noGrp="1"/>
          </p:cNvSpPr>
          <p:nvPr>
            <p:ph idx="1"/>
          </p:nvPr>
        </p:nvSpPr>
        <p:spPr>
          <a:xfrm>
            <a:off x="5183189" y="987428"/>
            <a:ext cx="6457432" cy="4873625"/>
          </a:xfrm>
        </p:spPr>
        <p:txBody>
          <a:bodyPr/>
          <a:lstStyle>
            <a:lvl1pPr>
              <a:defRPr sz="3199">
                <a:latin typeface="+mj-lt"/>
              </a:defRPr>
            </a:lvl1pPr>
            <a:lvl2pPr>
              <a:defRPr sz="2799">
                <a:latin typeface="+mj-lt"/>
              </a:defRPr>
            </a:lvl2pPr>
            <a:lvl3pPr>
              <a:defRPr sz="2399">
                <a:latin typeface="+mj-lt"/>
              </a:defRPr>
            </a:lvl3pPr>
            <a:lvl4pPr>
              <a:defRPr sz="1999">
                <a:latin typeface="+mj-lt"/>
              </a:defRPr>
            </a:lvl4pPr>
            <a:lvl5pPr>
              <a:defRPr sz="1999">
                <a:latin typeface="+mj-lt"/>
              </a:defRPr>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800" y="2604073"/>
            <a:ext cx="4211227" cy="3264917"/>
          </a:xfrm>
        </p:spPr>
        <p:txBody>
          <a:bodyPr>
            <a:normAutofit/>
          </a:bodyPr>
          <a:lstStyle>
            <a:lvl1pPr marL="0" indent="0">
              <a:buNone/>
              <a:defRPr sz="1999"/>
            </a:lvl1pPr>
            <a:lvl2pPr marL="456976" indent="0">
              <a:buNone/>
              <a:defRPr sz="1400"/>
            </a:lvl2pPr>
            <a:lvl3pPr marL="913950" indent="0">
              <a:buNone/>
              <a:defRPr sz="1200"/>
            </a:lvl3pPr>
            <a:lvl4pPr marL="1370926" indent="0">
              <a:buNone/>
              <a:defRPr sz="1000"/>
            </a:lvl4pPr>
            <a:lvl5pPr marL="1827900" indent="0">
              <a:buNone/>
              <a:defRPr sz="1000"/>
            </a:lvl5pPr>
            <a:lvl6pPr marL="2284875" indent="0">
              <a:buNone/>
              <a:defRPr sz="1000"/>
            </a:lvl6pPr>
            <a:lvl7pPr marL="2741850" indent="0">
              <a:buNone/>
              <a:defRPr sz="1000"/>
            </a:lvl7pPr>
            <a:lvl8pPr marL="3198826" indent="0">
              <a:buNone/>
              <a:defRPr sz="1000"/>
            </a:lvl8pPr>
            <a:lvl9pPr marL="36558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4204930204"/>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userDrawn="1">
  <p:cSld name="1_Logo on Background">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203" y="5503177"/>
            <a:ext cx="8639369" cy="720470"/>
          </a:xfrm>
          <a:prstGeom prst="rect">
            <a:avLst/>
          </a:prstGeom>
          <a:noFill/>
          <a:ln w="12700">
            <a:noFill/>
            <a:miter lim="800000"/>
            <a:headEnd type="none" w="sm" len="sm"/>
            <a:tailEnd type="none" w="sm" len="sm"/>
          </a:ln>
          <a:effectLst/>
        </p:spPr>
        <p:txBody>
          <a:bodyPr vert="horz" wrap="square" lIns="179212" tIns="143371" rIns="179212" bIns="143371" numCol="1" anchor="t" anchorCtr="0" compatLnSpc="1">
            <a:prstTxWarp prst="textNoShape">
              <a:avLst/>
            </a:prstTxWarp>
            <a:spAutoFit/>
          </a:bodyPr>
          <a:lstStyle/>
          <a:p>
            <a:pPr marL="0" marR="0" lvl="0" indent="0" algn="l" defTabSz="913475"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475"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8" y="2968093"/>
            <a:ext cx="3223861" cy="690695"/>
          </a:xfrm>
          <a:prstGeom prst="rect">
            <a:avLst/>
          </a:prstGeom>
        </p:spPr>
      </p:pic>
    </p:spTree>
    <p:extLst>
      <p:ext uri="{BB962C8B-B14F-4D97-AF65-F5344CB8AC3E}">
        <p14:creationId xmlns:p14="http://schemas.microsoft.com/office/powerpoint/2010/main" val="2613760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602" y="193597"/>
            <a:ext cx="9860610" cy="720807"/>
          </a:xfrm>
          <a:noFill/>
        </p:spPr>
        <p:txBody>
          <a:bodyPr lIns="143407" tIns="89629" rIns="143407" bIns="89629" anchor="t" anchorCtr="0">
            <a:normAutofit/>
          </a:bodyPr>
          <a:lstStyle>
            <a:lvl1pPr>
              <a:defRPr sz="3999" spc="-98" baseline="0">
                <a:solidFill>
                  <a:srgbClr val="00B0F0"/>
                </a:solidFill>
              </a:defRPr>
            </a:lvl1pPr>
          </a:lstStyle>
          <a:p>
            <a:r>
              <a:rPr lang="en-US" dirty="0"/>
              <a:t>Presentation title</a:t>
            </a:r>
          </a:p>
        </p:txBody>
      </p:sp>
      <p:grpSp>
        <p:nvGrpSpPr>
          <p:cNvPr id="28" name="Group 27"/>
          <p:cNvGrpSpPr/>
          <p:nvPr userDrawn="1"/>
        </p:nvGrpSpPr>
        <p:grpSpPr>
          <a:xfrm>
            <a:off x="278570" y="1101813"/>
            <a:ext cx="11619406"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395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Segoe UI"/>
                <a:ea typeface="+mn-ea"/>
                <a:cs typeface="+mn-cs"/>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48243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40" y="5670380"/>
            <a:ext cx="11653523" cy="896552"/>
          </a:xfrm>
        </p:spPr>
        <p:txBody>
          <a:bodyPr lIns="182880" tIns="146304" rIns="182880" bIns="146304" anchor="b">
            <a:noAutofit/>
          </a:bodyPr>
          <a:lstStyle>
            <a:lvl1pPr>
              <a:defRPr sz="1960" baseline="0">
                <a:latin typeface="+mn-lt"/>
              </a:defRPr>
            </a:lvl1pPr>
          </a:lstStyle>
          <a:p>
            <a:pPr lvl="0"/>
            <a:r>
              <a:rPr lang="en-US" dirty="0"/>
              <a:t>Click to edit Master text styles</a:t>
            </a:r>
          </a:p>
        </p:txBody>
      </p:sp>
      <p:sp>
        <p:nvSpPr>
          <p:cNvPr id="2" name="Title 1"/>
          <p:cNvSpPr>
            <a:spLocks noGrp="1"/>
          </p:cNvSpPr>
          <p:nvPr>
            <p:ph type="title"/>
          </p:nvPr>
        </p:nvSpPr>
        <p:spPr>
          <a:xfrm>
            <a:off x="269240" y="2084174"/>
            <a:ext cx="11653522" cy="894996"/>
          </a:xfrm>
        </p:spPr>
        <p:txBody>
          <a:bodyPr/>
          <a:lstStyle>
            <a:lvl1pPr>
              <a:defRPr sz="5291"/>
            </a:lvl1pPr>
          </a:lstStyle>
          <a:p>
            <a:r>
              <a:rPr lang="en-US" dirty="0"/>
              <a:t>Click to edit Master title style</a:t>
            </a:r>
          </a:p>
        </p:txBody>
      </p:sp>
    </p:spTree>
    <p:extLst>
      <p:ext uri="{BB962C8B-B14F-4D97-AF65-F5344CB8AC3E}">
        <p14:creationId xmlns:p14="http://schemas.microsoft.com/office/powerpoint/2010/main" val="4288208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showMasterSp="0"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2367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5"/>
            <a:ext cx="11653523" cy="1796217"/>
          </a:xfrm>
          <a:noFill/>
        </p:spPr>
        <p:txBody>
          <a:bodyPr tIns="91440" bIns="91440" anchor="t" anchorCtr="0"/>
          <a:lstStyle>
            <a:lvl1pPr>
              <a:defRPr sz="8623"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565283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22395048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8"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
        <p:nvSpPr>
          <p:cNvPr id="12" name="Content Placeholder 11"/>
          <p:cNvSpPr>
            <a:spLocks noGrp="1"/>
          </p:cNvSpPr>
          <p:nvPr>
            <p:ph sz="quarter" idx="10"/>
          </p:nvPr>
        </p:nvSpPr>
        <p:spPr>
          <a:xfrm>
            <a:off x="620299" y="1612373"/>
            <a:ext cx="10989093" cy="4703762"/>
          </a:xfrm>
          <a:prstGeom prst="rect">
            <a:avLst/>
          </a:prstGeom>
        </p:spPr>
        <p:txBody>
          <a:bodyPr/>
          <a:lstStyle>
            <a:lvl1pPr marL="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1pPr>
            <a:lvl2pPr marL="456976" indent="0">
              <a:buNone/>
              <a:defRPr>
                <a:solidFill>
                  <a:schemeClr val="tx1">
                    <a:lumMod val="75000"/>
                    <a:lumOff val="25000"/>
                  </a:schemeClr>
                </a:solidFill>
                <a:latin typeface="Segoe UI Light" panose="020B0502040204020203" pitchFamily="34" charset="0"/>
                <a:cs typeface="Segoe UI Light" panose="020B0502040204020203" pitchFamily="34" charset="0"/>
              </a:defRPr>
            </a:lvl2pPr>
            <a:lvl3pPr marL="91395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3pPr>
            <a:lvl4pPr marL="1370926" indent="0">
              <a:buNone/>
              <a:defRPr>
                <a:solidFill>
                  <a:schemeClr val="tx1">
                    <a:lumMod val="75000"/>
                    <a:lumOff val="25000"/>
                  </a:schemeClr>
                </a:solidFill>
                <a:latin typeface="Segoe UI Light" panose="020B0502040204020203" pitchFamily="34" charset="0"/>
                <a:cs typeface="Segoe UI Light" panose="020B0502040204020203" pitchFamily="34" charset="0"/>
              </a:defRPr>
            </a:lvl4pPr>
            <a:lvl5pPr marL="182790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99356091"/>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7"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4031287981"/>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userDrawn="1">
  <p:cSld name="Title Slide_Option 2">
    <p:bg>
      <p:bgRef idx="1001">
        <a:schemeClr val="bg2"/>
      </p:bgRef>
    </p:bg>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624" y="2"/>
            <a:ext cx="12191377" cy="6861505"/>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algn="l" defTabSz="91409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title" hasCustomPrompt="1"/>
          </p:nvPr>
        </p:nvSpPr>
        <p:spPr>
          <a:xfrm>
            <a:off x="5647788" y="1187624"/>
            <a:ext cx="6274974" cy="2047355"/>
          </a:xfrm>
        </p:spPr>
        <p:txBody>
          <a:bodyPr wrap="square" anchor="t" anchorCtr="0">
            <a:spAutoFit/>
          </a:bodyPr>
          <a:lstStyle>
            <a:lvl1pPr>
              <a:defRPr sz="7054" spc="-150" baseline="0">
                <a:gradFill>
                  <a:gsLst>
                    <a:gs pos="22083">
                      <a:schemeClr val="tx1"/>
                    </a:gs>
                    <a:gs pos="42000">
                      <a:schemeClr val="tx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5647788" y="3877279"/>
            <a:ext cx="6274974" cy="526811"/>
          </a:xfrm>
        </p:spPr>
        <p:txBody>
          <a:bodyPr wrap="square">
            <a:spAutoFit/>
          </a:bodyPr>
          <a:lstStyle>
            <a:lvl1pPr marL="0" indent="0">
              <a:spcBef>
                <a:spcPts val="0"/>
              </a:spcBef>
              <a:buNone/>
              <a:defRPr sz="3135" spc="-70" baseline="0">
                <a:gradFill>
                  <a:gsLst>
                    <a:gs pos="22083">
                      <a:schemeClr val="tx1"/>
                    </a:gs>
                    <a:gs pos="42000">
                      <a:schemeClr val="tx1"/>
                    </a:gs>
                  </a:gsLst>
                  <a:lin ang="5400000" scaled="0"/>
                </a:gradFill>
                <a:latin typeface="+mj-lt"/>
              </a:defRPr>
            </a:lvl1pPr>
          </a:lstStyle>
          <a:p>
            <a:pPr lvl="0"/>
            <a:r>
              <a:rPr lang="en-US" dirty="0"/>
              <a:t>Speaker title</a:t>
            </a:r>
          </a:p>
        </p:txBody>
      </p:sp>
      <p:sp>
        <p:nvSpPr>
          <p:cNvPr id="17" name="Freeform 5"/>
          <p:cNvSpPr>
            <a:spLocks noEditPoints="1"/>
          </p:cNvSpPr>
          <p:nvPr userDrawn="1"/>
        </p:nvSpPr>
        <p:spPr bwMode="black">
          <a:xfrm>
            <a:off x="1702838" y="1570216"/>
            <a:ext cx="3001964" cy="462315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w="10795" cap="flat" cmpd="sng" algn="ctr">
            <a:noFill/>
            <a:prstDash val="solid"/>
            <a:headEnd type="none" w="med" len="med"/>
            <a:tailEnd type="none" w="med" len="med"/>
          </a:ln>
          <a:effectLst/>
          <a:ex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895650" rtl="0" eaLnBrk="1" fontAlgn="base" latinLnBrk="0" hangingPunct="1">
              <a:lnSpc>
                <a:spcPct val="90000"/>
              </a:lnSpc>
              <a:spcBef>
                <a:spcPct val="0"/>
              </a:spcBef>
              <a:spcAft>
                <a:spcPct val="0"/>
              </a:spcAft>
              <a:buClrTx/>
              <a:buSzTx/>
              <a:buFontTx/>
              <a:buNone/>
              <a:tabLst/>
              <a:defRPr/>
            </a:pPr>
            <a:endParaRPr kumimoji="0" lang="en-US" sz="1960" b="0" i="0" u="none" strike="noStrike" kern="0" cap="none" spc="-49" normalizeH="0" baseline="0" noProof="0">
              <a:ln>
                <a:noFill/>
              </a:ln>
              <a:gradFill>
                <a:gsLst>
                  <a:gs pos="1250">
                    <a:srgbClr val="EFEFEF"/>
                  </a:gs>
                  <a:gs pos="10417">
                    <a:srgbClr val="EFEFE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807329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173">
          <p15:clr>
            <a:srgbClr val="FBAE4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4455291"/>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gradFill>
                  <a:gsLst>
                    <a:gs pos="2920">
                      <a:schemeClr val="tx1"/>
                    </a:gs>
                    <a:gs pos="100000">
                      <a:schemeClr val="tx1"/>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3319661"/>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8166757"/>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2116248"/>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185326"/>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8968263"/>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552967"/>
          </a:xfrm>
        </p:spPr>
        <p:txBody>
          <a:bodyPr wrap="square">
            <a:spAutoFit/>
          </a:bodyPr>
          <a:lstStyle>
            <a:lvl1pPr marL="281623" indent="-281623">
              <a:spcBef>
                <a:spcPts val="1200"/>
              </a:spcBef>
              <a:buClr>
                <a:schemeClr val="tx1"/>
              </a:buClr>
              <a:buFontTx/>
              <a:buBlip>
                <a:blip r:embed="rId2"/>
              </a:buBlip>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552967"/>
          </a:xfrm>
        </p:spPr>
        <p:txBody>
          <a:bodyPr wrap="square">
            <a:spAutoFit/>
          </a:bodyPr>
          <a:lstStyle>
            <a:lvl1pPr marL="281623" indent="-281623">
              <a:spcBef>
                <a:spcPts val="1200"/>
              </a:spcBef>
              <a:buClr>
                <a:schemeClr val="tx1"/>
              </a:buClr>
              <a:buFontTx/>
              <a:buBlip>
                <a:blip r:embed="rId2"/>
              </a:buBlip>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487017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79494048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552967"/>
          </a:xfrm>
        </p:spPr>
        <p:txBody>
          <a:bodyPr wrap="square">
            <a:spAutoFit/>
          </a:bodyPr>
          <a:lstStyle>
            <a:lvl1pPr marL="281623" indent="-281623">
              <a:spcBef>
                <a:spcPts val="1200"/>
              </a:spcBef>
              <a:buClr>
                <a:schemeClr val="tx2"/>
              </a:buClr>
              <a:buFontTx/>
              <a:buBlip>
                <a:blip r:embed="rId2"/>
              </a:buBlip>
              <a:defRPr sz="3528">
                <a:solidFill>
                  <a:schemeClr val="tx1"/>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552967"/>
          </a:xfrm>
        </p:spPr>
        <p:txBody>
          <a:bodyPr wrap="square">
            <a:spAutoFit/>
          </a:bodyPr>
          <a:lstStyle>
            <a:lvl1pPr marL="281623" indent="-281623">
              <a:spcBef>
                <a:spcPts val="1200"/>
              </a:spcBef>
              <a:buClr>
                <a:schemeClr val="tx2"/>
              </a:buClr>
              <a:buFontTx/>
              <a:buBlip>
                <a:blip r:embed="rId2"/>
              </a:buBlip>
              <a:defRPr sz="3528">
                <a:solidFill>
                  <a:schemeClr val="tx1"/>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7564194"/>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4865531"/>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387804782"/>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2402110589"/>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325878097"/>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435812679"/>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585484028"/>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20676985"/>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615734"/>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357348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5980040"/>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7440743"/>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1822767"/>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1_Opening or Closing">
    <p:bg>
      <p:bgPr>
        <a:solidFill>
          <a:schemeClr val="accent1"/>
        </a:solidFill>
        <a:effectLst/>
      </p:bgPr>
    </p:bg>
    <p:spTree>
      <p:nvGrpSpPr>
        <p:cNvPr id="1" name=""/>
        <p:cNvGrpSpPr/>
        <p:nvPr/>
      </p:nvGrpSpPr>
      <p:grpSpPr>
        <a:xfrm>
          <a:off x="0" y="0"/>
          <a:ext cx="0" cy="0"/>
          <a:chOff x="0" y="0"/>
          <a:chExt cx="0" cy="0"/>
        </a:xfrm>
      </p:grpSpPr>
      <p:sp>
        <p:nvSpPr>
          <p:cNvPr id="42"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63" name="Picture 6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
        <p:nvSpPr>
          <p:cNvPr id="7"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2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
        <p:nvSpPr>
          <p:cNvPr id="21" name="Oval 6"/>
          <p:cNvSpPr>
            <a:spLocks noChangeArrowheads="1"/>
          </p:cNvSpPr>
          <p:nvPr userDrawn="1"/>
        </p:nvSpPr>
        <p:spPr bwMode="auto">
          <a:xfrm flipH="1">
            <a:off x="6593362" y="1071937"/>
            <a:ext cx="4392138" cy="43906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Freeform 21"/>
          <p:cNvSpPr>
            <a:spLocks/>
          </p:cNvSpPr>
          <p:nvPr userDrawn="1"/>
        </p:nvSpPr>
        <p:spPr bwMode="auto">
          <a:xfrm flipH="1">
            <a:off x="8770907" y="5022517"/>
            <a:ext cx="50658" cy="1835791"/>
          </a:xfrm>
          <a:custGeom>
            <a:avLst/>
            <a:gdLst>
              <a:gd name="T0" fmla="*/ 0 w 66"/>
              <a:gd name="T1" fmla="*/ 0 h 1350"/>
              <a:gd name="T2" fmla="*/ 66 w 66"/>
              <a:gd name="T3" fmla="*/ 0 h 1350"/>
              <a:gd name="T4" fmla="*/ 66 w 66"/>
              <a:gd name="T5" fmla="*/ 1350 h 1350"/>
              <a:gd name="T6" fmla="*/ 0 w 66"/>
              <a:gd name="T7" fmla="*/ 1350 h 1350"/>
              <a:gd name="T8" fmla="*/ 0 w 66"/>
              <a:gd name="T9" fmla="*/ 0 h 1350"/>
              <a:gd name="T10" fmla="*/ 0 w 66"/>
              <a:gd name="T11" fmla="*/ 0 h 1350"/>
            </a:gdLst>
            <a:ahLst/>
            <a:cxnLst>
              <a:cxn ang="0">
                <a:pos x="T0" y="T1"/>
              </a:cxn>
              <a:cxn ang="0">
                <a:pos x="T2" y="T3"/>
              </a:cxn>
              <a:cxn ang="0">
                <a:pos x="T4" y="T5"/>
              </a:cxn>
              <a:cxn ang="0">
                <a:pos x="T6" y="T7"/>
              </a:cxn>
              <a:cxn ang="0">
                <a:pos x="T8" y="T9"/>
              </a:cxn>
              <a:cxn ang="0">
                <a:pos x="T10" y="T11"/>
              </a:cxn>
            </a:cxnLst>
            <a:rect l="0" t="0" r="r" b="b"/>
            <a:pathLst>
              <a:path w="66" h="1350">
                <a:moveTo>
                  <a:pt x="0" y="0"/>
                </a:moveTo>
                <a:lnTo>
                  <a:pt x="66" y="0"/>
                </a:lnTo>
                <a:lnTo>
                  <a:pt x="66" y="1350"/>
                </a:lnTo>
                <a:lnTo>
                  <a:pt x="0" y="1350"/>
                </a:lnTo>
                <a:lnTo>
                  <a:pt x="0" y="0"/>
                </a:lnTo>
                <a:lnTo>
                  <a:pt x="0" y="0"/>
                </a:lnTo>
                <a:close/>
              </a:path>
            </a:pathLst>
          </a:custGeom>
          <a:solidFill>
            <a:schemeClr val="accent4"/>
          </a:solidFill>
          <a:ln>
            <a:noFill/>
          </a:ln>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3" name="Oval 8"/>
          <p:cNvSpPr>
            <a:spLocks noChangeArrowheads="1"/>
          </p:cNvSpPr>
          <p:nvPr userDrawn="1"/>
        </p:nvSpPr>
        <p:spPr bwMode="auto">
          <a:xfrm flipH="1">
            <a:off x="7366348" y="1844948"/>
            <a:ext cx="2845410" cy="28461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6" name="Freeform 10"/>
          <p:cNvSpPr>
            <a:spLocks/>
          </p:cNvSpPr>
          <p:nvPr userDrawn="1"/>
        </p:nvSpPr>
        <p:spPr bwMode="auto">
          <a:xfrm flipH="1">
            <a:off x="7848474" y="2310415"/>
            <a:ext cx="1879645" cy="2374128"/>
          </a:xfrm>
          <a:custGeom>
            <a:avLst/>
            <a:gdLst>
              <a:gd name="T0" fmla="*/ 1239 w 2486"/>
              <a:gd name="T1" fmla="*/ 0 h 3140"/>
              <a:gd name="T2" fmla="*/ 1485 w 2486"/>
              <a:gd name="T3" fmla="*/ 22 h 3140"/>
              <a:gd name="T4" fmla="*/ 1724 w 2486"/>
              <a:gd name="T5" fmla="*/ 102 h 3140"/>
              <a:gd name="T6" fmla="*/ 1930 w 2486"/>
              <a:gd name="T7" fmla="*/ 213 h 3140"/>
              <a:gd name="T8" fmla="*/ 2117 w 2486"/>
              <a:gd name="T9" fmla="*/ 364 h 3140"/>
              <a:gd name="T10" fmla="*/ 2271 w 2486"/>
              <a:gd name="T11" fmla="*/ 556 h 3140"/>
              <a:gd name="T12" fmla="*/ 2382 w 2486"/>
              <a:gd name="T13" fmla="*/ 759 h 3140"/>
              <a:gd name="T14" fmla="*/ 2457 w 2486"/>
              <a:gd name="T15" fmla="*/ 996 h 3140"/>
              <a:gd name="T16" fmla="*/ 2486 w 2486"/>
              <a:gd name="T17" fmla="*/ 1244 h 3140"/>
              <a:gd name="T18" fmla="*/ 2457 w 2486"/>
              <a:gd name="T19" fmla="*/ 1447 h 3140"/>
              <a:gd name="T20" fmla="*/ 2417 w 2486"/>
              <a:gd name="T21" fmla="*/ 1644 h 3140"/>
              <a:gd name="T22" fmla="*/ 2330 w 2486"/>
              <a:gd name="T23" fmla="*/ 1835 h 3140"/>
              <a:gd name="T24" fmla="*/ 2219 w 2486"/>
              <a:gd name="T25" fmla="*/ 1993 h 3140"/>
              <a:gd name="T26" fmla="*/ 2093 w 2486"/>
              <a:gd name="T27" fmla="*/ 2150 h 3140"/>
              <a:gd name="T28" fmla="*/ 1956 w 2486"/>
              <a:gd name="T29" fmla="*/ 2301 h 3140"/>
              <a:gd name="T30" fmla="*/ 1861 w 2486"/>
              <a:gd name="T31" fmla="*/ 2466 h 3140"/>
              <a:gd name="T32" fmla="*/ 1790 w 2486"/>
              <a:gd name="T33" fmla="*/ 2608 h 3140"/>
              <a:gd name="T34" fmla="*/ 1750 w 2486"/>
              <a:gd name="T35" fmla="*/ 2729 h 3140"/>
              <a:gd name="T36" fmla="*/ 1724 w 2486"/>
              <a:gd name="T37" fmla="*/ 2831 h 3140"/>
              <a:gd name="T38" fmla="*/ 1715 w 2486"/>
              <a:gd name="T39" fmla="*/ 2901 h 3140"/>
              <a:gd name="T40" fmla="*/ 1715 w 2486"/>
              <a:gd name="T41" fmla="*/ 2918 h 3140"/>
              <a:gd name="T42" fmla="*/ 1263 w 2486"/>
              <a:gd name="T43" fmla="*/ 3124 h 3140"/>
              <a:gd name="T44" fmla="*/ 1254 w 2486"/>
              <a:gd name="T45" fmla="*/ 3140 h 3140"/>
              <a:gd name="T46" fmla="*/ 1239 w 2486"/>
              <a:gd name="T47" fmla="*/ 3133 h 3140"/>
              <a:gd name="T48" fmla="*/ 1223 w 2486"/>
              <a:gd name="T49" fmla="*/ 3140 h 3140"/>
              <a:gd name="T50" fmla="*/ 1213 w 2486"/>
              <a:gd name="T51" fmla="*/ 3124 h 3140"/>
              <a:gd name="T52" fmla="*/ 759 w 2486"/>
              <a:gd name="T53" fmla="*/ 2918 h 3140"/>
              <a:gd name="T54" fmla="*/ 759 w 2486"/>
              <a:gd name="T55" fmla="*/ 2901 h 3140"/>
              <a:gd name="T56" fmla="*/ 750 w 2486"/>
              <a:gd name="T57" fmla="*/ 2831 h 3140"/>
              <a:gd name="T58" fmla="*/ 724 w 2486"/>
              <a:gd name="T59" fmla="*/ 2729 h 3140"/>
              <a:gd name="T60" fmla="*/ 684 w 2486"/>
              <a:gd name="T61" fmla="*/ 2604 h 3140"/>
              <a:gd name="T62" fmla="*/ 613 w 2486"/>
              <a:gd name="T63" fmla="*/ 2447 h 3140"/>
              <a:gd name="T64" fmla="*/ 511 w 2486"/>
              <a:gd name="T65" fmla="*/ 2291 h 3140"/>
              <a:gd name="T66" fmla="*/ 369 w 2486"/>
              <a:gd name="T67" fmla="*/ 2133 h 3140"/>
              <a:gd name="T68" fmla="*/ 369 w 2486"/>
              <a:gd name="T69" fmla="*/ 2133 h 3140"/>
              <a:gd name="T70" fmla="*/ 213 w 2486"/>
              <a:gd name="T71" fmla="*/ 1946 h 3140"/>
              <a:gd name="T72" fmla="*/ 92 w 2486"/>
              <a:gd name="T73" fmla="*/ 1733 h 3140"/>
              <a:gd name="T74" fmla="*/ 26 w 2486"/>
              <a:gd name="T75" fmla="*/ 1502 h 3140"/>
              <a:gd name="T76" fmla="*/ 0 w 2486"/>
              <a:gd name="T77" fmla="*/ 1244 h 3140"/>
              <a:gd name="T78" fmla="*/ 26 w 2486"/>
              <a:gd name="T79" fmla="*/ 996 h 3140"/>
              <a:gd name="T80" fmla="*/ 92 w 2486"/>
              <a:gd name="T81" fmla="*/ 759 h 3140"/>
              <a:gd name="T82" fmla="*/ 203 w 2486"/>
              <a:gd name="T83" fmla="*/ 556 h 3140"/>
              <a:gd name="T84" fmla="*/ 360 w 2486"/>
              <a:gd name="T85" fmla="*/ 364 h 3140"/>
              <a:gd name="T86" fmla="*/ 546 w 2486"/>
              <a:gd name="T87" fmla="*/ 213 h 3140"/>
              <a:gd name="T88" fmla="*/ 750 w 2486"/>
              <a:gd name="T89" fmla="*/ 102 h 3140"/>
              <a:gd name="T90" fmla="*/ 991 w 2486"/>
              <a:gd name="T91" fmla="*/ 22 h 3140"/>
              <a:gd name="T92" fmla="*/ 1239 w 2486"/>
              <a:gd name="T93" fmla="*/ 0 h 3140"/>
              <a:gd name="T94" fmla="*/ 1239 w 2486"/>
              <a:gd name="T95" fmla="*/ 0 h 3140"/>
              <a:gd name="T96" fmla="*/ 1239 w 2486"/>
              <a:gd name="T97" fmla="*/ 0 h 3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6" h="3140">
                <a:moveTo>
                  <a:pt x="1239" y="0"/>
                </a:moveTo>
                <a:lnTo>
                  <a:pt x="1485" y="22"/>
                </a:lnTo>
                <a:lnTo>
                  <a:pt x="1724" y="102"/>
                </a:lnTo>
                <a:lnTo>
                  <a:pt x="1930" y="213"/>
                </a:lnTo>
                <a:lnTo>
                  <a:pt x="2117" y="364"/>
                </a:lnTo>
                <a:lnTo>
                  <a:pt x="2271" y="556"/>
                </a:lnTo>
                <a:lnTo>
                  <a:pt x="2382" y="759"/>
                </a:lnTo>
                <a:lnTo>
                  <a:pt x="2457" y="996"/>
                </a:lnTo>
                <a:lnTo>
                  <a:pt x="2486" y="1244"/>
                </a:lnTo>
                <a:lnTo>
                  <a:pt x="2457" y="1447"/>
                </a:lnTo>
                <a:lnTo>
                  <a:pt x="2417" y="1644"/>
                </a:lnTo>
                <a:lnTo>
                  <a:pt x="2330" y="1835"/>
                </a:lnTo>
                <a:lnTo>
                  <a:pt x="2219" y="1993"/>
                </a:lnTo>
                <a:lnTo>
                  <a:pt x="2093" y="2150"/>
                </a:lnTo>
                <a:lnTo>
                  <a:pt x="1956" y="2301"/>
                </a:lnTo>
                <a:lnTo>
                  <a:pt x="1861" y="2466"/>
                </a:lnTo>
                <a:lnTo>
                  <a:pt x="1790" y="2608"/>
                </a:lnTo>
                <a:lnTo>
                  <a:pt x="1750" y="2729"/>
                </a:lnTo>
                <a:lnTo>
                  <a:pt x="1724" y="2831"/>
                </a:lnTo>
                <a:lnTo>
                  <a:pt x="1715" y="2901"/>
                </a:lnTo>
                <a:lnTo>
                  <a:pt x="1715" y="2918"/>
                </a:lnTo>
                <a:lnTo>
                  <a:pt x="1263" y="3124"/>
                </a:lnTo>
                <a:lnTo>
                  <a:pt x="1254" y="3140"/>
                </a:lnTo>
                <a:lnTo>
                  <a:pt x="1239" y="3133"/>
                </a:lnTo>
                <a:lnTo>
                  <a:pt x="1223" y="3140"/>
                </a:lnTo>
                <a:lnTo>
                  <a:pt x="1213" y="3124"/>
                </a:lnTo>
                <a:lnTo>
                  <a:pt x="759" y="2918"/>
                </a:lnTo>
                <a:lnTo>
                  <a:pt x="759" y="2901"/>
                </a:lnTo>
                <a:lnTo>
                  <a:pt x="750" y="2831"/>
                </a:lnTo>
                <a:lnTo>
                  <a:pt x="724" y="2729"/>
                </a:lnTo>
                <a:lnTo>
                  <a:pt x="684" y="2604"/>
                </a:lnTo>
                <a:lnTo>
                  <a:pt x="613" y="2447"/>
                </a:lnTo>
                <a:lnTo>
                  <a:pt x="511" y="2291"/>
                </a:lnTo>
                <a:lnTo>
                  <a:pt x="369" y="2133"/>
                </a:lnTo>
                <a:lnTo>
                  <a:pt x="369" y="2133"/>
                </a:lnTo>
                <a:lnTo>
                  <a:pt x="213" y="1946"/>
                </a:lnTo>
                <a:lnTo>
                  <a:pt x="92" y="1733"/>
                </a:lnTo>
                <a:lnTo>
                  <a:pt x="26" y="1502"/>
                </a:lnTo>
                <a:lnTo>
                  <a:pt x="0" y="1244"/>
                </a:lnTo>
                <a:lnTo>
                  <a:pt x="26" y="996"/>
                </a:lnTo>
                <a:lnTo>
                  <a:pt x="92" y="759"/>
                </a:lnTo>
                <a:lnTo>
                  <a:pt x="203" y="556"/>
                </a:lnTo>
                <a:lnTo>
                  <a:pt x="360" y="364"/>
                </a:lnTo>
                <a:lnTo>
                  <a:pt x="546" y="213"/>
                </a:lnTo>
                <a:lnTo>
                  <a:pt x="750" y="102"/>
                </a:lnTo>
                <a:lnTo>
                  <a:pt x="991" y="22"/>
                </a:lnTo>
                <a:lnTo>
                  <a:pt x="1239" y="0"/>
                </a:lnTo>
                <a:lnTo>
                  <a:pt x="1239" y="0"/>
                </a:lnTo>
                <a:lnTo>
                  <a:pt x="1239" y="0"/>
                </a:ln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1" name="Freeform 15"/>
          <p:cNvSpPr>
            <a:spLocks/>
          </p:cNvSpPr>
          <p:nvPr userDrawn="1"/>
        </p:nvSpPr>
        <p:spPr bwMode="auto">
          <a:xfrm flipH="1">
            <a:off x="7848474" y="2310415"/>
            <a:ext cx="1625598" cy="1627110"/>
          </a:xfrm>
          <a:custGeom>
            <a:avLst/>
            <a:gdLst>
              <a:gd name="T0" fmla="*/ 1757 w 2150"/>
              <a:gd name="T1" fmla="*/ 2150 h 2152"/>
              <a:gd name="T2" fmla="*/ 1883 w 2150"/>
              <a:gd name="T3" fmla="*/ 1993 h 2152"/>
              <a:gd name="T4" fmla="*/ 1994 w 2150"/>
              <a:gd name="T5" fmla="*/ 1835 h 2152"/>
              <a:gd name="T6" fmla="*/ 2081 w 2150"/>
              <a:gd name="T7" fmla="*/ 1644 h 2152"/>
              <a:gd name="T8" fmla="*/ 2121 w 2150"/>
              <a:gd name="T9" fmla="*/ 1447 h 2152"/>
              <a:gd name="T10" fmla="*/ 2150 w 2150"/>
              <a:gd name="T11" fmla="*/ 1244 h 2152"/>
              <a:gd name="T12" fmla="*/ 2121 w 2150"/>
              <a:gd name="T13" fmla="*/ 996 h 2152"/>
              <a:gd name="T14" fmla="*/ 2046 w 2150"/>
              <a:gd name="T15" fmla="*/ 759 h 2152"/>
              <a:gd name="T16" fmla="*/ 1935 w 2150"/>
              <a:gd name="T17" fmla="*/ 556 h 2152"/>
              <a:gd name="T18" fmla="*/ 1781 w 2150"/>
              <a:gd name="T19" fmla="*/ 364 h 2152"/>
              <a:gd name="T20" fmla="*/ 1594 w 2150"/>
              <a:gd name="T21" fmla="*/ 213 h 2152"/>
              <a:gd name="T22" fmla="*/ 1388 w 2150"/>
              <a:gd name="T23" fmla="*/ 102 h 2152"/>
              <a:gd name="T24" fmla="*/ 1149 w 2150"/>
              <a:gd name="T25" fmla="*/ 22 h 2152"/>
              <a:gd name="T26" fmla="*/ 903 w 2150"/>
              <a:gd name="T27" fmla="*/ 0 h 2152"/>
              <a:gd name="T28" fmla="*/ 655 w 2150"/>
              <a:gd name="T29" fmla="*/ 22 h 2152"/>
              <a:gd name="T30" fmla="*/ 414 w 2150"/>
              <a:gd name="T31" fmla="*/ 102 h 2152"/>
              <a:gd name="T32" fmla="*/ 210 w 2150"/>
              <a:gd name="T33" fmla="*/ 213 h 2152"/>
              <a:gd name="T34" fmla="*/ 24 w 2150"/>
              <a:gd name="T35" fmla="*/ 364 h 2152"/>
              <a:gd name="T36" fmla="*/ 0 w 2150"/>
              <a:gd name="T37" fmla="*/ 393 h 2152"/>
              <a:gd name="T38" fmla="*/ 1757 w 2150"/>
              <a:gd name="T39" fmla="*/ 2152 h 2152"/>
              <a:gd name="T40" fmla="*/ 1757 w 2150"/>
              <a:gd name="T41" fmla="*/ 215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0" h="2152">
                <a:moveTo>
                  <a:pt x="1757" y="2150"/>
                </a:moveTo>
                <a:lnTo>
                  <a:pt x="1883" y="1993"/>
                </a:lnTo>
                <a:lnTo>
                  <a:pt x="1994" y="1835"/>
                </a:lnTo>
                <a:lnTo>
                  <a:pt x="2081" y="1644"/>
                </a:lnTo>
                <a:lnTo>
                  <a:pt x="2121" y="1447"/>
                </a:lnTo>
                <a:lnTo>
                  <a:pt x="2150" y="1244"/>
                </a:lnTo>
                <a:lnTo>
                  <a:pt x="2121" y="996"/>
                </a:lnTo>
                <a:lnTo>
                  <a:pt x="2046" y="759"/>
                </a:lnTo>
                <a:lnTo>
                  <a:pt x="1935" y="556"/>
                </a:lnTo>
                <a:lnTo>
                  <a:pt x="1781" y="364"/>
                </a:lnTo>
                <a:lnTo>
                  <a:pt x="1594" y="213"/>
                </a:lnTo>
                <a:lnTo>
                  <a:pt x="1388" y="102"/>
                </a:lnTo>
                <a:lnTo>
                  <a:pt x="1149" y="22"/>
                </a:lnTo>
                <a:lnTo>
                  <a:pt x="903" y="0"/>
                </a:lnTo>
                <a:lnTo>
                  <a:pt x="655" y="22"/>
                </a:lnTo>
                <a:lnTo>
                  <a:pt x="414" y="102"/>
                </a:lnTo>
                <a:lnTo>
                  <a:pt x="210" y="213"/>
                </a:lnTo>
                <a:lnTo>
                  <a:pt x="24" y="364"/>
                </a:lnTo>
                <a:lnTo>
                  <a:pt x="0" y="393"/>
                </a:lnTo>
                <a:lnTo>
                  <a:pt x="1757" y="2152"/>
                </a:lnTo>
                <a:lnTo>
                  <a:pt x="1757" y="2150"/>
                </a:ln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4" name="Freeform 9"/>
          <p:cNvSpPr>
            <a:spLocks/>
          </p:cNvSpPr>
          <p:nvPr userDrawn="1"/>
        </p:nvSpPr>
        <p:spPr bwMode="auto">
          <a:xfrm flipH="1">
            <a:off x="8525716" y="4850379"/>
            <a:ext cx="536069" cy="151974"/>
          </a:xfrm>
          <a:custGeom>
            <a:avLst/>
            <a:gdLst>
              <a:gd name="T0" fmla="*/ 0 w 300"/>
              <a:gd name="T1" fmla="*/ 0 h 85"/>
              <a:gd name="T2" fmla="*/ 150 w 300"/>
              <a:gd name="T3" fmla="*/ 85 h 85"/>
              <a:gd name="T4" fmla="*/ 300 w 300"/>
              <a:gd name="T5" fmla="*/ 0 h 85"/>
            </a:gdLst>
            <a:ahLst/>
            <a:cxnLst>
              <a:cxn ang="0">
                <a:pos x="T0" y="T1"/>
              </a:cxn>
              <a:cxn ang="0">
                <a:pos x="T2" y="T3"/>
              </a:cxn>
              <a:cxn ang="0">
                <a:pos x="T4" y="T5"/>
              </a:cxn>
            </a:cxnLst>
            <a:rect l="0" t="0" r="r" b="b"/>
            <a:pathLst>
              <a:path w="300" h="85">
                <a:moveTo>
                  <a:pt x="0" y="0"/>
                </a:moveTo>
                <a:cubicBezTo>
                  <a:pt x="0" y="47"/>
                  <a:pt x="67" y="85"/>
                  <a:pt x="150" y="85"/>
                </a:cubicBezTo>
                <a:cubicBezTo>
                  <a:pt x="233" y="85"/>
                  <a:pt x="300" y="47"/>
                  <a:pt x="300" y="0"/>
                </a:cubicBezTo>
              </a:path>
            </a:pathLst>
          </a:custGeom>
          <a:solidFill>
            <a:srgbClr val="0F1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7" name="Group 16"/>
          <p:cNvGrpSpPr/>
          <p:nvPr userDrawn="1"/>
        </p:nvGrpSpPr>
        <p:grpSpPr>
          <a:xfrm>
            <a:off x="8429626" y="4497917"/>
            <a:ext cx="724958" cy="653202"/>
            <a:chOff x="10115551" y="5397500"/>
            <a:chExt cx="869950" cy="783842"/>
          </a:xfrm>
        </p:grpSpPr>
        <p:grpSp>
          <p:nvGrpSpPr>
            <p:cNvPr id="16" name="Group 15"/>
            <p:cNvGrpSpPr/>
            <p:nvPr userDrawn="1"/>
          </p:nvGrpSpPr>
          <p:grpSpPr>
            <a:xfrm>
              <a:off x="10141144" y="5568567"/>
              <a:ext cx="809625" cy="612775"/>
              <a:chOff x="10141144" y="5568567"/>
              <a:chExt cx="809625" cy="612775"/>
            </a:xfrm>
          </p:grpSpPr>
          <p:sp>
            <p:nvSpPr>
              <p:cNvPr id="15" name="Oval 14"/>
              <p:cNvSpPr/>
              <p:nvPr userDrawn="1"/>
            </p:nvSpPr>
            <p:spPr>
              <a:xfrm>
                <a:off x="10315575" y="6009173"/>
                <a:ext cx="471488" cy="1721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35"/>
              <p:cNvSpPr>
                <a:spLocks/>
              </p:cNvSpPr>
              <p:nvPr userDrawn="1"/>
            </p:nvSpPr>
            <p:spPr bwMode="auto">
              <a:xfrm>
                <a:off x="10141144" y="5568567"/>
                <a:ext cx="809625" cy="523875"/>
              </a:xfrm>
              <a:custGeom>
                <a:avLst/>
                <a:gdLst>
                  <a:gd name="T0" fmla="*/ 112 w 116"/>
                  <a:gd name="T1" fmla="*/ 33 h 75"/>
                  <a:gd name="T2" fmla="*/ 116 w 116"/>
                  <a:gd name="T3" fmla="*/ 28 h 75"/>
                  <a:gd name="T4" fmla="*/ 112 w 116"/>
                  <a:gd name="T5" fmla="*/ 24 h 75"/>
                  <a:gd name="T6" fmla="*/ 112 w 116"/>
                  <a:gd name="T7" fmla="*/ 24 h 75"/>
                  <a:gd name="T8" fmla="*/ 112 w 116"/>
                  <a:gd name="T9" fmla="*/ 17 h 75"/>
                  <a:gd name="T10" fmla="*/ 112 w 116"/>
                  <a:gd name="T11" fmla="*/ 17 h 75"/>
                  <a:gd name="T12" fmla="*/ 116 w 116"/>
                  <a:gd name="T13" fmla="*/ 13 h 75"/>
                  <a:gd name="T14" fmla="*/ 112 w 116"/>
                  <a:gd name="T15" fmla="*/ 8 h 75"/>
                  <a:gd name="T16" fmla="*/ 112 w 116"/>
                  <a:gd name="T17" fmla="*/ 8 h 75"/>
                  <a:gd name="T18" fmla="*/ 112 w 116"/>
                  <a:gd name="T19" fmla="*/ 0 h 75"/>
                  <a:gd name="T20" fmla="*/ 4 w 116"/>
                  <a:gd name="T21" fmla="*/ 0 h 75"/>
                  <a:gd name="T22" fmla="*/ 4 w 116"/>
                  <a:gd name="T23" fmla="*/ 8 h 75"/>
                  <a:gd name="T24" fmla="*/ 4 w 116"/>
                  <a:gd name="T25" fmla="*/ 8 h 75"/>
                  <a:gd name="T26" fmla="*/ 0 w 116"/>
                  <a:gd name="T27" fmla="*/ 13 h 75"/>
                  <a:gd name="T28" fmla="*/ 4 w 116"/>
                  <a:gd name="T29" fmla="*/ 17 h 75"/>
                  <a:gd name="T30" fmla="*/ 4 w 116"/>
                  <a:gd name="T31" fmla="*/ 17 h 75"/>
                  <a:gd name="T32" fmla="*/ 4 w 116"/>
                  <a:gd name="T33" fmla="*/ 24 h 75"/>
                  <a:gd name="T34" fmla="*/ 4 w 116"/>
                  <a:gd name="T35" fmla="*/ 24 h 75"/>
                  <a:gd name="T36" fmla="*/ 0 w 116"/>
                  <a:gd name="T37" fmla="*/ 28 h 75"/>
                  <a:gd name="T38" fmla="*/ 4 w 116"/>
                  <a:gd name="T39" fmla="*/ 33 h 75"/>
                  <a:gd name="T40" fmla="*/ 4 w 116"/>
                  <a:gd name="T41" fmla="*/ 33 h 75"/>
                  <a:gd name="T42" fmla="*/ 4 w 116"/>
                  <a:gd name="T43" fmla="*/ 39 h 75"/>
                  <a:gd name="T44" fmla="*/ 4 w 116"/>
                  <a:gd name="T45" fmla="*/ 39 h 75"/>
                  <a:gd name="T46" fmla="*/ 0 w 116"/>
                  <a:gd name="T47" fmla="*/ 44 h 75"/>
                  <a:gd name="T48" fmla="*/ 4 w 116"/>
                  <a:gd name="T49" fmla="*/ 48 h 75"/>
                  <a:gd name="T50" fmla="*/ 4 w 116"/>
                  <a:gd name="T51" fmla="*/ 48 h 75"/>
                  <a:gd name="T52" fmla="*/ 4 w 116"/>
                  <a:gd name="T53" fmla="*/ 52 h 75"/>
                  <a:gd name="T54" fmla="*/ 4 w 116"/>
                  <a:gd name="T55" fmla="*/ 55 h 75"/>
                  <a:gd name="T56" fmla="*/ 4 w 116"/>
                  <a:gd name="T57" fmla="*/ 55 h 75"/>
                  <a:gd name="T58" fmla="*/ 0 w 116"/>
                  <a:gd name="T59" fmla="*/ 59 h 75"/>
                  <a:gd name="T60" fmla="*/ 4 w 116"/>
                  <a:gd name="T61" fmla="*/ 64 h 75"/>
                  <a:gd name="T62" fmla="*/ 8 w 116"/>
                  <a:gd name="T63" fmla="*/ 64 h 75"/>
                  <a:gd name="T64" fmla="*/ 27 w 116"/>
                  <a:gd name="T65" fmla="*/ 75 h 75"/>
                  <a:gd name="T66" fmla="*/ 89 w 116"/>
                  <a:gd name="T67" fmla="*/ 75 h 75"/>
                  <a:gd name="T68" fmla="*/ 108 w 116"/>
                  <a:gd name="T69" fmla="*/ 64 h 75"/>
                  <a:gd name="T70" fmla="*/ 112 w 116"/>
                  <a:gd name="T71" fmla="*/ 64 h 75"/>
                  <a:gd name="T72" fmla="*/ 116 w 116"/>
                  <a:gd name="T73" fmla="*/ 59 h 75"/>
                  <a:gd name="T74" fmla="*/ 112 w 116"/>
                  <a:gd name="T75" fmla="*/ 55 h 75"/>
                  <a:gd name="T76" fmla="*/ 112 w 116"/>
                  <a:gd name="T77" fmla="*/ 55 h 75"/>
                  <a:gd name="T78" fmla="*/ 112 w 116"/>
                  <a:gd name="T79" fmla="*/ 52 h 75"/>
                  <a:gd name="T80" fmla="*/ 112 w 116"/>
                  <a:gd name="T81" fmla="*/ 48 h 75"/>
                  <a:gd name="T82" fmla="*/ 112 w 116"/>
                  <a:gd name="T83" fmla="*/ 48 h 75"/>
                  <a:gd name="T84" fmla="*/ 116 w 116"/>
                  <a:gd name="T85" fmla="*/ 44 h 75"/>
                  <a:gd name="T86" fmla="*/ 112 w 116"/>
                  <a:gd name="T87" fmla="*/ 39 h 75"/>
                  <a:gd name="T88" fmla="*/ 112 w 116"/>
                  <a:gd name="T89" fmla="*/ 39 h 75"/>
                  <a:gd name="T90" fmla="*/ 112 w 116"/>
                  <a:gd name="T91" fmla="*/ 3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75">
                    <a:moveTo>
                      <a:pt x="112" y="33"/>
                    </a:moveTo>
                    <a:cubicBezTo>
                      <a:pt x="114" y="33"/>
                      <a:pt x="116" y="31"/>
                      <a:pt x="116" y="28"/>
                    </a:cubicBezTo>
                    <a:cubicBezTo>
                      <a:pt x="116" y="26"/>
                      <a:pt x="114" y="24"/>
                      <a:pt x="112" y="24"/>
                    </a:cubicBezTo>
                    <a:cubicBezTo>
                      <a:pt x="112" y="24"/>
                      <a:pt x="112" y="24"/>
                      <a:pt x="112" y="24"/>
                    </a:cubicBezTo>
                    <a:cubicBezTo>
                      <a:pt x="112" y="17"/>
                      <a:pt x="112" y="17"/>
                      <a:pt x="112" y="17"/>
                    </a:cubicBezTo>
                    <a:cubicBezTo>
                      <a:pt x="112" y="17"/>
                      <a:pt x="112" y="17"/>
                      <a:pt x="112" y="17"/>
                    </a:cubicBezTo>
                    <a:cubicBezTo>
                      <a:pt x="114" y="17"/>
                      <a:pt x="116" y="15"/>
                      <a:pt x="116" y="13"/>
                    </a:cubicBezTo>
                    <a:cubicBezTo>
                      <a:pt x="116" y="10"/>
                      <a:pt x="114" y="8"/>
                      <a:pt x="112" y="8"/>
                    </a:cubicBezTo>
                    <a:cubicBezTo>
                      <a:pt x="112" y="8"/>
                      <a:pt x="112" y="8"/>
                      <a:pt x="112" y="8"/>
                    </a:cubicBezTo>
                    <a:cubicBezTo>
                      <a:pt x="112" y="0"/>
                      <a:pt x="112" y="0"/>
                      <a:pt x="112" y="0"/>
                    </a:cubicBezTo>
                    <a:cubicBezTo>
                      <a:pt x="4" y="0"/>
                      <a:pt x="4" y="0"/>
                      <a:pt x="4" y="0"/>
                    </a:cubicBezTo>
                    <a:cubicBezTo>
                      <a:pt x="4" y="8"/>
                      <a:pt x="4" y="8"/>
                      <a:pt x="4" y="8"/>
                    </a:cubicBezTo>
                    <a:cubicBezTo>
                      <a:pt x="4" y="8"/>
                      <a:pt x="4" y="8"/>
                      <a:pt x="4" y="8"/>
                    </a:cubicBezTo>
                    <a:cubicBezTo>
                      <a:pt x="2" y="8"/>
                      <a:pt x="0" y="10"/>
                      <a:pt x="0" y="13"/>
                    </a:cubicBezTo>
                    <a:cubicBezTo>
                      <a:pt x="0" y="15"/>
                      <a:pt x="2" y="17"/>
                      <a:pt x="4" y="17"/>
                    </a:cubicBezTo>
                    <a:cubicBezTo>
                      <a:pt x="4" y="17"/>
                      <a:pt x="4" y="17"/>
                      <a:pt x="4" y="17"/>
                    </a:cubicBezTo>
                    <a:cubicBezTo>
                      <a:pt x="4" y="24"/>
                      <a:pt x="4" y="24"/>
                      <a:pt x="4" y="24"/>
                    </a:cubicBezTo>
                    <a:cubicBezTo>
                      <a:pt x="4" y="24"/>
                      <a:pt x="4" y="24"/>
                      <a:pt x="4" y="24"/>
                    </a:cubicBezTo>
                    <a:cubicBezTo>
                      <a:pt x="2" y="24"/>
                      <a:pt x="0" y="26"/>
                      <a:pt x="0" y="28"/>
                    </a:cubicBezTo>
                    <a:cubicBezTo>
                      <a:pt x="0" y="31"/>
                      <a:pt x="2" y="33"/>
                      <a:pt x="4" y="33"/>
                    </a:cubicBezTo>
                    <a:cubicBezTo>
                      <a:pt x="4" y="33"/>
                      <a:pt x="4" y="33"/>
                      <a:pt x="4" y="33"/>
                    </a:cubicBezTo>
                    <a:cubicBezTo>
                      <a:pt x="4" y="39"/>
                      <a:pt x="4" y="39"/>
                      <a:pt x="4" y="39"/>
                    </a:cubicBezTo>
                    <a:cubicBezTo>
                      <a:pt x="4" y="39"/>
                      <a:pt x="4" y="39"/>
                      <a:pt x="4" y="39"/>
                    </a:cubicBezTo>
                    <a:cubicBezTo>
                      <a:pt x="2" y="39"/>
                      <a:pt x="0" y="41"/>
                      <a:pt x="0" y="44"/>
                    </a:cubicBezTo>
                    <a:cubicBezTo>
                      <a:pt x="0" y="46"/>
                      <a:pt x="2" y="48"/>
                      <a:pt x="4" y="48"/>
                    </a:cubicBezTo>
                    <a:cubicBezTo>
                      <a:pt x="4" y="48"/>
                      <a:pt x="4" y="48"/>
                      <a:pt x="4" y="48"/>
                    </a:cubicBezTo>
                    <a:cubicBezTo>
                      <a:pt x="4" y="52"/>
                      <a:pt x="4" y="52"/>
                      <a:pt x="4" y="52"/>
                    </a:cubicBezTo>
                    <a:cubicBezTo>
                      <a:pt x="4" y="53"/>
                      <a:pt x="4" y="54"/>
                      <a:pt x="4" y="55"/>
                    </a:cubicBezTo>
                    <a:cubicBezTo>
                      <a:pt x="4" y="55"/>
                      <a:pt x="4" y="55"/>
                      <a:pt x="4" y="55"/>
                    </a:cubicBezTo>
                    <a:cubicBezTo>
                      <a:pt x="2" y="55"/>
                      <a:pt x="0" y="57"/>
                      <a:pt x="0" y="59"/>
                    </a:cubicBezTo>
                    <a:cubicBezTo>
                      <a:pt x="0" y="62"/>
                      <a:pt x="2" y="64"/>
                      <a:pt x="4" y="64"/>
                    </a:cubicBezTo>
                    <a:cubicBezTo>
                      <a:pt x="8" y="64"/>
                      <a:pt x="8" y="64"/>
                      <a:pt x="8" y="64"/>
                    </a:cubicBezTo>
                    <a:cubicBezTo>
                      <a:pt x="12" y="70"/>
                      <a:pt x="19" y="75"/>
                      <a:pt x="27" y="75"/>
                    </a:cubicBezTo>
                    <a:cubicBezTo>
                      <a:pt x="89" y="75"/>
                      <a:pt x="89" y="75"/>
                      <a:pt x="89" y="75"/>
                    </a:cubicBezTo>
                    <a:cubicBezTo>
                      <a:pt x="97" y="75"/>
                      <a:pt x="104" y="70"/>
                      <a:pt x="108" y="64"/>
                    </a:cubicBezTo>
                    <a:cubicBezTo>
                      <a:pt x="112" y="64"/>
                      <a:pt x="112" y="64"/>
                      <a:pt x="112" y="64"/>
                    </a:cubicBezTo>
                    <a:cubicBezTo>
                      <a:pt x="114" y="64"/>
                      <a:pt x="116" y="62"/>
                      <a:pt x="116" y="59"/>
                    </a:cubicBezTo>
                    <a:cubicBezTo>
                      <a:pt x="116" y="57"/>
                      <a:pt x="114" y="55"/>
                      <a:pt x="112" y="55"/>
                    </a:cubicBezTo>
                    <a:cubicBezTo>
                      <a:pt x="112" y="55"/>
                      <a:pt x="112" y="55"/>
                      <a:pt x="112" y="55"/>
                    </a:cubicBezTo>
                    <a:cubicBezTo>
                      <a:pt x="112" y="54"/>
                      <a:pt x="112" y="53"/>
                      <a:pt x="112" y="52"/>
                    </a:cubicBezTo>
                    <a:cubicBezTo>
                      <a:pt x="112" y="48"/>
                      <a:pt x="112" y="48"/>
                      <a:pt x="112" y="48"/>
                    </a:cubicBezTo>
                    <a:cubicBezTo>
                      <a:pt x="112" y="48"/>
                      <a:pt x="112" y="48"/>
                      <a:pt x="112" y="48"/>
                    </a:cubicBezTo>
                    <a:cubicBezTo>
                      <a:pt x="114" y="48"/>
                      <a:pt x="116" y="46"/>
                      <a:pt x="116" y="44"/>
                    </a:cubicBezTo>
                    <a:cubicBezTo>
                      <a:pt x="116" y="41"/>
                      <a:pt x="114" y="39"/>
                      <a:pt x="112" y="39"/>
                    </a:cubicBezTo>
                    <a:cubicBezTo>
                      <a:pt x="112" y="39"/>
                      <a:pt x="112" y="39"/>
                      <a:pt x="112" y="39"/>
                    </a:cubicBezTo>
                    <a:cubicBezTo>
                      <a:pt x="112" y="33"/>
                      <a:pt x="112" y="33"/>
                      <a:pt x="112" y="3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36"/>
              <p:cNvSpPr>
                <a:spLocks/>
              </p:cNvSpPr>
              <p:nvPr userDrawn="1"/>
            </p:nvSpPr>
            <p:spPr bwMode="auto">
              <a:xfrm>
                <a:off x="10210994" y="5638417"/>
                <a:ext cx="663575" cy="90488"/>
              </a:xfrm>
              <a:custGeom>
                <a:avLst/>
                <a:gdLst>
                  <a:gd name="T0" fmla="*/ 4 w 95"/>
                  <a:gd name="T1" fmla="*/ 13 h 13"/>
                  <a:gd name="T2" fmla="*/ 0 w 95"/>
                  <a:gd name="T3" fmla="*/ 9 h 13"/>
                  <a:gd name="T4" fmla="*/ 4 w 95"/>
                  <a:gd name="T5" fmla="*/ 5 h 13"/>
                  <a:gd name="T6" fmla="*/ 91 w 95"/>
                  <a:gd name="T7" fmla="*/ 0 h 13"/>
                  <a:gd name="T8" fmla="*/ 95 w 95"/>
                  <a:gd name="T9" fmla="*/ 4 h 13"/>
                  <a:gd name="T10" fmla="*/ 91 w 95"/>
                  <a:gd name="T11" fmla="*/ 8 h 13"/>
                  <a:gd name="T12" fmla="*/ 4 w 95"/>
                  <a:gd name="T13" fmla="*/ 13 h 13"/>
                  <a:gd name="T14" fmla="*/ 4 w 95"/>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3">
                    <a:moveTo>
                      <a:pt x="4" y="13"/>
                    </a:moveTo>
                    <a:cubicBezTo>
                      <a:pt x="2" y="13"/>
                      <a:pt x="0" y="11"/>
                      <a:pt x="0" y="9"/>
                    </a:cubicBezTo>
                    <a:cubicBezTo>
                      <a:pt x="0" y="7"/>
                      <a:pt x="1" y="5"/>
                      <a:pt x="4" y="5"/>
                    </a:cubicBezTo>
                    <a:cubicBezTo>
                      <a:pt x="91" y="0"/>
                      <a:pt x="91" y="0"/>
                      <a:pt x="91" y="0"/>
                    </a:cubicBezTo>
                    <a:cubicBezTo>
                      <a:pt x="93" y="0"/>
                      <a:pt x="95" y="1"/>
                      <a:pt x="95" y="4"/>
                    </a:cubicBezTo>
                    <a:cubicBezTo>
                      <a:pt x="95" y="6"/>
                      <a:pt x="94" y="8"/>
                      <a:pt x="91" y="8"/>
                    </a:cubicBezTo>
                    <a:cubicBezTo>
                      <a:pt x="4" y="13"/>
                      <a:pt x="4" y="13"/>
                      <a:pt x="4" y="13"/>
                    </a:cubicBezTo>
                    <a:cubicBezTo>
                      <a:pt x="4" y="13"/>
                      <a:pt x="4"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37"/>
              <p:cNvSpPr>
                <a:spLocks/>
              </p:cNvSpPr>
              <p:nvPr userDrawn="1"/>
            </p:nvSpPr>
            <p:spPr bwMode="auto">
              <a:xfrm>
                <a:off x="10203056" y="5728904"/>
                <a:ext cx="671513" cy="92075"/>
              </a:xfrm>
              <a:custGeom>
                <a:avLst/>
                <a:gdLst>
                  <a:gd name="T0" fmla="*/ 4 w 96"/>
                  <a:gd name="T1" fmla="*/ 13 h 13"/>
                  <a:gd name="T2" fmla="*/ 0 w 96"/>
                  <a:gd name="T3" fmla="*/ 10 h 13"/>
                  <a:gd name="T4" fmla="*/ 4 w 96"/>
                  <a:gd name="T5" fmla="*/ 5 h 13"/>
                  <a:gd name="T6" fmla="*/ 92 w 96"/>
                  <a:gd name="T7" fmla="*/ 0 h 13"/>
                  <a:gd name="T8" fmla="*/ 96 w 96"/>
                  <a:gd name="T9" fmla="*/ 4 h 13"/>
                  <a:gd name="T10" fmla="*/ 92 w 96"/>
                  <a:gd name="T11" fmla="*/ 8 h 13"/>
                  <a:gd name="T12" fmla="*/ 5 w 96"/>
                  <a:gd name="T13" fmla="*/ 13 h 13"/>
                  <a:gd name="T14" fmla="*/ 4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4" y="13"/>
                    </a:moveTo>
                    <a:cubicBezTo>
                      <a:pt x="2" y="13"/>
                      <a:pt x="1" y="12"/>
                      <a:pt x="0" y="10"/>
                    </a:cubicBezTo>
                    <a:cubicBezTo>
                      <a:pt x="0" y="7"/>
                      <a:pt x="2" y="5"/>
                      <a:pt x="4" y="5"/>
                    </a:cubicBezTo>
                    <a:cubicBezTo>
                      <a:pt x="92" y="0"/>
                      <a:pt x="92" y="0"/>
                      <a:pt x="92" y="0"/>
                    </a:cubicBezTo>
                    <a:cubicBezTo>
                      <a:pt x="94" y="0"/>
                      <a:pt x="96" y="2"/>
                      <a:pt x="96" y="4"/>
                    </a:cubicBezTo>
                    <a:cubicBezTo>
                      <a:pt x="96" y="6"/>
                      <a:pt x="94" y="8"/>
                      <a:pt x="92" y="8"/>
                    </a:cubicBezTo>
                    <a:cubicBezTo>
                      <a:pt x="5" y="13"/>
                      <a:pt x="5" y="13"/>
                      <a:pt x="5" y="13"/>
                    </a:cubicBezTo>
                    <a:cubicBezTo>
                      <a:pt x="5" y="13"/>
                      <a:pt x="5"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38"/>
              <p:cNvSpPr>
                <a:spLocks/>
              </p:cNvSpPr>
              <p:nvPr userDrawn="1"/>
            </p:nvSpPr>
            <p:spPr bwMode="auto">
              <a:xfrm>
                <a:off x="10203056" y="5820979"/>
                <a:ext cx="665163" cy="96838"/>
              </a:xfrm>
              <a:custGeom>
                <a:avLst/>
                <a:gdLst>
                  <a:gd name="T0" fmla="*/ 4 w 95"/>
                  <a:gd name="T1" fmla="*/ 14 h 14"/>
                  <a:gd name="T2" fmla="*/ 0 w 95"/>
                  <a:gd name="T3" fmla="*/ 10 h 14"/>
                  <a:gd name="T4" fmla="*/ 4 w 95"/>
                  <a:gd name="T5" fmla="*/ 6 h 14"/>
                  <a:gd name="T6" fmla="*/ 91 w 95"/>
                  <a:gd name="T7" fmla="*/ 0 h 14"/>
                  <a:gd name="T8" fmla="*/ 95 w 95"/>
                  <a:gd name="T9" fmla="*/ 4 h 14"/>
                  <a:gd name="T10" fmla="*/ 92 w 95"/>
                  <a:gd name="T11" fmla="*/ 8 h 14"/>
                  <a:gd name="T12" fmla="*/ 4 w 95"/>
                  <a:gd name="T13" fmla="*/ 14 h 14"/>
                  <a:gd name="T14" fmla="*/ 4 w 95"/>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4">
                    <a:moveTo>
                      <a:pt x="4" y="14"/>
                    </a:moveTo>
                    <a:cubicBezTo>
                      <a:pt x="2" y="14"/>
                      <a:pt x="0" y="12"/>
                      <a:pt x="0" y="10"/>
                    </a:cubicBezTo>
                    <a:cubicBezTo>
                      <a:pt x="0" y="8"/>
                      <a:pt x="2" y="6"/>
                      <a:pt x="4" y="6"/>
                    </a:cubicBezTo>
                    <a:cubicBezTo>
                      <a:pt x="91" y="0"/>
                      <a:pt x="91" y="0"/>
                      <a:pt x="91" y="0"/>
                    </a:cubicBezTo>
                    <a:cubicBezTo>
                      <a:pt x="93" y="0"/>
                      <a:pt x="95" y="2"/>
                      <a:pt x="95" y="4"/>
                    </a:cubicBezTo>
                    <a:cubicBezTo>
                      <a:pt x="95" y="6"/>
                      <a:pt x="94" y="8"/>
                      <a:pt x="92" y="8"/>
                    </a:cubicBezTo>
                    <a:cubicBezTo>
                      <a:pt x="4" y="14"/>
                      <a:pt x="4" y="14"/>
                      <a:pt x="4" y="14"/>
                    </a:cubicBezTo>
                    <a:cubicBezTo>
                      <a:pt x="4" y="14"/>
                      <a:pt x="4" y="14"/>
                      <a:pt x="4" y="14"/>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39"/>
              <p:cNvSpPr>
                <a:spLocks/>
              </p:cNvSpPr>
              <p:nvPr userDrawn="1"/>
            </p:nvSpPr>
            <p:spPr bwMode="auto">
              <a:xfrm>
                <a:off x="10196706" y="5917817"/>
                <a:ext cx="671513" cy="90488"/>
              </a:xfrm>
              <a:custGeom>
                <a:avLst/>
                <a:gdLst>
                  <a:gd name="T0" fmla="*/ 5 w 96"/>
                  <a:gd name="T1" fmla="*/ 13 h 13"/>
                  <a:gd name="T2" fmla="*/ 1 w 96"/>
                  <a:gd name="T3" fmla="*/ 9 h 13"/>
                  <a:gd name="T4" fmla="*/ 4 w 96"/>
                  <a:gd name="T5" fmla="*/ 5 h 13"/>
                  <a:gd name="T6" fmla="*/ 92 w 96"/>
                  <a:gd name="T7" fmla="*/ 0 h 13"/>
                  <a:gd name="T8" fmla="*/ 96 w 96"/>
                  <a:gd name="T9" fmla="*/ 3 h 13"/>
                  <a:gd name="T10" fmla="*/ 92 w 96"/>
                  <a:gd name="T11" fmla="*/ 8 h 13"/>
                  <a:gd name="T12" fmla="*/ 5 w 96"/>
                  <a:gd name="T13" fmla="*/ 13 h 13"/>
                  <a:gd name="T14" fmla="*/ 5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5" y="13"/>
                    </a:moveTo>
                    <a:cubicBezTo>
                      <a:pt x="2" y="13"/>
                      <a:pt x="1" y="11"/>
                      <a:pt x="1" y="9"/>
                    </a:cubicBezTo>
                    <a:cubicBezTo>
                      <a:pt x="0" y="7"/>
                      <a:pt x="2" y="5"/>
                      <a:pt x="4" y="5"/>
                    </a:cubicBezTo>
                    <a:cubicBezTo>
                      <a:pt x="92" y="0"/>
                      <a:pt x="92" y="0"/>
                      <a:pt x="92" y="0"/>
                    </a:cubicBezTo>
                    <a:cubicBezTo>
                      <a:pt x="94" y="0"/>
                      <a:pt x="96" y="1"/>
                      <a:pt x="96" y="3"/>
                    </a:cubicBezTo>
                    <a:cubicBezTo>
                      <a:pt x="96" y="6"/>
                      <a:pt x="94" y="8"/>
                      <a:pt x="92" y="8"/>
                    </a:cubicBezTo>
                    <a:cubicBezTo>
                      <a:pt x="5" y="13"/>
                      <a:pt x="5" y="13"/>
                      <a:pt x="5" y="13"/>
                    </a:cubicBezTo>
                    <a:cubicBezTo>
                      <a:pt x="5" y="13"/>
                      <a:pt x="5" y="13"/>
                      <a:pt x="5"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41" name="Freeform 5"/>
            <p:cNvSpPr>
              <a:spLocks/>
            </p:cNvSpPr>
            <p:nvPr userDrawn="1"/>
          </p:nvSpPr>
          <p:spPr bwMode="auto">
            <a:xfrm>
              <a:off x="10115551" y="5397500"/>
              <a:ext cx="869950" cy="223838"/>
            </a:xfrm>
            <a:custGeom>
              <a:avLst/>
              <a:gdLst>
                <a:gd name="T0" fmla="*/ 130 w 130"/>
                <a:gd name="T1" fmla="*/ 10 h 32"/>
                <a:gd name="T2" fmla="*/ 112 w 130"/>
                <a:gd name="T3" fmla="*/ 30 h 32"/>
                <a:gd name="T4" fmla="*/ 65 w 130"/>
                <a:gd name="T5" fmla="*/ 32 h 32"/>
                <a:gd name="T6" fmla="*/ 18 w 130"/>
                <a:gd name="T7" fmla="*/ 30 h 32"/>
                <a:gd name="T8" fmla="*/ 0 w 130"/>
                <a:gd name="T9" fmla="*/ 10 h 32"/>
                <a:gd name="T10" fmla="*/ 0 w 130"/>
                <a:gd name="T11" fmla="*/ 0 h 32"/>
                <a:gd name="T12" fmla="*/ 65 w 130"/>
                <a:gd name="T13" fmla="*/ 4 h 32"/>
                <a:gd name="T14" fmla="*/ 130 w 130"/>
                <a:gd name="T15" fmla="*/ 0 h 32"/>
                <a:gd name="T16" fmla="*/ 130 w 130"/>
                <a:gd name="T17"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32">
                  <a:moveTo>
                    <a:pt x="130" y="10"/>
                  </a:moveTo>
                  <a:cubicBezTo>
                    <a:pt x="130" y="20"/>
                    <a:pt x="122" y="29"/>
                    <a:pt x="112" y="30"/>
                  </a:cubicBezTo>
                  <a:cubicBezTo>
                    <a:pt x="98" y="31"/>
                    <a:pt x="80" y="32"/>
                    <a:pt x="65" y="32"/>
                  </a:cubicBezTo>
                  <a:cubicBezTo>
                    <a:pt x="50" y="32"/>
                    <a:pt x="32" y="31"/>
                    <a:pt x="18" y="30"/>
                  </a:cubicBezTo>
                  <a:cubicBezTo>
                    <a:pt x="8" y="29"/>
                    <a:pt x="0" y="20"/>
                    <a:pt x="0" y="10"/>
                  </a:cubicBezTo>
                  <a:cubicBezTo>
                    <a:pt x="0" y="0"/>
                    <a:pt x="0" y="0"/>
                    <a:pt x="0" y="0"/>
                  </a:cubicBezTo>
                  <a:cubicBezTo>
                    <a:pt x="0" y="0"/>
                    <a:pt x="39" y="4"/>
                    <a:pt x="65" y="4"/>
                  </a:cubicBezTo>
                  <a:cubicBezTo>
                    <a:pt x="91" y="4"/>
                    <a:pt x="130" y="0"/>
                    <a:pt x="130" y="0"/>
                  </a:cubicBezTo>
                  <a:lnTo>
                    <a:pt x="130" y="1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4153957293"/>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grpSp>
        <p:nvGrpSpPr>
          <p:cNvPr id="4" name="Group 3"/>
          <p:cNvGrpSpPr/>
          <p:nvPr userDrawn="1"/>
        </p:nvGrpSpPr>
        <p:grpSpPr>
          <a:xfrm>
            <a:off x="6593362" y="1302014"/>
            <a:ext cx="4392138" cy="4253974"/>
            <a:chOff x="7912034" y="2070522"/>
            <a:chExt cx="5270566" cy="5104769"/>
          </a:xfrm>
        </p:grpSpPr>
        <p:grpSp>
          <p:nvGrpSpPr>
            <p:cNvPr id="3" name="Group 2"/>
            <p:cNvGrpSpPr/>
            <p:nvPr userDrawn="1"/>
          </p:nvGrpSpPr>
          <p:grpSpPr>
            <a:xfrm>
              <a:off x="7912034" y="2070522"/>
              <a:ext cx="5270566" cy="5104769"/>
              <a:chOff x="7912034" y="2070522"/>
              <a:chExt cx="5270566" cy="5104769"/>
            </a:xfrm>
          </p:grpSpPr>
          <p:sp>
            <p:nvSpPr>
              <p:cNvPr id="113" name="Freeform 19"/>
              <p:cNvSpPr>
                <a:spLocks/>
              </p:cNvSpPr>
              <p:nvPr userDrawn="1"/>
            </p:nvSpPr>
            <p:spPr bwMode="auto">
              <a:xfrm>
                <a:off x="7912034" y="4334587"/>
                <a:ext cx="5270566" cy="2840704"/>
              </a:xfrm>
              <a:custGeom>
                <a:avLst/>
                <a:gdLst>
                  <a:gd name="T0" fmla="*/ 1859 w 2284"/>
                  <a:gd name="T1" fmla="*/ 382 h 1231"/>
                  <a:gd name="T2" fmla="*/ 1804 w 2284"/>
                  <a:gd name="T3" fmla="*/ 385 h 1231"/>
                  <a:gd name="T4" fmla="*/ 1548 w 2284"/>
                  <a:gd name="T5" fmla="*/ 138 h 1231"/>
                  <a:gd name="T6" fmla="*/ 1376 w 2284"/>
                  <a:gd name="T7" fmla="*/ 205 h 1231"/>
                  <a:gd name="T8" fmla="*/ 925 w 2284"/>
                  <a:gd name="T9" fmla="*/ 0 h 1231"/>
                  <a:gd name="T10" fmla="*/ 321 w 2284"/>
                  <a:gd name="T11" fmla="*/ 611 h 1231"/>
                  <a:gd name="T12" fmla="*/ 311 w 2284"/>
                  <a:gd name="T13" fmla="*/ 611 h 1231"/>
                  <a:gd name="T14" fmla="*/ 0 w 2284"/>
                  <a:gd name="T15" fmla="*/ 916 h 1231"/>
                  <a:gd name="T16" fmla="*/ 311 w 2284"/>
                  <a:gd name="T17" fmla="*/ 1231 h 1231"/>
                  <a:gd name="T18" fmla="*/ 1859 w 2284"/>
                  <a:gd name="T19" fmla="*/ 1231 h 1231"/>
                  <a:gd name="T20" fmla="*/ 2284 w 2284"/>
                  <a:gd name="T21" fmla="*/ 802 h 1231"/>
                  <a:gd name="T22" fmla="*/ 1859 w 2284"/>
                  <a:gd name="T23" fmla="*/ 382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84" h="1231">
                    <a:moveTo>
                      <a:pt x="1859" y="382"/>
                    </a:moveTo>
                    <a:cubicBezTo>
                      <a:pt x="1841" y="382"/>
                      <a:pt x="1822" y="383"/>
                      <a:pt x="1804" y="385"/>
                    </a:cubicBezTo>
                    <a:cubicBezTo>
                      <a:pt x="1799" y="248"/>
                      <a:pt x="1686" y="138"/>
                      <a:pt x="1548" y="138"/>
                    </a:cubicBezTo>
                    <a:cubicBezTo>
                      <a:pt x="1482" y="138"/>
                      <a:pt x="1421" y="163"/>
                      <a:pt x="1376" y="205"/>
                    </a:cubicBezTo>
                    <a:cubicBezTo>
                      <a:pt x="1265" y="79"/>
                      <a:pt x="1104" y="0"/>
                      <a:pt x="925" y="0"/>
                    </a:cubicBezTo>
                    <a:cubicBezTo>
                      <a:pt x="594" y="0"/>
                      <a:pt x="321" y="277"/>
                      <a:pt x="321" y="611"/>
                    </a:cubicBezTo>
                    <a:cubicBezTo>
                      <a:pt x="311" y="611"/>
                      <a:pt x="311" y="611"/>
                      <a:pt x="311" y="611"/>
                    </a:cubicBezTo>
                    <a:cubicBezTo>
                      <a:pt x="141" y="611"/>
                      <a:pt x="0" y="745"/>
                      <a:pt x="0" y="916"/>
                    </a:cubicBezTo>
                    <a:cubicBezTo>
                      <a:pt x="0" y="1098"/>
                      <a:pt x="141" y="1231"/>
                      <a:pt x="311" y="1231"/>
                    </a:cubicBezTo>
                    <a:cubicBezTo>
                      <a:pt x="311" y="1231"/>
                      <a:pt x="311" y="1231"/>
                      <a:pt x="1859" y="1231"/>
                    </a:cubicBezTo>
                    <a:cubicBezTo>
                      <a:pt x="2095" y="1231"/>
                      <a:pt x="2284" y="1041"/>
                      <a:pt x="2284" y="802"/>
                    </a:cubicBezTo>
                    <a:cubicBezTo>
                      <a:pt x="2284" y="573"/>
                      <a:pt x="2095" y="382"/>
                      <a:pt x="1859" y="38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Freeform 20"/>
              <p:cNvSpPr>
                <a:spLocks/>
              </p:cNvSpPr>
              <p:nvPr userDrawn="1"/>
            </p:nvSpPr>
            <p:spPr bwMode="auto">
              <a:xfrm rot="20700000">
                <a:off x="8862187" y="2070522"/>
                <a:ext cx="3594565" cy="4114900"/>
              </a:xfrm>
              <a:custGeom>
                <a:avLst/>
                <a:gdLst>
                  <a:gd name="T0" fmla="*/ 28 w 2035"/>
                  <a:gd name="T1" fmla="*/ 2232 h 2330"/>
                  <a:gd name="T2" fmla="*/ 932 w 2035"/>
                  <a:gd name="T3" fmla="*/ 798 h 2330"/>
                  <a:gd name="T4" fmla="*/ 1272 w 2035"/>
                  <a:gd name="T5" fmla="*/ 1008 h 2330"/>
                  <a:gd name="T6" fmla="*/ 1752 w 2035"/>
                  <a:gd name="T7" fmla="*/ 293 h 2330"/>
                  <a:gd name="T8" fmla="*/ 1657 w 2035"/>
                  <a:gd name="T9" fmla="*/ 232 h 2330"/>
                  <a:gd name="T10" fmla="*/ 2035 w 2035"/>
                  <a:gd name="T11" fmla="*/ 0 h 2330"/>
                  <a:gd name="T12" fmla="*/ 1998 w 2035"/>
                  <a:gd name="T13" fmla="*/ 454 h 2330"/>
                  <a:gd name="T14" fmla="*/ 1892 w 2035"/>
                  <a:gd name="T15" fmla="*/ 384 h 2330"/>
                  <a:gd name="T16" fmla="*/ 1333 w 2035"/>
                  <a:gd name="T17" fmla="*/ 1250 h 2330"/>
                  <a:gd name="T18" fmla="*/ 1005 w 2035"/>
                  <a:gd name="T19" fmla="*/ 1050 h 2330"/>
                  <a:gd name="T20" fmla="*/ 160 w 2035"/>
                  <a:gd name="T21" fmla="*/ 2323 h 2330"/>
                  <a:gd name="T22" fmla="*/ 0 w 2035"/>
                  <a:gd name="T23" fmla="*/ 2280 h 2330"/>
                  <a:gd name="T24" fmla="*/ 28 w 2035"/>
                  <a:gd name="T25" fmla="*/ 2232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2330">
                    <a:moveTo>
                      <a:pt x="28" y="2232"/>
                    </a:moveTo>
                    <a:cubicBezTo>
                      <a:pt x="932" y="798"/>
                      <a:pt x="932" y="798"/>
                      <a:pt x="932" y="798"/>
                    </a:cubicBezTo>
                    <a:cubicBezTo>
                      <a:pt x="1272" y="1008"/>
                      <a:pt x="1272" y="1008"/>
                      <a:pt x="1272" y="1008"/>
                    </a:cubicBezTo>
                    <a:cubicBezTo>
                      <a:pt x="1752" y="293"/>
                      <a:pt x="1752" y="293"/>
                      <a:pt x="1752" y="293"/>
                    </a:cubicBezTo>
                    <a:cubicBezTo>
                      <a:pt x="1657" y="232"/>
                      <a:pt x="1657" y="232"/>
                      <a:pt x="1657" y="232"/>
                    </a:cubicBezTo>
                    <a:cubicBezTo>
                      <a:pt x="2035" y="0"/>
                      <a:pt x="2035" y="0"/>
                      <a:pt x="2035" y="0"/>
                    </a:cubicBezTo>
                    <a:cubicBezTo>
                      <a:pt x="1998" y="454"/>
                      <a:pt x="1998" y="454"/>
                      <a:pt x="1998" y="454"/>
                    </a:cubicBezTo>
                    <a:cubicBezTo>
                      <a:pt x="1892" y="384"/>
                      <a:pt x="1892" y="384"/>
                      <a:pt x="1892" y="384"/>
                    </a:cubicBezTo>
                    <a:cubicBezTo>
                      <a:pt x="1333" y="1250"/>
                      <a:pt x="1333" y="1250"/>
                      <a:pt x="1333" y="1250"/>
                    </a:cubicBezTo>
                    <a:cubicBezTo>
                      <a:pt x="1005" y="1050"/>
                      <a:pt x="1005" y="1050"/>
                      <a:pt x="1005" y="1050"/>
                    </a:cubicBezTo>
                    <a:cubicBezTo>
                      <a:pt x="160" y="2323"/>
                      <a:pt x="160" y="2323"/>
                      <a:pt x="160" y="2323"/>
                    </a:cubicBezTo>
                    <a:cubicBezTo>
                      <a:pt x="160" y="2323"/>
                      <a:pt x="75" y="2330"/>
                      <a:pt x="0" y="2280"/>
                    </a:cubicBezTo>
                    <a:lnTo>
                      <a:pt x="28" y="223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2" name="Oval 1"/>
            <p:cNvSpPr/>
            <p:nvPr userDrawn="1"/>
          </p:nvSpPr>
          <p:spPr>
            <a:xfrm>
              <a:off x="8739455" y="583395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Oval 24"/>
            <p:cNvSpPr/>
            <p:nvPr userDrawn="1"/>
          </p:nvSpPr>
          <p:spPr>
            <a:xfrm>
              <a:off x="9653855" y="572727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863521556"/>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1_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Tree>
    <p:extLst>
      <p:ext uri="{BB962C8B-B14F-4D97-AF65-F5344CB8AC3E}">
        <p14:creationId xmlns:p14="http://schemas.microsoft.com/office/powerpoint/2010/main" val="3397731858"/>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Regular 1">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2680252870"/>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Content and Table">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
        <p:nvSpPr>
          <p:cNvPr id="3" name="Text Placeholder 2"/>
          <p:cNvSpPr>
            <a:spLocks noGrp="1"/>
          </p:cNvSpPr>
          <p:nvPr>
            <p:ph type="body" sz="quarter" idx="10"/>
          </p:nvPr>
        </p:nvSpPr>
        <p:spPr>
          <a:xfrm>
            <a:off x="469937" y="1524000"/>
            <a:ext cx="6086438" cy="3905250"/>
          </a:xfrm>
          <a:prstGeom prst="rect">
            <a:avLst/>
          </a:prstGeom>
        </p:spPr>
        <p:txBody>
          <a:bodyPr/>
          <a:lstStyle>
            <a:lvl1pPr marL="0" indent="0">
              <a:buFontTx/>
              <a:buNone/>
              <a:defRPr sz="3333" spc="-67" baseline="0">
                <a:solidFill>
                  <a:schemeClr val="accent1"/>
                </a:solidFill>
                <a:latin typeface="+mj-lt"/>
              </a:defRPr>
            </a:lvl1pPr>
            <a:lvl2pPr marL="544237" indent="0">
              <a:buFontTx/>
              <a:buNone/>
              <a:defRPr sz="2667" spc="-75" baseline="0">
                <a:latin typeface="+mj-lt"/>
              </a:defRPr>
            </a:lvl2pPr>
            <a:lvl3pPr marL="1088474" indent="0">
              <a:buFontTx/>
              <a:buNone/>
              <a:defRPr sz="2000" spc="-75" baseline="0">
                <a:latin typeface="+mj-lt"/>
              </a:defRPr>
            </a:lvl3pPr>
            <a:lvl4pPr marL="1632711" indent="0">
              <a:buFontTx/>
              <a:buNone/>
              <a:defRPr sz="1667">
                <a:latin typeface="+mn-lt"/>
              </a:defRPr>
            </a:lvl4pPr>
            <a:lvl5pPr marL="2176947" indent="0">
              <a:buFontTx/>
              <a:buNone/>
              <a:defRPr sz="15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37122244"/>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Content Scree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440" y="1524000"/>
            <a:ext cx="11151918" cy="4760913"/>
          </a:xfrm>
          <a:prstGeom prst="rect">
            <a:avLst/>
          </a:prstGeom>
        </p:spPr>
        <p:txBody>
          <a:bodyPr/>
          <a:lstStyle>
            <a:lvl1pPr marL="0" indent="0">
              <a:buFontTx/>
              <a:buNone/>
              <a:defRPr sz="3333" spc="-75" baseline="0">
                <a:solidFill>
                  <a:schemeClr val="accent1"/>
                </a:solidFill>
                <a:latin typeface="Segoe UI Light" panose="020B0502040204020203" pitchFamily="34" charset="0"/>
                <a:ea typeface="Segoe UI" panose="020B0502040204020203" pitchFamily="34" charset="0"/>
                <a:cs typeface="Segoe UI" panose="020B0502040204020203" pitchFamily="34" charset="0"/>
              </a:defRPr>
            </a:lvl1pPr>
            <a:lvl2pPr marL="544237" indent="0">
              <a:buFontTx/>
              <a:buNone/>
              <a:defRPr sz="2667" spc="-75" baseline="0">
                <a:latin typeface="+mj-lt"/>
                <a:ea typeface="Segoe UI" panose="020B0502040204020203" pitchFamily="34" charset="0"/>
                <a:cs typeface="Segoe UI" panose="020B0502040204020203" pitchFamily="34" charset="0"/>
              </a:defRPr>
            </a:lvl2pPr>
            <a:lvl3pPr marL="1088474" indent="0">
              <a:buFontTx/>
              <a:buNone/>
              <a:defRPr sz="2000" spc="-75" baseline="0">
                <a:latin typeface="+mj-lt"/>
                <a:ea typeface="Segoe UI" panose="020B0502040204020203" pitchFamily="34" charset="0"/>
                <a:cs typeface="Segoe UI" panose="020B0502040204020203" pitchFamily="34" charset="0"/>
              </a:defRPr>
            </a:lvl3pPr>
            <a:lvl4pPr marL="1632711" indent="0">
              <a:buFontTx/>
              <a:buNone/>
              <a:defRPr sz="1667">
                <a:latin typeface="Segoe UI" panose="020B0502040204020203" pitchFamily="34" charset="0"/>
                <a:ea typeface="Segoe UI" panose="020B0502040204020203" pitchFamily="34" charset="0"/>
                <a:cs typeface="Segoe UI" panose="020B0502040204020203" pitchFamily="34" charset="0"/>
              </a:defRPr>
            </a:lvl4pPr>
            <a:lvl5pPr marL="2176947" indent="0">
              <a:buFontTx/>
              <a:buNone/>
              <a:defRPr sz="150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11"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6"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149720480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Color BG">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723300719"/>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Color BG 2">
    <p:bg>
      <p:bgPr>
        <a:solidFill>
          <a:schemeClr val="accent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8"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17091329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92171808"/>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Header Special">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1559180703"/>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Header Special 2">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3276227621"/>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Header Special 3">
    <p:spTree>
      <p:nvGrpSpPr>
        <p:cNvPr id="1" name=""/>
        <p:cNvGrpSpPr/>
        <p:nvPr/>
      </p:nvGrpSpPr>
      <p:grpSpPr>
        <a:xfrm>
          <a:off x="0" y="0"/>
          <a:ext cx="0" cy="0"/>
          <a:chOff x="0" y="0"/>
          <a:chExt cx="0" cy="0"/>
        </a:xfrm>
      </p:grpSpPr>
      <p:sp>
        <p:nvSpPr>
          <p:cNvPr id="2" name="Rectangle 1"/>
          <p:cNvSpPr/>
          <p:nvPr userDrawn="1"/>
        </p:nvSpPr>
        <p:spPr>
          <a:xfrm>
            <a:off x="0" y="0"/>
            <a:ext cx="6192762" cy="14151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2215" cy="14151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2682131700"/>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Header Special 4">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2828271775"/>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502053104"/>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ts val="3000"/>
              </a:lnSpc>
              <a:spcBef>
                <a:spcPts val="0"/>
              </a:spcBef>
              <a:spcAft>
                <a:spcPts val="1199"/>
              </a:spcAft>
              <a:buClrTx/>
              <a:buSzTx/>
              <a:buFontTx/>
              <a:buNone/>
              <a:tabLst/>
              <a:defRPr/>
            </a:pPr>
            <a:r>
              <a:rPr kumimoji="0" lang="en-US" sz="22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Presenter</a:t>
            </a: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314799805"/>
      </p:ext>
    </p:extLst>
  </p:cSld>
  <p:clrMapOvr>
    <a:masterClrMapping/>
  </p:clrMapOvr>
  <p:transition>
    <p:fade/>
  </p:transition>
  <p:hf hdr="0" ftr="0" dt="0"/>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332825543"/>
      </p:ext>
    </p:extLst>
  </p:cSld>
  <p:clrMapOvr>
    <a:masterClrMapping/>
  </p:clrMapOvr>
  <p:transition>
    <p:fade/>
  </p:transition>
  <p:hf hdr="0" ftr="0" dt="0"/>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496210938"/>
      </p:ext>
    </p:extLst>
  </p:cSld>
  <p:clrMapOvr>
    <a:masterClrMapping/>
  </p:clrMapOvr>
  <p:transition>
    <p:fade/>
  </p:transition>
  <p:hf hdr="0" ftr="0" dt="0"/>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149568695"/>
      </p:ext>
    </p:extLst>
  </p:cSld>
  <p:clrMapOvr>
    <a:masterClrMapping/>
  </p:clrMapOvr>
  <p:transition>
    <p:fade/>
  </p:transition>
  <p:hf hdr="0" ftr="0" dt="0"/>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266152401"/>
      </p:ext>
    </p:extLst>
  </p:cSld>
  <p:clrMapOvr>
    <a:masterClrMapping/>
  </p:clrMapOvr>
  <p:transition>
    <p:fade/>
  </p:transition>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endParaRPr lang="en-US" sz="1765"/>
          </a:p>
        </p:txBody>
      </p:sp>
      <p:pic>
        <p:nvPicPr>
          <p:cNvPr id="3" name="Picture 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919074404"/>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00887706"/>
      </p:ext>
    </p:extLst>
  </p:cSld>
  <p:clrMapOvr>
    <a:masterClrMapping/>
  </p:clrMapOvr>
  <p:transition>
    <p:fade/>
  </p:transition>
  <p:hf hdr="0" ftr="0" dt="0"/>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27932173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308056711"/>
      </p:ext>
    </p:extLst>
  </p:cSld>
  <p:clrMapOvr>
    <a:masterClrMapping/>
  </p:clrMapOvr>
  <p:transition>
    <p:fade/>
  </p:transition>
  <p:hf hdr="0" ftr="0" dt="0"/>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147128287"/>
      </p:ext>
    </p:extLst>
  </p:cSld>
  <p:clrMapOvr>
    <a:masterClrMapping/>
  </p:clrMapOvr>
  <p:transition>
    <p:fade/>
  </p:transition>
  <p:hf hdr="0" ftr="0" dt="0"/>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765145705"/>
      </p:ext>
    </p:extLst>
  </p:cSld>
  <p:clrMapOvr>
    <a:masterClrMapping/>
  </p:clrMapOvr>
  <p:transition>
    <p:fade/>
  </p:transition>
  <p:hf hdr="0" ftr="0" dt="0"/>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833029880"/>
      </p:ext>
    </p:extLst>
  </p:cSld>
  <p:clrMapOvr>
    <a:masterClrMapping/>
  </p:clrMapOvr>
  <p:transition>
    <p:fade/>
  </p:transition>
  <p:hf hdr="0" ftr="0" dt="0"/>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150130822"/>
      </p:ext>
    </p:extLst>
  </p:cSld>
  <p:clrMapOvr>
    <a:masterClrMapping/>
  </p:clrMapOvr>
  <p:transition>
    <p:fade/>
  </p:transition>
  <p:hf hdr="0" ftr="0" dt="0"/>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99898439"/>
      </p:ext>
    </p:extLst>
  </p:cSld>
  <p:clrMapOvr>
    <a:masterClrMapping/>
  </p:clrMapOvr>
  <p:transition>
    <p:fade/>
  </p:transition>
  <p:hf hdr="0" ftr="0" dt="0"/>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20606125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614344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33568250"/>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58157331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8981371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88361044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87180416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a:solidFill>
                  <a:schemeClr val="tx2"/>
                </a:solidFill>
              </a:rPr>
              <a:t>Subhead</a:t>
            </a:r>
          </a:p>
        </p:txBody>
      </p:sp>
    </p:spTree>
    <p:extLst>
      <p:ext uri="{BB962C8B-B14F-4D97-AF65-F5344CB8AC3E}">
        <p14:creationId xmlns:p14="http://schemas.microsoft.com/office/powerpoint/2010/main" val="2196799045"/>
      </p:ext>
    </p:extLst>
  </p:cSld>
  <p:clrMapOvr>
    <a:masterClrMapping/>
  </p:clrMapOvr>
  <p:transition>
    <p:fade/>
  </p:transition>
  <p:hf hdr="0" ftr="0" dt="0"/>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801006"/>
      </p:ext>
    </p:extLst>
  </p:cSld>
  <p:clrMapOvr>
    <a:masterClrMapping/>
  </p:clrMapOvr>
  <p:transition>
    <p:fade/>
  </p:transition>
  <p:hf hdr="0" ftr="0" dt="0"/>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2861942169"/>
      </p:ext>
    </p:extLst>
  </p:cSld>
  <p:clrMapOvr>
    <a:masterClrMapping/>
  </p:clrMapOvr>
  <p:transition>
    <p:fade/>
  </p:transition>
  <p:hf hdr="0" ftr="0" dt="0"/>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990434990"/>
      </p:ext>
    </p:extLst>
  </p:cSld>
  <p:clrMapOvr>
    <a:masterClrMapping/>
  </p:clrMapOvr>
  <p:transition>
    <p:fade/>
  </p:transition>
  <p:hf hdr="0" ftr="0" dt="0"/>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1248426"/>
      </p:ext>
    </p:extLst>
  </p:cSld>
  <p:clrMapOvr>
    <a:masterClrMapping/>
  </p:clrMapOvr>
  <p:transition>
    <p:fade/>
  </p:transition>
  <p:hf hdr="0" ftr="0" dt="0"/>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306120962"/>
      </p:ext>
    </p:extLst>
  </p:cSld>
  <p:clrMapOvr>
    <a:masterClrMapping/>
  </p:clrMapOvr>
  <p:transition>
    <p:fade/>
  </p:transition>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466876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717601442"/>
      </p:ext>
    </p:extLst>
  </p:cSld>
  <p:clrMapOvr>
    <a:masterClrMapping/>
  </p:clrMapOvr>
  <p:transition>
    <p:fade/>
  </p:transition>
  <p:hf hdr="0" ftr="0" dt="0"/>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408609736"/>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865643374"/>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403487193"/>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3965047696"/>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latin typeface="Segoe UI"/>
              <a:ea typeface="+mn-ea"/>
              <a:cs typeface="+mn-cs"/>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016419857"/>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3864311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672552097"/>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1800" b="0" i="0" u="none" strike="noStrike" kern="1200" cap="none" spc="0" normalizeH="0" baseline="0" noProof="0" smtClean="0">
                <a:ln>
                  <a:noFill/>
                </a:ln>
                <a:solidFill>
                  <a:srgbClr val="343434"/>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343434"/>
              </a:solidFill>
              <a:effectLst/>
              <a:uLnTx/>
              <a:uFillTx/>
              <a:latin typeface="Segoe UI"/>
              <a:ea typeface="+mn-ea"/>
              <a:cs typeface="+mn-cs"/>
            </a:endParaRPr>
          </a:p>
        </p:txBody>
      </p:sp>
    </p:spTree>
    <p:extLst>
      <p:ext uri="{BB962C8B-B14F-4D97-AF65-F5344CB8AC3E}">
        <p14:creationId xmlns:p14="http://schemas.microsoft.com/office/powerpoint/2010/main" val="3899720043"/>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blank">
  <p:cSld name="Blank - dark">
    <p:bg>
      <p:bgPr>
        <a:solidFill>
          <a:schemeClr val="bg2">
            <a:lumMod val="25000"/>
          </a:schemeClr>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9640111" y="6011694"/>
            <a:ext cx="2551889" cy="846306"/>
          </a:xfrm>
          <a:prstGeom prst="rect">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28573831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ALT1">
    <p:spTree>
      <p:nvGrpSpPr>
        <p:cNvPr id="1" name=""/>
        <p:cNvGrpSpPr/>
        <p:nvPr/>
      </p:nvGrpSpPr>
      <p:grpSpPr>
        <a:xfrm>
          <a:off x="0" y="0"/>
          <a:ext cx="0" cy="0"/>
          <a:chOff x="0" y="0"/>
          <a:chExt cx="0" cy="0"/>
        </a:xfrm>
      </p:grpSpPr>
      <p:sp>
        <p:nvSpPr>
          <p:cNvPr id="2" name="Title 1"/>
          <p:cNvSpPr>
            <a:spLocks noGrp="1"/>
          </p:cNvSpPr>
          <p:nvPr>
            <p:ph type="title"/>
          </p:nvPr>
        </p:nvSpPr>
        <p:spPr>
          <a:xfrm>
            <a:off x="599018" y="640084"/>
            <a:ext cx="10993965" cy="5577834"/>
          </a:xfrm>
        </p:spPr>
        <p:txBody>
          <a:bodyPr anchor="ctr" anchorCtr="0">
            <a:normAutofit/>
          </a:bodyPr>
          <a:lstStyle>
            <a:lvl1pPr algn="l">
              <a:defRPr sz="8638" b="0" cap="none"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259645930"/>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189550867"/>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a:t>subject</a:t>
            </a:r>
          </a:p>
        </p:txBody>
      </p:sp>
    </p:spTree>
    <p:extLst>
      <p:ext uri="{BB962C8B-B14F-4D97-AF65-F5344CB8AC3E}">
        <p14:creationId xmlns:p14="http://schemas.microsoft.com/office/powerpoint/2010/main" val="1368436837"/>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5102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2468239"/>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userDrawn="1">
  <p:cSld name="8_Blank Color 1 Layout">
    <p:bg>
      <p:bgPr>
        <a:solidFill>
          <a:srgbClr val="658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1479349"/>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910722356"/>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1034041"/>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Rectangle 5"/>
          <p:cNvSpPr/>
          <p:nvPr userDrawn="1"/>
        </p:nvSpPr>
        <p:spPr>
          <a:xfrm>
            <a:off x="0" y="-12211"/>
            <a:ext cx="12192000" cy="1123412"/>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8 Imagen" descr="logo-II.png"/>
          <p:cNvPicPr>
            <a:picLocks noChangeAspect="1"/>
          </p:cNvPicPr>
          <p:nvPr userDrawn="1"/>
        </p:nvPicPr>
        <p:blipFill>
          <a:blip r:embed="rId2" cstate="print"/>
          <a:stretch>
            <a:fillRect/>
          </a:stretch>
        </p:blipFill>
        <p:spPr>
          <a:xfrm>
            <a:off x="10433269" y="6332760"/>
            <a:ext cx="1097566" cy="229836"/>
          </a:xfrm>
          <a:prstGeom prst="rect">
            <a:avLst/>
          </a:prstGeom>
        </p:spPr>
      </p:pic>
      <p:pic>
        <p:nvPicPr>
          <p:cNvPr id="3" name="Immagine 2"/>
          <p:cNvPicPr>
            <a:picLocks noChangeAspect="1"/>
          </p:cNvPicPr>
          <p:nvPr userDrawn="1"/>
        </p:nvPicPr>
        <p:blipFill rotWithShape="1">
          <a:blip r:embed="rId3" cstate="print">
            <a:extLst>
              <a:ext uri="{28A0092B-C50C-407E-A947-70E740481C1C}">
                <a14:useLocalDpi xmlns:a14="http://schemas.microsoft.com/office/drawing/2010/main" val="0"/>
              </a:ext>
            </a:extLst>
          </a:blip>
          <a:srcRect b="38957"/>
          <a:stretch/>
        </p:blipFill>
        <p:spPr>
          <a:xfrm>
            <a:off x="160381" y="0"/>
            <a:ext cx="2038350" cy="964712"/>
          </a:xfrm>
          <a:prstGeom prst="rect">
            <a:avLst/>
          </a:prstGeom>
        </p:spPr>
      </p:pic>
      <p:pic>
        <p:nvPicPr>
          <p:cNvPr id="2" name="Immagine 1"/>
          <p:cNvPicPr>
            <a:picLocks noChangeAspect="1"/>
          </p:cNvPicPr>
          <p:nvPr userDrawn="1"/>
        </p:nvPicPr>
        <p:blipFill rotWithShape="1">
          <a:blip r:embed="rId4" cstate="print">
            <a:extLst>
              <a:ext uri="{28A0092B-C50C-407E-A947-70E740481C1C}">
                <a14:useLocalDpi xmlns:a14="http://schemas.microsoft.com/office/drawing/2010/main" val="0"/>
              </a:ext>
            </a:extLst>
          </a:blip>
          <a:srcRect t="64547" b="7039"/>
          <a:stretch/>
        </p:blipFill>
        <p:spPr>
          <a:xfrm>
            <a:off x="8769225" y="182911"/>
            <a:ext cx="3328087" cy="733168"/>
          </a:xfrm>
          <a:prstGeom prst="rect">
            <a:avLst/>
          </a:prstGeom>
        </p:spPr>
      </p:pic>
    </p:spTree>
    <p:extLst>
      <p:ext uri="{BB962C8B-B14F-4D97-AF65-F5344CB8AC3E}">
        <p14:creationId xmlns:p14="http://schemas.microsoft.com/office/powerpoint/2010/main" val="1819758340"/>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1_Opening or Closing">
    <p:bg>
      <p:bgPr>
        <a:solidFill>
          <a:schemeClr val="accent1"/>
        </a:solidFill>
        <a:effectLst/>
      </p:bgPr>
    </p:bg>
    <p:spTree>
      <p:nvGrpSpPr>
        <p:cNvPr id="1" name=""/>
        <p:cNvGrpSpPr/>
        <p:nvPr/>
      </p:nvGrpSpPr>
      <p:grpSpPr>
        <a:xfrm>
          <a:off x="0" y="0"/>
          <a:ext cx="0" cy="0"/>
          <a:chOff x="0" y="0"/>
          <a:chExt cx="0" cy="0"/>
        </a:xfrm>
      </p:grpSpPr>
      <p:sp>
        <p:nvSpPr>
          <p:cNvPr id="42"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63" name="Picture 6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
        <p:nvSpPr>
          <p:cNvPr id="7"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2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
        <p:nvSpPr>
          <p:cNvPr id="21" name="Oval 6"/>
          <p:cNvSpPr>
            <a:spLocks noChangeArrowheads="1"/>
          </p:cNvSpPr>
          <p:nvPr userDrawn="1"/>
        </p:nvSpPr>
        <p:spPr bwMode="auto">
          <a:xfrm flipH="1">
            <a:off x="6593362" y="1071937"/>
            <a:ext cx="4392138" cy="43906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Freeform 21"/>
          <p:cNvSpPr>
            <a:spLocks/>
          </p:cNvSpPr>
          <p:nvPr userDrawn="1"/>
        </p:nvSpPr>
        <p:spPr bwMode="auto">
          <a:xfrm flipH="1">
            <a:off x="8770907" y="5022517"/>
            <a:ext cx="50658" cy="1835791"/>
          </a:xfrm>
          <a:custGeom>
            <a:avLst/>
            <a:gdLst>
              <a:gd name="T0" fmla="*/ 0 w 66"/>
              <a:gd name="T1" fmla="*/ 0 h 1350"/>
              <a:gd name="T2" fmla="*/ 66 w 66"/>
              <a:gd name="T3" fmla="*/ 0 h 1350"/>
              <a:gd name="T4" fmla="*/ 66 w 66"/>
              <a:gd name="T5" fmla="*/ 1350 h 1350"/>
              <a:gd name="T6" fmla="*/ 0 w 66"/>
              <a:gd name="T7" fmla="*/ 1350 h 1350"/>
              <a:gd name="T8" fmla="*/ 0 w 66"/>
              <a:gd name="T9" fmla="*/ 0 h 1350"/>
              <a:gd name="T10" fmla="*/ 0 w 66"/>
              <a:gd name="T11" fmla="*/ 0 h 1350"/>
            </a:gdLst>
            <a:ahLst/>
            <a:cxnLst>
              <a:cxn ang="0">
                <a:pos x="T0" y="T1"/>
              </a:cxn>
              <a:cxn ang="0">
                <a:pos x="T2" y="T3"/>
              </a:cxn>
              <a:cxn ang="0">
                <a:pos x="T4" y="T5"/>
              </a:cxn>
              <a:cxn ang="0">
                <a:pos x="T6" y="T7"/>
              </a:cxn>
              <a:cxn ang="0">
                <a:pos x="T8" y="T9"/>
              </a:cxn>
              <a:cxn ang="0">
                <a:pos x="T10" y="T11"/>
              </a:cxn>
            </a:cxnLst>
            <a:rect l="0" t="0" r="r" b="b"/>
            <a:pathLst>
              <a:path w="66" h="1350">
                <a:moveTo>
                  <a:pt x="0" y="0"/>
                </a:moveTo>
                <a:lnTo>
                  <a:pt x="66" y="0"/>
                </a:lnTo>
                <a:lnTo>
                  <a:pt x="66" y="1350"/>
                </a:lnTo>
                <a:lnTo>
                  <a:pt x="0" y="1350"/>
                </a:lnTo>
                <a:lnTo>
                  <a:pt x="0" y="0"/>
                </a:lnTo>
                <a:lnTo>
                  <a:pt x="0" y="0"/>
                </a:lnTo>
                <a:close/>
              </a:path>
            </a:pathLst>
          </a:custGeom>
          <a:solidFill>
            <a:schemeClr val="accent4"/>
          </a:solidFill>
          <a:ln>
            <a:noFill/>
          </a:ln>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3" name="Oval 8"/>
          <p:cNvSpPr>
            <a:spLocks noChangeArrowheads="1"/>
          </p:cNvSpPr>
          <p:nvPr userDrawn="1"/>
        </p:nvSpPr>
        <p:spPr bwMode="auto">
          <a:xfrm flipH="1">
            <a:off x="7366348" y="1844948"/>
            <a:ext cx="2845410" cy="28461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6" name="Freeform 10"/>
          <p:cNvSpPr>
            <a:spLocks/>
          </p:cNvSpPr>
          <p:nvPr userDrawn="1"/>
        </p:nvSpPr>
        <p:spPr bwMode="auto">
          <a:xfrm flipH="1">
            <a:off x="7848474" y="2310415"/>
            <a:ext cx="1879645" cy="2374128"/>
          </a:xfrm>
          <a:custGeom>
            <a:avLst/>
            <a:gdLst>
              <a:gd name="T0" fmla="*/ 1239 w 2486"/>
              <a:gd name="T1" fmla="*/ 0 h 3140"/>
              <a:gd name="T2" fmla="*/ 1485 w 2486"/>
              <a:gd name="T3" fmla="*/ 22 h 3140"/>
              <a:gd name="T4" fmla="*/ 1724 w 2486"/>
              <a:gd name="T5" fmla="*/ 102 h 3140"/>
              <a:gd name="T6" fmla="*/ 1930 w 2486"/>
              <a:gd name="T7" fmla="*/ 213 h 3140"/>
              <a:gd name="T8" fmla="*/ 2117 w 2486"/>
              <a:gd name="T9" fmla="*/ 364 h 3140"/>
              <a:gd name="T10" fmla="*/ 2271 w 2486"/>
              <a:gd name="T11" fmla="*/ 556 h 3140"/>
              <a:gd name="T12" fmla="*/ 2382 w 2486"/>
              <a:gd name="T13" fmla="*/ 759 h 3140"/>
              <a:gd name="T14" fmla="*/ 2457 w 2486"/>
              <a:gd name="T15" fmla="*/ 996 h 3140"/>
              <a:gd name="T16" fmla="*/ 2486 w 2486"/>
              <a:gd name="T17" fmla="*/ 1244 h 3140"/>
              <a:gd name="T18" fmla="*/ 2457 w 2486"/>
              <a:gd name="T19" fmla="*/ 1447 h 3140"/>
              <a:gd name="T20" fmla="*/ 2417 w 2486"/>
              <a:gd name="T21" fmla="*/ 1644 h 3140"/>
              <a:gd name="T22" fmla="*/ 2330 w 2486"/>
              <a:gd name="T23" fmla="*/ 1835 h 3140"/>
              <a:gd name="T24" fmla="*/ 2219 w 2486"/>
              <a:gd name="T25" fmla="*/ 1993 h 3140"/>
              <a:gd name="T26" fmla="*/ 2093 w 2486"/>
              <a:gd name="T27" fmla="*/ 2150 h 3140"/>
              <a:gd name="T28" fmla="*/ 1956 w 2486"/>
              <a:gd name="T29" fmla="*/ 2301 h 3140"/>
              <a:gd name="T30" fmla="*/ 1861 w 2486"/>
              <a:gd name="T31" fmla="*/ 2466 h 3140"/>
              <a:gd name="T32" fmla="*/ 1790 w 2486"/>
              <a:gd name="T33" fmla="*/ 2608 h 3140"/>
              <a:gd name="T34" fmla="*/ 1750 w 2486"/>
              <a:gd name="T35" fmla="*/ 2729 h 3140"/>
              <a:gd name="T36" fmla="*/ 1724 w 2486"/>
              <a:gd name="T37" fmla="*/ 2831 h 3140"/>
              <a:gd name="T38" fmla="*/ 1715 w 2486"/>
              <a:gd name="T39" fmla="*/ 2901 h 3140"/>
              <a:gd name="T40" fmla="*/ 1715 w 2486"/>
              <a:gd name="T41" fmla="*/ 2918 h 3140"/>
              <a:gd name="T42" fmla="*/ 1263 w 2486"/>
              <a:gd name="T43" fmla="*/ 3124 h 3140"/>
              <a:gd name="T44" fmla="*/ 1254 w 2486"/>
              <a:gd name="T45" fmla="*/ 3140 h 3140"/>
              <a:gd name="T46" fmla="*/ 1239 w 2486"/>
              <a:gd name="T47" fmla="*/ 3133 h 3140"/>
              <a:gd name="T48" fmla="*/ 1223 w 2486"/>
              <a:gd name="T49" fmla="*/ 3140 h 3140"/>
              <a:gd name="T50" fmla="*/ 1213 w 2486"/>
              <a:gd name="T51" fmla="*/ 3124 h 3140"/>
              <a:gd name="T52" fmla="*/ 759 w 2486"/>
              <a:gd name="T53" fmla="*/ 2918 h 3140"/>
              <a:gd name="T54" fmla="*/ 759 w 2486"/>
              <a:gd name="T55" fmla="*/ 2901 h 3140"/>
              <a:gd name="T56" fmla="*/ 750 w 2486"/>
              <a:gd name="T57" fmla="*/ 2831 h 3140"/>
              <a:gd name="T58" fmla="*/ 724 w 2486"/>
              <a:gd name="T59" fmla="*/ 2729 h 3140"/>
              <a:gd name="T60" fmla="*/ 684 w 2486"/>
              <a:gd name="T61" fmla="*/ 2604 h 3140"/>
              <a:gd name="T62" fmla="*/ 613 w 2486"/>
              <a:gd name="T63" fmla="*/ 2447 h 3140"/>
              <a:gd name="T64" fmla="*/ 511 w 2486"/>
              <a:gd name="T65" fmla="*/ 2291 h 3140"/>
              <a:gd name="T66" fmla="*/ 369 w 2486"/>
              <a:gd name="T67" fmla="*/ 2133 h 3140"/>
              <a:gd name="T68" fmla="*/ 369 w 2486"/>
              <a:gd name="T69" fmla="*/ 2133 h 3140"/>
              <a:gd name="T70" fmla="*/ 213 w 2486"/>
              <a:gd name="T71" fmla="*/ 1946 h 3140"/>
              <a:gd name="T72" fmla="*/ 92 w 2486"/>
              <a:gd name="T73" fmla="*/ 1733 h 3140"/>
              <a:gd name="T74" fmla="*/ 26 w 2486"/>
              <a:gd name="T75" fmla="*/ 1502 h 3140"/>
              <a:gd name="T76" fmla="*/ 0 w 2486"/>
              <a:gd name="T77" fmla="*/ 1244 h 3140"/>
              <a:gd name="T78" fmla="*/ 26 w 2486"/>
              <a:gd name="T79" fmla="*/ 996 h 3140"/>
              <a:gd name="T80" fmla="*/ 92 w 2486"/>
              <a:gd name="T81" fmla="*/ 759 h 3140"/>
              <a:gd name="T82" fmla="*/ 203 w 2486"/>
              <a:gd name="T83" fmla="*/ 556 h 3140"/>
              <a:gd name="T84" fmla="*/ 360 w 2486"/>
              <a:gd name="T85" fmla="*/ 364 h 3140"/>
              <a:gd name="T86" fmla="*/ 546 w 2486"/>
              <a:gd name="T87" fmla="*/ 213 h 3140"/>
              <a:gd name="T88" fmla="*/ 750 w 2486"/>
              <a:gd name="T89" fmla="*/ 102 h 3140"/>
              <a:gd name="T90" fmla="*/ 991 w 2486"/>
              <a:gd name="T91" fmla="*/ 22 h 3140"/>
              <a:gd name="T92" fmla="*/ 1239 w 2486"/>
              <a:gd name="T93" fmla="*/ 0 h 3140"/>
              <a:gd name="T94" fmla="*/ 1239 w 2486"/>
              <a:gd name="T95" fmla="*/ 0 h 3140"/>
              <a:gd name="T96" fmla="*/ 1239 w 2486"/>
              <a:gd name="T97" fmla="*/ 0 h 3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6" h="3140">
                <a:moveTo>
                  <a:pt x="1239" y="0"/>
                </a:moveTo>
                <a:lnTo>
                  <a:pt x="1485" y="22"/>
                </a:lnTo>
                <a:lnTo>
                  <a:pt x="1724" y="102"/>
                </a:lnTo>
                <a:lnTo>
                  <a:pt x="1930" y="213"/>
                </a:lnTo>
                <a:lnTo>
                  <a:pt x="2117" y="364"/>
                </a:lnTo>
                <a:lnTo>
                  <a:pt x="2271" y="556"/>
                </a:lnTo>
                <a:lnTo>
                  <a:pt x="2382" y="759"/>
                </a:lnTo>
                <a:lnTo>
                  <a:pt x="2457" y="996"/>
                </a:lnTo>
                <a:lnTo>
                  <a:pt x="2486" y="1244"/>
                </a:lnTo>
                <a:lnTo>
                  <a:pt x="2457" y="1447"/>
                </a:lnTo>
                <a:lnTo>
                  <a:pt x="2417" y="1644"/>
                </a:lnTo>
                <a:lnTo>
                  <a:pt x="2330" y="1835"/>
                </a:lnTo>
                <a:lnTo>
                  <a:pt x="2219" y="1993"/>
                </a:lnTo>
                <a:lnTo>
                  <a:pt x="2093" y="2150"/>
                </a:lnTo>
                <a:lnTo>
                  <a:pt x="1956" y="2301"/>
                </a:lnTo>
                <a:lnTo>
                  <a:pt x="1861" y="2466"/>
                </a:lnTo>
                <a:lnTo>
                  <a:pt x="1790" y="2608"/>
                </a:lnTo>
                <a:lnTo>
                  <a:pt x="1750" y="2729"/>
                </a:lnTo>
                <a:lnTo>
                  <a:pt x="1724" y="2831"/>
                </a:lnTo>
                <a:lnTo>
                  <a:pt x="1715" y="2901"/>
                </a:lnTo>
                <a:lnTo>
                  <a:pt x="1715" y="2918"/>
                </a:lnTo>
                <a:lnTo>
                  <a:pt x="1263" y="3124"/>
                </a:lnTo>
                <a:lnTo>
                  <a:pt x="1254" y="3140"/>
                </a:lnTo>
                <a:lnTo>
                  <a:pt x="1239" y="3133"/>
                </a:lnTo>
                <a:lnTo>
                  <a:pt x="1223" y="3140"/>
                </a:lnTo>
                <a:lnTo>
                  <a:pt x="1213" y="3124"/>
                </a:lnTo>
                <a:lnTo>
                  <a:pt x="759" y="2918"/>
                </a:lnTo>
                <a:lnTo>
                  <a:pt x="759" y="2901"/>
                </a:lnTo>
                <a:lnTo>
                  <a:pt x="750" y="2831"/>
                </a:lnTo>
                <a:lnTo>
                  <a:pt x="724" y="2729"/>
                </a:lnTo>
                <a:lnTo>
                  <a:pt x="684" y="2604"/>
                </a:lnTo>
                <a:lnTo>
                  <a:pt x="613" y="2447"/>
                </a:lnTo>
                <a:lnTo>
                  <a:pt x="511" y="2291"/>
                </a:lnTo>
                <a:lnTo>
                  <a:pt x="369" y="2133"/>
                </a:lnTo>
                <a:lnTo>
                  <a:pt x="369" y="2133"/>
                </a:lnTo>
                <a:lnTo>
                  <a:pt x="213" y="1946"/>
                </a:lnTo>
                <a:lnTo>
                  <a:pt x="92" y="1733"/>
                </a:lnTo>
                <a:lnTo>
                  <a:pt x="26" y="1502"/>
                </a:lnTo>
                <a:lnTo>
                  <a:pt x="0" y="1244"/>
                </a:lnTo>
                <a:lnTo>
                  <a:pt x="26" y="996"/>
                </a:lnTo>
                <a:lnTo>
                  <a:pt x="92" y="759"/>
                </a:lnTo>
                <a:lnTo>
                  <a:pt x="203" y="556"/>
                </a:lnTo>
                <a:lnTo>
                  <a:pt x="360" y="364"/>
                </a:lnTo>
                <a:lnTo>
                  <a:pt x="546" y="213"/>
                </a:lnTo>
                <a:lnTo>
                  <a:pt x="750" y="102"/>
                </a:lnTo>
                <a:lnTo>
                  <a:pt x="991" y="22"/>
                </a:lnTo>
                <a:lnTo>
                  <a:pt x="1239" y="0"/>
                </a:lnTo>
                <a:lnTo>
                  <a:pt x="1239" y="0"/>
                </a:lnTo>
                <a:lnTo>
                  <a:pt x="1239" y="0"/>
                </a:ln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1" name="Freeform 15"/>
          <p:cNvSpPr>
            <a:spLocks/>
          </p:cNvSpPr>
          <p:nvPr userDrawn="1"/>
        </p:nvSpPr>
        <p:spPr bwMode="auto">
          <a:xfrm flipH="1">
            <a:off x="7848474" y="2310415"/>
            <a:ext cx="1625598" cy="1627110"/>
          </a:xfrm>
          <a:custGeom>
            <a:avLst/>
            <a:gdLst>
              <a:gd name="T0" fmla="*/ 1757 w 2150"/>
              <a:gd name="T1" fmla="*/ 2150 h 2152"/>
              <a:gd name="T2" fmla="*/ 1883 w 2150"/>
              <a:gd name="T3" fmla="*/ 1993 h 2152"/>
              <a:gd name="T4" fmla="*/ 1994 w 2150"/>
              <a:gd name="T5" fmla="*/ 1835 h 2152"/>
              <a:gd name="T6" fmla="*/ 2081 w 2150"/>
              <a:gd name="T7" fmla="*/ 1644 h 2152"/>
              <a:gd name="T8" fmla="*/ 2121 w 2150"/>
              <a:gd name="T9" fmla="*/ 1447 h 2152"/>
              <a:gd name="T10" fmla="*/ 2150 w 2150"/>
              <a:gd name="T11" fmla="*/ 1244 h 2152"/>
              <a:gd name="T12" fmla="*/ 2121 w 2150"/>
              <a:gd name="T13" fmla="*/ 996 h 2152"/>
              <a:gd name="T14" fmla="*/ 2046 w 2150"/>
              <a:gd name="T15" fmla="*/ 759 h 2152"/>
              <a:gd name="T16" fmla="*/ 1935 w 2150"/>
              <a:gd name="T17" fmla="*/ 556 h 2152"/>
              <a:gd name="T18" fmla="*/ 1781 w 2150"/>
              <a:gd name="T19" fmla="*/ 364 h 2152"/>
              <a:gd name="T20" fmla="*/ 1594 w 2150"/>
              <a:gd name="T21" fmla="*/ 213 h 2152"/>
              <a:gd name="T22" fmla="*/ 1388 w 2150"/>
              <a:gd name="T23" fmla="*/ 102 h 2152"/>
              <a:gd name="T24" fmla="*/ 1149 w 2150"/>
              <a:gd name="T25" fmla="*/ 22 h 2152"/>
              <a:gd name="T26" fmla="*/ 903 w 2150"/>
              <a:gd name="T27" fmla="*/ 0 h 2152"/>
              <a:gd name="T28" fmla="*/ 655 w 2150"/>
              <a:gd name="T29" fmla="*/ 22 h 2152"/>
              <a:gd name="T30" fmla="*/ 414 w 2150"/>
              <a:gd name="T31" fmla="*/ 102 h 2152"/>
              <a:gd name="T32" fmla="*/ 210 w 2150"/>
              <a:gd name="T33" fmla="*/ 213 h 2152"/>
              <a:gd name="T34" fmla="*/ 24 w 2150"/>
              <a:gd name="T35" fmla="*/ 364 h 2152"/>
              <a:gd name="T36" fmla="*/ 0 w 2150"/>
              <a:gd name="T37" fmla="*/ 393 h 2152"/>
              <a:gd name="T38" fmla="*/ 1757 w 2150"/>
              <a:gd name="T39" fmla="*/ 2152 h 2152"/>
              <a:gd name="T40" fmla="*/ 1757 w 2150"/>
              <a:gd name="T41" fmla="*/ 215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0" h="2152">
                <a:moveTo>
                  <a:pt x="1757" y="2150"/>
                </a:moveTo>
                <a:lnTo>
                  <a:pt x="1883" y="1993"/>
                </a:lnTo>
                <a:lnTo>
                  <a:pt x="1994" y="1835"/>
                </a:lnTo>
                <a:lnTo>
                  <a:pt x="2081" y="1644"/>
                </a:lnTo>
                <a:lnTo>
                  <a:pt x="2121" y="1447"/>
                </a:lnTo>
                <a:lnTo>
                  <a:pt x="2150" y="1244"/>
                </a:lnTo>
                <a:lnTo>
                  <a:pt x="2121" y="996"/>
                </a:lnTo>
                <a:lnTo>
                  <a:pt x="2046" y="759"/>
                </a:lnTo>
                <a:lnTo>
                  <a:pt x="1935" y="556"/>
                </a:lnTo>
                <a:lnTo>
                  <a:pt x="1781" y="364"/>
                </a:lnTo>
                <a:lnTo>
                  <a:pt x="1594" y="213"/>
                </a:lnTo>
                <a:lnTo>
                  <a:pt x="1388" y="102"/>
                </a:lnTo>
                <a:lnTo>
                  <a:pt x="1149" y="22"/>
                </a:lnTo>
                <a:lnTo>
                  <a:pt x="903" y="0"/>
                </a:lnTo>
                <a:lnTo>
                  <a:pt x="655" y="22"/>
                </a:lnTo>
                <a:lnTo>
                  <a:pt x="414" y="102"/>
                </a:lnTo>
                <a:lnTo>
                  <a:pt x="210" y="213"/>
                </a:lnTo>
                <a:lnTo>
                  <a:pt x="24" y="364"/>
                </a:lnTo>
                <a:lnTo>
                  <a:pt x="0" y="393"/>
                </a:lnTo>
                <a:lnTo>
                  <a:pt x="1757" y="2152"/>
                </a:lnTo>
                <a:lnTo>
                  <a:pt x="1757" y="2150"/>
                </a:ln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4" name="Freeform 9"/>
          <p:cNvSpPr>
            <a:spLocks/>
          </p:cNvSpPr>
          <p:nvPr userDrawn="1"/>
        </p:nvSpPr>
        <p:spPr bwMode="auto">
          <a:xfrm flipH="1">
            <a:off x="8525716" y="4850379"/>
            <a:ext cx="536069" cy="151974"/>
          </a:xfrm>
          <a:custGeom>
            <a:avLst/>
            <a:gdLst>
              <a:gd name="T0" fmla="*/ 0 w 300"/>
              <a:gd name="T1" fmla="*/ 0 h 85"/>
              <a:gd name="T2" fmla="*/ 150 w 300"/>
              <a:gd name="T3" fmla="*/ 85 h 85"/>
              <a:gd name="T4" fmla="*/ 300 w 300"/>
              <a:gd name="T5" fmla="*/ 0 h 85"/>
            </a:gdLst>
            <a:ahLst/>
            <a:cxnLst>
              <a:cxn ang="0">
                <a:pos x="T0" y="T1"/>
              </a:cxn>
              <a:cxn ang="0">
                <a:pos x="T2" y="T3"/>
              </a:cxn>
              <a:cxn ang="0">
                <a:pos x="T4" y="T5"/>
              </a:cxn>
            </a:cxnLst>
            <a:rect l="0" t="0" r="r" b="b"/>
            <a:pathLst>
              <a:path w="300" h="85">
                <a:moveTo>
                  <a:pt x="0" y="0"/>
                </a:moveTo>
                <a:cubicBezTo>
                  <a:pt x="0" y="47"/>
                  <a:pt x="67" y="85"/>
                  <a:pt x="150" y="85"/>
                </a:cubicBezTo>
                <a:cubicBezTo>
                  <a:pt x="233" y="85"/>
                  <a:pt x="300" y="47"/>
                  <a:pt x="300" y="0"/>
                </a:cubicBezTo>
              </a:path>
            </a:pathLst>
          </a:custGeom>
          <a:solidFill>
            <a:srgbClr val="0F1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7" name="Group 16"/>
          <p:cNvGrpSpPr/>
          <p:nvPr userDrawn="1"/>
        </p:nvGrpSpPr>
        <p:grpSpPr>
          <a:xfrm>
            <a:off x="8429626" y="4497917"/>
            <a:ext cx="724958" cy="653202"/>
            <a:chOff x="10115551" y="5397500"/>
            <a:chExt cx="869950" cy="783842"/>
          </a:xfrm>
        </p:grpSpPr>
        <p:grpSp>
          <p:nvGrpSpPr>
            <p:cNvPr id="16" name="Group 15"/>
            <p:cNvGrpSpPr/>
            <p:nvPr userDrawn="1"/>
          </p:nvGrpSpPr>
          <p:grpSpPr>
            <a:xfrm>
              <a:off x="10141144" y="5568567"/>
              <a:ext cx="809625" cy="612775"/>
              <a:chOff x="10141144" y="5568567"/>
              <a:chExt cx="809625" cy="612775"/>
            </a:xfrm>
          </p:grpSpPr>
          <p:sp>
            <p:nvSpPr>
              <p:cNvPr id="15" name="Oval 14"/>
              <p:cNvSpPr/>
              <p:nvPr userDrawn="1"/>
            </p:nvSpPr>
            <p:spPr>
              <a:xfrm>
                <a:off x="10315575" y="6009173"/>
                <a:ext cx="471488" cy="1721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35"/>
              <p:cNvSpPr>
                <a:spLocks/>
              </p:cNvSpPr>
              <p:nvPr userDrawn="1"/>
            </p:nvSpPr>
            <p:spPr bwMode="auto">
              <a:xfrm>
                <a:off x="10141144" y="5568567"/>
                <a:ext cx="809625" cy="523875"/>
              </a:xfrm>
              <a:custGeom>
                <a:avLst/>
                <a:gdLst>
                  <a:gd name="T0" fmla="*/ 112 w 116"/>
                  <a:gd name="T1" fmla="*/ 33 h 75"/>
                  <a:gd name="T2" fmla="*/ 116 w 116"/>
                  <a:gd name="T3" fmla="*/ 28 h 75"/>
                  <a:gd name="T4" fmla="*/ 112 w 116"/>
                  <a:gd name="T5" fmla="*/ 24 h 75"/>
                  <a:gd name="T6" fmla="*/ 112 w 116"/>
                  <a:gd name="T7" fmla="*/ 24 h 75"/>
                  <a:gd name="T8" fmla="*/ 112 w 116"/>
                  <a:gd name="T9" fmla="*/ 17 h 75"/>
                  <a:gd name="T10" fmla="*/ 112 w 116"/>
                  <a:gd name="T11" fmla="*/ 17 h 75"/>
                  <a:gd name="T12" fmla="*/ 116 w 116"/>
                  <a:gd name="T13" fmla="*/ 13 h 75"/>
                  <a:gd name="T14" fmla="*/ 112 w 116"/>
                  <a:gd name="T15" fmla="*/ 8 h 75"/>
                  <a:gd name="T16" fmla="*/ 112 w 116"/>
                  <a:gd name="T17" fmla="*/ 8 h 75"/>
                  <a:gd name="T18" fmla="*/ 112 w 116"/>
                  <a:gd name="T19" fmla="*/ 0 h 75"/>
                  <a:gd name="T20" fmla="*/ 4 w 116"/>
                  <a:gd name="T21" fmla="*/ 0 h 75"/>
                  <a:gd name="T22" fmla="*/ 4 w 116"/>
                  <a:gd name="T23" fmla="*/ 8 h 75"/>
                  <a:gd name="T24" fmla="*/ 4 w 116"/>
                  <a:gd name="T25" fmla="*/ 8 h 75"/>
                  <a:gd name="T26" fmla="*/ 0 w 116"/>
                  <a:gd name="T27" fmla="*/ 13 h 75"/>
                  <a:gd name="T28" fmla="*/ 4 w 116"/>
                  <a:gd name="T29" fmla="*/ 17 h 75"/>
                  <a:gd name="T30" fmla="*/ 4 w 116"/>
                  <a:gd name="T31" fmla="*/ 17 h 75"/>
                  <a:gd name="T32" fmla="*/ 4 w 116"/>
                  <a:gd name="T33" fmla="*/ 24 h 75"/>
                  <a:gd name="T34" fmla="*/ 4 w 116"/>
                  <a:gd name="T35" fmla="*/ 24 h 75"/>
                  <a:gd name="T36" fmla="*/ 0 w 116"/>
                  <a:gd name="T37" fmla="*/ 28 h 75"/>
                  <a:gd name="T38" fmla="*/ 4 w 116"/>
                  <a:gd name="T39" fmla="*/ 33 h 75"/>
                  <a:gd name="T40" fmla="*/ 4 w 116"/>
                  <a:gd name="T41" fmla="*/ 33 h 75"/>
                  <a:gd name="T42" fmla="*/ 4 w 116"/>
                  <a:gd name="T43" fmla="*/ 39 h 75"/>
                  <a:gd name="T44" fmla="*/ 4 w 116"/>
                  <a:gd name="T45" fmla="*/ 39 h 75"/>
                  <a:gd name="T46" fmla="*/ 0 w 116"/>
                  <a:gd name="T47" fmla="*/ 44 h 75"/>
                  <a:gd name="T48" fmla="*/ 4 w 116"/>
                  <a:gd name="T49" fmla="*/ 48 h 75"/>
                  <a:gd name="T50" fmla="*/ 4 w 116"/>
                  <a:gd name="T51" fmla="*/ 48 h 75"/>
                  <a:gd name="T52" fmla="*/ 4 w 116"/>
                  <a:gd name="T53" fmla="*/ 52 h 75"/>
                  <a:gd name="T54" fmla="*/ 4 w 116"/>
                  <a:gd name="T55" fmla="*/ 55 h 75"/>
                  <a:gd name="T56" fmla="*/ 4 w 116"/>
                  <a:gd name="T57" fmla="*/ 55 h 75"/>
                  <a:gd name="T58" fmla="*/ 0 w 116"/>
                  <a:gd name="T59" fmla="*/ 59 h 75"/>
                  <a:gd name="T60" fmla="*/ 4 w 116"/>
                  <a:gd name="T61" fmla="*/ 64 h 75"/>
                  <a:gd name="T62" fmla="*/ 8 w 116"/>
                  <a:gd name="T63" fmla="*/ 64 h 75"/>
                  <a:gd name="T64" fmla="*/ 27 w 116"/>
                  <a:gd name="T65" fmla="*/ 75 h 75"/>
                  <a:gd name="T66" fmla="*/ 89 w 116"/>
                  <a:gd name="T67" fmla="*/ 75 h 75"/>
                  <a:gd name="T68" fmla="*/ 108 w 116"/>
                  <a:gd name="T69" fmla="*/ 64 h 75"/>
                  <a:gd name="T70" fmla="*/ 112 w 116"/>
                  <a:gd name="T71" fmla="*/ 64 h 75"/>
                  <a:gd name="T72" fmla="*/ 116 w 116"/>
                  <a:gd name="T73" fmla="*/ 59 h 75"/>
                  <a:gd name="T74" fmla="*/ 112 w 116"/>
                  <a:gd name="T75" fmla="*/ 55 h 75"/>
                  <a:gd name="T76" fmla="*/ 112 w 116"/>
                  <a:gd name="T77" fmla="*/ 55 h 75"/>
                  <a:gd name="T78" fmla="*/ 112 w 116"/>
                  <a:gd name="T79" fmla="*/ 52 h 75"/>
                  <a:gd name="T80" fmla="*/ 112 w 116"/>
                  <a:gd name="T81" fmla="*/ 48 h 75"/>
                  <a:gd name="T82" fmla="*/ 112 w 116"/>
                  <a:gd name="T83" fmla="*/ 48 h 75"/>
                  <a:gd name="T84" fmla="*/ 116 w 116"/>
                  <a:gd name="T85" fmla="*/ 44 h 75"/>
                  <a:gd name="T86" fmla="*/ 112 w 116"/>
                  <a:gd name="T87" fmla="*/ 39 h 75"/>
                  <a:gd name="T88" fmla="*/ 112 w 116"/>
                  <a:gd name="T89" fmla="*/ 39 h 75"/>
                  <a:gd name="T90" fmla="*/ 112 w 116"/>
                  <a:gd name="T91" fmla="*/ 3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75">
                    <a:moveTo>
                      <a:pt x="112" y="33"/>
                    </a:moveTo>
                    <a:cubicBezTo>
                      <a:pt x="114" y="33"/>
                      <a:pt x="116" y="31"/>
                      <a:pt x="116" y="28"/>
                    </a:cubicBezTo>
                    <a:cubicBezTo>
                      <a:pt x="116" y="26"/>
                      <a:pt x="114" y="24"/>
                      <a:pt x="112" y="24"/>
                    </a:cubicBezTo>
                    <a:cubicBezTo>
                      <a:pt x="112" y="24"/>
                      <a:pt x="112" y="24"/>
                      <a:pt x="112" y="24"/>
                    </a:cubicBezTo>
                    <a:cubicBezTo>
                      <a:pt x="112" y="17"/>
                      <a:pt x="112" y="17"/>
                      <a:pt x="112" y="17"/>
                    </a:cubicBezTo>
                    <a:cubicBezTo>
                      <a:pt x="112" y="17"/>
                      <a:pt x="112" y="17"/>
                      <a:pt x="112" y="17"/>
                    </a:cubicBezTo>
                    <a:cubicBezTo>
                      <a:pt x="114" y="17"/>
                      <a:pt x="116" y="15"/>
                      <a:pt x="116" y="13"/>
                    </a:cubicBezTo>
                    <a:cubicBezTo>
                      <a:pt x="116" y="10"/>
                      <a:pt x="114" y="8"/>
                      <a:pt x="112" y="8"/>
                    </a:cubicBezTo>
                    <a:cubicBezTo>
                      <a:pt x="112" y="8"/>
                      <a:pt x="112" y="8"/>
                      <a:pt x="112" y="8"/>
                    </a:cubicBezTo>
                    <a:cubicBezTo>
                      <a:pt x="112" y="0"/>
                      <a:pt x="112" y="0"/>
                      <a:pt x="112" y="0"/>
                    </a:cubicBezTo>
                    <a:cubicBezTo>
                      <a:pt x="4" y="0"/>
                      <a:pt x="4" y="0"/>
                      <a:pt x="4" y="0"/>
                    </a:cubicBezTo>
                    <a:cubicBezTo>
                      <a:pt x="4" y="8"/>
                      <a:pt x="4" y="8"/>
                      <a:pt x="4" y="8"/>
                    </a:cubicBezTo>
                    <a:cubicBezTo>
                      <a:pt x="4" y="8"/>
                      <a:pt x="4" y="8"/>
                      <a:pt x="4" y="8"/>
                    </a:cubicBezTo>
                    <a:cubicBezTo>
                      <a:pt x="2" y="8"/>
                      <a:pt x="0" y="10"/>
                      <a:pt x="0" y="13"/>
                    </a:cubicBezTo>
                    <a:cubicBezTo>
                      <a:pt x="0" y="15"/>
                      <a:pt x="2" y="17"/>
                      <a:pt x="4" y="17"/>
                    </a:cubicBezTo>
                    <a:cubicBezTo>
                      <a:pt x="4" y="17"/>
                      <a:pt x="4" y="17"/>
                      <a:pt x="4" y="17"/>
                    </a:cubicBezTo>
                    <a:cubicBezTo>
                      <a:pt x="4" y="24"/>
                      <a:pt x="4" y="24"/>
                      <a:pt x="4" y="24"/>
                    </a:cubicBezTo>
                    <a:cubicBezTo>
                      <a:pt x="4" y="24"/>
                      <a:pt x="4" y="24"/>
                      <a:pt x="4" y="24"/>
                    </a:cubicBezTo>
                    <a:cubicBezTo>
                      <a:pt x="2" y="24"/>
                      <a:pt x="0" y="26"/>
                      <a:pt x="0" y="28"/>
                    </a:cubicBezTo>
                    <a:cubicBezTo>
                      <a:pt x="0" y="31"/>
                      <a:pt x="2" y="33"/>
                      <a:pt x="4" y="33"/>
                    </a:cubicBezTo>
                    <a:cubicBezTo>
                      <a:pt x="4" y="33"/>
                      <a:pt x="4" y="33"/>
                      <a:pt x="4" y="33"/>
                    </a:cubicBezTo>
                    <a:cubicBezTo>
                      <a:pt x="4" y="39"/>
                      <a:pt x="4" y="39"/>
                      <a:pt x="4" y="39"/>
                    </a:cubicBezTo>
                    <a:cubicBezTo>
                      <a:pt x="4" y="39"/>
                      <a:pt x="4" y="39"/>
                      <a:pt x="4" y="39"/>
                    </a:cubicBezTo>
                    <a:cubicBezTo>
                      <a:pt x="2" y="39"/>
                      <a:pt x="0" y="41"/>
                      <a:pt x="0" y="44"/>
                    </a:cubicBezTo>
                    <a:cubicBezTo>
                      <a:pt x="0" y="46"/>
                      <a:pt x="2" y="48"/>
                      <a:pt x="4" y="48"/>
                    </a:cubicBezTo>
                    <a:cubicBezTo>
                      <a:pt x="4" y="48"/>
                      <a:pt x="4" y="48"/>
                      <a:pt x="4" y="48"/>
                    </a:cubicBezTo>
                    <a:cubicBezTo>
                      <a:pt x="4" y="52"/>
                      <a:pt x="4" y="52"/>
                      <a:pt x="4" y="52"/>
                    </a:cubicBezTo>
                    <a:cubicBezTo>
                      <a:pt x="4" y="53"/>
                      <a:pt x="4" y="54"/>
                      <a:pt x="4" y="55"/>
                    </a:cubicBezTo>
                    <a:cubicBezTo>
                      <a:pt x="4" y="55"/>
                      <a:pt x="4" y="55"/>
                      <a:pt x="4" y="55"/>
                    </a:cubicBezTo>
                    <a:cubicBezTo>
                      <a:pt x="2" y="55"/>
                      <a:pt x="0" y="57"/>
                      <a:pt x="0" y="59"/>
                    </a:cubicBezTo>
                    <a:cubicBezTo>
                      <a:pt x="0" y="62"/>
                      <a:pt x="2" y="64"/>
                      <a:pt x="4" y="64"/>
                    </a:cubicBezTo>
                    <a:cubicBezTo>
                      <a:pt x="8" y="64"/>
                      <a:pt x="8" y="64"/>
                      <a:pt x="8" y="64"/>
                    </a:cubicBezTo>
                    <a:cubicBezTo>
                      <a:pt x="12" y="70"/>
                      <a:pt x="19" y="75"/>
                      <a:pt x="27" y="75"/>
                    </a:cubicBezTo>
                    <a:cubicBezTo>
                      <a:pt x="89" y="75"/>
                      <a:pt x="89" y="75"/>
                      <a:pt x="89" y="75"/>
                    </a:cubicBezTo>
                    <a:cubicBezTo>
                      <a:pt x="97" y="75"/>
                      <a:pt x="104" y="70"/>
                      <a:pt x="108" y="64"/>
                    </a:cubicBezTo>
                    <a:cubicBezTo>
                      <a:pt x="112" y="64"/>
                      <a:pt x="112" y="64"/>
                      <a:pt x="112" y="64"/>
                    </a:cubicBezTo>
                    <a:cubicBezTo>
                      <a:pt x="114" y="64"/>
                      <a:pt x="116" y="62"/>
                      <a:pt x="116" y="59"/>
                    </a:cubicBezTo>
                    <a:cubicBezTo>
                      <a:pt x="116" y="57"/>
                      <a:pt x="114" y="55"/>
                      <a:pt x="112" y="55"/>
                    </a:cubicBezTo>
                    <a:cubicBezTo>
                      <a:pt x="112" y="55"/>
                      <a:pt x="112" y="55"/>
                      <a:pt x="112" y="55"/>
                    </a:cubicBezTo>
                    <a:cubicBezTo>
                      <a:pt x="112" y="54"/>
                      <a:pt x="112" y="53"/>
                      <a:pt x="112" y="52"/>
                    </a:cubicBezTo>
                    <a:cubicBezTo>
                      <a:pt x="112" y="48"/>
                      <a:pt x="112" y="48"/>
                      <a:pt x="112" y="48"/>
                    </a:cubicBezTo>
                    <a:cubicBezTo>
                      <a:pt x="112" y="48"/>
                      <a:pt x="112" y="48"/>
                      <a:pt x="112" y="48"/>
                    </a:cubicBezTo>
                    <a:cubicBezTo>
                      <a:pt x="114" y="48"/>
                      <a:pt x="116" y="46"/>
                      <a:pt x="116" y="44"/>
                    </a:cubicBezTo>
                    <a:cubicBezTo>
                      <a:pt x="116" y="41"/>
                      <a:pt x="114" y="39"/>
                      <a:pt x="112" y="39"/>
                    </a:cubicBezTo>
                    <a:cubicBezTo>
                      <a:pt x="112" y="39"/>
                      <a:pt x="112" y="39"/>
                      <a:pt x="112" y="39"/>
                    </a:cubicBezTo>
                    <a:cubicBezTo>
                      <a:pt x="112" y="33"/>
                      <a:pt x="112" y="33"/>
                      <a:pt x="112" y="3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36"/>
              <p:cNvSpPr>
                <a:spLocks/>
              </p:cNvSpPr>
              <p:nvPr userDrawn="1"/>
            </p:nvSpPr>
            <p:spPr bwMode="auto">
              <a:xfrm>
                <a:off x="10210994" y="5638417"/>
                <a:ext cx="663575" cy="90488"/>
              </a:xfrm>
              <a:custGeom>
                <a:avLst/>
                <a:gdLst>
                  <a:gd name="T0" fmla="*/ 4 w 95"/>
                  <a:gd name="T1" fmla="*/ 13 h 13"/>
                  <a:gd name="T2" fmla="*/ 0 w 95"/>
                  <a:gd name="T3" fmla="*/ 9 h 13"/>
                  <a:gd name="T4" fmla="*/ 4 w 95"/>
                  <a:gd name="T5" fmla="*/ 5 h 13"/>
                  <a:gd name="T6" fmla="*/ 91 w 95"/>
                  <a:gd name="T7" fmla="*/ 0 h 13"/>
                  <a:gd name="T8" fmla="*/ 95 w 95"/>
                  <a:gd name="T9" fmla="*/ 4 h 13"/>
                  <a:gd name="T10" fmla="*/ 91 w 95"/>
                  <a:gd name="T11" fmla="*/ 8 h 13"/>
                  <a:gd name="T12" fmla="*/ 4 w 95"/>
                  <a:gd name="T13" fmla="*/ 13 h 13"/>
                  <a:gd name="T14" fmla="*/ 4 w 95"/>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3">
                    <a:moveTo>
                      <a:pt x="4" y="13"/>
                    </a:moveTo>
                    <a:cubicBezTo>
                      <a:pt x="2" y="13"/>
                      <a:pt x="0" y="11"/>
                      <a:pt x="0" y="9"/>
                    </a:cubicBezTo>
                    <a:cubicBezTo>
                      <a:pt x="0" y="7"/>
                      <a:pt x="1" y="5"/>
                      <a:pt x="4" y="5"/>
                    </a:cubicBezTo>
                    <a:cubicBezTo>
                      <a:pt x="91" y="0"/>
                      <a:pt x="91" y="0"/>
                      <a:pt x="91" y="0"/>
                    </a:cubicBezTo>
                    <a:cubicBezTo>
                      <a:pt x="93" y="0"/>
                      <a:pt x="95" y="1"/>
                      <a:pt x="95" y="4"/>
                    </a:cubicBezTo>
                    <a:cubicBezTo>
                      <a:pt x="95" y="6"/>
                      <a:pt x="94" y="8"/>
                      <a:pt x="91" y="8"/>
                    </a:cubicBezTo>
                    <a:cubicBezTo>
                      <a:pt x="4" y="13"/>
                      <a:pt x="4" y="13"/>
                      <a:pt x="4" y="13"/>
                    </a:cubicBezTo>
                    <a:cubicBezTo>
                      <a:pt x="4" y="13"/>
                      <a:pt x="4"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37"/>
              <p:cNvSpPr>
                <a:spLocks/>
              </p:cNvSpPr>
              <p:nvPr userDrawn="1"/>
            </p:nvSpPr>
            <p:spPr bwMode="auto">
              <a:xfrm>
                <a:off x="10203056" y="5728904"/>
                <a:ext cx="671513" cy="92075"/>
              </a:xfrm>
              <a:custGeom>
                <a:avLst/>
                <a:gdLst>
                  <a:gd name="T0" fmla="*/ 4 w 96"/>
                  <a:gd name="T1" fmla="*/ 13 h 13"/>
                  <a:gd name="T2" fmla="*/ 0 w 96"/>
                  <a:gd name="T3" fmla="*/ 10 h 13"/>
                  <a:gd name="T4" fmla="*/ 4 w 96"/>
                  <a:gd name="T5" fmla="*/ 5 h 13"/>
                  <a:gd name="T6" fmla="*/ 92 w 96"/>
                  <a:gd name="T7" fmla="*/ 0 h 13"/>
                  <a:gd name="T8" fmla="*/ 96 w 96"/>
                  <a:gd name="T9" fmla="*/ 4 h 13"/>
                  <a:gd name="T10" fmla="*/ 92 w 96"/>
                  <a:gd name="T11" fmla="*/ 8 h 13"/>
                  <a:gd name="T12" fmla="*/ 5 w 96"/>
                  <a:gd name="T13" fmla="*/ 13 h 13"/>
                  <a:gd name="T14" fmla="*/ 4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4" y="13"/>
                    </a:moveTo>
                    <a:cubicBezTo>
                      <a:pt x="2" y="13"/>
                      <a:pt x="1" y="12"/>
                      <a:pt x="0" y="10"/>
                    </a:cubicBezTo>
                    <a:cubicBezTo>
                      <a:pt x="0" y="7"/>
                      <a:pt x="2" y="5"/>
                      <a:pt x="4" y="5"/>
                    </a:cubicBezTo>
                    <a:cubicBezTo>
                      <a:pt x="92" y="0"/>
                      <a:pt x="92" y="0"/>
                      <a:pt x="92" y="0"/>
                    </a:cubicBezTo>
                    <a:cubicBezTo>
                      <a:pt x="94" y="0"/>
                      <a:pt x="96" y="2"/>
                      <a:pt x="96" y="4"/>
                    </a:cubicBezTo>
                    <a:cubicBezTo>
                      <a:pt x="96" y="6"/>
                      <a:pt x="94" y="8"/>
                      <a:pt x="92" y="8"/>
                    </a:cubicBezTo>
                    <a:cubicBezTo>
                      <a:pt x="5" y="13"/>
                      <a:pt x="5" y="13"/>
                      <a:pt x="5" y="13"/>
                    </a:cubicBezTo>
                    <a:cubicBezTo>
                      <a:pt x="5" y="13"/>
                      <a:pt x="5"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38"/>
              <p:cNvSpPr>
                <a:spLocks/>
              </p:cNvSpPr>
              <p:nvPr userDrawn="1"/>
            </p:nvSpPr>
            <p:spPr bwMode="auto">
              <a:xfrm>
                <a:off x="10203056" y="5820979"/>
                <a:ext cx="665163" cy="96838"/>
              </a:xfrm>
              <a:custGeom>
                <a:avLst/>
                <a:gdLst>
                  <a:gd name="T0" fmla="*/ 4 w 95"/>
                  <a:gd name="T1" fmla="*/ 14 h 14"/>
                  <a:gd name="T2" fmla="*/ 0 w 95"/>
                  <a:gd name="T3" fmla="*/ 10 h 14"/>
                  <a:gd name="T4" fmla="*/ 4 w 95"/>
                  <a:gd name="T5" fmla="*/ 6 h 14"/>
                  <a:gd name="T6" fmla="*/ 91 w 95"/>
                  <a:gd name="T7" fmla="*/ 0 h 14"/>
                  <a:gd name="T8" fmla="*/ 95 w 95"/>
                  <a:gd name="T9" fmla="*/ 4 h 14"/>
                  <a:gd name="T10" fmla="*/ 92 w 95"/>
                  <a:gd name="T11" fmla="*/ 8 h 14"/>
                  <a:gd name="T12" fmla="*/ 4 w 95"/>
                  <a:gd name="T13" fmla="*/ 14 h 14"/>
                  <a:gd name="T14" fmla="*/ 4 w 95"/>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4">
                    <a:moveTo>
                      <a:pt x="4" y="14"/>
                    </a:moveTo>
                    <a:cubicBezTo>
                      <a:pt x="2" y="14"/>
                      <a:pt x="0" y="12"/>
                      <a:pt x="0" y="10"/>
                    </a:cubicBezTo>
                    <a:cubicBezTo>
                      <a:pt x="0" y="8"/>
                      <a:pt x="2" y="6"/>
                      <a:pt x="4" y="6"/>
                    </a:cubicBezTo>
                    <a:cubicBezTo>
                      <a:pt x="91" y="0"/>
                      <a:pt x="91" y="0"/>
                      <a:pt x="91" y="0"/>
                    </a:cubicBezTo>
                    <a:cubicBezTo>
                      <a:pt x="93" y="0"/>
                      <a:pt x="95" y="2"/>
                      <a:pt x="95" y="4"/>
                    </a:cubicBezTo>
                    <a:cubicBezTo>
                      <a:pt x="95" y="6"/>
                      <a:pt x="94" y="8"/>
                      <a:pt x="92" y="8"/>
                    </a:cubicBezTo>
                    <a:cubicBezTo>
                      <a:pt x="4" y="14"/>
                      <a:pt x="4" y="14"/>
                      <a:pt x="4" y="14"/>
                    </a:cubicBezTo>
                    <a:cubicBezTo>
                      <a:pt x="4" y="14"/>
                      <a:pt x="4" y="14"/>
                      <a:pt x="4" y="14"/>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39"/>
              <p:cNvSpPr>
                <a:spLocks/>
              </p:cNvSpPr>
              <p:nvPr userDrawn="1"/>
            </p:nvSpPr>
            <p:spPr bwMode="auto">
              <a:xfrm>
                <a:off x="10196706" y="5917817"/>
                <a:ext cx="671513" cy="90488"/>
              </a:xfrm>
              <a:custGeom>
                <a:avLst/>
                <a:gdLst>
                  <a:gd name="T0" fmla="*/ 5 w 96"/>
                  <a:gd name="T1" fmla="*/ 13 h 13"/>
                  <a:gd name="T2" fmla="*/ 1 w 96"/>
                  <a:gd name="T3" fmla="*/ 9 h 13"/>
                  <a:gd name="T4" fmla="*/ 4 w 96"/>
                  <a:gd name="T5" fmla="*/ 5 h 13"/>
                  <a:gd name="T6" fmla="*/ 92 w 96"/>
                  <a:gd name="T7" fmla="*/ 0 h 13"/>
                  <a:gd name="T8" fmla="*/ 96 w 96"/>
                  <a:gd name="T9" fmla="*/ 3 h 13"/>
                  <a:gd name="T10" fmla="*/ 92 w 96"/>
                  <a:gd name="T11" fmla="*/ 8 h 13"/>
                  <a:gd name="T12" fmla="*/ 5 w 96"/>
                  <a:gd name="T13" fmla="*/ 13 h 13"/>
                  <a:gd name="T14" fmla="*/ 5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5" y="13"/>
                    </a:moveTo>
                    <a:cubicBezTo>
                      <a:pt x="2" y="13"/>
                      <a:pt x="1" y="11"/>
                      <a:pt x="1" y="9"/>
                    </a:cubicBezTo>
                    <a:cubicBezTo>
                      <a:pt x="0" y="7"/>
                      <a:pt x="2" y="5"/>
                      <a:pt x="4" y="5"/>
                    </a:cubicBezTo>
                    <a:cubicBezTo>
                      <a:pt x="92" y="0"/>
                      <a:pt x="92" y="0"/>
                      <a:pt x="92" y="0"/>
                    </a:cubicBezTo>
                    <a:cubicBezTo>
                      <a:pt x="94" y="0"/>
                      <a:pt x="96" y="1"/>
                      <a:pt x="96" y="3"/>
                    </a:cubicBezTo>
                    <a:cubicBezTo>
                      <a:pt x="96" y="6"/>
                      <a:pt x="94" y="8"/>
                      <a:pt x="92" y="8"/>
                    </a:cubicBezTo>
                    <a:cubicBezTo>
                      <a:pt x="5" y="13"/>
                      <a:pt x="5" y="13"/>
                      <a:pt x="5" y="13"/>
                    </a:cubicBezTo>
                    <a:cubicBezTo>
                      <a:pt x="5" y="13"/>
                      <a:pt x="5" y="13"/>
                      <a:pt x="5"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41" name="Freeform 5"/>
            <p:cNvSpPr>
              <a:spLocks/>
            </p:cNvSpPr>
            <p:nvPr userDrawn="1"/>
          </p:nvSpPr>
          <p:spPr bwMode="auto">
            <a:xfrm>
              <a:off x="10115551" y="5397500"/>
              <a:ext cx="869950" cy="223838"/>
            </a:xfrm>
            <a:custGeom>
              <a:avLst/>
              <a:gdLst>
                <a:gd name="T0" fmla="*/ 130 w 130"/>
                <a:gd name="T1" fmla="*/ 10 h 32"/>
                <a:gd name="T2" fmla="*/ 112 w 130"/>
                <a:gd name="T3" fmla="*/ 30 h 32"/>
                <a:gd name="T4" fmla="*/ 65 w 130"/>
                <a:gd name="T5" fmla="*/ 32 h 32"/>
                <a:gd name="T6" fmla="*/ 18 w 130"/>
                <a:gd name="T7" fmla="*/ 30 h 32"/>
                <a:gd name="T8" fmla="*/ 0 w 130"/>
                <a:gd name="T9" fmla="*/ 10 h 32"/>
                <a:gd name="T10" fmla="*/ 0 w 130"/>
                <a:gd name="T11" fmla="*/ 0 h 32"/>
                <a:gd name="T12" fmla="*/ 65 w 130"/>
                <a:gd name="T13" fmla="*/ 4 h 32"/>
                <a:gd name="T14" fmla="*/ 130 w 130"/>
                <a:gd name="T15" fmla="*/ 0 h 32"/>
                <a:gd name="T16" fmla="*/ 130 w 130"/>
                <a:gd name="T17"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32">
                  <a:moveTo>
                    <a:pt x="130" y="10"/>
                  </a:moveTo>
                  <a:cubicBezTo>
                    <a:pt x="130" y="20"/>
                    <a:pt x="122" y="29"/>
                    <a:pt x="112" y="30"/>
                  </a:cubicBezTo>
                  <a:cubicBezTo>
                    <a:pt x="98" y="31"/>
                    <a:pt x="80" y="32"/>
                    <a:pt x="65" y="32"/>
                  </a:cubicBezTo>
                  <a:cubicBezTo>
                    <a:pt x="50" y="32"/>
                    <a:pt x="32" y="31"/>
                    <a:pt x="18" y="30"/>
                  </a:cubicBezTo>
                  <a:cubicBezTo>
                    <a:pt x="8" y="29"/>
                    <a:pt x="0" y="20"/>
                    <a:pt x="0" y="10"/>
                  </a:cubicBezTo>
                  <a:cubicBezTo>
                    <a:pt x="0" y="0"/>
                    <a:pt x="0" y="0"/>
                    <a:pt x="0" y="0"/>
                  </a:cubicBezTo>
                  <a:cubicBezTo>
                    <a:pt x="0" y="0"/>
                    <a:pt x="39" y="4"/>
                    <a:pt x="65" y="4"/>
                  </a:cubicBezTo>
                  <a:cubicBezTo>
                    <a:pt x="91" y="4"/>
                    <a:pt x="130" y="0"/>
                    <a:pt x="130" y="0"/>
                  </a:cubicBezTo>
                  <a:lnTo>
                    <a:pt x="130" y="1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455342264"/>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grpSp>
        <p:nvGrpSpPr>
          <p:cNvPr id="4" name="Group 3"/>
          <p:cNvGrpSpPr/>
          <p:nvPr userDrawn="1"/>
        </p:nvGrpSpPr>
        <p:grpSpPr>
          <a:xfrm>
            <a:off x="6593362" y="1302014"/>
            <a:ext cx="4392138" cy="4253974"/>
            <a:chOff x="7912034" y="2070522"/>
            <a:chExt cx="5270566" cy="5104769"/>
          </a:xfrm>
        </p:grpSpPr>
        <p:grpSp>
          <p:nvGrpSpPr>
            <p:cNvPr id="3" name="Group 2"/>
            <p:cNvGrpSpPr/>
            <p:nvPr userDrawn="1"/>
          </p:nvGrpSpPr>
          <p:grpSpPr>
            <a:xfrm>
              <a:off x="7912034" y="2070522"/>
              <a:ext cx="5270566" cy="5104769"/>
              <a:chOff x="7912034" y="2070522"/>
              <a:chExt cx="5270566" cy="5104769"/>
            </a:xfrm>
          </p:grpSpPr>
          <p:sp>
            <p:nvSpPr>
              <p:cNvPr id="113" name="Freeform 19"/>
              <p:cNvSpPr>
                <a:spLocks/>
              </p:cNvSpPr>
              <p:nvPr userDrawn="1"/>
            </p:nvSpPr>
            <p:spPr bwMode="auto">
              <a:xfrm>
                <a:off x="7912034" y="4334587"/>
                <a:ext cx="5270566" cy="2840704"/>
              </a:xfrm>
              <a:custGeom>
                <a:avLst/>
                <a:gdLst>
                  <a:gd name="T0" fmla="*/ 1859 w 2284"/>
                  <a:gd name="T1" fmla="*/ 382 h 1231"/>
                  <a:gd name="T2" fmla="*/ 1804 w 2284"/>
                  <a:gd name="T3" fmla="*/ 385 h 1231"/>
                  <a:gd name="T4" fmla="*/ 1548 w 2284"/>
                  <a:gd name="T5" fmla="*/ 138 h 1231"/>
                  <a:gd name="T6" fmla="*/ 1376 w 2284"/>
                  <a:gd name="T7" fmla="*/ 205 h 1231"/>
                  <a:gd name="T8" fmla="*/ 925 w 2284"/>
                  <a:gd name="T9" fmla="*/ 0 h 1231"/>
                  <a:gd name="T10" fmla="*/ 321 w 2284"/>
                  <a:gd name="T11" fmla="*/ 611 h 1231"/>
                  <a:gd name="T12" fmla="*/ 311 w 2284"/>
                  <a:gd name="T13" fmla="*/ 611 h 1231"/>
                  <a:gd name="T14" fmla="*/ 0 w 2284"/>
                  <a:gd name="T15" fmla="*/ 916 h 1231"/>
                  <a:gd name="T16" fmla="*/ 311 w 2284"/>
                  <a:gd name="T17" fmla="*/ 1231 h 1231"/>
                  <a:gd name="T18" fmla="*/ 1859 w 2284"/>
                  <a:gd name="T19" fmla="*/ 1231 h 1231"/>
                  <a:gd name="T20" fmla="*/ 2284 w 2284"/>
                  <a:gd name="T21" fmla="*/ 802 h 1231"/>
                  <a:gd name="T22" fmla="*/ 1859 w 2284"/>
                  <a:gd name="T23" fmla="*/ 382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84" h="1231">
                    <a:moveTo>
                      <a:pt x="1859" y="382"/>
                    </a:moveTo>
                    <a:cubicBezTo>
                      <a:pt x="1841" y="382"/>
                      <a:pt x="1822" y="383"/>
                      <a:pt x="1804" y="385"/>
                    </a:cubicBezTo>
                    <a:cubicBezTo>
                      <a:pt x="1799" y="248"/>
                      <a:pt x="1686" y="138"/>
                      <a:pt x="1548" y="138"/>
                    </a:cubicBezTo>
                    <a:cubicBezTo>
                      <a:pt x="1482" y="138"/>
                      <a:pt x="1421" y="163"/>
                      <a:pt x="1376" y="205"/>
                    </a:cubicBezTo>
                    <a:cubicBezTo>
                      <a:pt x="1265" y="79"/>
                      <a:pt x="1104" y="0"/>
                      <a:pt x="925" y="0"/>
                    </a:cubicBezTo>
                    <a:cubicBezTo>
                      <a:pt x="594" y="0"/>
                      <a:pt x="321" y="277"/>
                      <a:pt x="321" y="611"/>
                    </a:cubicBezTo>
                    <a:cubicBezTo>
                      <a:pt x="311" y="611"/>
                      <a:pt x="311" y="611"/>
                      <a:pt x="311" y="611"/>
                    </a:cubicBezTo>
                    <a:cubicBezTo>
                      <a:pt x="141" y="611"/>
                      <a:pt x="0" y="745"/>
                      <a:pt x="0" y="916"/>
                    </a:cubicBezTo>
                    <a:cubicBezTo>
                      <a:pt x="0" y="1098"/>
                      <a:pt x="141" y="1231"/>
                      <a:pt x="311" y="1231"/>
                    </a:cubicBezTo>
                    <a:cubicBezTo>
                      <a:pt x="311" y="1231"/>
                      <a:pt x="311" y="1231"/>
                      <a:pt x="1859" y="1231"/>
                    </a:cubicBezTo>
                    <a:cubicBezTo>
                      <a:pt x="2095" y="1231"/>
                      <a:pt x="2284" y="1041"/>
                      <a:pt x="2284" y="802"/>
                    </a:cubicBezTo>
                    <a:cubicBezTo>
                      <a:pt x="2284" y="573"/>
                      <a:pt x="2095" y="382"/>
                      <a:pt x="1859" y="38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Freeform 20"/>
              <p:cNvSpPr>
                <a:spLocks/>
              </p:cNvSpPr>
              <p:nvPr userDrawn="1"/>
            </p:nvSpPr>
            <p:spPr bwMode="auto">
              <a:xfrm rot="20700000">
                <a:off x="8862187" y="2070522"/>
                <a:ext cx="3594565" cy="4114900"/>
              </a:xfrm>
              <a:custGeom>
                <a:avLst/>
                <a:gdLst>
                  <a:gd name="T0" fmla="*/ 28 w 2035"/>
                  <a:gd name="T1" fmla="*/ 2232 h 2330"/>
                  <a:gd name="T2" fmla="*/ 932 w 2035"/>
                  <a:gd name="T3" fmla="*/ 798 h 2330"/>
                  <a:gd name="T4" fmla="*/ 1272 w 2035"/>
                  <a:gd name="T5" fmla="*/ 1008 h 2330"/>
                  <a:gd name="T6" fmla="*/ 1752 w 2035"/>
                  <a:gd name="T7" fmla="*/ 293 h 2330"/>
                  <a:gd name="T8" fmla="*/ 1657 w 2035"/>
                  <a:gd name="T9" fmla="*/ 232 h 2330"/>
                  <a:gd name="T10" fmla="*/ 2035 w 2035"/>
                  <a:gd name="T11" fmla="*/ 0 h 2330"/>
                  <a:gd name="T12" fmla="*/ 1998 w 2035"/>
                  <a:gd name="T13" fmla="*/ 454 h 2330"/>
                  <a:gd name="T14" fmla="*/ 1892 w 2035"/>
                  <a:gd name="T15" fmla="*/ 384 h 2330"/>
                  <a:gd name="T16" fmla="*/ 1333 w 2035"/>
                  <a:gd name="T17" fmla="*/ 1250 h 2330"/>
                  <a:gd name="T18" fmla="*/ 1005 w 2035"/>
                  <a:gd name="T19" fmla="*/ 1050 h 2330"/>
                  <a:gd name="T20" fmla="*/ 160 w 2035"/>
                  <a:gd name="T21" fmla="*/ 2323 h 2330"/>
                  <a:gd name="T22" fmla="*/ 0 w 2035"/>
                  <a:gd name="T23" fmla="*/ 2280 h 2330"/>
                  <a:gd name="T24" fmla="*/ 28 w 2035"/>
                  <a:gd name="T25" fmla="*/ 2232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2330">
                    <a:moveTo>
                      <a:pt x="28" y="2232"/>
                    </a:moveTo>
                    <a:cubicBezTo>
                      <a:pt x="932" y="798"/>
                      <a:pt x="932" y="798"/>
                      <a:pt x="932" y="798"/>
                    </a:cubicBezTo>
                    <a:cubicBezTo>
                      <a:pt x="1272" y="1008"/>
                      <a:pt x="1272" y="1008"/>
                      <a:pt x="1272" y="1008"/>
                    </a:cubicBezTo>
                    <a:cubicBezTo>
                      <a:pt x="1752" y="293"/>
                      <a:pt x="1752" y="293"/>
                      <a:pt x="1752" y="293"/>
                    </a:cubicBezTo>
                    <a:cubicBezTo>
                      <a:pt x="1657" y="232"/>
                      <a:pt x="1657" y="232"/>
                      <a:pt x="1657" y="232"/>
                    </a:cubicBezTo>
                    <a:cubicBezTo>
                      <a:pt x="2035" y="0"/>
                      <a:pt x="2035" y="0"/>
                      <a:pt x="2035" y="0"/>
                    </a:cubicBezTo>
                    <a:cubicBezTo>
                      <a:pt x="1998" y="454"/>
                      <a:pt x="1998" y="454"/>
                      <a:pt x="1998" y="454"/>
                    </a:cubicBezTo>
                    <a:cubicBezTo>
                      <a:pt x="1892" y="384"/>
                      <a:pt x="1892" y="384"/>
                      <a:pt x="1892" y="384"/>
                    </a:cubicBezTo>
                    <a:cubicBezTo>
                      <a:pt x="1333" y="1250"/>
                      <a:pt x="1333" y="1250"/>
                      <a:pt x="1333" y="1250"/>
                    </a:cubicBezTo>
                    <a:cubicBezTo>
                      <a:pt x="1005" y="1050"/>
                      <a:pt x="1005" y="1050"/>
                      <a:pt x="1005" y="1050"/>
                    </a:cubicBezTo>
                    <a:cubicBezTo>
                      <a:pt x="160" y="2323"/>
                      <a:pt x="160" y="2323"/>
                      <a:pt x="160" y="2323"/>
                    </a:cubicBezTo>
                    <a:cubicBezTo>
                      <a:pt x="160" y="2323"/>
                      <a:pt x="75" y="2330"/>
                      <a:pt x="0" y="2280"/>
                    </a:cubicBezTo>
                    <a:lnTo>
                      <a:pt x="28" y="223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2" name="Oval 1"/>
            <p:cNvSpPr/>
            <p:nvPr userDrawn="1"/>
          </p:nvSpPr>
          <p:spPr>
            <a:xfrm>
              <a:off x="8739455" y="583395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Oval 24"/>
            <p:cNvSpPr/>
            <p:nvPr userDrawn="1"/>
          </p:nvSpPr>
          <p:spPr>
            <a:xfrm>
              <a:off x="9653855" y="572727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2894269876"/>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1_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
        <p:nvSpPr>
          <p:cNvPr id="2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261202390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259304031"/>
      </p:ext>
    </p:extLst>
  </p:cSld>
  <p:clrMapOvr>
    <a:masterClrMapping/>
  </p:clrMapOvr>
  <p:transitio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Regular 1">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4263022424"/>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Content and Table">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
        <p:nvSpPr>
          <p:cNvPr id="3" name="Text Placeholder 2"/>
          <p:cNvSpPr>
            <a:spLocks noGrp="1"/>
          </p:cNvSpPr>
          <p:nvPr>
            <p:ph type="body" sz="quarter" idx="10"/>
          </p:nvPr>
        </p:nvSpPr>
        <p:spPr>
          <a:xfrm>
            <a:off x="469937" y="1524000"/>
            <a:ext cx="6086438" cy="3905250"/>
          </a:xfrm>
          <a:prstGeom prst="rect">
            <a:avLst/>
          </a:prstGeom>
        </p:spPr>
        <p:txBody>
          <a:bodyPr/>
          <a:lstStyle>
            <a:lvl1pPr marL="0" indent="0">
              <a:buFontTx/>
              <a:buNone/>
              <a:defRPr sz="3333" spc="-67" baseline="0">
                <a:solidFill>
                  <a:schemeClr val="accent1"/>
                </a:solidFill>
                <a:latin typeface="+mj-lt"/>
              </a:defRPr>
            </a:lvl1pPr>
            <a:lvl2pPr marL="544237" indent="0">
              <a:buFontTx/>
              <a:buNone/>
              <a:defRPr sz="2667" spc="-75" baseline="0">
                <a:latin typeface="+mj-lt"/>
              </a:defRPr>
            </a:lvl2pPr>
            <a:lvl3pPr marL="1088474" indent="0">
              <a:buFontTx/>
              <a:buNone/>
              <a:defRPr sz="2000" spc="-75" baseline="0">
                <a:latin typeface="+mj-lt"/>
              </a:defRPr>
            </a:lvl3pPr>
            <a:lvl4pPr marL="1632711" indent="0">
              <a:buFontTx/>
              <a:buNone/>
              <a:defRPr sz="1667">
                <a:latin typeface="+mn-lt"/>
              </a:defRPr>
            </a:lvl4pPr>
            <a:lvl5pPr marL="2176947" indent="0">
              <a:buFontTx/>
              <a:buNone/>
              <a:defRPr sz="15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70391231"/>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Content Scree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440" y="1524000"/>
            <a:ext cx="11151918" cy="4760913"/>
          </a:xfrm>
          <a:prstGeom prst="rect">
            <a:avLst/>
          </a:prstGeom>
        </p:spPr>
        <p:txBody>
          <a:bodyPr/>
          <a:lstStyle>
            <a:lvl1pPr marL="0" indent="0">
              <a:buFontTx/>
              <a:buNone/>
              <a:defRPr sz="3333" spc="-75" baseline="0">
                <a:solidFill>
                  <a:schemeClr val="accent1"/>
                </a:solidFill>
                <a:latin typeface="Segoe UI Light" panose="020B0502040204020203" pitchFamily="34" charset="0"/>
                <a:ea typeface="Segoe UI" panose="020B0502040204020203" pitchFamily="34" charset="0"/>
                <a:cs typeface="Segoe UI" panose="020B0502040204020203" pitchFamily="34" charset="0"/>
              </a:defRPr>
            </a:lvl1pPr>
            <a:lvl2pPr marL="544237" indent="0">
              <a:buFontTx/>
              <a:buNone/>
              <a:defRPr sz="2667" spc="-75" baseline="0">
                <a:latin typeface="+mj-lt"/>
                <a:ea typeface="Segoe UI" panose="020B0502040204020203" pitchFamily="34" charset="0"/>
                <a:cs typeface="Segoe UI" panose="020B0502040204020203" pitchFamily="34" charset="0"/>
              </a:defRPr>
            </a:lvl2pPr>
            <a:lvl3pPr marL="1088474" indent="0">
              <a:buFontTx/>
              <a:buNone/>
              <a:defRPr sz="2000" spc="-75" baseline="0">
                <a:latin typeface="+mj-lt"/>
                <a:ea typeface="Segoe UI" panose="020B0502040204020203" pitchFamily="34" charset="0"/>
                <a:cs typeface="Segoe UI" panose="020B0502040204020203" pitchFamily="34" charset="0"/>
              </a:defRPr>
            </a:lvl3pPr>
            <a:lvl4pPr marL="1632711" indent="0">
              <a:buFontTx/>
              <a:buNone/>
              <a:defRPr sz="1667">
                <a:latin typeface="Segoe UI" panose="020B0502040204020203" pitchFamily="34" charset="0"/>
                <a:ea typeface="Segoe UI" panose="020B0502040204020203" pitchFamily="34" charset="0"/>
                <a:cs typeface="Segoe UI" panose="020B0502040204020203" pitchFamily="34" charset="0"/>
              </a:defRPr>
            </a:lvl4pPr>
            <a:lvl5pPr marL="2176947" indent="0">
              <a:buFontTx/>
              <a:buNone/>
              <a:defRPr sz="150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11"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Tree>
    <p:extLst>
      <p:ext uri="{BB962C8B-B14F-4D97-AF65-F5344CB8AC3E}">
        <p14:creationId xmlns:p14="http://schemas.microsoft.com/office/powerpoint/2010/main" val="3815217522"/>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Color BG">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3454649818"/>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Color BG 2">
    <p:bg>
      <p:bgPr>
        <a:solidFill>
          <a:schemeClr val="accent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8"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364435354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Header Special">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14093765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Header Special 2">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527072100"/>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Header Special 3">
    <p:spTree>
      <p:nvGrpSpPr>
        <p:cNvPr id="1" name=""/>
        <p:cNvGrpSpPr/>
        <p:nvPr/>
      </p:nvGrpSpPr>
      <p:grpSpPr>
        <a:xfrm>
          <a:off x="0" y="0"/>
          <a:ext cx="0" cy="0"/>
          <a:chOff x="0" y="0"/>
          <a:chExt cx="0" cy="0"/>
        </a:xfrm>
      </p:grpSpPr>
      <p:sp>
        <p:nvSpPr>
          <p:cNvPr id="2" name="Rectangle 1"/>
          <p:cNvSpPr/>
          <p:nvPr userDrawn="1"/>
        </p:nvSpPr>
        <p:spPr>
          <a:xfrm>
            <a:off x="0" y="0"/>
            <a:ext cx="6192762" cy="14151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2215" cy="14151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16918549"/>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Header Special 4">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1744209846"/>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0718492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792205448"/>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pPr>
              <a:defRPr/>
            </a:pPr>
            <a:r>
              <a:rPr lang="it-IT">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pPr defTabSz="914367">
              <a:defRPr/>
            </a:pPr>
            <a:fld id="{27258FFF-F925-446B-8502-81C933981705}" type="slidenum">
              <a:rPr lang="it-IT" smtClean="0">
                <a:gradFill>
                  <a:gsLst>
                    <a:gs pos="2239">
                      <a:srgbClr val="FFFFFF"/>
                    </a:gs>
                    <a:gs pos="11940">
                      <a:srgbClr val="FFFFFF"/>
                    </a:gs>
                  </a:gsLst>
                  <a:lin ang="5400000" scaled="0"/>
                </a:gradFill>
              </a:rPr>
              <a:pPr defTabSz="914367">
                <a:defRPr/>
              </a:pPr>
              <a:t>‹#›</a:t>
            </a:fld>
            <a:endParaRPr lang="it-IT">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2953667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3636284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pPr>
              <a:defRPr/>
            </a:pPr>
            <a:r>
              <a:rPr lang="it-IT">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pPr defTabSz="914367">
              <a:defRPr/>
            </a:pPr>
            <a:fld id="{27258FFF-F925-446B-8502-81C933981705}" type="slidenum">
              <a:rPr lang="it-IT" smtClean="0">
                <a:gradFill>
                  <a:gsLst>
                    <a:gs pos="2239">
                      <a:srgbClr val="505050"/>
                    </a:gs>
                    <a:gs pos="11940">
                      <a:srgbClr val="505050"/>
                    </a:gs>
                  </a:gsLst>
                  <a:lin ang="5400000" scaled="0"/>
                </a:gradFill>
              </a:rPr>
              <a:pPr defTabSz="914367">
                <a:defRPr/>
              </a:pPr>
              <a:t>‹#›</a:t>
            </a:fld>
            <a:endParaRPr lang="it-IT">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3062286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29590697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19725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306788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2677107917"/>
      </p:ext>
    </p:extLst>
  </p:cSld>
  <p:clrMapOvr>
    <a:masterClrMapping/>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4049930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8998207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18079971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0" y="1"/>
            <a:ext cx="12192000" cy="6858973"/>
          </a:xfrm>
          <a:prstGeom prst="rect">
            <a:avLst/>
          </a:prstGeom>
        </p:spPr>
      </p:pic>
      <p:sp>
        <p:nvSpPr>
          <p:cNvPr id="2" name="Rectangle 1"/>
          <p:cNvSpPr/>
          <p:nvPr userDrawn="1"/>
        </p:nvSpPr>
        <p:spPr bwMode="auto">
          <a:xfrm>
            <a:off x="266063" y="2084186"/>
            <a:ext cx="6278150" cy="3586194"/>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3" spc="-98" baseline="0">
                <a:gradFill>
                  <a:gsLst>
                    <a:gs pos="76768">
                      <a:srgbClr val="FFFFFF"/>
                    </a:gs>
                    <a:gs pos="53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2"/>
            <a:ext cx="6276530" cy="1789991"/>
          </a:xfrm>
        </p:spPr>
        <p:txBody>
          <a:bodyPr tIns="109728" bIns="109728">
            <a:noAutofit/>
          </a:bodyPr>
          <a:lstStyle>
            <a:lvl1pPr marL="0" indent="0">
              <a:spcBef>
                <a:spcPts val="0"/>
              </a:spcBef>
              <a:buNone/>
              <a:defRPr sz="3136">
                <a:gradFill>
                  <a:gsLst>
                    <a:gs pos="76768">
                      <a:srgbClr val="FFFFFF"/>
                    </a:gs>
                    <a:gs pos="53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213" y="6041824"/>
            <a:ext cx="1613876" cy="345764"/>
          </a:xfrm>
          <a:prstGeom prst="rect">
            <a:avLst/>
          </a:prstGeom>
        </p:spPr>
      </p:pic>
    </p:spTree>
    <p:extLst>
      <p:ext uri="{BB962C8B-B14F-4D97-AF65-F5344CB8AC3E}">
        <p14:creationId xmlns:p14="http://schemas.microsoft.com/office/powerpoint/2010/main" val="137524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7810404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84203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7059373"/>
      </p:ext>
    </p:extLst>
  </p:cSld>
  <p:clrMapOvr>
    <a:masterClrMapping/>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277375452"/>
      </p:ext>
    </p:extLst>
  </p:cSld>
  <p:clrMapOvr>
    <a:masterClrMapping/>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40457480"/>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313880690"/>
      </p:ext>
    </p:extLst>
  </p:cSld>
  <p:clrMapOvr>
    <a:masterClrMapping/>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4011661732"/>
      </p:ext>
    </p:extLst>
  </p:cSld>
  <p:clrMapOvr>
    <a:masterClrMapping/>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9206587"/>
      </p:ext>
    </p:extLst>
  </p:cSld>
  <p:clrMapOvr>
    <a:masterClrMapping/>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370911353"/>
      </p:ext>
    </p:extLst>
  </p:cSld>
  <p:clrMapOvr>
    <a:masterClrMapping/>
  </p:clrMapOvr>
  <p:transition>
    <p:fade/>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62727045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3" spc="-98" baseline="0">
                <a:gradFill>
                  <a:gsLst>
                    <a:gs pos="3333">
                      <a:schemeClr val="tx2"/>
                    </a:gs>
                    <a:gs pos="39000">
                      <a:schemeClr val="tx2"/>
                    </a:gs>
                  </a:gsLst>
                  <a:lin ang="5400000" scaled="0"/>
                </a:gradFill>
              </a:defRPr>
            </a:lvl1pPr>
          </a:lstStyle>
          <a:p>
            <a:r>
              <a:rPr lang="en-US" dirty="0"/>
              <a:t>Presentation title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5" y="476319"/>
            <a:ext cx="1792850" cy="384107"/>
          </a:xfrm>
          <a:prstGeom prst="rect">
            <a:avLst/>
          </a:prstGeom>
        </p:spPr>
      </p:pic>
    </p:spTree>
    <p:extLst>
      <p:ext uri="{BB962C8B-B14F-4D97-AF65-F5344CB8AC3E}">
        <p14:creationId xmlns:p14="http://schemas.microsoft.com/office/powerpoint/2010/main" val="21559938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344728614"/>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311480"/>
      </p:ext>
    </p:extLst>
  </p:cSld>
  <p:clrMapOvr>
    <a:masterClrMapping/>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6505087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433936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6866205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spTree>
    <p:extLst>
      <p:ext uri="{BB962C8B-B14F-4D97-AF65-F5344CB8AC3E}">
        <p14:creationId xmlns:p14="http://schemas.microsoft.com/office/powerpoint/2010/main" val="529601388"/>
      </p:ext>
    </p:extLst>
  </p:cSld>
  <p:clrMapOvr>
    <a:masterClrMapping/>
  </p:clrMapOvr>
  <p:transition>
    <p:fade/>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ts val="3000"/>
              </a:lnSpc>
              <a:spcBef>
                <a:spcPts val="0"/>
              </a:spcBef>
              <a:spcAft>
                <a:spcPts val="1199"/>
              </a:spcAft>
              <a:buClrTx/>
              <a:buSzTx/>
              <a:buFontTx/>
              <a:buNone/>
              <a:tabLst/>
              <a:defRPr/>
            </a:pPr>
            <a:r>
              <a:rPr kumimoji="0" lang="en-US" sz="22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Presenter</a:t>
            </a: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736624207"/>
      </p:ext>
    </p:extLst>
  </p:cSld>
  <p:clrMapOvr>
    <a:masterClrMapping/>
  </p:clrMapOvr>
  <p:transition>
    <p:fade/>
  </p:transition>
  <p:hf hdr="0" ftr="0" dt="0"/>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490911872"/>
      </p:ext>
    </p:extLst>
  </p:cSld>
  <p:clrMapOvr>
    <a:masterClrMapping/>
  </p:clrMapOvr>
  <p:transition>
    <p:fade/>
  </p:transition>
  <p:hf hdr="0" ftr="0" dt="0"/>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753639966"/>
      </p:ext>
    </p:extLst>
  </p:cSld>
  <p:clrMapOvr>
    <a:masterClrMapping/>
  </p:clrMapOvr>
  <p:transition>
    <p:fade/>
  </p:transition>
  <p:hf hdr="0" ftr="0" dt="0"/>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038532802"/>
      </p:ext>
    </p:extLst>
  </p:cSld>
  <p:clrMapOvr>
    <a:masterClrMapping/>
  </p:clrMapOvr>
  <p:transition>
    <p:fade/>
  </p:transition>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970797"/>
      </p:ext>
    </p:extLst>
  </p:cSld>
  <p:clrMapOvr>
    <a:masterClrMapping/>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011982794"/>
      </p:ext>
    </p:extLst>
  </p:cSld>
  <p:clrMapOvr>
    <a:masterClrMapping/>
  </p:clrMapOvr>
  <p:transition>
    <p:fade/>
  </p:transition>
  <p:hf hdr="0" ftr="0" dt="0"/>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579700641"/>
      </p:ext>
    </p:extLst>
  </p:cSld>
  <p:clrMapOvr>
    <a:masterClrMapping/>
  </p:clrMapOvr>
  <p:transition>
    <p:fade/>
  </p:transition>
  <p:hf hdr="0" ftr="0" dt="0"/>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88272570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067139734"/>
      </p:ext>
    </p:extLst>
  </p:cSld>
  <p:clrMapOvr>
    <a:masterClrMapping/>
  </p:clrMapOvr>
  <p:transition>
    <p:fade/>
  </p:transition>
  <p:hf hdr="0" ftr="0" dt="0"/>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286216991"/>
      </p:ext>
    </p:extLst>
  </p:cSld>
  <p:clrMapOvr>
    <a:masterClrMapping/>
  </p:clrMapOvr>
  <p:transition>
    <p:fade/>
  </p:transition>
  <p:hf hdr="0" ftr="0" dt="0"/>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836597017"/>
      </p:ext>
    </p:extLst>
  </p:cSld>
  <p:clrMapOvr>
    <a:masterClrMapping/>
  </p:clrMapOvr>
  <p:transition>
    <p:fade/>
  </p:transition>
  <p:hf hdr="0" ftr="0" dt="0"/>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82894316"/>
      </p:ext>
    </p:extLst>
  </p:cSld>
  <p:clrMapOvr>
    <a:masterClrMapping/>
  </p:clrMapOvr>
  <p:transition>
    <p:fade/>
  </p:transition>
  <p:hf hdr="0" ftr="0" dt="0"/>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536154493"/>
      </p:ext>
    </p:extLst>
  </p:cSld>
  <p:clrMapOvr>
    <a:masterClrMapping/>
  </p:clrMapOvr>
  <p:transition>
    <p:fade/>
  </p:transition>
  <p:hf hdr="0" ftr="0" dt="0"/>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798702140"/>
      </p:ext>
    </p:extLst>
  </p:cSld>
  <p:clrMapOvr>
    <a:masterClrMapping/>
  </p:clrMapOvr>
  <p:transition>
    <p:fade/>
  </p:transition>
  <p:hf hdr="0" ftr="0" dt="0"/>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3203317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1882791"/>
      </p:ext>
    </p:extLst>
  </p:cSld>
  <p:clrMapOvr>
    <a:masterClrMapping/>
  </p:clrMapOvr>
  <p:transition>
    <p:fade/>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2188599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85169666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79165572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8187229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21813174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8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w="3175">
                  <a:noFill/>
                </a:ln>
                <a:solidFill>
                  <a:srgbClr val="0072C6"/>
                </a:solidFill>
                <a:effectLst/>
                <a:uLnTx/>
                <a:uFillTx/>
                <a:latin typeface="Segoe UI Light"/>
                <a:ea typeface="+mn-ea"/>
                <a:cs typeface="Segoe UI" pitchFamily="34" charset="0"/>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2587504675"/>
      </p:ext>
    </p:extLst>
  </p:cSld>
  <p:clrMapOvr>
    <a:masterClrMapping/>
  </p:clrMapOvr>
  <p:transition>
    <p:fade/>
  </p:transition>
  <p:hf hdr="0" ftr="0" dt="0"/>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2601608517"/>
      </p:ext>
    </p:extLst>
  </p:cSld>
  <p:clrMapOvr>
    <a:masterClrMapping/>
  </p:clrMapOvr>
  <p:transition>
    <p:fade/>
  </p:transition>
  <p:hf hdr="0" ftr="0" dt="0"/>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2691547632"/>
      </p:ext>
    </p:extLst>
  </p:cSld>
  <p:clrMapOvr>
    <a:masterClrMapping/>
  </p:clrMapOvr>
  <p:transition>
    <p:fade/>
  </p:transition>
  <p:hf hdr="0" ftr="0" dt="0"/>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3895448"/>
      </p:ext>
    </p:extLst>
  </p:cSld>
  <p:clrMapOvr>
    <a:masterClrMapping/>
  </p:clrMapOvr>
  <p:transition>
    <p:fade/>
  </p:transition>
  <p:hf hdr="0" ftr="0" dt="0"/>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392696628"/>
      </p:ext>
    </p:extLst>
  </p:cSld>
  <p:clrMapOvr>
    <a:masterClrMapping/>
  </p:clrMapOvr>
  <p:transition>
    <p:fade/>
  </p:transition>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5489019"/>
      </p:ext>
    </p:extLst>
  </p:cSld>
  <p:clrMapOvr>
    <a:masterClrMapping/>
  </p:clrMapOvr>
  <p:transition>
    <p:fade/>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892608464"/>
      </p:ext>
    </p:extLst>
  </p:cSld>
  <p:clrMapOvr>
    <a:masterClrMapping/>
  </p:clrMapOvr>
  <p:transition>
    <p:fade/>
  </p:transition>
  <p:hf hdr="0" ftr="0" dt="0"/>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045590059"/>
      </p:ext>
    </p:extLst>
  </p:cSld>
  <p:clrMapOvr>
    <a:masterClrMapping/>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3450145590"/>
      </p:ext>
    </p:extLst>
  </p:cSld>
  <p:clrMapOvr>
    <a:masterClrMapping/>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07228057"/>
      </p:ext>
    </p:extLst>
  </p:cSld>
  <p:clrMapOvr>
    <a:masterClrMapping/>
  </p:clrMapOvr>
  <p:transition>
    <p:fade/>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1014876855"/>
      </p:ext>
    </p:extLst>
  </p:cSld>
  <p:clrMapOvr>
    <a:masterClrMapping/>
  </p:clrMapOvr>
  <p:transition>
    <p:fade/>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latin typeface="Segoe UI"/>
              <a:ea typeface="+mn-ea"/>
              <a:cs typeface="+mn-cs"/>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60021256"/>
      </p:ext>
    </p:extLst>
  </p:cSld>
  <p:clrMapOvr>
    <a:masterClrMapping/>
  </p:clrMapOvr>
  <p:transition>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868976553"/>
      </p:ext>
    </p:extLst>
  </p:cSld>
  <p:clrMapOvr>
    <a:masterClrMapping/>
  </p:clrMapOvr>
  <p:transition>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2960431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1800" b="0" i="0" u="none" strike="noStrike" kern="1200" cap="none" spc="0" normalizeH="0" baseline="0" noProof="0" smtClean="0">
                <a:ln>
                  <a:noFill/>
                </a:ln>
                <a:solidFill>
                  <a:srgbClr val="343434"/>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343434"/>
              </a:solidFill>
              <a:effectLst/>
              <a:uLnTx/>
              <a:uFillTx/>
              <a:latin typeface="Segoe UI"/>
              <a:ea typeface="+mn-ea"/>
              <a:cs typeface="+mn-cs"/>
            </a:endParaRPr>
          </a:p>
        </p:txBody>
      </p:sp>
    </p:spTree>
    <p:extLst>
      <p:ext uri="{BB962C8B-B14F-4D97-AF65-F5344CB8AC3E}">
        <p14:creationId xmlns:p14="http://schemas.microsoft.com/office/powerpoint/2010/main" val="4265166526"/>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a:t>subject</a:t>
            </a:r>
          </a:p>
        </p:txBody>
      </p:sp>
    </p:spTree>
    <p:extLst>
      <p:ext uri="{BB962C8B-B14F-4D97-AF65-F5344CB8AC3E}">
        <p14:creationId xmlns:p14="http://schemas.microsoft.com/office/powerpoint/2010/main" val="31567329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6236980"/>
      </p:ext>
    </p:extLst>
  </p:cSld>
  <p:clrMapOvr>
    <a:masterClrMapping/>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004304977"/>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pic>
        <p:nvPicPr>
          <p:cNvPr id="28" name="Picture 27"/>
          <p:cNvPicPr>
            <a:picLocks noChangeAspect="1"/>
          </p:cNvPicPr>
          <p:nvPr userDrawn="1"/>
        </p:nvPicPr>
        <p:blipFill>
          <a:blip r:embed="rId2">
            <a:lum bright="70000" contrast="-70000"/>
          </a:blip>
          <a:stretch>
            <a:fillRect/>
          </a:stretch>
        </p:blipFill>
        <p:spPr>
          <a:xfrm>
            <a:off x="379177" y="4569250"/>
            <a:ext cx="1430383" cy="1453330"/>
          </a:xfrm>
          <a:prstGeom prst="rect">
            <a:avLst/>
          </a:prstGeom>
        </p:spPr>
      </p:pic>
      <p:pic>
        <p:nvPicPr>
          <p:cNvPr id="29" name="Picture 28"/>
          <p:cNvPicPr>
            <a:picLocks noChangeAspect="1"/>
          </p:cNvPicPr>
          <p:nvPr userDrawn="1"/>
        </p:nvPicPr>
        <p:blipFill>
          <a:blip r:embed="rId2">
            <a:lum bright="70000" contrast="-70000"/>
          </a:blip>
          <a:stretch>
            <a:fillRect/>
          </a:stretch>
        </p:blipFill>
        <p:spPr>
          <a:xfrm>
            <a:off x="1809560" y="4569250"/>
            <a:ext cx="1430383" cy="1453330"/>
          </a:xfrm>
          <a:prstGeom prst="rect">
            <a:avLst/>
          </a:prstGeom>
        </p:spPr>
      </p:pic>
      <p:pic>
        <p:nvPicPr>
          <p:cNvPr id="30" name="Picture 29"/>
          <p:cNvPicPr>
            <a:picLocks noChangeAspect="1"/>
          </p:cNvPicPr>
          <p:nvPr userDrawn="1"/>
        </p:nvPicPr>
        <p:blipFill>
          <a:blip r:embed="rId2">
            <a:lum bright="70000" contrast="-70000"/>
          </a:blip>
          <a:stretch>
            <a:fillRect/>
          </a:stretch>
        </p:blipFill>
        <p:spPr>
          <a:xfrm>
            <a:off x="3239943" y="4569250"/>
            <a:ext cx="1430383" cy="1453330"/>
          </a:xfrm>
          <a:prstGeom prst="rect">
            <a:avLst/>
          </a:prstGeom>
        </p:spPr>
      </p:pic>
      <p:pic>
        <p:nvPicPr>
          <p:cNvPr id="31" name="Picture 30"/>
          <p:cNvPicPr>
            <a:picLocks noChangeAspect="1"/>
          </p:cNvPicPr>
          <p:nvPr userDrawn="1"/>
        </p:nvPicPr>
        <p:blipFill>
          <a:blip r:embed="rId2">
            <a:lum bright="70000" contrast="-70000"/>
          </a:blip>
          <a:stretch>
            <a:fillRect/>
          </a:stretch>
        </p:blipFill>
        <p:spPr>
          <a:xfrm>
            <a:off x="7531092" y="4569250"/>
            <a:ext cx="1430383" cy="1453330"/>
          </a:xfrm>
          <a:prstGeom prst="rect">
            <a:avLst/>
          </a:prstGeom>
        </p:spPr>
      </p:pic>
      <p:pic>
        <p:nvPicPr>
          <p:cNvPr id="32" name="Picture 31"/>
          <p:cNvPicPr>
            <a:picLocks noChangeAspect="1"/>
          </p:cNvPicPr>
          <p:nvPr userDrawn="1"/>
        </p:nvPicPr>
        <p:blipFill>
          <a:blip r:embed="rId2">
            <a:lum bright="70000" contrast="-70000"/>
          </a:blip>
          <a:stretch>
            <a:fillRect/>
          </a:stretch>
        </p:blipFill>
        <p:spPr>
          <a:xfrm>
            <a:off x="8961475" y="4569250"/>
            <a:ext cx="1430383" cy="1453330"/>
          </a:xfrm>
          <a:prstGeom prst="rect">
            <a:avLst/>
          </a:prstGeom>
        </p:spPr>
      </p:pic>
      <p:pic>
        <p:nvPicPr>
          <p:cNvPr id="33" name="Picture 32"/>
          <p:cNvPicPr>
            <a:picLocks noChangeAspect="1"/>
          </p:cNvPicPr>
          <p:nvPr userDrawn="1"/>
        </p:nvPicPr>
        <p:blipFill>
          <a:blip r:embed="rId2">
            <a:lum bright="70000" contrast="-70000"/>
          </a:blip>
          <a:stretch>
            <a:fillRect/>
          </a:stretch>
        </p:blipFill>
        <p:spPr>
          <a:xfrm>
            <a:off x="10391858" y="4569250"/>
            <a:ext cx="1430383" cy="1453330"/>
          </a:xfrm>
          <a:prstGeom prst="rect">
            <a:avLst/>
          </a:prstGeom>
        </p:spPr>
      </p:pic>
      <p:pic>
        <p:nvPicPr>
          <p:cNvPr id="34" name="Picture 33"/>
          <p:cNvPicPr>
            <a:picLocks noChangeAspect="1"/>
          </p:cNvPicPr>
          <p:nvPr userDrawn="1"/>
        </p:nvPicPr>
        <p:blipFill>
          <a:blip r:embed="rId2">
            <a:lum bright="70000" contrast="-70000"/>
          </a:blip>
          <a:stretch>
            <a:fillRect/>
          </a:stretch>
        </p:blipFill>
        <p:spPr>
          <a:xfrm>
            <a:off x="-1051206" y="4569250"/>
            <a:ext cx="1430383" cy="1453330"/>
          </a:xfrm>
          <a:prstGeom prst="rect">
            <a:avLst/>
          </a:prstGeom>
        </p:spPr>
      </p:pic>
      <p:pic>
        <p:nvPicPr>
          <p:cNvPr id="35" name="Picture 34"/>
          <p:cNvPicPr>
            <a:picLocks noChangeAspect="1"/>
          </p:cNvPicPr>
          <p:nvPr userDrawn="1"/>
        </p:nvPicPr>
        <p:blipFill>
          <a:blip r:embed="rId2">
            <a:lum bright="70000" contrast="-70000"/>
          </a:blip>
          <a:stretch>
            <a:fillRect/>
          </a:stretch>
        </p:blipFill>
        <p:spPr>
          <a:xfrm>
            <a:off x="11822241" y="4569250"/>
            <a:ext cx="1430383" cy="1453330"/>
          </a:xfrm>
          <a:prstGeom prst="rect">
            <a:avLst/>
          </a:prstGeom>
        </p:spPr>
      </p:pic>
      <p:pic>
        <p:nvPicPr>
          <p:cNvPr id="36" name="Picture 35"/>
          <p:cNvPicPr>
            <a:picLocks noChangeAspect="1"/>
          </p:cNvPicPr>
          <p:nvPr userDrawn="1"/>
        </p:nvPicPr>
        <p:blipFill>
          <a:blip r:embed="rId3">
            <a:lum bright="70000" contrast="-70000"/>
          </a:blip>
          <a:stretch>
            <a:fillRect/>
          </a:stretch>
        </p:blipFill>
        <p:spPr>
          <a:xfrm>
            <a:off x="4668925" y="5053262"/>
            <a:ext cx="1430383" cy="484013"/>
          </a:xfrm>
          <a:prstGeom prst="rect">
            <a:avLst/>
          </a:prstGeom>
        </p:spPr>
      </p:pic>
      <p:pic>
        <p:nvPicPr>
          <p:cNvPr id="37" name="Picture 36"/>
          <p:cNvPicPr>
            <a:picLocks noChangeAspect="1"/>
          </p:cNvPicPr>
          <p:nvPr userDrawn="1"/>
        </p:nvPicPr>
        <p:blipFill>
          <a:blip r:embed="rId3">
            <a:lum bright="70000" contrast="-70000"/>
          </a:blip>
          <a:stretch>
            <a:fillRect/>
          </a:stretch>
        </p:blipFill>
        <p:spPr>
          <a:xfrm>
            <a:off x="4670325" y="5538566"/>
            <a:ext cx="1430383" cy="484013"/>
          </a:xfrm>
          <a:prstGeom prst="rect">
            <a:avLst/>
          </a:prstGeom>
        </p:spPr>
      </p:pic>
      <p:pic>
        <p:nvPicPr>
          <p:cNvPr id="38" name="Picture 37"/>
          <p:cNvPicPr>
            <a:picLocks noChangeAspect="1"/>
          </p:cNvPicPr>
          <p:nvPr userDrawn="1"/>
        </p:nvPicPr>
        <p:blipFill>
          <a:blip r:embed="rId3">
            <a:lum bright="70000" contrast="-70000"/>
          </a:blip>
          <a:stretch>
            <a:fillRect/>
          </a:stretch>
        </p:blipFill>
        <p:spPr>
          <a:xfrm>
            <a:off x="6102108" y="5053908"/>
            <a:ext cx="1430383" cy="484013"/>
          </a:xfrm>
          <a:prstGeom prst="rect">
            <a:avLst/>
          </a:prstGeom>
        </p:spPr>
      </p:pic>
      <p:pic>
        <p:nvPicPr>
          <p:cNvPr id="39" name="Picture 38"/>
          <p:cNvPicPr>
            <a:picLocks noChangeAspect="1"/>
          </p:cNvPicPr>
          <p:nvPr userDrawn="1"/>
        </p:nvPicPr>
        <p:blipFill>
          <a:blip r:embed="rId3">
            <a:lum bright="70000" contrast="-70000"/>
          </a:blip>
          <a:stretch>
            <a:fillRect/>
          </a:stretch>
        </p:blipFill>
        <p:spPr>
          <a:xfrm>
            <a:off x="6100709" y="5538567"/>
            <a:ext cx="1430383" cy="484013"/>
          </a:xfrm>
          <a:prstGeom prst="rect">
            <a:avLst/>
          </a:prstGeom>
        </p:spPr>
      </p:pic>
      <p:pic>
        <p:nvPicPr>
          <p:cNvPr id="40" name="Picture 39"/>
          <p:cNvPicPr>
            <a:picLocks noChangeAspect="1"/>
          </p:cNvPicPr>
          <p:nvPr userDrawn="1"/>
        </p:nvPicPr>
        <p:blipFill>
          <a:blip r:embed="rId3">
            <a:lum bright="70000" contrast="-70000"/>
          </a:blip>
          <a:stretch>
            <a:fillRect/>
          </a:stretch>
        </p:blipFill>
        <p:spPr>
          <a:xfrm>
            <a:off x="4673124" y="4568603"/>
            <a:ext cx="1430383" cy="484013"/>
          </a:xfrm>
          <a:prstGeom prst="rect">
            <a:avLst/>
          </a:prstGeom>
        </p:spPr>
      </p:pic>
      <p:pic>
        <p:nvPicPr>
          <p:cNvPr id="41" name="Picture 40"/>
          <p:cNvPicPr>
            <a:picLocks noChangeAspect="1"/>
          </p:cNvPicPr>
          <p:nvPr userDrawn="1"/>
        </p:nvPicPr>
        <p:blipFill>
          <a:blip r:embed="rId3">
            <a:lum bright="70000" contrast="-70000"/>
          </a:blip>
          <a:stretch>
            <a:fillRect/>
          </a:stretch>
        </p:blipFill>
        <p:spPr>
          <a:xfrm>
            <a:off x="6097911" y="4567311"/>
            <a:ext cx="1430383" cy="484013"/>
          </a:xfrm>
          <a:prstGeom prst="rect">
            <a:avLst/>
          </a:prstGeom>
        </p:spPr>
      </p:pic>
    </p:spTree>
    <p:extLst>
      <p:ext uri="{BB962C8B-B14F-4D97-AF65-F5344CB8AC3E}">
        <p14:creationId xmlns:p14="http://schemas.microsoft.com/office/powerpoint/2010/main" val="2196823046"/>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1800" b="0" i="0" u="none" strike="noStrike" kern="1200" cap="none" spc="0" normalizeH="0" baseline="0" noProof="0" smtClean="0">
                <a:ln>
                  <a:noFill/>
                </a:ln>
                <a:solidFill>
                  <a:srgbClr val="343434"/>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343434"/>
              </a:solidFill>
              <a:effectLst/>
              <a:uLnTx/>
              <a:uFillTx/>
              <a:latin typeface="Segoe UI"/>
              <a:ea typeface="+mn-ea"/>
              <a:cs typeface="+mn-cs"/>
            </a:endParaRPr>
          </a:p>
        </p:txBody>
      </p:sp>
    </p:spTree>
    <p:extLst>
      <p:ext uri="{BB962C8B-B14F-4D97-AF65-F5344CB8AC3E}">
        <p14:creationId xmlns:p14="http://schemas.microsoft.com/office/powerpoint/2010/main" val="3350157434"/>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1974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4.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6637122"/>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userDrawn="1">
  <p:cSld name="8_Blank Color 1 Layout">
    <p:bg>
      <p:bgPr>
        <a:solidFill>
          <a:srgbClr val="658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5149406"/>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7574055"/>
      </p:ext>
    </p:extLst>
  </p:cSld>
  <p:clrMapOvr>
    <a:masterClrMapping/>
  </p:clrMapOvr>
  <p:transition>
    <p:fade/>
  </p:transition>
  <p:hf hdr="0" ftr="0" dt="0"/>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312577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530108944"/>
      </p:ext>
    </p:extLst>
  </p:cSld>
  <p:clrMapOvr>
    <a:masterClrMapping/>
  </p:clrMapOvr>
  <p:transition>
    <p:fade/>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226774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7966364"/>
      </p:ext>
    </p:extLst>
  </p:cSld>
  <p:clrMapOvr>
    <a:masterClrMapping/>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690972"/>
      </p:ext>
    </p:extLst>
  </p:cSld>
  <p:clrMapOvr>
    <a:masterClrMapping/>
  </p:clrMapOvr>
  <p:transition>
    <p:fade/>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7838479"/>
      </p:ext>
    </p:extLst>
  </p:cSld>
  <p:clrMapOvr>
    <a:masterClrMapping/>
  </p:clrMapOvr>
  <p:transition>
    <p:fade/>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9461185"/>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4431058"/>
      </p:ext>
    </p:extLst>
  </p:cSld>
  <p:clrMapOvr>
    <a:masterClrMapping/>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977158491"/>
      </p:ext>
    </p:extLst>
  </p:cSld>
  <p:clrMapOvr>
    <a:masterClrMapping/>
  </p:clrMapOvr>
  <p:transition>
    <p:fade/>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1837142196"/>
      </p:ext>
    </p:extLst>
  </p:cSld>
  <p:clrMapOvr>
    <a:masterClrMapping/>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4286345635"/>
      </p:ext>
    </p:extLst>
  </p:cSld>
  <p:clrMapOvr>
    <a:masterClrMapping/>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012571137"/>
      </p:ext>
    </p:extLst>
  </p:cSld>
  <p:clrMapOvr>
    <a:masterClrMapping/>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09027057"/>
      </p:ext>
    </p:extLst>
  </p:cSld>
  <p:clrMapOvr>
    <a:masterClrMapping/>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90163649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eader ALT2">
    <p:spTree>
      <p:nvGrpSpPr>
        <p:cNvPr id="1" name=""/>
        <p:cNvGrpSpPr/>
        <p:nvPr/>
      </p:nvGrpSpPr>
      <p:grpSpPr>
        <a:xfrm>
          <a:off x="0" y="0"/>
          <a:ext cx="0" cy="0"/>
          <a:chOff x="0" y="0"/>
          <a:chExt cx="0" cy="0"/>
        </a:xfrm>
      </p:grpSpPr>
      <p:sp>
        <p:nvSpPr>
          <p:cNvPr id="2" name="Title 1"/>
          <p:cNvSpPr>
            <a:spLocks noGrp="1"/>
          </p:cNvSpPr>
          <p:nvPr>
            <p:ph type="title"/>
          </p:nvPr>
        </p:nvSpPr>
        <p:spPr>
          <a:xfrm>
            <a:off x="599018" y="640084"/>
            <a:ext cx="10993965" cy="5577834"/>
          </a:xfrm>
        </p:spPr>
        <p:txBody>
          <a:bodyPr anchor="ctr" anchorCtr="0">
            <a:normAutofit/>
          </a:bodyPr>
          <a:lstStyle>
            <a:lvl1pPr algn="l">
              <a:defRPr sz="8638" b="0" cap="none"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136998995"/>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146703"/>
      </p:ext>
    </p:extLst>
  </p:cSld>
  <p:clrMapOvr>
    <a:masterClrMapping/>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87094560"/>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71808"/>
      </p:ext>
    </p:extLst>
  </p:cSld>
  <p:clrMapOvr>
    <a:masterClrMapping/>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69163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5530705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 t="14165" r="9710" b="9710"/>
          <a:stretch/>
        </p:blipFill>
        <p:spPr>
          <a:xfrm>
            <a:off x="0" y="0"/>
            <a:ext cx="12192000" cy="6858000"/>
          </a:xfrm>
          <a:prstGeom prst="rect">
            <a:avLst/>
          </a:prstGeom>
        </p:spPr>
      </p:pic>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t="10283" b="5353"/>
          <a:stretch/>
        </p:blipFill>
        <p:spPr>
          <a:xfrm>
            <a:off x="0" y="0"/>
            <a:ext cx="12192000" cy="6858000"/>
          </a:xfrm>
          <a:prstGeom prst="rect">
            <a:avLst/>
          </a:prstGeom>
        </p:spPr>
      </p:pic>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139001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7268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2" y="1600201"/>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2183416174"/>
      </p:ext>
    </p:extLst>
  </p:cSld>
  <p:clrMapOvr>
    <a:masterClrMapping/>
  </p:clrMapOvr>
  <p:transition>
    <p:fade/>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2"/>
            <a:ext cx="11653523" cy="2187843"/>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4366193"/>
      </p:ext>
    </p:extLst>
  </p:cSld>
  <p:clrMapOvr>
    <a:masterClrMapping/>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47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0647562"/>
      </p:ext>
    </p:extLst>
  </p:cSld>
  <p:clrMapOvr>
    <a:masterClrMapping/>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965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30992410"/>
      </p:ext>
    </p:extLst>
  </p:cSld>
  <p:clrMapOvr>
    <a:masterClrMapping/>
  </p:clrMapOvr>
  <p:transition>
    <p:fade/>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3781899" cy="6280621"/>
          </a:xfrm>
        </p:spPr>
        <p:txBody>
          <a:bodyPr anchor="ctr"/>
          <a:lstStyle>
            <a:lvl1pPr>
              <a:defRPr sz="5398" spc="-150"/>
            </a:lvl1pPr>
          </a:lstStyle>
          <a:p>
            <a:r>
              <a:rPr lang="en-US" dirty="0"/>
              <a:t>Click to edit Master title style</a:t>
            </a:r>
          </a:p>
        </p:txBody>
      </p:sp>
    </p:spTree>
    <p:extLst>
      <p:ext uri="{BB962C8B-B14F-4D97-AF65-F5344CB8AC3E}">
        <p14:creationId xmlns:p14="http://schemas.microsoft.com/office/powerpoint/2010/main" val="1118507255"/>
      </p:ext>
    </p:extLst>
  </p:cSld>
  <p:clrMapOvr>
    <a:masterClrMapping/>
  </p:clrMapOvr>
  <p:transition>
    <p:fade/>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1492168325"/>
      </p:ext>
    </p:extLst>
  </p:cSld>
  <p:clrMapOvr>
    <a:masterClrMapping/>
  </p:clrMapOvr>
  <p:transition spd="slow">
    <p:push/>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1_Title with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1999" cy="6858000"/>
          </a:xfrm>
          <a:prstGeom prst="rect">
            <a:avLst/>
          </a:prstGeom>
        </p:spPr>
      </p:pic>
      <p:sp>
        <p:nvSpPr>
          <p:cNvPr id="6" name="Rectangle 5"/>
          <p:cNvSpPr/>
          <p:nvPr userDrawn="1"/>
        </p:nvSpPr>
        <p:spPr>
          <a:xfrm>
            <a:off x="0" y="0"/>
            <a:ext cx="4114800"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275423"/>
            <a:ext cx="3886200" cy="3616381"/>
          </a:xfrm>
          <a:noFill/>
        </p:spPr>
        <p:txBody>
          <a:bodyPr vert="horz" lIns="137160" tIns="91440" rIns="137160" bIns="0" rtlCol="0" anchor="b" anchorCtr="0">
            <a:normAutofit/>
          </a:bodyPr>
          <a:lstStyle>
            <a:lvl1pPr algn="l">
              <a:defRPr lang="en-US" sz="4800" b="1" spc="-100" baseline="0" dirty="0">
                <a:solidFill>
                  <a:schemeClr val="accent4"/>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246659" y="7157486"/>
            <a:ext cx="1737792" cy="63906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6659" y="259381"/>
            <a:ext cx="1740540" cy="640080"/>
          </a:xfrm>
          <a:prstGeom prst="rect">
            <a:avLst/>
          </a:prstGeom>
        </p:spPr>
      </p:pic>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spTree>
    <p:extLst>
      <p:ext uri="{BB962C8B-B14F-4D97-AF65-F5344CB8AC3E}">
        <p14:creationId xmlns:p14="http://schemas.microsoft.com/office/powerpoint/2010/main" val="4106022033"/>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2_Title with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t="8089" b="8408"/>
          <a:stretch/>
        </p:blipFill>
        <p:spPr>
          <a:xfrm>
            <a:off x="0" y="0"/>
            <a:ext cx="12192000" cy="6858000"/>
          </a:xfrm>
          <a:prstGeom prst="rect">
            <a:avLst/>
          </a:prstGeom>
        </p:spPr>
      </p:pic>
      <p:sp>
        <p:nvSpPr>
          <p:cNvPr id="6" name="Rectangle 5"/>
          <p:cNvSpPr/>
          <p:nvPr userDrawn="1"/>
        </p:nvSpPr>
        <p:spPr>
          <a:xfrm>
            <a:off x="-1" y="0"/>
            <a:ext cx="412623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275423"/>
            <a:ext cx="3886200" cy="3616381"/>
          </a:xfrm>
          <a:noFill/>
        </p:spPr>
        <p:txBody>
          <a:bodyPr vert="horz" lIns="137160" tIns="91440" rIns="137160" bIns="0" rtlCol="0" anchor="b" anchorCtr="0">
            <a:normAutofit/>
          </a:bodyPr>
          <a:lstStyle>
            <a:lvl1pPr algn="l">
              <a:defRPr lang="en-US" sz="4400" b="1" spc="-100" baseline="0" dirty="0">
                <a:solidFill>
                  <a:schemeClr val="tx2"/>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tx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246659" y="7717367"/>
            <a:ext cx="1737792" cy="63906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6659" y="266700"/>
            <a:ext cx="1740540" cy="640080"/>
          </a:xfrm>
          <a:prstGeom prst="rect">
            <a:avLst/>
          </a:prstGeom>
        </p:spPr>
      </p:pic>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solidFill>
                  <a:schemeClr val="tx1"/>
                </a:solidFill>
              </a:defRPr>
            </a:lvl1pPr>
          </a:lstStyle>
          <a:p>
            <a:pPr lvl="0"/>
            <a:r>
              <a:rPr lang="en-US"/>
              <a:t>Edit Master text styles</a:t>
            </a:r>
          </a:p>
        </p:txBody>
      </p:sp>
    </p:spTree>
    <p:extLst>
      <p:ext uri="{BB962C8B-B14F-4D97-AF65-F5344CB8AC3E}">
        <p14:creationId xmlns:p14="http://schemas.microsoft.com/office/powerpoint/2010/main" val="4250763133"/>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2_Title with illustra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6" name="Rectangle 5"/>
          <p:cNvSpPr/>
          <p:nvPr userDrawn="1"/>
        </p:nvSpPr>
        <p:spPr>
          <a:xfrm>
            <a:off x="0" y="0"/>
            <a:ext cx="41148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275423"/>
            <a:ext cx="3886200" cy="3616380"/>
          </a:xfrm>
          <a:noFill/>
        </p:spPr>
        <p:txBody>
          <a:bodyPr vert="horz" lIns="137160" tIns="91440" rIns="137160" bIns="0" rtlCol="0" anchor="b" anchorCtr="0">
            <a:normAutofit/>
          </a:bodyPr>
          <a:lstStyle>
            <a:lvl1pPr algn="l">
              <a:defRPr lang="en-US" sz="4400" b="1" spc="-100" baseline="0" dirty="0">
                <a:solidFill>
                  <a:schemeClr val="tx2"/>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tx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246659" y="5990747"/>
            <a:ext cx="1737792" cy="63906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
        <p:nvSpPr>
          <p:cNvPr id="5" name="Text Placeholder 4"/>
          <p:cNvSpPr>
            <a:spLocks noGrp="1"/>
          </p:cNvSpPr>
          <p:nvPr>
            <p:ph type="body" sz="quarter" idx="11"/>
          </p:nvPr>
        </p:nvSpPr>
        <p:spPr>
          <a:xfrm>
            <a:off x="228600" y="3886201"/>
            <a:ext cx="3886200" cy="1663724"/>
          </a:xfrm>
        </p:spPr>
        <p:txBody>
          <a:bodyPr lIns="137160" tIns="0" rIns="137160" bIns="137160">
            <a:noAutofit/>
          </a:bodyPr>
          <a:lstStyle>
            <a:lvl1pPr>
              <a:defRPr sz="2400" spc="-80" baseline="0">
                <a:solidFill>
                  <a:schemeClr val="tx1"/>
                </a:solidFill>
              </a:defRPr>
            </a:lvl1pPr>
          </a:lstStyle>
          <a:p>
            <a:pPr lvl="0"/>
            <a:r>
              <a:rPr lang="en-US"/>
              <a:t>Edit Master text styles</a:t>
            </a:r>
          </a:p>
        </p:txBody>
      </p:sp>
    </p:spTree>
    <p:extLst>
      <p:ext uri="{BB962C8B-B14F-4D97-AF65-F5344CB8AC3E}">
        <p14:creationId xmlns:p14="http://schemas.microsoft.com/office/powerpoint/2010/main" val="1925557485"/>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3_Title with photo">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15604"/>
          <a:stretch/>
        </p:blipFill>
        <p:spPr>
          <a:xfrm>
            <a:off x="0" y="1714"/>
            <a:ext cx="12188952" cy="6856286"/>
          </a:xfrm>
          <a:prstGeom prst="rect">
            <a:avLst/>
          </a:prstGeom>
        </p:spPr>
      </p:pic>
      <p:sp>
        <p:nvSpPr>
          <p:cNvPr id="6" name="Rectangle 5"/>
          <p:cNvSpPr/>
          <p:nvPr userDrawn="1"/>
        </p:nvSpPr>
        <p:spPr>
          <a:xfrm>
            <a:off x="1" y="0"/>
            <a:ext cx="4790114" cy="6858000"/>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1181101"/>
            <a:ext cx="4360178" cy="2705100"/>
          </a:xfrm>
          <a:noFill/>
        </p:spPr>
        <p:txBody>
          <a:bodyPr vert="horz" lIns="137160" tIns="91440" rIns="137160" bIns="0" rtlCol="0" anchor="b" anchorCtr="0">
            <a:noAutofit/>
          </a:bodyPr>
          <a:lstStyle>
            <a:lvl1pPr algn="l">
              <a:defRPr lang="en-US" sz="5400" b="1" spc="-100" baseline="0" dirty="0">
                <a:solidFill>
                  <a:schemeClr val="accent4"/>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28600" y="3910500"/>
            <a:ext cx="4372395" cy="1766399"/>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7186054"/>
            <a:ext cx="1737792" cy="639069"/>
          </a:xfrm>
          <a:prstGeom prst="rect">
            <a:avLst/>
          </a:prstGeom>
        </p:spPr>
      </p:pic>
      <p:pic>
        <p:nvPicPr>
          <p:cNvPr id="11" name="Picture 10"/>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54472"/>
            <a:ext cx="1737792" cy="639069"/>
          </a:xfrm>
          <a:prstGeom prst="rect">
            <a:avLst/>
          </a:prstGeom>
        </p:spPr>
      </p:pic>
    </p:spTree>
    <p:extLst>
      <p:ext uri="{BB962C8B-B14F-4D97-AF65-F5344CB8AC3E}">
        <p14:creationId xmlns:p14="http://schemas.microsoft.com/office/powerpoint/2010/main" val="74065480"/>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4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20" y="1"/>
            <a:ext cx="12199620" cy="6857999"/>
          </a:xfrm>
          <a:prstGeom prst="rect">
            <a:avLst/>
          </a:prstGeom>
        </p:spPr>
      </p:pic>
      <p:sp>
        <p:nvSpPr>
          <p:cNvPr id="6" name="Rectangle 5"/>
          <p:cNvSpPr/>
          <p:nvPr userDrawn="1"/>
        </p:nvSpPr>
        <p:spPr>
          <a:xfrm>
            <a:off x="-7620" y="0"/>
            <a:ext cx="6102033" cy="68580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1181101"/>
            <a:ext cx="5665258" cy="2705100"/>
          </a:xfrm>
          <a:noFill/>
        </p:spPr>
        <p:txBody>
          <a:bodyPr vert="horz" lIns="137160" tIns="137160" rIns="137160" bIns="0" rtlCol="0" anchor="b" anchorCtr="0">
            <a:noAutofit/>
          </a:bodyPr>
          <a:lstStyle>
            <a:lvl1pPr algn="l">
              <a:defRPr lang="en-US" sz="5400" b="1" spc="-100" baseline="0" dirty="0">
                <a:solidFill>
                  <a:schemeClr val="tx2"/>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137160" rIns="137160" bIns="137160" anchor="b">
            <a:noAutofit/>
          </a:bodyPr>
          <a:lstStyle>
            <a:lvl1pPr marL="0" indent="0" algn="l">
              <a:spcBef>
                <a:spcPts val="0"/>
              </a:spcBef>
              <a:buNone/>
              <a:defRPr sz="1400">
                <a:solidFill>
                  <a:schemeClr val="tx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28600" y="3886201"/>
            <a:ext cx="5681132" cy="1663724"/>
          </a:xfrm>
        </p:spPr>
        <p:txBody>
          <a:bodyPr lIns="137160" tIns="0" rIns="137160" bIns="137160">
            <a:noAutofit/>
          </a:bodyPr>
          <a:lstStyle>
            <a:lvl1pPr>
              <a:defRPr sz="2400" spc="-80" baseline="0">
                <a:solidFill>
                  <a:schemeClr val="tx1"/>
                </a:solidFill>
              </a:defRPr>
            </a:lvl1pPr>
          </a:lstStyle>
          <a:p>
            <a:pPr lvl="0"/>
            <a:r>
              <a:rPr lang="en-US"/>
              <a:t>Edit Master text styles</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54472"/>
            <a:ext cx="1737792" cy="639069"/>
          </a:xfrm>
          <a:prstGeom prst="rect">
            <a:avLst/>
          </a:prstGeom>
        </p:spPr>
      </p:pic>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Tree>
    <p:extLst>
      <p:ext uri="{BB962C8B-B14F-4D97-AF65-F5344CB8AC3E}">
        <p14:creationId xmlns:p14="http://schemas.microsoft.com/office/powerpoint/2010/main" val="554381563"/>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4_Title with illustration">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6" name="Rectangle 5"/>
          <p:cNvSpPr/>
          <p:nvPr userDrawn="1"/>
        </p:nvSpPr>
        <p:spPr>
          <a:xfrm>
            <a:off x="0" y="0"/>
            <a:ext cx="609441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1181101"/>
            <a:ext cx="5665258" cy="2705100"/>
          </a:xfrm>
          <a:noFill/>
        </p:spPr>
        <p:txBody>
          <a:bodyPr vert="horz" lIns="137160" tIns="137160" rIns="137160" bIns="0" rtlCol="0" anchor="b" anchorCtr="0">
            <a:noAutofit/>
          </a:bodyPr>
          <a:lstStyle>
            <a:lvl1pPr algn="l">
              <a:defRPr lang="en-US" sz="5400" b="1" spc="-100" baseline="0" dirty="0">
                <a:solidFill>
                  <a:schemeClr val="tx2"/>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137160" rIns="137160" bIns="137160" anchor="b">
            <a:noAutofit/>
          </a:bodyPr>
          <a:lstStyle>
            <a:lvl1pPr marL="0" indent="0" algn="l">
              <a:spcBef>
                <a:spcPts val="0"/>
              </a:spcBef>
              <a:buNone/>
              <a:defRPr sz="1400">
                <a:solidFill>
                  <a:schemeClr val="tx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28600" y="3886201"/>
            <a:ext cx="5681132" cy="1663724"/>
          </a:xfrm>
        </p:spPr>
        <p:txBody>
          <a:bodyPr lIns="137160" tIns="0" rIns="137160" bIns="137160">
            <a:noAutofit/>
          </a:bodyPr>
          <a:lstStyle>
            <a:lvl1pPr>
              <a:defRPr sz="2400" spc="-80" baseline="0">
                <a:solidFill>
                  <a:schemeClr val="tx1"/>
                </a:solidFill>
              </a:defRPr>
            </a:lvl1pPr>
          </a:lstStyle>
          <a:p>
            <a:pPr lvl="0"/>
            <a:r>
              <a:rPr lang="en-US"/>
              <a:t>Edit Master text styles</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pic>
        <p:nvPicPr>
          <p:cNvPr id="11" name="Picture 10"/>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246659" y="5990747"/>
            <a:ext cx="1737792" cy="639069"/>
          </a:xfrm>
          <a:prstGeom prst="rect">
            <a:avLst/>
          </a:prstGeom>
        </p:spPr>
      </p:pic>
    </p:spTree>
    <p:extLst>
      <p:ext uri="{BB962C8B-B14F-4D97-AF65-F5344CB8AC3E}">
        <p14:creationId xmlns:p14="http://schemas.microsoft.com/office/powerpoint/2010/main" val="637967170"/>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5_Title with photo">
    <p:spTree>
      <p:nvGrpSpPr>
        <p:cNvPr id="1" name=""/>
        <p:cNvGrpSpPr/>
        <p:nvPr/>
      </p:nvGrpSpPr>
      <p:grpSpPr>
        <a:xfrm>
          <a:off x="0" y="0"/>
          <a:ext cx="0" cy="0"/>
          <a:chOff x="0" y="0"/>
          <a:chExt cx="0" cy="0"/>
        </a:xfrm>
      </p:grpSpPr>
      <p:pic>
        <p:nvPicPr>
          <p:cNvPr id="7" name="Picture 6"/>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Rectangle 1"/>
          <p:cNvSpPr/>
          <p:nvPr userDrawn="1"/>
        </p:nvSpPr>
        <p:spPr>
          <a:xfrm>
            <a:off x="0" y="4206240"/>
            <a:ext cx="12192000" cy="2651759"/>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4206238"/>
            <a:ext cx="11696700" cy="935917"/>
          </a:xfrm>
          <a:noFill/>
        </p:spPr>
        <p:txBody>
          <a:bodyPr vert="horz" lIns="137160" tIns="137160" rIns="137160" bIns="0" rtlCol="0" anchor="b" anchorCtr="0">
            <a:noAutofit/>
          </a:bodyPr>
          <a:lstStyle>
            <a:lvl1pPr algn="ctr">
              <a:defRPr lang="en-US" sz="4800" b="1" spc="-100" baseline="0" dirty="0">
                <a:solidFill>
                  <a:schemeClr val="accent4"/>
                </a:solidFill>
                <a:latin typeface="+mn-lt"/>
                <a:cs typeface="Segoe UI" panose="020B05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933700" y="5676901"/>
            <a:ext cx="6286499" cy="723900"/>
          </a:xfrm>
        </p:spPr>
        <p:txBody>
          <a:bodyPr lIns="137160" tIns="137160" rIns="137160" bIns="137160" anchor="b">
            <a:noAutofit/>
          </a:bodyPr>
          <a:lstStyle>
            <a:lvl1pPr marL="0" indent="0" algn="ctr">
              <a:spcBef>
                <a:spcPts val="0"/>
              </a:spcBef>
              <a:buNone/>
              <a:defRPr sz="16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cxnSp>
        <p:nvCxnSpPr>
          <p:cNvPr id="6" name="Straight Connector 5"/>
          <p:cNvCxnSpPr/>
          <p:nvPr userDrawn="1"/>
        </p:nvCxnSpPr>
        <p:spPr>
          <a:xfrm>
            <a:off x="3848100" y="5676900"/>
            <a:ext cx="4495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97504"/>
            <a:ext cx="1737792" cy="639069"/>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
        <p:nvSpPr>
          <p:cNvPr id="5" name="Text Placeholder 4"/>
          <p:cNvSpPr>
            <a:spLocks noGrp="1"/>
          </p:cNvSpPr>
          <p:nvPr>
            <p:ph type="body" sz="quarter" idx="11"/>
          </p:nvPr>
        </p:nvSpPr>
        <p:spPr>
          <a:xfrm>
            <a:off x="228600" y="5142155"/>
            <a:ext cx="11696700" cy="534745"/>
          </a:xfrm>
        </p:spPr>
        <p:txBody>
          <a:bodyPr tIns="0" anchor="t"/>
          <a:lstStyle>
            <a:lvl1pPr algn="ctr">
              <a:spcBef>
                <a:spcPts val="0"/>
              </a:spcBef>
              <a:buFontTx/>
              <a:buNone/>
              <a:defRPr spc="-80" baseline="0">
                <a:solidFill>
                  <a:schemeClr val="bg1"/>
                </a:solidFill>
              </a:defRPr>
            </a:lvl1pPr>
            <a:lvl2pPr marL="281668" indent="0" algn="ctr">
              <a:buFontTx/>
              <a:buNone/>
              <a:defRPr/>
            </a:lvl2pPr>
            <a:lvl3pPr marL="588461" indent="0" algn="ctr">
              <a:buFontTx/>
              <a:buNone/>
              <a:defRPr/>
            </a:lvl3pPr>
            <a:lvl4pPr marL="870128" indent="0" algn="ctr">
              <a:buFontTx/>
              <a:buNone/>
              <a:defRPr/>
            </a:lvl4pPr>
            <a:lvl5pPr marL="1105512" indent="0" algn="ctr">
              <a:buFontTx/>
              <a:buNone/>
              <a:defRPr/>
            </a:lvl5pPr>
          </a:lstStyle>
          <a:p>
            <a:pPr lvl="0"/>
            <a:r>
              <a:rPr lang="en-US"/>
              <a:t>Edit Master text styles</a:t>
            </a:r>
          </a:p>
        </p:txBody>
      </p:sp>
    </p:spTree>
    <p:extLst>
      <p:ext uri="{BB962C8B-B14F-4D97-AF65-F5344CB8AC3E}">
        <p14:creationId xmlns:p14="http://schemas.microsoft.com/office/powerpoint/2010/main" val="3508734503"/>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7_Title with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604"/>
          <a:stretch/>
        </p:blipFill>
        <p:spPr>
          <a:xfrm>
            <a:off x="0" y="1714"/>
            <a:ext cx="12188952" cy="6856286"/>
          </a:xfrm>
          <a:prstGeom prst="rect">
            <a:avLst/>
          </a:prstGeom>
        </p:spPr>
      </p:pic>
      <p:sp>
        <p:nvSpPr>
          <p:cNvPr id="2" name="Rectangle 1"/>
          <p:cNvSpPr/>
          <p:nvPr userDrawn="1"/>
        </p:nvSpPr>
        <p:spPr>
          <a:xfrm>
            <a:off x="0" y="4206240"/>
            <a:ext cx="12192000" cy="2651759"/>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4206238"/>
            <a:ext cx="11696700" cy="935917"/>
          </a:xfrm>
          <a:noFill/>
        </p:spPr>
        <p:txBody>
          <a:bodyPr vert="horz" lIns="137160" tIns="137160" rIns="137160" bIns="0" rtlCol="0" anchor="b" anchorCtr="0">
            <a:noAutofit/>
          </a:bodyPr>
          <a:lstStyle>
            <a:lvl1pPr algn="ctr">
              <a:defRPr lang="en-US" sz="4800" b="1" spc="-100" baseline="0" dirty="0">
                <a:solidFill>
                  <a:schemeClr val="accent4"/>
                </a:solidFill>
                <a:latin typeface="+mn-lt"/>
                <a:cs typeface="Segoe UI" panose="020B05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933700" y="5676901"/>
            <a:ext cx="6286499" cy="723900"/>
          </a:xfrm>
        </p:spPr>
        <p:txBody>
          <a:bodyPr lIns="137160" tIns="137160" rIns="137160" bIns="137160" anchor="b">
            <a:noAutofit/>
          </a:bodyPr>
          <a:lstStyle>
            <a:lvl1pPr marL="0" indent="0" algn="ctr">
              <a:spcBef>
                <a:spcPts val="0"/>
              </a:spcBef>
              <a:buNone/>
              <a:defRPr sz="16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cxnSp>
        <p:nvCxnSpPr>
          <p:cNvPr id="6" name="Straight Connector 5"/>
          <p:cNvCxnSpPr/>
          <p:nvPr userDrawn="1"/>
        </p:nvCxnSpPr>
        <p:spPr>
          <a:xfrm>
            <a:off x="3848100" y="5676900"/>
            <a:ext cx="4495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97504"/>
            <a:ext cx="1737792" cy="639069"/>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
        <p:nvSpPr>
          <p:cNvPr id="5" name="Text Placeholder 4"/>
          <p:cNvSpPr>
            <a:spLocks noGrp="1"/>
          </p:cNvSpPr>
          <p:nvPr>
            <p:ph type="body" sz="quarter" idx="11"/>
          </p:nvPr>
        </p:nvSpPr>
        <p:spPr>
          <a:xfrm>
            <a:off x="228600" y="5142155"/>
            <a:ext cx="11696700" cy="534745"/>
          </a:xfrm>
        </p:spPr>
        <p:txBody>
          <a:bodyPr tIns="0" anchor="t"/>
          <a:lstStyle>
            <a:lvl1pPr algn="ctr">
              <a:spcBef>
                <a:spcPts val="0"/>
              </a:spcBef>
              <a:buFontTx/>
              <a:buNone/>
              <a:defRPr spc="-80" baseline="0">
                <a:solidFill>
                  <a:schemeClr val="bg1"/>
                </a:solidFill>
              </a:defRPr>
            </a:lvl1pPr>
            <a:lvl2pPr marL="281668" indent="0" algn="ctr">
              <a:buFontTx/>
              <a:buNone/>
              <a:defRPr/>
            </a:lvl2pPr>
            <a:lvl3pPr marL="588461" indent="0" algn="ctr">
              <a:buFontTx/>
              <a:buNone/>
              <a:defRPr/>
            </a:lvl3pPr>
            <a:lvl4pPr marL="870128" indent="0" algn="ctr">
              <a:buFontTx/>
              <a:buNone/>
              <a:defRPr/>
            </a:lvl4pPr>
            <a:lvl5pPr marL="1105512" indent="0" algn="ctr">
              <a:buFontTx/>
              <a:buNone/>
              <a:defRPr/>
            </a:lvl5pPr>
          </a:lstStyle>
          <a:p>
            <a:pPr lvl="0"/>
            <a:r>
              <a:rPr lang="en-US"/>
              <a:t>Edit Master text styles</a:t>
            </a:r>
          </a:p>
        </p:txBody>
      </p:sp>
    </p:spTree>
    <p:extLst>
      <p:ext uri="{BB962C8B-B14F-4D97-AF65-F5344CB8AC3E}">
        <p14:creationId xmlns:p14="http://schemas.microsoft.com/office/powerpoint/2010/main" val="1319338808"/>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5516848"/>
      </p:ext>
    </p:extLst>
  </p:cSld>
  <p:clrMapOvr>
    <a:masterClrMapping/>
  </p:clrMapOvr>
  <p:transition>
    <p:fade/>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8_Title with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2487" r="1411" b="4308"/>
          <a:stretch/>
        </p:blipFill>
        <p:spPr>
          <a:xfrm>
            <a:off x="0" y="0"/>
            <a:ext cx="12192000" cy="6858000"/>
          </a:xfrm>
          <a:prstGeom prst="rect">
            <a:avLst/>
          </a:prstGeom>
        </p:spPr>
      </p:pic>
      <p:sp>
        <p:nvSpPr>
          <p:cNvPr id="2" name="Rectangle 1"/>
          <p:cNvSpPr/>
          <p:nvPr userDrawn="1"/>
        </p:nvSpPr>
        <p:spPr>
          <a:xfrm>
            <a:off x="0" y="4206240"/>
            <a:ext cx="12192000" cy="2651759"/>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4206238"/>
            <a:ext cx="11696700" cy="935917"/>
          </a:xfrm>
          <a:noFill/>
        </p:spPr>
        <p:txBody>
          <a:bodyPr vert="horz" lIns="137160" tIns="137160" rIns="137160" bIns="0" rtlCol="0" anchor="b" anchorCtr="0">
            <a:noAutofit/>
          </a:bodyPr>
          <a:lstStyle>
            <a:lvl1pPr algn="ctr">
              <a:defRPr lang="en-US" sz="4800" b="1" spc="-100" baseline="0" dirty="0">
                <a:solidFill>
                  <a:schemeClr val="accent4"/>
                </a:solidFill>
                <a:latin typeface="+mn-lt"/>
                <a:cs typeface="Segoe UI" panose="020B05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933700" y="5676901"/>
            <a:ext cx="6286499" cy="723900"/>
          </a:xfrm>
        </p:spPr>
        <p:txBody>
          <a:bodyPr lIns="137160" tIns="137160" rIns="137160" bIns="137160" anchor="b">
            <a:noAutofit/>
          </a:bodyPr>
          <a:lstStyle>
            <a:lvl1pPr marL="0" indent="0" algn="ctr">
              <a:spcBef>
                <a:spcPts val="0"/>
              </a:spcBef>
              <a:buNone/>
              <a:defRPr sz="16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cxnSp>
        <p:nvCxnSpPr>
          <p:cNvPr id="6" name="Straight Connector 5"/>
          <p:cNvCxnSpPr/>
          <p:nvPr userDrawn="1"/>
        </p:nvCxnSpPr>
        <p:spPr>
          <a:xfrm>
            <a:off x="3848100" y="5676900"/>
            <a:ext cx="4495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97504"/>
            <a:ext cx="1737792" cy="639069"/>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
        <p:nvSpPr>
          <p:cNvPr id="5" name="Text Placeholder 4"/>
          <p:cNvSpPr>
            <a:spLocks noGrp="1"/>
          </p:cNvSpPr>
          <p:nvPr>
            <p:ph type="body" sz="quarter" idx="11"/>
          </p:nvPr>
        </p:nvSpPr>
        <p:spPr>
          <a:xfrm>
            <a:off x="228600" y="5142155"/>
            <a:ext cx="11696700" cy="534745"/>
          </a:xfrm>
        </p:spPr>
        <p:txBody>
          <a:bodyPr tIns="0" anchor="t"/>
          <a:lstStyle>
            <a:lvl1pPr algn="ctr">
              <a:spcBef>
                <a:spcPts val="0"/>
              </a:spcBef>
              <a:buFontTx/>
              <a:buNone/>
              <a:defRPr spc="-80" baseline="0">
                <a:solidFill>
                  <a:schemeClr val="bg1"/>
                </a:solidFill>
              </a:defRPr>
            </a:lvl1pPr>
            <a:lvl2pPr marL="281668" indent="0" algn="ctr">
              <a:buFontTx/>
              <a:buNone/>
              <a:defRPr/>
            </a:lvl2pPr>
            <a:lvl3pPr marL="588461" indent="0" algn="ctr">
              <a:buFontTx/>
              <a:buNone/>
              <a:defRPr/>
            </a:lvl3pPr>
            <a:lvl4pPr marL="870128" indent="0" algn="ctr">
              <a:buFontTx/>
              <a:buNone/>
              <a:defRPr/>
            </a:lvl4pPr>
            <a:lvl5pPr marL="1105512" indent="0" algn="ctr">
              <a:buFontTx/>
              <a:buNone/>
              <a:defRPr/>
            </a:lvl5pPr>
          </a:lstStyle>
          <a:p>
            <a:pPr lvl="0"/>
            <a:r>
              <a:rPr lang="en-US"/>
              <a:t>Edit Master text styles</a:t>
            </a:r>
          </a:p>
        </p:txBody>
      </p:sp>
    </p:spTree>
    <p:extLst>
      <p:ext uri="{BB962C8B-B14F-4D97-AF65-F5344CB8AC3E}">
        <p14:creationId xmlns:p14="http://schemas.microsoft.com/office/powerpoint/2010/main" val="2571967366"/>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6_Title with photo">
    <p:spTree>
      <p:nvGrpSpPr>
        <p:cNvPr id="1" name=""/>
        <p:cNvGrpSpPr/>
        <p:nvPr/>
      </p:nvGrpSpPr>
      <p:grpSpPr>
        <a:xfrm>
          <a:off x="0" y="0"/>
          <a:ext cx="0" cy="0"/>
          <a:chOff x="0" y="0"/>
          <a:chExt cx="0" cy="0"/>
        </a:xfrm>
      </p:grpSpPr>
      <p:pic>
        <p:nvPicPr>
          <p:cNvPr id="3" name="Picture 2"/>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Rectangle 1"/>
          <p:cNvSpPr/>
          <p:nvPr userDrawn="1"/>
        </p:nvSpPr>
        <p:spPr>
          <a:xfrm>
            <a:off x="0" y="4206240"/>
            <a:ext cx="12192000" cy="265175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46659" y="5997504"/>
            <a:ext cx="1740540" cy="640080"/>
          </a:xfrm>
          <a:prstGeom prst="rect">
            <a:avLst/>
          </a:prstGeom>
        </p:spPr>
      </p:pic>
      <p:sp>
        <p:nvSpPr>
          <p:cNvPr id="9" name="Title 1"/>
          <p:cNvSpPr>
            <a:spLocks noGrp="1"/>
          </p:cNvSpPr>
          <p:nvPr>
            <p:ph type="title" hasCustomPrompt="1"/>
          </p:nvPr>
        </p:nvSpPr>
        <p:spPr bwMode="ltGray">
          <a:xfrm>
            <a:off x="228600" y="4206238"/>
            <a:ext cx="11696700" cy="935917"/>
          </a:xfrm>
          <a:noFill/>
        </p:spPr>
        <p:txBody>
          <a:bodyPr vert="horz" lIns="137160" tIns="137160" rIns="137160" bIns="0" rtlCol="0" anchor="b" anchorCtr="0">
            <a:noAutofit/>
          </a:bodyPr>
          <a:lstStyle>
            <a:lvl1pPr algn="ctr">
              <a:defRPr lang="en-US" sz="4800" b="1" spc="-100" baseline="0" dirty="0">
                <a:solidFill>
                  <a:schemeClr val="tx2"/>
                </a:solidFill>
                <a:latin typeface="+mn-lt"/>
                <a:cs typeface="Segoe UI" panose="020B05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933700" y="5742424"/>
            <a:ext cx="6286499" cy="658376"/>
          </a:xfrm>
        </p:spPr>
        <p:txBody>
          <a:bodyPr lIns="137160" tIns="137160" rIns="137160" bIns="137160" anchor="b">
            <a:noAutofit/>
          </a:bodyPr>
          <a:lstStyle>
            <a:lvl1pPr marL="0" indent="0" algn="ctr">
              <a:spcBef>
                <a:spcPts val="0"/>
              </a:spcBef>
              <a:buNone/>
              <a:defRPr sz="1600">
                <a:solidFill>
                  <a:schemeClr val="tx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cxnSp>
        <p:nvCxnSpPr>
          <p:cNvPr id="6" name="Straight Connector 5"/>
          <p:cNvCxnSpPr/>
          <p:nvPr userDrawn="1"/>
        </p:nvCxnSpPr>
        <p:spPr>
          <a:xfrm>
            <a:off x="3848100" y="5668199"/>
            <a:ext cx="4495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246659" y="7070957"/>
            <a:ext cx="1737792" cy="639069"/>
          </a:xfrm>
          <a:prstGeom prst="rect">
            <a:avLst/>
          </a:prstGeom>
        </p:spPr>
      </p:pic>
      <p:sp>
        <p:nvSpPr>
          <p:cNvPr id="5" name="Text Placeholder 4"/>
          <p:cNvSpPr>
            <a:spLocks noGrp="1"/>
          </p:cNvSpPr>
          <p:nvPr>
            <p:ph type="body" sz="quarter" idx="11"/>
          </p:nvPr>
        </p:nvSpPr>
        <p:spPr>
          <a:xfrm>
            <a:off x="228600" y="5142155"/>
            <a:ext cx="11696700" cy="534745"/>
          </a:xfrm>
        </p:spPr>
        <p:txBody>
          <a:bodyPr tIns="0" anchor="t"/>
          <a:lstStyle>
            <a:lvl1pPr algn="ctr">
              <a:spcBef>
                <a:spcPts val="0"/>
              </a:spcBef>
              <a:buFontTx/>
              <a:buNone/>
              <a:defRPr spc="-80" baseline="0">
                <a:solidFill>
                  <a:schemeClr val="tx1"/>
                </a:solidFill>
              </a:defRPr>
            </a:lvl1pPr>
            <a:lvl2pPr marL="281668" indent="0" algn="ctr">
              <a:buFontTx/>
              <a:buNone/>
              <a:defRPr/>
            </a:lvl2pPr>
            <a:lvl3pPr marL="588461" indent="0" algn="ctr">
              <a:buFontTx/>
              <a:buNone/>
              <a:defRPr/>
            </a:lvl3pPr>
            <a:lvl4pPr marL="870128" indent="0" algn="ctr">
              <a:buFontTx/>
              <a:buNone/>
              <a:defRPr/>
            </a:lvl4pPr>
            <a:lvl5pPr marL="1105512" indent="0" algn="ctr">
              <a:buFontTx/>
              <a:buNone/>
              <a:defRPr/>
            </a:lvl5pPr>
          </a:lstStyle>
          <a:p>
            <a:pPr lvl="0"/>
            <a:r>
              <a:rPr lang="en-US"/>
              <a:t>Edit Master text styles</a:t>
            </a:r>
          </a:p>
        </p:txBody>
      </p:sp>
    </p:spTree>
    <p:extLst>
      <p:ext uri="{BB962C8B-B14F-4D97-AF65-F5344CB8AC3E}">
        <p14:creationId xmlns:p14="http://schemas.microsoft.com/office/powerpoint/2010/main" val="3076600113"/>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Content left,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5865813" cy="1333500"/>
          </a:xfrm>
        </p:spPr>
        <p:txBody>
          <a:bodyPr rIns="137160" anchor="t" anchorCtr="0"/>
          <a:lstStyle/>
          <a:p>
            <a:r>
              <a:rPr lang="en-US"/>
              <a:t>Click to edit Master title style</a:t>
            </a:r>
            <a:endParaRPr lang="en-US" dirty="0"/>
          </a:p>
        </p:txBody>
      </p:sp>
      <p:sp>
        <p:nvSpPr>
          <p:cNvPr id="3" name="Footer Placeholder 2"/>
          <p:cNvSpPr>
            <a:spLocks noGrp="1"/>
          </p:cNvSpPr>
          <p:nvPr>
            <p:ph type="ftr" sz="quarter" idx="10"/>
          </p:nvPr>
        </p:nvSpPr>
        <p:spPr>
          <a:xfrm>
            <a:off x="228600" y="6553201"/>
            <a:ext cx="5865814" cy="304800"/>
          </a:xfrm>
        </p:spPr>
        <p:txBody>
          <a:bodyPr/>
          <a:lstStyle/>
          <a:p>
            <a:pPr defTabSz="1088078"/>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sp>
        <p:nvSpPr>
          <p:cNvPr id="6" name="Picture Placeholder 5"/>
          <p:cNvSpPr>
            <a:spLocks noGrp="1"/>
          </p:cNvSpPr>
          <p:nvPr>
            <p:ph type="pic" sz="quarter" idx="12"/>
          </p:nvPr>
        </p:nvSpPr>
        <p:spPr>
          <a:xfrm>
            <a:off x="6094413" y="0"/>
            <a:ext cx="6097587" cy="6858000"/>
          </a:xfrm>
        </p:spPr>
        <p:txBody>
          <a:bodyPr/>
          <a:lstStyle/>
          <a:p>
            <a:r>
              <a:rPr lang="en-US"/>
              <a:t>Click icon to add picture</a:t>
            </a:r>
            <a:endParaRPr lang="en-US" dirty="0"/>
          </a:p>
        </p:txBody>
      </p:sp>
      <p:sp>
        <p:nvSpPr>
          <p:cNvPr id="8" name="Text Placeholder 7"/>
          <p:cNvSpPr>
            <a:spLocks noGrp="1"/>
          </p:cNvSpPr>
          <p:nvPr>
            <p:ph type="body" sz="quarter" idx="13"/>
          </p:nvPr>
        </p:nvSpPr>
        <p:spPr>
          <a:xfrm>
            <a:off x="228599" y="1600200"/>
            <a:ext cx="5408613" cy="4876800"/>
          </a:xfrm>
        </p:spPr>
        <p:txBody>
          <a:bodyPr r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9197521"/>
      </p:ext>
    </p:extLst>
  </p:cSld>
  <p:clrMapOvr>
    <a:masterClrMapping/>
  </p:clrMapOvr>
  <p:transition>
    <p:fade/>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Image left, content righ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sp>
        <p:nvSpPr>
          <p:cNvPr id="3" name="Footer Placeholder 2"/>
          <p:cNvSpPr>
            <a:spLocks noGrp="1"/>
          </p:cNvSpPr>
          <p:nvPr>
            <p:ph type="ftr" sz="quarter" idx="10"/>
          </p:nvPr>
        </p:nvSpPr>
        <p:spPr>
          <a:xfrm>
            <a:off x="228600" y="6553200"/>
            <a:ext cx="5865814" cy="304801"/>
          </a:xfrm>
        </p:spPr>
        <p:txBody>
          <a:bodyPr/>
          <a:lstStyle/>
          <a:p>
            <a:pPr defTabSz="1088078"/>
            <a:endParaRPr lang="en-US" dirty="0">
              <a:solidFill>
                <a:srgbClr val="505050"/>
              </a:solidFill>
            </a:endParaRPr>
          </a:p>
        </p:txBody>
      </p:sp>
      <p:sp>
        <p:nvSpPr>
          <p:cNvPr id="6" name="Picture Placeholder 5"/>
          <p:cNvSpPr>
            <a:spLocks noGrp="1"/>
          </p:cNvSpPr>
          <p:nvPr>
            <p:ph type="pic" sz="quarter" idx="12"/>
          </p:nvPr>
        </p:nvSpPr>
        <p:spPr>
          <a:xfrm>
            <a:off x="0" y="0"/>
            <a:ext cx="6097587" cy="6858000"/>
          </a:xfrm>
        </p:spPr>
        <p:txBody>
          <a:bodyPr/>
          <a:lstStyle/>
          <a:p>
            <a:r>
              <a:rPr lang="en-US"/>
              <a:t>Click icon to add picture</a:t>
            </a:r>
            <a:endParaRPr lang="en-US" dirty="0"/>
          </a:p>
        </p:txBody>
      </p:sp>
      <p:sp>
        <p:nvSpPr>
          <p:cNvPr id="2" name="Title 1"/>
          <p:cNvSpPr>
            <a:spLocks noGrp="1"/>
          </p:cNvSpPr>
          <p:nvPr>
            <p:ph type="title"/>
          </p:nvPr>
        </p:nvSpPr>
        <p:spPr>
          <a:xfrm>
            <a:off x="6556633" y="266700"/>
            <a:ext cx="5368668" cy="1333500"/>
          </a:xfrm>
        </p:spPr>
        <p:txBody>
          <a:bodyPr anchor="t" anchorCtr="0"/>
          <a:lstStyle/>
          <a:p>
            <a:r>
              <a:rPr lang="en-US"/>
              <a:t>Click to edit Master title style</a:t>
            </a:r>
            <a:endParaRPr lang="en-US" dirty="0"/>
          </a:p>
        </p:txBody>
      </p:sp>
      <p:sp>
        <p:nvSpPr>
          <p:cNvPr id="8" name="Text Placeholder 7"/>
          <p:cNvSpPr>
            <a:spLocks noGrp="1"/>
          </p:cNvSpPr>
          <p:nvPr>
            <p:ph type="body" sz="quarter" idx="13"/>
          </p:nvPr>
        </p:nvSpPr>
        <p:spPr>
          <a:xfrm>
            <a:off x="6551613" y="1600200"/>
            <a:ext cx="5373688" cy="4953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962767"/>
      </p:ext>
    </p:extLst>
  </p:cSld>
  <p:clrMapOvr>
    <a:masterClrMapping/>
  </p:clrMapOvr>
  <p:transition>
    <p:fade/>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1927982626"/>
      </p:ext>
    </p:extLst>
  </p:cSld>
  <p:clrMapOvr>
    <a:masterClrMapping/>
  </p:clrMapOvr>
  <p:transition>
    <p:fade/>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3185838771"/>
      </p:ext>
    </p:extLst>
  </p:cSld>
  <p:clrMapOvr>
    <a:masterClrMapping/>
  </p:clrMapOvr>
  <p:transition>
    <p:fade/>
  </p:transition>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0"/>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090517788"/>
      </p:ext>
    </p:extLst>
  </p:cSld>
  <p:clrMapOvr>
    <a:masterClrMapping/>
  </p:clrMapOvr>
  <p:transition>
    <p:fade/>
  </p:transition>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0" y="1600200"/>
            <a:ext cx="11812548" cy="44958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1668" indent="0">
              <a:buNone/>
              <a:defRPr>
                <a:solidFill>
                  <a:schemeClr val="tx1"/>
                </a:solidFill>
                <a:latin typeface="Courier New" pitchFamily="49" charset="0"/>
                <a:cs typeface="Courier New" pitchFamily="49" charset="0"/>
              </a:defRPr>
            </a:lvl2pPr>
            <a:lvl3pPr marL="588461" indent="0">
              <a:buNone/>
              <a:defRPr>
                <a:solidFill>
                  <a:schemeClr val="tx1"/>
                </a:solidFill>
                <a:latin typeface="Courier New" pitchFamily="49" charset="0"/>
                <a:cs typeface="Courier New" pitchFamily="49" charset="0"/>
              </a:defRPr>
            </a:lvl3pPr>
            <a:lvl4pPr marL="870129" indent="0">
              <a:buNone/>
              <a:defRPr>
                <a:solidFill>
                  <a:schemeClr val="tx1"/>
                </a:solidFill>
                <a:latin typeface="Courier New" pitchFamily="49" charset="0"/>
                <a:cs typeface="Courier New" pitchFamily="49" charset="0"/>
              </a:defRPr>
            </a:lvl4pPr>
            <a:lvl5pPr marL="1105512"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1" y="6553199"/>
            <a:ext cx="11201400" cy="304801"/>
          </a:xfrm>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827530407"/>
      </p:ext>
    </p:extLst>
  </p:cSld>
  <p:clrMapOvr>
    <a:masterClrMapping/>
  </p:clrMapOvr>
  <p:transition>
    <p:fade/>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28598" y="1597152"/>
            <a:ext cx="3840480"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150024" y="1597152"/>
            <a:ext cx="3843119"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074089" y="1597152"/>
            <a:ext cx="3840480"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0530561"/>
      </p:ext>
    </p:extLst>
  </p:cSld>
  <p:clrMapOvr>
    <a:masterClrMapping/>
  </p:clrMapOvr>
  <p:transition>
    <p:fade/>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hree column_2">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37160" tIns="91440" rIns="137160" bIns="137160" rtlCol="0" anchor="t">
            <a:normAutofit/>
          </a:bodyPr>
          <a:lstStyle>
            <a:lvl1pPr>
              <a:defRPr lang="en-US" dirty="0"/>
            </a:lvl1pPr>
          </a:lstStyle>
          <a:p>
            <a:pPr lvl="0"/>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28600"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151344"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074089"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6"/>
          </p:nvPr>
        </p:nvSpPr>
        <p:spPr>
          <a:xfrm>
            <a:off x="228600"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
        <p:nvSpPr>
          <p:cNvPr id="17" name="Content Placeholder 8"/>
          <p:cNvSpPr>
            <a:spLocks noGrp="1"/>
          </p:cNvSpPr>
          <p:nvPr>
            <p:ph sz="quarter" idx="17"/>
          </p:nvPr>
        </p:nvSpPr>
        <p:spPr>
          <a:xfrm>
            <a:off x="4151344"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
        <p:nvSpPr>
          <p:cNvPr id="18" name="Content Placeholder 8"/>
          <p:cNvSpPr>
            <a:spLocks noGrp="1"/>
          </p:cNvSpPr>
          <p:nvPr>
            <p:ph sz="quarter" idx="18"/>
          </p:nvPr>
        </p:nvSpPr>
        <p:spPr>
          <a:xfrm>
            <a:off x="8074089"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Tree>
    <p:extLst>
      <p:ext uri="{BB962C8B-B14F-4D97-AF65-F5344CB8AC3E}">
        <p14:creationId xmlns:p14="http://schemas.microsoft.com/office/powerpoint/2010/main" val="343307288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4611979"/>
      </p:ext>
    </p:extLst>
  </p:cSld>
  <p:clrMapOvr>
    <a:masterClrMapping/>
  </p:clrMapOvr>
  <p:transition>
    <p:fade/>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hree column_3">
    <p:spTree>
      <p:nvGrpSpPr>
        <p:cNvPr id="1" name=""/>
        <p:cNvGrpSpPr/>
        <p:nvPr/>
      </p:nvGrpSpPr>
      <p:grpSpPr>
        <a:xfrm>
          <a:off x="0" y="0"/>
          <a:ext cx="0" cy="0"/>
          <a:chOff x="0" y="0"/>
          <a:chExt cx="0" cy="0"/>
        </a:xfrm>
      </p:grpSpPr>
      <p:sp>
        <p:nvSpPr>
          <p:cNvPr id="15" name="Content Placeholder 8"/>
          <p:cNvSpPr>
            <a:spLocks noGrp="1"/>
          </p:cNvSpPr>
          <p:nvPr>
            <p:ph sz="quarter" idx="14"/>
          </p:nvPr>
        </p:nvSpPr>
        <p:spPr>
          <a:xfrm>
            <a:off x="4060823" y="1597152"/>
            <a:ext cx="4075135" cy="4072128"/>
          </a:xfrm>
        </p:spPr>
        <p:txBody>
          <a:bodyPr lIns="137160" tIns="91440" rIns="137160" bIns="137160"/>
          <a:lstStyle/>
          <a:p>
            <a:pPr lvl="0"/>
            <a:r>
              <a:rPr lang="en-US"/>
              <a:t>Edit Master text styles</a:t>
            </a:r>
          </a:p>
        </p:txBody>
      </p:sp>
      <p:sp>
        <p:nvSpPr>
          <p:cNvPr id="9" name="Content Placeholder 8"/>
          <p:cNvSpPr>
            <a:spLocks noGrp="1"/>
          </p:cNvSpPr>
          <p:nvPr>
            <p:ph sz="quarter" idx="13"/>
          </p:nvPr>
        </p:nvSpPr>
        <p:spPr>
          <a:xfrm>
            <a:off x="1" y="1597152"/>
            <a:ext cx="4063999" cy="4072128"/>
          </a:xfrm>
        </p:spPr>
        <p:txBody>
          <a:bodyPr lIns="137160" tIns="91440" rIns="137160" bIns="137160"/>
          <a:lstStyle/>
          <a:p>
            <a:pPr lvl="0"/>
            <a:r>
              <a:rPr lang="en-US"/>
              <a:t>Edit Master text styles</a:t>
            </a:r>
          </a:p>
        </p:txBody>
      </p:sp>
      <p:sp>
        <p:nvSpPr>
          <p:cNvPr id="2" name="Title 1"/>
          <p:cNvSpPr>
            <a:spLocks noGrp="1"/>
          </p:cNvSpPr>
          <p:nvPr>
            <p:ph type="title"/>
          </p:nvPr>
        </p:nvSpPr>
        <p:spPr/>
        <p:txBody>
          <a:bodyPr lIns="137160" tIns="9144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6" name="Content Placeholder 8"/>
          <p:cNvSpPr>
            <a:spLocks noGrp="1"/>
          </p:cNvSpPr>
          <p:nvPr>
            <p:ph sz="quarter" idx="15"/>
          </p:nvPr>
        </p:nvSpPr>
        <p:spPr>
          <a:xfrm>
            <a:off x="8128001" y="1597152"/>
            <a:ext cx="4061884" cy="4072128"/>
          </a:xfrm>
        </p:spPr>
        <p:txBody>
          <a:bodyPr lIns="137160" tIns="91440" rIns="137160" bIns="137160"/>
          <a:lstStyle/>
          <a:p>
            <a:pPr lvl="0"/>
            <a:r>
              <a:rPr lang="en-US"/>
              <a:t>Edit Master text styles</a:t>
            </a:r>
          </a:p>
        </p:txBody>
      </p:sp>
      <p:sp>
        <p:nvSpPr>
          <p:cNvPr id="4" name="Text Placeholder 3"/>
          <p:cNvSpPr>
            <a:spLocks noGrp="1"/>
          </p:cNvSpPr>
          <p:nvPr>
            <p:ph type="body" sz="quarter" idx="16"/>
          </p:nvPr>
        </p:nvSpPr>
        <p:spPr>
          <a:xfrm>
            <a:off x="10086765"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
        <p:nvSpPr>
          <p:cNvPr id="19" name="Text Placeholder 3"/>
          <p:cNvSpPr>
            <a:spLocks noGrp="1"/>
          </p:cNvSpPr>
          <p:nvPr>
            <p:ph type="body" sz="quarter" idx="17"/>
          </p:nvPr>
        </p:nvSpPr>
        <p:spPr>
          <a:xfrm>
            <a:off x="6032838"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
        <p:nvSpPr>
          <p:cNvPr id="20" name="Text Placeholder 3"/>
          <p:cNvSpPr>
            <a:spLocks noGrp="1"/>
          </p:cNvSpPr>
          <p:nvPr>
            <p:ph type="body" sz="quarter" idx="18"/>
          </p:nvPr>
        </p:nvSpPr>
        <p:spPr>
          <a:xfrm>
            <a:off x="1960880" y="3566160"/>
            <a:ext cx="2103120" cy="2103120"/>
          </a:xfrm>
          <a:solidFill>
            <a:schemeClr val="tx2"/>
          </a:solidFill>
          <a:ln>
            <a:noFill/>
          </a:ln>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Tree>
    <p:extLst>
      <p:ext uri="{BB962C8B-B14F-4D97-AF65-F5344CB8AC3E}">
        <p14:creationId xmlns:p14="http://schemas.microsoft.com/office/powerpoint/2010/main" val="128696265"/>
      </p:ext>
    </p:extLst>
  </p:cSld>
  <p:clrMapOvr>
    <a:masterClrMapping/>
  </p:clrMapOvr>
  <p:transition>
    <p:fade/>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Three column_4">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3" name="Content Placeholder 2"/>
          <p:cNvSpPr>
            <a:spLocks noGrp="1"/>
          </p:cNvSpPr>
          <p:nvPr>
            <p:ph idx="1"/>
          </p:nvPr>
        </p:nvSpPr>
        <p:spPr>
          <a:xfrm>
            <a:off x="228600" y="1600200"/>
            <a:ext cx="8712200" cy="1625600"/>
          </a:xfrm>
        </p:spPr>
        <p:txBody>
          <a:bodyPr lIns="137160" rIns="137160" bIns="137160">
            <a:normAutofit/>
          </a:bodyPr>
          <a:lstStyle>
            <a:lvl1pPr>
              <a:defRPr sz="2000"/>
            </a:lvl1pPr>
            <a:lvl2pPr>
              <a:defRPr sz="1600"/>
            </a:lvl2pPr>
            <a:lvl3pPr>
              <a:defRPr sz="1400"/>
            </a:lvl3p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228601" y="6553201"/>
            <a:ext cx="11201400" cy="304800"/>
          </a:xfrm>
        </p:spPr>
        <p:txBody>
          <a:bodyPr/>
          <a:lstStyle>
            <a:lvl1pPr>
              <a:defRPr dirty="0"/>
            </a:lvl1pPr>
          </a:lstStyle>
          <a:p>
            <a:endParaRPr lang="en-US"/>
          </a:p>
        </p:txBody>
      </p:sp>
      <p:sp>
        <p:nvSpPr>
          <p:cNvPr id="6" name="Slide Number Placeholder 5"/>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1" name="Content Placeholder 8"/>
          <p:cNvSpPr>
            <a:spLocks noGrp="1"/>
          </p:cNvSpPr>
          <p:nvPr>
            <p:ph sz="quarter" idx="13"/>
          </p:nvPr>
        </p:nvSpPr>
        <p:spPr>
          <a:xfrm>
            <a:off x="228599"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8"/>
          <p:cNvSpPr>
            <a:spLocks noGrp="1"/>
          </p:cNvSpPr>
          <p:nvPr>
            <p:ph sz="quarter" idx="14"/>
          </p:nvPr>
        </p:nvSpPr>
        <p:spPr>
          <a:xfrm>
            <a:off x="4156709"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5"/>
          </p:nvPr>
        </p:nvSpPr>
        <p:spPr>
          <a:xfrm>
            <a:off x="8084820"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9964792"/>
      </p:ext>
    </p:extLst>
  </p:cSld>
  <p:clrMapOvr>
    <a:masterClrMapping/>
  </p:clrMapOvr>
  <p:transition>
    <p:fade/>
  </p:transition>
</p:sldLayout>
</file>

<file path=ppt/slideLayouts/slideLayout5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599" y="266700"/>
            <a:ext cx="11963401" cy="647700"/>
          </a:xfrm>
        </p:spPr>
        <p:txBody>
          <a:bodyPr vert="horz" lIns="137160" tIns="91440" rIns="137160" bIns="137160" rtlCol="0" anchor="t" anchorCtr="0">
            <a:normAutofit/>
          </a:bodyPr>
          <a:lstStyle>
            <a:lvl1pPr>
              <a:defRPr lang="en-US" dirty="0"/>
            </a:lvl1pPr>
          </a:lstStyle>
          <a:p>
            <a:pPr lvl="0"/>
            <a:r>
              <a:rPr lang="en-US"/>
              <a:t>Click to edit Master title style</a:t>
            </a:r>
            <a:endParaRPr lang="en-US" dirty="0"/>
          </a:p>
        </p:txBody>
      </p:sp>
      <p:sp>
        <p:nvSpPr>
          <p:cNvPr id="3" name="Content Placeholder 2"/>
          <p:cNvSpPr>
            <a:spLocks noGrp="1"/>
          </p:cNvSpPr>
          <p:nvPr>
            <p:ph sz="half" idx="1"/>
          </p:nvPr>
        </p:nvSpPr>
        <p:spPr>
          <a:xfrm>
            <a:off x="228599" y="1622121"/>
            <a:ext cx="5806440" cy="4572000"/>
          </a:xfrm>
        </p:spPr>
        <p:txBody>
          <a:bodyPr lIns="137160" tIns="91440" rIns="137160" bIns="137160"/>
          <a:lstStyle>
            <a:lvl1pPr>
              <a:lnSpc>
                <a:spcPct val="100000"/>
              </a:lnSpc>
              <a:defRPr sz="2400"/>
            </a:lvl1pPr>
            <a:lvl2pPr>
              <a:lnSpc>
                <a:spcPct val="100000"/>
              </a:lnSpc>
              <a:defRPr sz="2400"/>
            </a:lvl2pPr>
            <a:lvl3pPr>
              <a:lnSpc>
                <a:spcPct val="100000"/>
              </a:lnSpc>
              <a:defRPr sz="1867"/>
            </a:lvl3pPr>
            <a:lvl4pPr>
              <a:lnSpc>
                <a:spcPct val="100000"/>
              </a:lnSpc>
              <a:defRPr sz="1867"/>
            </a:lvl4pPr>
            <a:lvl5pPr>
              <a:lnSpc>
                <a:spcPct val="100000"/>
              </a:lnSpc>
              <a:defRPr sz="1467"/>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8527" y="1622122"/>
            <a:ext cx="5806440" cy="4571999"/>
          </a:xfrm>
        </p:spPr>
        <p:txBody>
          <a:bodyPr lIns="137160" tIns="91440" rIns="137160" bIns="137160"/>
          <a:lstStyle>
            <a:lvl1pPr>
              <a:lnSpc>
                <a:spcPct val="100000"/>
              </a:lnSpc>
              <a:defRPr sz="2400"/>
            </a:lvl1pPr>
            <a:lvl2pPr>
              <a:lnSpc>
                <a:spcPct val="100000"/>
              </a:lnSpc>
              <a:defRPr sz="2400"/>
            </a:lvl2pPr>
            <a:lvl3pPr>
              <a:lnSpc>
                <a:spcPct val="100000"/>
              </a:lnSpc>
              <a:defRPr sz="1867"/>
            </a:lvl3pPr>
            <a:lvl4pPr>
              <a:lnSpc>
                <a:spcPct val="100000"/>
              </a:lnSpc>
              <a:defRPr sz="1867"/>
            </a:lvl4pPr>
            <a:lvl5pPr>
              <a:lnSpc>
                <a:spcPct val="100000"/>
              </a:lnSpc>
              <a:defRPr sz="1467"/>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228599" y="6553200"/>
            <a:ext cx="11201401"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Tree>
    <p:extLst>
      <p:ext uri="{BB962C8B-B14F-4D97-AF65-F5344CB8AC3E}">
        <p14:creationId xmlns:p14="http://schemas.microsoft.com/office/powerpoint/2010/main" val="304787644"/>
      </p:ext>
    </p:extLst>
  </p:cSld>
  <p:clrMapOvr>
    <a:masterClrMapping/>
  </p:clrMapOvr>
  <p:transition>
    <p:fade/>
  </p:transition>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Demo_embedded">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2469118" cy="2612424"/>
          </a:xfrm>
        </p:spPr>
        <p:txBody>
          <a:bodyPr anchor="t"/>
          <a:lstStyle/>
          <a:p>
            <a:r>
              <a:rPr lang="en-US"/>
              <a:t>Click to edit Master title style</a:t>
            </a:r>
            <a:endParaRPr lang="en-US" dirty="0"/>
          </a:p>
        </p:txBody>
      </p:sp>
      <p:pic>
        <p:nvPicPr>
          <p:cNvPr id="11" name="Content Placeholder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7717" y="584200"/>
            <a:ext cx="9113283" cy="5689600"/>
          </a:xfrm>
          <a:prstGeom prst="rect">
            <a:avLst/>
          </a:prstGeom>
        </p:spPr>
      </p:pic>
      <p:sp>
        <p:nvSpPr>
          <p:cNvPr id="13" name="Media Placeholder 8"/>
          <p:cNvSpPr>
            <a:spLocks noGrp="1"/>
          </p:cNvSpPr>
          <p:nvPr>
            <p:ph type="media" sz="quarter" idx="11" hasCustomPrompt="1"/>
          </p:nvPr>
        </p:nvSpPr>
        <p:spPr>
          <a:xfrm>
            <a:off x="3268663" y="1135892"/>
            <a:ext cx="7956550" cy="4510087"/>
          </a:xfrm>
        </p:spPr>
        <p:txBody>
          <a:bodyPr/>
          <a:lstStyle>
            <a:lvl1pPr>
              <a:defRPr baseline="0"/>
            </a:lvl1pPr>
          </a:lstStyle>
          <a:p>
            <a:r>
              <a:rPr lang="en-US" dirty="0"/>
              <a:t>Click to insert demo video</a:t>
            </a:r>
          </a:p>
        </p:txBody>
      </p:sp>
    </p:spTree>
    <p:extLst>
      <p:ext uri="{BB962C8B-B14F-4D97-AF65-F5344CB8AC3E}">
        <p14:creationId xmlns:p14="http://schemas.microsoft.com/office/powerpoint/2010/main" val="2662275552"/>
      </p:ext>
    </p:extLst>
  </p:cSld>
  <p:clrMapOvr>
    <a:masterClrMapping/>
  </p:clrMapOvr>
  <p:transition>
    <p:fade/>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Demo_linked">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8610600" cy="1028700"/>
          </a:xfrm>
        </p:spPr>
        <p:txBody>
          <a:bodyPr anchor="t"/>
          <a:lstStyle/>
          <a:p>
            <a:r>
              <a:rPr lang="en-US"/>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584200"/>
            <a:ext cx="2844800" cy="1774600"/>
          </a:xfrm>
          <a:prstGeom prst="rect">
            <a:avLst/>
          </a:prstGeom>
        </p:spPr>
      </p:pic>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4581561"/>
            <a:ext cx="2844800" cy="1774600"/>
          </a:xfrm>
          <a:prstGeom prst="rect">
            <a:avLst/>
          </a:prstGeom>
        </p:spPr>
      </p:pic>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2575104"/>
            <a:ext cx="2844800" cy="1774600"/>
          </a:xfrm>
          <a:prstGeom prst="rect">
            <a:avLst/>
          </a:prstGeom>
        </p:spPr>
      </p:pic>
      <p:pic>
        <p:nvPicPr>
          <p:cNvPr id="8" name="Content Placeholder 18"/>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2209800"/>
            <a:ext cx="7969039" cy="4648200"/>
          </a:xfrm>
          <a:prstGeom prst="rect">
            <a:avLst/>
          </a:prstGeom>
        </p:spPr>
      </p:pic>
      <p:sp>
        <p:nvSpPr>
          <p:cNvPr id="10" name="Picture Placeholder 9"/>
          <p:cNvSpPr>
            <a:spLocks noGrp="1"/>
          </p:cNvSpPr>
          <p:nvPr>
            <p:ph type="pic" sz="quarter" idx="10" hasCustomPrompt="1"/>
          </p:nvPr>
        </p:nvSpPr>
        <p:spPr>
          <a:xfrm>
            <a:off x="1" y="2750820"/>
            <a:ext cx="7391400" cy="4107180"/>
          </a:xfrm>
        </p:spPr>
        <p:txBody>
          <a:bodyPr/>
          <a:lstStyle>
            <a:lvl1pPr>
              <a:defRPr/>
            </a:lvl1pPr>
          </a:lstStyle>
          <a:p>
            <a:r>
              <a:rPr lang="en-US" dirty="0"/>
              <a:t>Click to add screenshot</a:t>
            </a:r>
          </a:p>
        </p:txBody>
      </p:sp>
      <p:sp>
        <p:nvSpPr>
          <p:cNvPr id="12" name="Picture Placeholder 11"/>
          <p:cNvSpPr>
            <a:spLocks noGrp="1"/>
          </p:cNvSpPr>
          <p:nvPr>
            <p:ph type="pic" sz="quarter" idx="11" hasCustomPrompt="1"/>
          </p:nvPr>
        </p:nvSpPr>
        <p:spPr>
          <a:xfrm>
            <a:off x="9010650" y="757113"/>
            <a:ext cx="2495550" cy="1404924"/>
          </a:xfrm>
        </p:spPr>
        <p:txBody>
          <a:bodyPr/>
          <a:lstStyle>
            <a:lvl1pPr>
              <a:defRPr/>
            </a:lvl1pPr>
          </a:lstStyle>
          <a:p>
            <a:r>
              <a:rPr lang="en-US" dirty="0"/>
              <a:t>Click to add screenshot</a:t>
            </a:r>
          </a:p>
        </p:txBody>
      </p:sp>
      <p:sp>
        <p:nvSpPr>
          <p:cNvPr id="14" name="Picture Placeholder 13"/>
          <p:cNvSpPr>
            <a:spLocks noGrp="1"/>
          </p:cNvSpPr>
          <p:nvPr>
            <p:ph type="pic" sz="quarter" idx="12" hasCustomPrompt="1"/>
          </p:nvPr>
        </p:nvSpPr>
        <p:spPr>
          <a:xfrm>
            <a:off x="9010650" y="2751138"/>
            <a:ext cx="2495550" cy="1401762"/>
          </a:xfrm>
        </p:spPr>
        <p:txBody>
          <a:bodyPr/>
          <a:lstStyle>
            <a:lvl1pPr>
              <a:defRPr baseline="0"/>
            </a:lvl1pPr>
          </a:lstStyle>
          <a:p>
            <a:r>
              <a:rPr lang="en-US" dirty="0"/>
              <a:t>Click to add screenshot</a:t>
            </a:r>
          </a:p>
        </p:txBody>
      </p:sp>
      <p:sp>
        <p:nvSpPr>
          <p:cNvPr id="16" name="Picture Placeholder 15"/>
          <p:cNvSpPr>
            <a:spLocks noGrp="1"/>
          </p:cNvSpPr>
          <p:nvPr>
            <p:ph type="pic" sz="quarter" idx="13" hasCustomPrompt="1"/>
          </p:nvPr>
        </p:nvSpPr>
        <p:spPr>
          <a:xfrm>
            <a:off x="9010650" y="4745831"/>
            <a:ext cx="2495550" cy="1412082"/>
          </a:xfrm>
        </p:spPr>
        <p:txBody>
          <a:bodyPr/>
          <a:lstStyle>
            <a:lvl1pPr>
              <a:defRPr/>
            </a:lvl1pPr>
          </a:lstStyle>
          <a:p>
            <a:r>
              <a:rPr lang="en-US" dirty="0"/>
              <a:t>Click to add screenshot</a:t>
            </a:r>
          </a:p>
        </p:txBody>
      </p:sp>
    </p:spTree>
    <p:extLst>
      <p:ext uri="{BB962C8B-B14F-4D97-AF65-F5344CB8AC3E}">
        <p14:creationId xmlns:p14="http://schemas.microsoft.com/office/powerpoint/2010/main" val="2121773295"/>
      </p:ext>
    </p:extLst>
  </p:cSld>
  <p:clrMapOvr>
    <a:masterClrMapping/>
  </p:clrMapOvr>
  <p:transition>
    <p:fade/>
  </p:transition>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8000"/>
          </a:xfrm>
        </p:spPr>
        <p:txBody>
          <a:bodyPr/>
          <a:lstStyle/>
          <a:p>
            <a:r>
              <a:rPr lang="en-US"/>
              <a:t>Click icon to add picture</a:t>
            </a:r>
            <a:endParaRPr lang="en-US" dirty="0"/>
          </a:p>
        </p:txBody>
      </p:sp>
      <p:sp>
        <p:nvSpPr>
          <p:cNvPr id="15" name="Text Placeholder 14"/>
          <p:cNvSpPr>
            <a:spLocks noGrp="1"/>
          </p:cNvSpPr>
          <p:nvPr>
            <p:ph type="body" sz="quarter" idx="12" hasCustomPrompt="1"/>
          </p:nvPr>
        </p:nvSpPr>
        <p:spPr>
          <a:xfrm>
            <a:off x="4722813" y="2788917"/>
            <a:ext cx="2743200" cy="914400"/>
          </a:xfrm>
        </p:spPr>
        <p:txBody>
          <a:bodyPr>
            <a:normAutofit/>
          </a:bodyPr>
          <a:lstStyle>
            <a:lvl1pPr marL="0" marR="0" indent="0" algn="ctr" defTabSz="914400" rtl="0" eaLnBrk="1" fontAlgn="auto" latinLnBrk="0" hangingPunct="1">
              <a:lnSpc>
                <a:spcPct val="100000"/>
              </a:lnSpc>
              <a:spcBef>
                <a:spcPts val="0"/>
              </a:spcBef>
              <a:spcAft>
                <a:spcPts val="0"/>
              </a:spcAft>
              <a:buClrTx/>
              <a:buSzTx/>
              <a:buFont typeface="Wingdings" pitchFamily="2" charset="2"/>
              <a:buNone/>
              <a:tabLst/>
              <a:defRPr lang="en-US" sz="6000"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3771698575"/>
      </p:ext>
    </p:extLst>
  </p:cSld>
  <p:clrMapOvr>
    <a:masterClrMapping/>
  </p:clrMapOvr>
  <p:transition>
    <p:fade/>
  </p:transition>
  <p:extLst mod="1">
    <p:ext uri="{DCECCB84-F9BA-43D5-87BE-67443E8EF086}">
      <p15:sldGuideLst xmlns:p15="http://schemas.microsoft.com/office/powerpoint/2012/main">
        <p15:guide id="6" pos="2975">
          <p15:clr>
            <a:srgbClr val="5ACBF0"/>
          </p15:clr>
        </p15:guide>
        <p15:guide id="7" pos="3551">
          <p15:clr>
            <a:srgbClr val="5ACBF0"/>
          </p15:clr>
        </p15:guide>
        <p15:guide id="15" pos="3840">
          <p15:clr>
            <a:srgbClr val="FBAE40"/>
          </p15:clr>
        </p15:guide>
      </p15:sldGuideLst>
    </p:ext>
  </p:extLst>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Section Title w/black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6000" spc="-100" baseline="0">
                <a:solidFill>
                  <a:schemeClr val="bg1"/>
                </a:solidFill>
              </a:defRPr>
            </a:lvl1pPr>
          </a:lstStyle>
          <a:p>
            <a:r>
              <a:rPr lang="en-US" dirty="0"/>
              <a:t>Section title</a:t>
            </a:r>
          </a:p>
        </p:txBody>
      </p:sp>
      <p:sp>
        <p:nvSpPr>
          <p:cNvPr id="5" name="Picture Placeholder 4"/>
          <p:cNvSpPr>
            <a:spLocks noGrp="1"/>
          </p:cNvSpPr>
          <p:nvPr>
            <p:ph type="pic" sz="quarter" idx="10" hasCustomPrompt="1"/>
          </p:nvPr>
        </p:nvSpPr>
        <p:spPr>
          <a:xfrm>
            <a:off x="0" y="-4824"/>
            <a:ext cx="12192000" cy="6858000"/>
          </a:xfrm>
        </p:spPr>
        <p:txBody>
          <a:bodyPr/>
          <a:lstStyle>
            <a:lvl1pPr>
              <a:defRPr baseline="0">
                <a:solidFill>
                  <a:schemeClr val="bg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3874061248"/>
      </p:ext>
    </p:extLst>
  </p:cSld>
  <p:clrMapOvr>
    <a:masterClrMapping/>
  </p:clrMapOvr>
  <p:transition>
    <p:fade/>
  </p:transition>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Section Title w/white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chemeClr val="bg1">
              <a:alpha val="70000"/>
            </a:schemeClr>
          </a:solidFill>
        </p:spPr>
        <p:txBody>
          <a:bodyPr lIns="365760" tIns="137160" rIns="137160" bIns="1097280" anchor="b" anchorCtr="0">
            <a:noAutofit/>
          </a:bodyPr>
          <a:lstStyle>
            <a:lvl1pPr>
              <a:defRPr sz="6000" spc="-100" baseline="0">
                <a:solidFill>
                  <a:schemeClr val="tx1"/>
                </a:solidFill>
              </a:defRPr>
            </a:lvl1pPr>
          </a:lstStyle>
          <a:p>
            <a:r>
              <a:rPr lang="en-US" dirty="0"/>
              <a:t>Section title</a:t>
            </a:r>
          </a:p>
        </p:txBody>
      </p:sp>
      <p:sp>
        <p:nvSpPr>
          <p:cNvPr id="5" name="Picture Placeholder 4"/>
          <p:cNvSpPr>
            <a:spLocks noGrp="1"/>
          </p:cNvSpPr>
          <p:nvPr>
            <p:ph type="pic" sz="quarter" idx="10" hasCustomPrompt="1"/>
          </p:nvPr>
        </p:nvSpPr>
        <p:spPr>
          <a:xfrm>
            <a:off x="0" y="-4824"/>
            <a:ext cx="12192000" cy="6865568"/>
          </a:xfrm>
        </p:spPr>
        <p:txBody>
          <a:bodyPr/>
          <a:lstStyle>
            <a:lvl1pPr>
              <a:defRPr baseline="0">
                <a:solidFill>
                  <a:schemeClr val="tx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3857454778"/>
      </p:ext>
    </p:extLst>
  </p:cSld>
  <p:clrMapOvr>
    <a:masterClrMapping/>
  </p:clrMapOvr>
  <p:transition>
    <p:fade/>
  </p:transition>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8600" y="1600200"/>
            <a:ext cx="11355228"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3062145700"/>
      </p:ext>
    </p:extLst>
  </p:cSld>
  <p:clrMapOvr>
    <a:masterClrMapping/>
  </p:clrMapOvr>
  <p:transition>
    <p:fade/>
  </p:transition>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p:cSld name="Microsoft logo w/photo">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pic>
        <p:nvPicPr>
          <p:cNvPr id="10" name="Picture 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0683" y="2899239"/>
            <a:ext cx="2881117" cy="1059525"/>
          </a:xfrm>
          <a:prstGeom prst="rect">
            <a:avLst/>
          </a:prstGeom>
        </p:spPr>
      </p:pic>
    </p:spTree>
    <p:extLst>
      <p:ext uri="{BB962C8B-B14F-4D97-AF65-F5344CB8AC3E}">
        <p14:creationId xmlns:p14="http://schemas.microsoft.com/office/powerpoint/2010/main" val="270953222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3"/>
          <p:cNvSpPr>
            <a:spLocks noGrp="1"/>
          </p:cNvSpPr>
          <p:nvPr>
            <p:ph type="pic" sz="quarter" idx="10"/>
          </p:nvPr>
        </p:nvSpPr>
        <p:spPr>
          <a:xfrm>
            <a:off x="269876" y="1189037"/>
            <a:ext cx="11655425" cy="724121"/>
          </a:xfrm>
        </p:spPr>
        <p:txBody>
          <a:bodyPr/>
          <a:lstStyle/>
          <a:p>
            <a:endParaRPr lang="en-US"/>
          </a:p>
        </p:txBody>
      </p:sp>
    </p:spTree>
    <p:extLst>
      <p:ext uri="{BB962C8B-B14F-4D97-AF65-F5344CB8AC3E}">
        <p14:creationId xmlns:p14="http://schemas.microsoft.com/office/powerpoint/2010/main" val="1046272810"/>
      </p:ext>
    </p:extLst>
  </p:cSld>
  <p:clrMapOvr>
    <a:masterClrMapping/>
  </p:clrMapOvr>
  <p:transition>
    <p:fade/>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90683" y="2899239"/>
            <a:ext cx="2881117" cy="1059525"/>
          </a:xfrm>
          <a:prstGeom prst="rect">
            <a:avLst/>
          </a:prstGeom>
        </p:spPr>
      </p:pic>
    </p:spTree>
    <p:extLst>
      <p:ext uri="{BB962C8B-B14F-4D97-AF65-F5344CB8AC3E}">
        <p14:creationId xmlns:p14="http://schemas.microsoft.com/office/powerpoint/2010/main" val="3393373741"/>
      </p:ext>
    </p:extLst>
  </p:cSld>
  <p:clrMapOvr>
    <a:masterClrMapping/>
  </p:clrMapOvr>
  <p:transition>
    <p:fade/>
  </p:transition>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90683" y="2899239"/>
            <a:ext cx="2881117" cy="1059525"/>
          </a:xfrm>
          <a:prstGeom prst="rect">
            <a:avLst/>
          </a:prstGeom>
        </p:spPr>
      </p:pic>
    </p:spTree>
    <p:extLst>
      <p:ext uri="{BB962C8B-B14F-4D97-AF65-F5344CB8AC3E}">
        <p14:creationId xmlns:p14="http://schemas.microsoft.com/office/powerpoint/2010/main" val="153070907"/>
      </p:ext>
    </p:extLst>
  </p:cSld>
  <p:clrMapOvr>
    <a:masterClrMapping/>
  </p:clrMapOvr>
  <p:transition>
    <p:fade/>
  </p:transition>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b"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5718558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838094"/>
      </p:ext>
    </p:extLst>
  </p:cSld>
  <p:clrMapOvr>
    <a:masterClrMapping/>
  </p:clrMapOvr>
  <p:transition>
    <p:fade/>
  </p:transition>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96682"/>
          </a:xfrm>
        </p:spPr>
        <p:txBody>
          <a:bodyPr vert="horz" wrap="square" lIns="146304" tIns="91440" rIns="146304" bIns="91440" rtlCol="0">
            <a:noAutofit/>
          </a:bodyPr>
          <a:lstStyle>
            <a:lvl1pPr>
              <a:defRPr lang="en-US" sz="3921" smtClean="0"/>
            </a:lvl1pPr>
            <a:lvl2pPr>
              <a:defRPr lang="en-US" sz="3529" smtClean="0">
                <a:latin typeface="+mj-lt"/>
              </a:defRPr>
            </a:lvl2pPr>
            <a:lvl3pPr>
              <a:defRPr lang="en-US" sz="3137" smtClean="0"/>
            </a:lvl3pPr>
            <a:lvl4pPr>
              <a:defRPr lang="en-US" sz="2745" smtClean="0"/>
            </a:lvl4pPr>
            <a:lvl5pPr>
              <a:defRPr lang="en-US" sz="2745" dirty="0"/>
            </a:lvl5pPr>
          </a:lstStyle>
          <a:p>
            <a:pPr lvl="0">
              <a:buFont typeface="Wingdings" panose="05000000000000000000" pitchFamily="2" charset="2"/>
              <a:buChar char="à"/>
            </a:pPr>
            <a:r>
              <a:rPr lang="en-US" dirty="0"/>
              <a:t>Click to edit Master text styles</a:t>
            </a:r>
          </a:p>
          <a:p>
            <a:pPr lvl="1">
              <a:buFont typeface="Wingdings" panose="05000000000000000000" pitchFamily="2" charset="2"/>
              <a:buChar char="à"/>
            </a:pPr>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4054670"/>
      </p:ext>
    </p:extLst>
  </p:cSld>
  <p:clrMapOvr>
    <a:masterClrMapping/>
  </p:clrMapOvr>
  <p:transition>
    <p:fade/>
  </p:transition>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2661475"/>
      </p:ext>
    </p:extLst>
  </p:cSld>
  <p:clrMapOvr>
    <a:masterClrMapping/>
  </p:clrMapOvr>
  <p:transition>
    <p:fade/>
  </p:transition>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5656168"/>
      </p:ext>
    </p:extLst>
  </p:cSld>
  <p:clrMapOvr>
    <a:masterClrMapping/>
  </p:clrMapOvr>
  <p:transition>
    <p:fade/>
  </p:transition>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36369770"/>
      </p:ext>
    </p:extLst>
  </p:cSld>
  <p:clrMapOvr>
    <a:masterClrMapping/>
  </p:clrMapOvr>
  <p:transition>
    <p:fade/>
  </p:transition>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2667747"/>
      </p:ext>
    </p:extLst>
  </p:cSld>
  <p:clrMapOvr>
    <a:masterClrMapping/>
  </p:clrMapOvr>
  <p:transition>
    <p:fade/>
  </p:transition>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12304217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9741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59169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972587808"/>
      </p:ext>
    </p:extLst>
  </p:cSld>
  <p:clrMapOvr>
    <a:masterClrMapping/>
  </p:clrMapOvr>
  <p:transition>
    <p:fade/>
  </p:transition>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12357396"/>
      </p:ext>
    </p:extLst>
  </p:cSld>
  <p:clrMapOvr>
    <a:masterClrMapping/>
  </p:clrMapOvr>
  <p:transition>
    <p:fade/>
  </p:transition>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50695496"/>
      </p:ext>
    </p:extLst>
  </p:cSld>
  <p:clrMapOvr>
    <a:masterClrMapping/>
  </p:clrMapOvr>
  <p:transition>
    <p:fade/>
  </p:transition>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51728363"/>
      </p:ext>
    </p:extLst>
  </p:cSld>
  <p:clrMapOvr>
    <a:masterClrMapping/>
  </p:clrMapOvr>
  <p:transition>
    <p:fade/>
  </p:transition>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4376715"/>
      </p:ext>
    </p:extLst>
  </p:cSld>
  <p:clrMapOvr>
    <a:masterClrMapping/>
  </p:clrMapOvr>
  <p:transition>
    <p:fade/>
  </p:transition>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4219253"/>
      </p:ext>
    </p:extLst>
  </p:cSld>
  <p:clrMapOvr>
    <a:masterClrMapping/>
  </p:clrMapOvr>
  <p:transition>
    <p:fade/>
  </p:transition>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4026041"/>
      </p:ext>
    </p:extLst>
  </p:cSld>
  <p:clrMapOvr>
    <a:masterClrMapping/>
  </p:clrMapOvr>
  <p:transition>
    <p:fade/>
  </p:transition>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564219"/>
      </p:ext>
    </p:extLst>
  </p:cSld>
  <p:clrMapOvr>
    <a:masterClrMapping/>
  </p:clrMapOvr>
  <p:transition>
    <p:fade/>
  </p:transition>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4123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950376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238283"/>
      </p:ext>
    </p:extLst>
  </p:cSld>
  <p:clrMapOvr>
    <a:masterClrMapping/>
  </p:clrMapOvr>
  <p:transition>
    <p:fade/>
  </p:transition>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5960377"/>
            <a:ext cx="11653522" cy="606556"/>
          </a:xfrm>
          <a:prstGeom prst="rect">
            <a:avLst/>
          </a:prstGeom>
          <a:noFill/>
          <a:ln w="12700">
            <a:noFill/>
            <a:miter lim="800000"/>
            <a:headEnd type="none" w="sm" len="sm"/>
            <a:tailEnd type="none" w="sm" len="sm"/>
          </a:ln>
          <a:effectLst/>
        </p:spPr>
        <p:txBody>
          <a:bodyPr vert="horz" wrap="square" lIns="179285" tIns="143428" rIns="179285" bIns="143428" numCol="1" anchor="b"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460940950"/>
      </p:ext>
    </p:extLst>
  </p:cSld>
  <p:clrMapOvr>
    <a:masterClrMapping/>
  </p:clrMapOvr>
  <p:transition>
    <p:fade/>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44157304"/>
      </p:ext>
    </p:extLst>
  </p:cSld>
  <p:clrMapOvr>
    <a:masterClrMapping/>
  </p:clrMapOvr>
  <p:transition>
    <p:fade/>
  </p:transition>
</p:sldLayout>
</file>

<file path=ppt/slideLayouts/slideLayout56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683C0046-3368-4DD4-96D6-CD0FF2C1233E}" type="datetimeFigureOut">
              <a:rPr kumimoji="0" lang="en-IN"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19-09-2016</a:t>
            </a:fld>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8"/>
          <p:cNvSpPr>
            <a:spLocks noGrp="1"/>
          </p:cNvSpPr>
          <p:nvPr>
            <p:ph type="sldNum" sz="quarter" idx="12"/>
          </p:nvPr>
        </p:nvSpPr>
        <p:spPr>
          <a:xfrm>
            <a:off x="8897421" y="6274159"/>
            <a:ext cx="2743200" cy="365125"/>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1F6B3001-8C1E-45A3-9010-27210849299D}" type="slidenum">
              <a:rPr kumimoji="0" lang="en-IN"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011358042"/>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60267" y="6118656"/>
            <a:ext cx="1279273" cy="280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7532144"/>
      </p:ext>
    </p:extLst>
  </p:cSld>
  <p:clrMapOvr>
    <a:masterClrMapping/>
  </p:clrMapOvr>
  <p:extLst mod="1">
    <p:ext uri="{DCECCB84-F9BA-43D5-87BE-67443E8EF086}">
      <p15:sldGuideLst xmlns:p15="http://schemas.microsoft.com/office/powerpoint/2012/main">
        <p15:guide id="1" orient="horz" pos="2203">
          <p15:clr>
            <a:srgbClr val="FBAE40"/>
          </p15:clr>
        </p15:guide>
        <p15:guide id="2" pos="3917">
          <p15:clr>
            <a:srgbClr val="FBAE40"/>
          </p15:clr>
        </p15:guide>
        <p15:guide id="3" pos="173">
          <p15:clr>
            <a:srgbClr val="FBAE40"/>
          </p15:clr>
        </p15:guide>
        <p15:guide id="4" pos="749">
          <p15:clr>
            <a:srgbClr val="FBAE40"/>
          </p15:clr>
        </p15:guide>
        <p15:guide id="5" pos="1325">
          <p15:clr>
            <a:srgbClr val="FBAE40"/>
          </p15:clr>
        </p15:guide>
        <p15:guide id="6" pos="1901">
          <p15:clr>
            <a:srgbClr val="FBAE40"/>
          </p15:clr>
        </p15:guide>
        <p15:guide id="7" pos="2477">
          <p15:clr>
            <a:srgbClr val="FBAE40"/>
          </p15:clr>
        </p15:guide>
        <p15:guide id="8" pos="3053">
          <p15:clr>
            <a:srgbClr val="FBAE40"/>
          </p15:clr>
        </p15:guide>
        <p15:guide id="9" pos="3629">
          <p15:clr>
            <a:srgbClr val="FBAE40"/>
          </p15:clr>
        </p15:guide>
        <p15:guide id="10" pos="4205">
          <p15:clr>
            <a:srgbClr val="FBAE40"/>
          </p15:clr>
        </p15:guide>
        <p15:guide id="11" pos="4781">
          <p15:clr>
            <a:srgbClr val="FBAE40"/>
          </p15:clr>
        </p15:guide>
        <p15:guide id="12" pos="5357">
          <p15:clr>
            <a:srgbClr val="FBAE40"/>
          </p15:clr>
        </p15:guide>
        <p15:guide id="13" pos="5933">
          <p15:clr>
            <a:srgbClr val="FBAE40"/>
          </p15:clr>
        </p15:guide>
        <p15:guide id="14" pos="6509">
          <p15:clr>
            <a:srgbClr val="FBAE40"/>
          </p15:clr>
        </p15:guide>
        <p15:guide id="15" pos="7085">
          <p15:clr>
            <a:srgbClr val="FBAE40"/>
          </p15:clr>
        </p15:guide>
        <p15:guide id="16" pos="7661">
          <p15:clr>
            <a:srgbClr val="FBAE40"/>
          </p15:clr>
        </p15:guide>
        <p15:guide id="17" orient="horz" pos="187">
          <p15:clr>
            <a:srgbClr val="FBAE40"/>
          </p15:clr>
        </p15:guide>
        <p15:guide id="18" orient="horz" pos="763">
          <p15:clr>
            <a:srgbClr val="FBAE40"/>
          </p15:clr>
        </p15:guide>
        <p15:guide id="19" orient="horz" pos="1339">
          <p15:clr>
            <a:srgbClr val="FBAE40"/>
          </p15:clr>
        </p15:guide>
        <p15:guide id="20" orient="horz" pos="1915">
          <p15:clr>
            <a:srgbClr val="FBAE40"/>
          </p15:clr>
        </p15:guide>
        <p15:guide id="21" orient="horz" pos="2491">
          <p15:clr>
            <a:srgbClr val="FBAE40"/>
          </p15:clr>
        </p15:guide>
        <p15:guide id="22" orient="horz" pos="3067">
          <p15:clr>
            <a:srgbClr val="FBAE40"/>
          </p15:clr>
        </p15:guide>
        <p15:guide id="23" orient="horz" pos="3643">
          <p15:clr>
            <a:srgbClr val="FBAE40"/>
          </p15:clr>
        </p15:guide>
        <p15:guide id="24" orient="horz" pos="4219">
          <p15:clr>
            <a:srgbClr val="FBAE40"/>
          </p15:clr>
        </p15:guide>
      </p15:sldGuideLst>
    </p:ext>
  </p:extLst>
</p:sldLayout>
</file>

<file path=ppt/slideLayouts/slideLayout565.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52030"/>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458216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307011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69392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35960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ALT3">
    <p:spTree>
      <p:nvGrpSpPr>
        <p:cNvPr id="1" name=""/>
        <p:cNvGrpSpPr/>
        <p:nvPr/>
      </p:nvGrpSpPr>
      <p:grpSpPr>
        <a:xfrm>
          <a:off x="0" y="0"/>
          <a:ext cx="0" cy="0"/>
          <a:chOff x="0" y="0"/>
          <a:chExt cx="0" cy="0"/>
        </a:xfrm>
      </p:grpSpPr>
      <p:sp>
        <p:nvSpPr>
          <p:cNvPr id="2" name="Title 1"/>
          <p:cNvSpPr>
            <a:spLocks noGrp="1"/>
          </p:cNvSpPr>
          <p:nvPr>
            <p:ph type="title"/>
          </p:nvPr>
        </p:nvSpPr>
        <p:spPr>
          <a:xfrm>
            <a:off x="599018" y="640084"/>
            <a:ext cx="10993965" cy="5577834"/>
          </a:xfrm>
        </p:spPr>
        <p:txBody>
          <a:bodyPr anchor="ctr" anchorCtr="0">
            <a:normAutofit/>
          </a:bodyPr>
          <a:lstStyle>
            <a:lvl1pPr algn="l">
              <a:defRPr sz="8638" b="0" cap="none"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208137800"/>
      </p:ext>
    </p:extLst>
  </p:cSld>
  <p:clrMapOvr>
    <a:overrideClrMapping bg1="dk1" tx1="lt1" bg2="dk2" tx2="lt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100706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01505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3720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03503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82911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43275896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612293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6" y="-2355"/>
            <a:ext cx="8964247" cy="1075884"/>
          </a:xfrm>
        </p:spPr>
        <p:txBody>
          <a:bodyPr lIns="146304" tIns="91440" rIns="146304" bIns="91440"/>
          <a:lstStyle>
            <a:lvl1pPr>
              <a:lnSpc>
                <a:spcPts val="6174"/>
              </a:lnSpc>
              <a:defRPr sz="5684"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a:xfrm>
            <a:off x="7284953" y="6717485"/>
            <a:ext cx="3859606" cy="134483"/>
          </a:xfrm>
          <a:prstGeom prst="rect">
            <a:avLst/>
          </a:prstGeom>
        </p:spPr>
        <p:txBody>
          <a:bodyPr/>
          <a:lstStyle/>
          <a:p>
            <a:r>
              <a:rPr lang="en-US" dirty="0"/>
              <a:t>Microsoft Confidential</a:t>
            </a:r>
          </a:p>
        </p:txBody>
      </p:sp>
      <p:sp>
        <p:nvSpPr>
          <p:cNvPr id="4" name="Slide Number Placeholder 3"/>
          <p:cNvSpPr>
            <a:spLocks noGrp="1"/>
          </p:cNvSpPr>
          <p:nvPr>
            <p:ph type="sldNum" sz="quarter" idx="11"/>
          </p:nvPr>
        </p:nvSpPr>
        <p:spPr>
          <a:xfrm>
            <a:off x="11486693" y="6717485"/>
            <a:ext cx="555597" cy="134483"/>
          </a:xfrm>
          <a:prstGeom prst="rect">
            <a:avLst/>
          </a:prstGeom>
        </p:spPr>
        <p:txBody>
          <a:bodyPr/>
          <a:lstStyle/>
          <a:p>
            <a:fld id="{27258FFF-F925-446B-8502-81C933981705}" type="slidenum">
              <a:rPr lang="en-US" smtClean="0"/>
              <a:pPr/>
              <a:t>‹#›</a:t>
            </a:fld>
            <a:endParaRPr lang="en-US" dirty="0"/>
          </a:p>
        </p:txBody>
      </p:sp>
      <p:sp>
        <p:nvSpPr>
          <p:cNvPr id="8" name="Text Placeholder 7"/>
          <p:cNvSpPr>
            <a:spLocks noGrp="1"/>
          </p:cNvSpPr>
          <p:nvPr>
            <p:ph type="body" sz="quarter" idx="13" hasCustomPrompt="1"/>
          </p:nvPr>
        </p:nvSpPr>
        <p:spPr>
          <a:xfrm>
            <a:off x="269243" y="2084176"/>
            <a:ext cx="8964250" cy="2576856"/>
          </a:xfrm>
        </p:spPr>
        <p:txBody>
          <a:bodyPr/>
          <a:lstStyle>
            <a:lvl1pPr marL="228687" indent="-228687">
              <a:spcBef>
                <a:spcPts val="1174"/>
              </a:spcBef>
              <a:defRPr sz="2548">
                <a:latin typeface="+mn-lt"/>
              </a:defRPr>
            </a:lvl1pPr>
            <a:lvl2pPr marL="676723" indent="-228687">
              <a:spcBef>
                <a:spcPts val="1174"/>
              </a:spcBef>
              <a:buSzPct val="100000"/>
              <a:buFont typeface="Segoe UI" pitchFamily="34" charset="0"/>
              <a:buChar char="‐"/>
              <a:defRPr/>
            </a:lvl2pPr>
            <a:lvl3pPr marL="1124762" indent="-228687">
              <a:spcBef>
                <a:spcPts val="1174"/>
              </a:spcBef>
              <a:buFont typeface="Wingdings" pitchFamily="2" charset="2"/>
              <a:buChar char="§"/>
              <a:defRPr/>
            </a:lvl3pPr>
            <a:lvl4pPr marL="1568131" indent="-336029">
              <a:spcBef>
                <a:spcPts val="1174"/>
              </a:spcBef>
              <a:buFont typeface="+mj-lt"/>
              <a:buAutoNum type="arabicPeriod"/>
              <a:defRPr/>
            </a:lvl4pPr>
            <a:lvl5pPr marL="1907271" indent="-336029">
              <a:spcBef>
                <a:spcPts val="1174"/>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0018915"/>
      </p:ext>
    </p:extLst>
  </p:cSld>
  <p:clrMapOvr>
    <a:masterClrMapping/>
  </p:clrMapOvr>
  <p:transition spd="slow">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62117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userDrawn="1">
  <p:cSld name="36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53"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r>
              <a:rPr>
                <a:solidFill>
                  <a:srgbClr val="505050"/>
                </a:solidFill>
              </a:rPr>
              <a:t>Microsoft Confidential - INTERNAL ONLY</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2"/>
              </a:lnSpc>
              <a:defRPr sz="3527"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4112322070"/>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pPr defTabSz="1097087"/>
            <a:endParaRPr lang="en-US">
              <a:solidFill>
                <a:srgbClr val="3D3D3D">
                  <a:lumMod val="40000"/>
                  <a:lumOff val="60000"/>
                </a:srgbClr>
              </a:solidFill>
            </a:endParaRPr>
          </a:p>
        </p:txBody>
      </p:sp>
      <p:sp>
        <p:nvSpPr>
          <p:cNvPr id="6" name="Footer Placeholder 5"/>
          <p:cNvSpPr>
            <a:spLocks noGrp="1"/>
          </p:cNvSpPr>
          <p:nvPr>
            <p:ph type="ftr" sz="quarter" idx="11"/>
          </p:nvPr>
        </p:nvSpPr>
        <p:spPr/>
        <p:txBody>
          <a:bodyPr/>
          <a:lstStyle/>
          <a:p>
            <a:pPr defTabSz="1097087"/>
            <a:endParaRPr lang="en-US">
              <a:solidFill>
                <a:srgbClr val="3D3D3D">
                  <a:lumMod val="40000"/>
                  <a:lumOff val="60000"/>
                </a:srgbClr>
              </a:solidFill>
            </a:endParaRPr>
          </a:p>
        </p:txBody>
      </p:sp>
      <p:sp>
        <p:nvSpPr>
          <p:cNvPr id="7" name="Slide Number Placeholder 6"/>
          <p:cNvSpPr>
            <a:spLocks noGrp="1"/>
          </p:cNvSpPr>
          <p:nvPr>
            <p:ph type="sldNum" sz="quarter" idx="12"/>
          </p:nvPr>
        </p:nvSpPr>
        <p:spPr/>
        <p:txBody>
          <a:bodyPr/>
          <a:lstStyle/>
          <a:p>
            <a:pPr defTabSz="1097087"/>
            <a:fld id="{C4D3BFBC-B080-4E5A-9FD3-5849808C7C48}" type="slidenum">
              <a:rPr lang="en-US" smtClean="0">
                <a:solidFill>
                  <a:srgbClr val="3D3D3D">
                    <a:lumMod val="40000"/>
                    <a:lumOff val="60000"/>
                  </a:srgbClr>
                </a:solidFill>
              </a:rPr>
              <a:pPr defTabSz="1097087"/>
              <a:t>‹#›</a:t>
            </a:fld>
            <a:endParaRPr lang="en-US">
              <a:solidFill>
                <a:srgbClr val="3D3D3D">
                  <a:lumMod val="40000"/>
                  <a:lumOff val="60000"/>
                </a:srgbClr>
              </a:solidFill>
            </a:endParaRPr>
          </a:p>
        </p:txBody>
      </p:sp>
      <p:sp>
        <p:nvSpPr>
          <p:cNvPr id="12" name="Content Placeholder 11"/>
          <p:cNvSpPr>
            <a:spLocks noGrp="1"/>
          </p:cNvSpPr>
          <p:nvPr>
            <p:ph sz="quarter" idx="13"/>
          </p:nvPr>
        </p:nvSpPr>
        <p:spPr>
          <a:xfrm>
            <a:off x="599018" y="1223010"/>
            <a:ext cx="5348816" cy="49949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1"/>
          <p:cNvSpPr>
            <a:spLocks noGrp="1"/>
          </p:cNvSpPr>
          <p:nvPr>
            <p:ph sz="quarter" idx="14"/>
          </p:nvPr>
        </p:nvSpPr>
        <p:spPr>
          <a:xfrm>
            <a:off x="6243286" y="1223010"/>
            <a:ext cx="5348816" cy="49949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219494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7" y="1122363"/>
            <a:ext cx="11034445" cy="2387600"/>
          </a:xfrm>
        </p:spPr>
        <p:txBody>
          <a:bodyPr anchor="b"/>
          <a:lstStyle>
            <a:lvl1pPr algn="l">
              <a:defRPr sz="5996"/>
            </a:lvl1pPr>
          </a:lstStyle>
          <a:p>
            <a:r>
              <a:rPr lang="en-US" dirty="0"/>
              <a:t>Click to edit Master title style</a:t>
            </a:r>
          </a:p>
        </p:txBody>
      </p:sp>
      <p:sp>
        <p:nvSpPr>
          <p:cNvPr id="3" name="Subtitle 2"/>
          <p:cNvSpPr>
            <a:spLocks noGrp="1"/>
          </p:cNvSpPr>
          <p:nvPr>
            <p:ph type="subTitle" idx="1"/>
          </p:nvPr>
        </p:nvSpPr>
        <p:spPr>
          <a:xfrm>
            <a:off x="606177" y="3602038"/>
            <a:ext cx="11034445" cy="1655762"/>
          </a:xfrm>
        </p:spPr>
        <p:txBody>
          <a:bodyPr>
            <a:normAutofit/>
          </a:bodyPr>
          <a:lstStyle>
            <a:lvl1pPr marL="0" indent="0" algn="l">
              <a:buNone/>
              <a:defRPr sz="3599">
                <a:solidFill>
                  <a:schemeClr val="tx1"/>
                </a:solidFill>
              </a:defRPr>
            </a:lvl1pPr>
            <a:lvl2pPr marL="456976" indent="0" algn="ctr">
              <a:buNone/>
              <a:defRPr sz="1999"/>
            </a:lvl2pPr>
            <a:lvl3pPr marL="913950" indent="0" algn="ctr">
              <a:buNone/>
              <a:defRPr sz="1799"/>
            </a:lvl3pPr>
            <a:lvl4pPr marL="1370926" indent="0" algn="ctr">
              <a:buNone/>
              <a:defRPr sz="1600"/>
            </a:lvl4pPr>
            <a:lvl5pPr marL="1827900" indent="0" algn="ctr">
              <a:buNone/>
              <a:defRPr sz="1600"/>
            </a:lvl5pPr>
            <a:lvl6pPr marL="2284875" indent="0" algn="ctr">
              <a:buNone/>
              <a:defRPr sz="1600"/>
            </a:lvl6pPr>
            <a:lvl7pPr marL="2741850" indent="0" algn="ctr">
              <a:buNone/>
              <a:defRPr sz="1600"/>
            </a:lvl7pPr>
            <a:lvl8pPr marL="3198826" indent="0" algn="ctr">
              <a:buNone/>
              <a:defRPr sz="1600"/>
            </a:lvl8pPr>
            <a:lvl9pPr marL="3655800" indent="0" algn="ctr">
              <a:buNone/>
              <a:defRPr sz="1600"/>
            </a:lvl9pPr>
          </a:lstStyle>
          <a:p>
            <a:r>
              <a:rPr lang="en-US" dirty="0"/>
              <a:t>Click to edit Master subtitle style</a:t>
            </a:r>
          </a:p>
        </p:txBody>
      </p:sp>
    </p:spTree>
    <p:extLst>
      <p:ext uri="{BB962C8B-B14F-4D97-AF65-F5344CB8AC3E}">
        <p14:creationId xmlns:p14="http://schemas.microsoft.com/office/powerpoint/2010/main" val="131188291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ctrTitle"/>
          </p:nvPr>
        </p:nvSpPr>
        <p:spPr>
          <a:xfrm>
            <a:off x="606177" y="1122363"/>
            <a:ext cx="11034445" cy="2387600"/>
          </a:xfrm>
        </p:spPr>
        <p:txBody>
          <a:bodyPr anchor="b"/>
          <a:lstStyle>
            <a:lvl1pPr algn="l">
              <a:defRPr sz="5996"/>
            </a:lvl1pPr>
          </a:lstStyle>
          <a:p>
            <a:r>
              <a:rPr lang="en-US" dirty="0"/>
              <a:t>Click to edit Master title style</a:t>
            </a:r>
          </a:p>
        </p:txBody>
      </p:sp>
      <p:sp>
        <p:nvSpPr>
          <p:cNvPr id="3" name="Subtitle 2"/>
          <p:cNvSpPr>
            <a:spLocks noGrp="1"/>
          </p:cNvSpPr>
          <p:nvPr>
            <p:ph type="subTitle" idx="1"/>
          </p:nvPr>
        </p:nvSpPr>
        <p:spPr>
          <a:xfrm>
            <a:off x="606177" y="3602038"/>
            <a:ext cx="11034445" cy="1655762"/>
          </a:xfrm>
        </p:spPr>
        <p:txBody>
          <a:bodyPr>
            <a:normAutofit/>
          </a:bodyPr>
          <a:lstStyle>
            <a:lvl1pPr marL="0" indent="0" algn="l">
              <a:buNone/>
              <a:defRPr sz="3599">
                <a:solidFill>
                  <a:schemeClr val="tx1"/>
                </a:solidFill>
              </a:defRPr>
            </a:lvl1pPr>
            <a:lvl2pPr marL="456976" indent="0" algn="ctr">
              <a:buNone/>
              <a:defRPr sz="1999"/>
            </a:lvl2pPr>
            <a:lvl3pPr marL="913950" indent="0" algn="ctr">
              <a:buNone/>
              <a:defRPr sz="1799"/>
            </a:lvl3pPr>
            <a:lvl4pPr marL="1370926" indent="0" algn="ctr">
              <a:buNone/>
              <a:defRPr sz="1600"/>
            </a:lvl4pPr>
            <a:lvl5pPr marL="1827900" indent="0" algn="ctr">
              <a:buNone/>
              <a:defRPr sz="1600"/>
            </a:lvl5pPr>
            <a:lvl6pPr marL="2284875" indent="0" algn="ctr">
              <a:buNone/>
              <a:defRPr sz="1600"/>
            </a:lvl6pPr>
            <a:lvl7pPr marL="2741850" indent="0" algn="ctr">
              <a:buNone/>
              <a:defRPr sz="1600"/>
            </a:lvl7pPr>
            <a:lvl8pPr marL="3198826" indent="0" algn="ctr">
              <a:buNone/>
              <a:defRPr sz="1600"/>
            </a:lvl8pPr>
            <a:lvl9pPr marL="3655800" indent="0" algn="ctr">
              <a:buNone/>
              <a:defRPr sz="1600"/>
            </a:lvl9pPr>
          </a:lstStyle>
          <a:p>
            <a:r>
              <a:rPr lang="en-US" dirty="0"/>
              <a:t>Click to edit Master subtitle style</a:t>
            </a:r>
          </a:p>
        </p:txBody>
      </p:sp>
    </p:spTree>
    <p:extLst>
      <p:ext uri="{BB962C8B-B14F-4D97-AF65-F5344CB8AC3E}">
        <p14:creationId xmlns:p14="http://schemas.microsoft.com/office/powerpoint/2010/main" val="1585686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ctrTitle" hasCustomPrompt="1"/>
          </p:nvPr>
        </p:nvSpPr>
        <p:spPr>
          <a:xfrm>
            <a:off x="606177" y="2235200"/>
            <a:ext cx="11034445" cy="2387600"/>
          </a:xfrm>
        </p:spPr>
        <p:txBody>
          <a:bodyPr anchor="b">
            <a:normAutofit/>
          </a:bodyPr>
          <a:lstStyle>
            <a:lvl1pPr algn="l">
              <a:defRPr sz="13794"/>
            </a:lvl1pPr>
          </a:lstStyle>
          <a:p>
            <a:r>
              <a:rPr lang="en-US" dirty="0"/>
              <a:t>Video</a:t>
            </a:r>
          </a:p>
        </p:txBody>
      </p:sp>
    </p:spTree>
    <p:extLst>
      <p:ext uri="{BB962C8B-B14F-4D97-AF65-F5344CB8AC3E}">
        <p14:creationId xmlns:p14="http://schemas.microsoft.com/office/powerpoint/2010/main" val="258086732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7" y="1534345"/>
            <a:ext cx="11034445" cy="1007888"/>
          </a:xfrm>
        </p:spPr>
        <p:txBody>
          <a:bodyPr anchor="b"/>
          <a:lstStyle>
            <a:lvl1pPr algn="l">
              <a:defRPr sz="5996">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7" y="2853732"/>
            <a:ext cx="11034445" cy="2404068"/>
          </a:xfrm>
        </p:spPr>
        <p:txBody>
          <a:bodyPr>
            <a:normAutofit/>
          </a:bodyPr>
          <a:lstStyle>
            <a:lvl1pPr marL="0" indent="0" algn="l">
              <a:buNone/>
              <a:defRPr sz="3599"/>
            </a:lvl1pPr>
            <a:lvl2pPr marL="456976" indent="0" algn="ctr">
              <a:buNone/>
              <a:defRPr sz="1999"/>
            </a:lvl2pPr>
            <a:lvl3pPr marL="913950" indent="0" algn="ctr">
              <a:buNone/>
              <a:defRPr sz="1799"/>
            </a:lvl3pPr>
            <a:lvl4pPr marL="1370926" indent="0" algn="ctr">
              <a:buNone/>
              <a:defRPr sz="1600"/>
            </a:lvl4pPr>
            <a:lvl5pPr marL="1827900" indent="0" algn="ctr">
              <a:buNone/>
              <a:defRPr sz="1600"/>
            </a:lvl5pPr>
            <a:lvl6pPr marL="2284875" indent="0" algn="ctr">
              <a:buNone/>
              <a:defRPr sz="1600"/>
            </a:lvl6pPr>
            <a:lvl7pPr marL="2741850" indent="0" algn="ctr">
              <a:buNone/>
              <a:defRPr sz="1600"/>
            </a:lvl7pPr>
            <a:lvl8pPr marL="3198826" indent="0" algn="ctr">
              <a:buNone/>
              <a:defRPr sz="1600"/>
            </a:lvl8pPr>
            <a:lvl9pPr marL="3655800" indent="0" algn="ctr">
              <a:buNone/>
              <a:defRPr sz="1600"/>
            </a:lvl9pPr>
          </a:lstStyle>
          <a:p>
            <a:r>
              <a:rPr lang="en-US" dirty="0"/>
              <a:t>Click to edit Master subtitle style</a:t>
            </a:r>
          </a:p>
        </p:txBody>
      </p:sp>
    </p:spTree>
    <p:extLst>
      <p:ext uri="{BB962C8B-B14F-4D97-AF65-F5344CB8AC3E}">
        <p14:creationId xmlns:p14="http://schemas.microsoft.com/office/powerpoint/2010/main" val="16188810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7" y="2816940"/>
            <a:ext cx="11034445" cy="2387600"/>
          </a:xfrm>
        </p:spPr>
        <p:txBody>
          <a:bodyPr anchor="b">
            <a:noAutofit/>
          </a:bodyPr>
          <a:lstStyle>
            <a:lvl1pPr algn="l">
              <a:defRPr sz="23888">
                <a:solidFill>
                  <a:schemeClr val="bg1"/>
                </a:solidFill>
              </a:defRPr>
            </a:lvl1pPr>
          </a:lstStyle>
          <a:p>
            <a:r>
              <a:rPr lang="en-US" dirty="0"/>
              <a:t>web</a:t>
            </a:r>
          </a:p>
        </p:txBody>
      </p:sp>
    </p:spTree>
    <p:extLst>
      <p:ext uri="{BB962C8B-B14F-4D97-AF65-F5344CB8AC3E}">
        <p14:creationId xmlns:p14="http://schemas.microsoft.com/office/powerpoint/2010/main" val="43305684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409961287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9" y="2111605"/>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1999"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352113795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17303108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9" y="416497"/>
            <a:ext cx="11079822" cy="922110"/>
          </a:xfrm>
        </p:spPr>
        <p:txBody>
          <a:bodyPr>
            <a:normAutofit/>
          </a:bodyPr>
          <a:lstStyle>
            <a:lvl1pPr>
              <a:defRPr sz="4399"/>
            </a:lvl1pPr>
          </a:lstStyle>
          <a:p>
            <a:r>
              <a:rPr lang="en-US"/>
              <a:t>Click to edit Master title style</a:t>
            </a:r>
          </a:p>
        </p:txBody>
      </p:sp>
      <p:sp>
        <p:nvSpPr>
          <p:cNvPr id="5" name="Slide Number Placeholder 4"/>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322934631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24083927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pPr defTabSz="1097087"/>
            <a:endParaRPr lang="en-US">
              <a:solidFill>
                <a:srgbClr val="3D3D3D">
                  <a:lumMod val="40000"/>
                  <a:lumOff val="60000"/>
                </a:srgbClr>
              </a:solidFill>
            </a:endParaRPr>
          </a:p>
        </p:txBody>
      </p:sp>
      <p:sp>
        <p:nvSpPr>
          <p:cNvPr id="6" name="Footer Placeholder 5"/>
          <p:cNvSpPr>
            <a:spLocks noGrp="1"/>
          </p:cNvSpPr>
          <p:nvPr>
            <p:ph type="ftr" sz="quarter" idx="11"/>
          </p:nvPr>
        </p:nvSpPr>
        <p:spPr/>
        <p:txBody>
          <a:bodyPr/>
          <a:lstStyle/>
          <a:p>
            <a:pPr defTabSz="1097087"/>
            <a:endParaRPr lang="en-US">
              <a:solidFill>
                <a:srgbClr val="3D3D3D">
                  <a:lumMod val="40000"/>
                  <a:lumOff val="60000"/>
                </a:srgbClr>
              </a:solidFill>
            </a:endParaRPr>
          </a:p>
        </p:txBody>
      </p:sp>
      <p:sp>
        <p:nvSpPr>
          <p:cNvPr id="7" name="Slide Number Placeholder 6"/>
          <p:cNvSpPr>
            <a:spLocks noGrp="1"/>
          </p:cNvSpPr>
          <p:nvPr>
            <p:ph type="sldNum" sz="quarter" idx="12"/>
          </p:nvPr>
        </p:nvSpPr>
        <p:spPr/>
        <p:txBody>
          <a:bodyPr/>
          <a:lstStyle/>
          <a:p>
            <a:pPr defTabSz="1097087"/>
            <a:fld id="{C4D3BFBC-B080-4E5A-9FD3-5849808C7C48}" type="slidenum">
              <a:rPr lang="en-US" smtClean="0">
                <a:solidFill>
                  <a:srgbClr val="3D3D3D">
                    <a:lumMod val="40000"/>
                    <a:lumOff val="60000"/>
                  </a:srgbClr>
                </a:solidFill>
              </a:rPr>
              <a:pPr defTabSz="1097087"/>
              <a:t>‹#›</a:t>
            </a:fld>
            <a:endParaRPr lang="en-US">
              <a:solidFill>
                <a:srgbClr val="3D3D3D">
                  <a:lumMod val="40000"/>
                  <a:lumOff val="60000"/>
                </a:srgbClr>
              </a:solidFill>
            </a:endParaRPr>
          </a:p>
        </p:txBody>
      </p:sp>
      <p:sp>
        <p:nvSpPr>
          <p:cNvPr id="12" name="Content Placeholder 11"/>
          <p:cNvSpPr>
            <a:spLocks noGrp="1"/>
          </p:cNvSpPr>
          <p:nvPr>
            <p:ph sz="quarter" idx="13"/>
          </p:nvPr>
        </p:nvSpPr>
        <p:spPr>
          <a:xfrm>
            <a:off x="599022" y="1223010"/>
            <a:ext cx="3439582" cy="49949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4"/>
          </p:nvPr>
        </p:nvSpPr>
        <p:spPr>
          <a:xfrm>
            <a:off x="4376213" y="1223010"/>
            <a:ext cx="3439582" cy="49949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1"/>
          <p:cNvSpPr>
            <a:spLocks noGrp="1"/>
          </p:cNvSpPr>
          <p:nvPr>
            <p:ph sz="quarter" idx="17"/>
          </p:nvPr>
        </p:nvSpPr>
        <p:spPr>
          <a:xfrm>
            <a:off x="8153404" y="1223010"/>
            <a:ext cx="3439582" cy="49949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657100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628126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20"/>
            <a:ext cx="12192000" cy="6852165"/>
          </a:xfrm>
          <a:prstGeom prst="rect">
            <a:avLst/>
          </a:prstGeom>
        </p:spPr>
      </p:pic>
      <p:sp>
        <p:nvSpPr>
          <p:cNvPr id="3" name="Rectangle 2"/>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87485466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800" y="457202"/>
            <a:ext cx="4211227" cy="1936679"/>
          </a:xfrm>
        </p:spPr>
        <p:txBody>
          <a:bodyPr anchor="b">
            <a:noAutofit/>
          </a:bodyPr>
          <a:lstStyle>
            <a:lvl1pPr>
              <a:defRPr sz="3999"/>
            </a:lvl1pPr>
          </a:lstStyle>
          <a:p>
            <a:r>
              <a:rPr lang="en-US"/>
              <a:t>Click to edit Master title style</a:t>
            </a:r>
          </a:p>
        </p:txBody>
      </p:sp>
      <p:sp>
        <p:nvSpPr>
          <p:cNvPr id="3" name="Content Placeholder 2"/>
          <p:cNvSpPr>
            <a:spLocks noGrp="1"/>
          </p:cNvSpPr>
          <p:nvPr>
            <p:ph idx="1"/>
          </p:nvPr>
        </p:nvSpPr>
        <p:spPr>
          <a:xfrm>
            <a:off x="5183189" y="987428"/>
            <a:ext cx="6457432" cy="4873625"/>
          </a:xfrm>
        </p:spPr>
        <p:txBody>
          <a:bodyPr/>
          <a:lstStyle>
            <a:lvl1pPr>
              <a:defRPr sz="3199">
                <a:latin typeface="+mj-lt"/>
              </a:defRPr>
            </a:lvl1pPr>
            <a:lvl2pPr>
              <a:defRPr sz="2799">
                <a:latin typeface="+mj-lt"/>
              </a:defRPr>
            </a:lvl2pPr>
            <a:lvl3pPr>
              <a:defRPr sz="2399">
                <a:latin typeface="+mj-lt"/>
              </a:defRPr>
            </a:lvl3pPr>
            <a:lvl4pPr>
              <a:defRPr sz="1999">
                <a:latin typeface="+mj-lt"/>
              </a:defRPr>
            </a:lvl4pPr>
            <a:lvl5pPr>
              <a:defRPr sz="1999">
                <a:latin typeface="+mj-lt"/>
              </a:defRPr>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800" y="2604073"/>
            <a:ext cx="4211227" cy="3264917"/>
          </a:xfrm>
        </p:spPr>
        <p:txBody>
          <a:bodyPr>
            <a:normAutofit/>
          </a:bodyPr>
          <a:lstStyle>
            <a:lvl1pPr marL="0" indent="0">
              <a:buNone/>
              <a:defRPr sz="1999"/>
            </a:lvl1pPr>
            <a:lvl2pPr marL="456976" indent="0">
              <a:buNone/>
              <a:defRPr sz="1400"/>
            </a:lvl2pPr>
            <a:lvl3pPr marL="913950" indent="0">
              <a:buNone/>
              <a:defRPr sz="1200"/>
            </a:lvl3pPr>
            <a:lvl4pPr marL="1370926" indent="0">
              <a:buNone/>
              <a:defRPr sz="1000"/>
            </a:lvl4pPr>
            <a:lvl5pPr marL="1827900" indent="0">
              <a:buNone/>
              <a:defRPr sz="1000"/>
            </a:lvl5pPr>
            <a:lvl6pPr marL="2284875" indent="0">
              <a:buNone/>
              <a:defRPr sz="1000"/>
            </a:lvl6pPr>
            <a:lvl7pPr marL="2741850" indent="0">
              <a:buNone/>
              <a:defRPr sz="1000"/>
            </a:lvl7pPr>
            <a:lvl8pPr marL="3198826" indent="0">
              <a:buNone/>
              <a:defRPr sz="1000"/>
            </a:lvl8pPr>
            <a:lvl9pPr marL="36558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117472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1_Logo on Background">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203" y="5503177"/>
            <a:ext cx="8639369" cy="720470"/>
          </a:xfrm>
          <a:prstGeom prst="rect">
            <a:avLst/>
          </a:prstGeom>
          <a:noFill/>
          <a:ln w="12700">
            <a:noFill/>
            <a:miter lim="800000"/>
            <a:headEnd type="none" w="sm" len="sm"/>
            <a:tailEnd type="none" w="sm" len="sm"/>
          </a:ln>
          <a:effectLst/>
        </p:spPr>
        <p:txBody>
          <a:bodyPr vert="horz" wrap="square" lIns="179212" tIns="143371" rIns="179212" bIns="143371" numCol="1" anchor="t" anchorCtr="0" compatLnSpc="1">
            <a:prstTxWarp prst="textNoShape">
              <a:avLst/>
            </a:prstTxWarp>
            <a:spAutoFit/>
          </a:bodyPr>
          <a:lstStyle/>
          <a:p>
            <a:pPr marL="0" marR="0" lvl="0" indent="0" algn="l" defTabSz="913475"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475"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8" y="2968093"/>
            <a:ext cx="3223861" cy="690695"/>
          </a:xfrm>
          <a:prstGeom prst="rect">
            <a:avLst/>
          </a:prstGeom>
        </p:spPr>
      </p:pic>
    </p:spTree>
    <p:extLst>
      <p:ext uri="{BB962C8B-B14F-4D97-AF65-F5344CB8AC3E}">
        <p14:creationId xmlns:p14="http://schemas.microsoft.com/office/powerpoint/2010/main" val="3144617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602" y="193597"/>
            <a:ext cx="9860610" cy="720807"/>
          </a:xfrm>
          <a:noFill/>
        </p:spPr>
        <p:txBody>
          <a:bodyPr lIns="143407" tIns="89629" rIns="143407" bIns="89629" anchor="t" anchorCtr="0">
            <a:normAutofit/>
          </a:bodyPr>
          <a:lstStyle>
            <a:lvl1pPr>
              <a:defRPr sz="3999" spc="-98" baseline="0">
                <a:solidFill>
                  <a:srgbClr val="00B0F0"/>
                </a:solidFill>
              </a:defRPr>
            </a:lvl1pPr>
          </a:lstStyle>
          <a:p>
            <a:r>
              <a:rPr lang="en-US" dirty="0"/>
              <a:t>Presentation title</a:t>
            </a:r>
          </a:p>
        </p:txBody>
      </p:sp>
      <p:grpSp>
        <p:nvGrpSpPr>
          <p:cNvPr id="28" name="Group 27"/>
          <p:cNvGrpSpPr/>
          <p:nvPr userDrawn="1"/>
        </p:nvGrpSpPr>
        <p:grpSpPr>
          <a:xfrm>
            <a:off x="278570" y="1101813"/>
            <a:ext cx="11619406"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395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Segoe UI"/>
                <a:ea typeface="+mn-ea"/>
                <a:cs typeface="+mn-cs"/>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471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40" y="5670380"/>
            <a:ext cx="11653523" cy="896552"/>
          </a:xfrm>
        </p:spPr>
        <p:txBody>
          <a:bodyPr lIns="182880" tIns="146304" rIns="182880" bIns="146304" anchor="b">
            <a:noAutofit/>
          </a:bodyPr>
          <a:lstStyle>
            <a:lvl1pPr>
              <a:defRPr sz="1960" baseline="0">
                <a:latin typeface="+mn-lt"/>
              </a:defRPr>
            </a:lvl1pPr>
          </a:lstStyle>
          <a:p>
            <a:pPr lvl="0"/>
            <a:r>
              <a:rPr lang="en-US" dirty="0"/>
              <a:t>Click to edit Master text styles</a:t>
            </a:r>
          </a:p>
        </p:txBody>
      </p:sp>
      <p:sp>
        <p:nvSpPr>
          <p:cNvPr id="2" name="Title 1"/>
          <p:cNvSpPr>
            <a:spLocks noGrp="1"/>
          </p:cNvSpPr>
          <p:nvPr>
            <p:ph type="title"/>
          </p:nvPr>
        </p:nvSpPr>
        <p:spPr>
          <a:xfrm>
            <a:off x="269240" y="2084174"/>
            <a:ext cx="11653522" cy="894996"/>
          </a:xfrm>
        </p:spPr>
        <p:txBody>
          <a:bodyPr/>
          <a:lstStyle>
            <a:lvl1pPr>
              <a:defRPr sz="5291"/>
            </a:lvl1pPr>
          </a:lstStyle>
          <a:p>
            <a:r>
              <a:rPr lang="en-US" dirty="0"/>
              <a:t>Click to edit Master title style</a:t>
            </a:r>
          </a:p>
        </p:txBody>
      </p:sp>
    </p:spTree>
    <p:extLst>
      <p:ext uri="{BB962C8B-B14F-4D97-AF65-F5344CB8AC3E}">
        <p14:creationId xmlns:p14="http://schemas.microsoft.com/office/powerpoint/2010/main" val="387371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8398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5"/>
            <a:ext cx="11653523" cy="1796217"/>
          </a:xfrm>
          <a:noFill/>
        </p:spPr>
        <p:txBody>
          <a:bodyPr tIns="91440" bIns="91440" anchor="t" anchorCtr="0"/>
          <a:lstStyle>
            <a:lvl1pPr>
              <a:defRPr sz="8623"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914813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userDrawn="1">
  <p:cSld name="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8"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
        <p:nvSpPr>
          <p:cNvPr id="12" name="Content Placeholder 11"/>
          <p:cNvSpPr>
            <a:spLocks noGrp="1"/>
          </p:cNvSpPr>
          <p:nvPr>
            <p:ph sz="quarter" idx="10"/>
          </p:nvPr>
        </p:nvSpPr>
        <p:spPr>
          <a:xfrm>
            <a:off x="620299" y="1612373"/>
            <a:ext cx="10989093" cy="4703762"/>
          </a:xfrm>
          <a:prstGeom prst="rect">
            <a:avLst/>
          </a:prstGeom>
        </p:spPr>
        <p:txBody>
          <a:bodyPr/>
          <a:lstStyle>
            <a:lvl1pPr marL="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1pPr>
            <a:lvl2pPr marL="456976" indent="0">
              <a:buNone/>
              <a:defRPr>
                <a:solidFill>
                  <a:schemeClr val="tx1">
                    <a:lumMod val="75000"/>
                    <a:lumOff val="25000"/>
                  </a:schemeClr>
                </a:solidFill>
                <a:latin typeface="Segoe UI Light" panose="020B0502040204020203" pitchFamily="34" charset="0"/>
                <a:cs typeface="Segoe UI Light" panose="020B0502040204020203" pitchFamily="34" charset="0"/>
              </a:defRPr>
            </a:lvl2pPr>
            <a:lvl3pPr marL="91395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3pPr>
            <a:lvl4pPr marL="1370926" indent="0">
              <a:buNone/>
              <a:defRPr>
                <a:solidFill>
                  <a:schemeClr val="tx1">
                    <a:lumMod val="75000"/>
                    <a:lumOff val="25000"/>
                  </a:schemeClr>
                </a:solidFill>
                <a:latin typeface="Segoe UI Light" panose="020B0502040204020203" pitchFamily="34" charset="0"/>
                <a:cs typeface="Segoe UI Light" panose="020B0502040204020203" pitchFamily="34" charset="0"/>
              </a:defRPr>
            </a:lvl4pPr>
            <a:lvl5pPr marL="182790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238475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7"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54927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1097087"/>
            <a:endParaRPr lang="en-US">
              <a:solidFill>
                <a:srgbClr val="3D3D3D">
                  <a:lumMod val="40000"/>
                  <a:lumOff val="60000"/>
                </a:srgbClr>
              </a:solidFill>
            </a:endParaRPr>
          </a:p>
        </p:txBody>
      </p:sp>
      <p:sp>
        <p:nvSpPr>
          <p:cNvPr id="4" name="Footer Placeholder 3"/>
          <p:cNvSpPr>
            <a:spLocks noGrp="1"/>
          </p:cNvSpPr>
          <p:nvPr>
            <p:ph type="ftr" sz="quarter" idx="11"/>
          </p:nvPr>
        </p:nvSpPr>
        <p:spPr/>
        <p:txBody>
          <a:bodyPr/>
          <a:lstStyle/>
          <a:p>
            <a:pPr defTabSz="1097087"/>
            <a:endParaRPr lang="en-US">
              <a:solidFill>
                <a:srgbClr val="3D3D3D">
                  <a:lumMod val="40000"/>
                  <a:lumOff val="60000"/>
                </a:srgbClr>
              </a:solidFill>
            </a:endParaRPr>
          </a:p>
        </p:txBody>
      </p:sp>
      <p:sp>
        <p:nvSpPr>
          <p:cNvPr id="5" name="Slide Number Placeholder 4"/>
          <p:cNvSpPr>
            <a:spLocks noGrp="1"/>
          </p:cNvSpPr>
          <p:nvPr>
            <p:ph type="sldNum" sz="quarter" idx="12"/>
          </p:nvPr>
        </p:nvSpPr>
        <p:spPr/>
        <p:txBody>
          <a:bodyPr/>
          <a:lstStyle/>
          <a:p>
            <a:pPr defTabSz="1097087"/>
            <a:fld id="{C4D3BFBC-B080-4E5A-9FD3-5849808C7C48}" type="slidenum">
              <a:rPr lang="en-US" smtClean="0">
                <a:solidFill>
                  <a:srgbClr val="3D3D3D">
                    <a:lumMod val="40000"/>
                    <a:lumOff val="60000"/>
                  </a:srgbClr>
                </a:solidFill>
              </a:rPr>
              <a:pPr defTabSz="1097087"/>
              <a:t>‹#›</a:t>
            </a:fld>
            <a:endParaRPr lang="en-US">
              <a:solidFill>
                <a:srgbClr val="3D3D3D">
                  <a:lumMod val="40000"/>
                  <a:lumOff val="60000"/>
                </a:srgbClr>
              </a:solidFill>
            </a:endParaRPr>
          </a:p>
        </p:txBody>
      </p:sp>
    </p:spTree>
    <p:extLst>
      <p:ext uri="{BB962C8B-B14F-4D97-AF65-F5344CB8AC3E}">
        <p14:creationId xmlns:p14="http://schemas.microsoft.com/office/powerpoint/2010/main" val="359013922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userDrawn="1">
  <p:cSld name="Title Slide_Option 2">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624" y="2"/>
            <a:ext cx="12191377" cy="6861505"/>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algn="l" defTabSz="91409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title" hasCustomPrompt="1"/>
          </p:nvPr>
        </p:nvSpPr>
        <p:spPr>
          <a:xfrm>
            <a:off x="5647788" y="1187624"/>
            <a:ext cx="6274974" cy="2047355"/>
          </a:xfrm>
        </p:spPr>
        <p:txBody>
          <a:bodyPr wrap="square" anchor="t" anchorCtr="0">
            <a:spAutoFit/>
          </a:bodyPr>
          <a:lstStyle>
            <a:lvl1pPr>
              <a:defRPr sz="7054" spc="-150" baseline="0">
                <a:gradFill>
                  <a:gsLst>
                    <a:gs pos="22083">
                      <a:schemeClr val="tx1"/>
                    </a:gs>
                    <a:gs pos="42000">
                      <a:schemeClr val="tx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5647788" y="3877279"/>
            <a:ext cx="6274974" cy="526811"/>
          </a:xfrm>
        </p:spPr>
        <p:txBody>
          <a:bodyPr wrap="square">
            <a:spAutoFit/>
          </a:bodyPr>
          <a:lstStyle>
            <a:lvl1pPr marL="0" indent="0">
              <a:spcBef>
                <a:spcPts val="0"/>
              </a:spcBef>
              <a:buNone/>
              <a:defRPr sz="3135" spc="-70" baseline="0">
                <a:gradFill>
                  <a:gsLst>
                    <a:gs pos="22083">
                      <a:schemeClr val="tx1"/>
                    </a:gs>
                    <a:gs pos="42000">
                      <a:schemeClr val="tx1"/>
                    </a:gs>
                  </a:gsLst>
                  <a:lin ang="5400000" scaled="0"/>
                </a:gradFill>
                <a:latin typeface="+mj-lt"/>
              </a:defRPr>
            </a:lvl1pPr>
          </a:lstStyle>
          <a:p>
            <a:pPr lvl="0"/>
            <a:r>
              <a:rPr lang="en-US" dirty="0"/>
              <a:t>Speaker title</a:t>
            </a:r>
          </a:p>
        </p:txBody>
      </p:sp>
      <p:sp>
        <p:nvSpPr>
          <p:cNvPr id="17" name="Freeform 5"/>
          <p:cNvSpPr>
            <a:spLocks noEditPoints="1"/>
          </p:cNvSpPr>
          <p:nvPr userDrawn="1"/>
        </p:nvSpPr>
        <p:spPr bwMode="black">
          <a:xfrm>
            <a:off x="1702838" y="1570216"/>
            <a:ext cx="3001964" cy="462315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w="10795" cap="flat" cmpd="sng" algn="ctr">
            <a:noFill/>
            <a:prstDash val="solid"/>
            <a:headEnd type="none" w="med" len="med"/>
            <a:tailEnd type="none" w="med" len="med"/>
          </a:ln>
          <a:effectLst/>
          <a:ex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895650" rtl="0" eaLnBrk="1" fontAlgn="base" latinLnBrk="0" hangingPunct="1">
              <a:lnSpc>
                <a:spcPct val="90000"/>
              </a:lnSpc>
              <a:spcBef>
                <a:spcPct val="0"/>
              </a:spcBef>
              <a:spcAft>
                <a:spcPct val="0"/>
              </a:spcAft>
              <a:buClrTx/>
              <a:buSzTx/>
              <a:buFontTx/>
              <a:buNone/>
              <a:tabLst/>
              <a:defRPr/>
            </a:pPr>
            <a:endParaRPr kumimoji="0" lang="en-US" sz="1960" b="0" i="0" u="none" strike="noStrike" kern="0" cap="none" spc="-49" normalizeH="0" baseline="0" noProof="0">
              <a:ln>
                <a:noFill/>
              </a:ln>
              <a:gradFill>
                <a:gsLst>
                  <a:gs pos="1250">
                    <a:srgbClr val="EFEFEF"/>
                  </a:gs>
                  <a:gs pos="10417">
                    <a:srgbClr val="EFEFE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439752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17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1_Opening or Closing">
    <p:spTree>
      <p:nvGrpSpPr>
        <p:cNvPr id="1" name=""/>
        <p:cNvGrpSpPr/>
        <p:nvPr/>
      </p:nvGrpSpPr>
      <p:grpSpPr>
        <a:xfrm>
          <a:off x="0" y="0"/>
          <a:ext cx="0" cy="0"/>
          <a:chOff x="0" y="0"/>
          <a:chExt cx="0" cy="0"/>
        </a:xfrm>
      </p:grpSpPr>
      <p:sp>
        <p:nvSpPr>
          <p:cNvPr id="42"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endParaRPr lang="en-US" sz="1500" dirty="0"/>
          </a:p>
        </p:txBody>
      </p:sp>
      <p:pic>
        <p:nvPicPr>
          <p:cNvPr id="63" name="Picture 6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
        <p:nvSpPr>
          <p:cNvPr id="7"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21" name="Oval 6"/>
          <p:cNvSpPr>
            <a:spLocks noChangeArrowheads="1"/>
          </p:cNvSpPr>
          <p:nvPr userDrawn="1"/>
        </p:nvSpPr>
        <p:spPr bwMode="auto">
          <a:xfrm flipH="1">
            <a:off x="6593362" y="1071937"/>
            <a:ext cx="4392138" cy="43906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endParaRPr lang="en-US" sz="1500" dirty="0"/>
          </a:p>
        </p:txBody>
      </p:sp>
      <p:sp>
        <p:nvSpPr>
          <p:cNvPr id="22" name="Freeform 21"/>
          <p:cNvSpPr>
            <a:spLocks/>
          </p:cNvSpPr>
          <p:nvPr userDrawn="1"/>
        </p:nvSpPr>
        <p:spPr bwMode="auto">
          <a:xfrm flipH="1">
            <a:off x="8770907" y="5022517"/>
            <a:ext cx="50658" cy="1835791"/>
          </a:xfrm>
          <a:custGeom>
            <a:avLst/>
            <a:gdLst>
              <a:gd name="T0" fmla="*/ 0 w 66"/>
              <a:gd name="T1" fmla="*/ 0 h 1350"/>
              <a:gd name="T2" fmla="*/ 66 w 66"/>
              <a:gd name="T3" fmla="*/ 0 h 1350"/>
              <a:gd name="T4" fmla="*/ 66 w 66"/>
              <a:gd name="T5" fmla="*/ 1350 h 1350"/>
              <a:gd name="T6" fmla="*/ 0 w 66"/>
              <a:gd name="T7" fmla="*/ 1350 h 1350"/>
              <a:gd name="T8" fmla="*/ 0 w 66"/>
              <a:gd name="T9" fmla="*/ 0 h 1350"/>
              <a:gd name="T10" fmla="*/ 0 w 66"/>
              <a:gd name="T11" fmla="*/ 0 h 1350"/>
            </a:gdLst>
            <a:ahLst/>
            <a:cxnLst>
              <a:cxn ang="0">
                <a:pos x="T0" y="T1"/>
              </a:cxn>
              <a:cxn ang="0">
                <a:pos x="T2" y="T3"/>
              </a:cxn>
              <a:cxn ang="0">
                <a:pos x="T4" y="T5"/>
              </a:cxn>
              <a:cxn ang="0">
                <a:pos x="T6" y="T7"/>
              </a:cxn>
              <a:cxn ang="0">
                <a:pos x="T8" y="T9"/>
              </a:cxn>
              <a:cxn ang="0">
                <a:pos x="T10" y="T11"/>
              </a:cxn>
            </a:cxnLst>
            <a:rect l="0" t="0" r="r" b="b"/>
            <a:pathLst>
              <a:path w="66" h="1350">
                <a:moveTo>
                  <a:pt x="0" y="0"/>
                </a:moveTo>
                <a:lnTo>
                  <a:pt x="66" y="0"/>
                </a:lnTo>
                <a:lnTo>
                  <a:pt x="66" y="1350"/>
                </a:lnTo>
                <a:lnTo>
                  <a:pt x="0" y="1350"/>
                </a:lnTo>
                <a:lnTo>
                  <a:pt x="0" y="0"/>
                </a:lnTo>
                <a:lnTo>
                  <a:pt x="0" y="0"/>
                </a:lnTo>
                <a:close/>
              </a:path>
            </a:pathLst>
          </a:custGeom>
          <a:solidFill>
            <a:schemeClr val="accent4"/>
          </a:solidFill>
          <a:ln>
            <a:noFill/>
          </a:ln>
          <a:extLst/>
        </p:spPr>
        <p:txBody>
          <a:bodyPr vert="horz" wrap="square" lIns="76200" tIns="38100" rIns="76200" bIns="38100" numCol="1" anchor="t" anchorCtr="0" compatLnSpc="1">
            <a:prstTxWarp prst="textNoShape">
              <a:avLst/>
            </a:prstTxWarp>
          </a:bodyPr>
          <a:lstStyle/>
          <a:p>
            <a:endParaRPr lang="en-US" sz="1500" dirty="0"/>
          </a:p>
        </p:txBody>
      </p:sp>
      <p:sp>
        <p:nvSpPr>
          <p:cNvPr id="23" name="Oval 8"/>
          <p:cNvSpPr>
            <a:spLocks noChangeArrowheads="1"/>
          </p:cNvSpPr>
          <p:nvPr userDrawn="1"/>
        </p:nvSpPr>
        <p:spPr bwMode="auto">
          <a:xfrm flipH="1">
            <a:off x="7366348" y="1844948"/>
            <a:ext cx="2845410" cy="28461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endParaRPr lang="en-US" sz="1500" dirty="0"/>
          </a:p>
        </p:txBody>
      </p:sp>
      <p:sp>
        <p:nvSpPr>
          <p:cNvPr id="26" name="Freeform 10"/>
          <p:cNvSpPr>
            <a:spLocks/>
          </p:cNvSpPr>
          <p:nvPr userDrawn="1"/>
        </p:nvSpPr>
        <p:spPr bwMode="auto">
          <a:xfrm flipH="1">
            <a:off x="7848474" y="2310415"/>
            <a:ext cx="1879645" cy="2374128"/>
          </a:xfrm>
          <a:custGeom>
            <a:avLst/>
            <a:gdLst>
              <a:gd name="T0" fmla="*/ 1239 w 2486"/>
              <a:gd name="T1" fmla="*/ 0 h 3140"/>
              <a:gd name="T2" fmla="*/ 1485 w 2486"/>
              <a:gd name="T3" fmla="*/ 22 h 3140"/>
              <a:gd name="T4" fmla="*/ 1724 w 2486"/>
              <a:gd name="T5" fmla="*/ 102 h 3140"/>
              <a:gd name="T6" fmla="*/ 1930 w 2486"/>
              <a:gd name="T7" fmla="*/ 213 h 3140"/>
              <a:gd name="T8" fmla="*/ 2117 w 2486"/>
              <a:gd name="T9" fmla="*/ 364 h 3140"/>
              <a:gd name="T10" fmla="*/ 2271 w 2486"/>
              <a:gd name="T11" fmla="*/ 556 h 3140"/>
              <a:gd name="T12" fmla="*/ 2382 w 2486"/>
              <a:gd name="T13" fmla="*/ 759 h 3140"/>
              <a:gd name="T14" fmla="*/ 2457 w 2486"/>
              <a:gd name="T15" fmla="*/ 996 h 3140"/>
              <a:gd name="T16" fmla="*/ 2486 w 2486"/>
              <a:gd name="T17" fmla="*/ 1244 h 3140"/>
              <a:gd name="T18" fmla="*/ 2457 w 2486"/>
              <a:gd name="T19" fmla="*/ 1447 h 3140"/>
              <a:gd name="T20" fmla="*/ 2417 w 2486"/>
              <a:gd name="T21" fmla="*/ 1644 h 3140"/>
              <a:gd name="T22" fmla="*/ 2330 w 2486"/>
              <a:gd name="T23" fmla="*/ 1835 h 3140"/>
              <a:gd name="T24" fmla="*/ 2219 w 2486"/>
              <a:gd name="T25" fmla="*/ 1993 h 3140"/>
              <a:gd name="T26" fmla="*/ 2093 w 2486"/>
              <a:gd name="T27" fmla="*/ 2150 h 3140"/>
              <a:gd name="T28" fmla="*/ 1956 w 2486"/>
              <a:gd name="T29" fmla="*/ 2301 h 3140"/>
              <a:gd name="T30" fmla="*/ 1861 w 2486"/>
              <a:gd name="T31" fmla="*/ 2466 h 3140"/>
              <a:gd name="T32" fmla="*/ 1790 w 2486"/>
              <a:gd name="T33" fmla="*/ 2608 h 3140"/>
              <a:gd name="T34" fmla="*/ 1750 w 2486"/>
              <a:gd name="T35" fmla="*/ 2729 h 3140"/>
              <a:gd name="T36" fmla="*/ 1724 w 2486"/>
              <a:gd name="T37" fmla="*/ 2831 h 3140"/>
              <a:gd name="T38" fmla="*/ 1715 w 2486"/>
              <a:gd name="T39" fmla="*/ 2901 h 3140"/>
              <a:gd name="T40" fmla="*/ 1715 w 2486"/>
              <a:gd name="T41" fmla="*/ 2918 h 3140"/>
              <a:gd name="T42" fmla="*/ 1263 w 2486"/>
              <a:gd name="T43" fmla="*/ 3124 h 3140"/>
              <a:gd name="T44" fmla="*/ 1254 w 2486"/>
              <a:gd name="T45" fmla="*/ 3140 h 3140"/>
              <a:gd name="T46" fmla="*/ 1239 w 2486"/>
              <a:gd name="T47" fmla="*/ 3133 h 3140"/>
              <a:gd name="T48" fmla="*/ 1223 w 2486"/>
              <a:gd name="T49" fmla="*/ 3140 h 3140"/>
              <a:gd name="T50" fmla="*/ 1213 w 2486"/>
              <a:gd name="T51" fmla="*/ 3124 h 3140"/>
              <a:gd name="T52" fmla="*/ 759 w 2486"/>
              <a:gd name="T53" fmla="*/ 2918 h 3140"/>
              <a:gd name="T54" fmla="*/ 759 w 2486"/>
              <a:gd name="T55" fmla="*/ 2901 h 3140"/>
              <a:gd name="T56" fmla="*/ 750 w 2486"/>
              <a:gd name="T57" fmla="*/ 2831 h 3140"/>
              <a:gd name="T58" fmla="*/ 724 w 2486"/>
              <a:gd name="T59" fmla="*/ 2729 h 3140"/>
              <a:gd name="T60" fmla="*/ 684 w 2486"/>
              <a:gd name="T61" fmla="*/ 2604 h 3140"/>
              <a:gd name="T62" fmla="*/ 613 w 2486"/>
              <a:gd name="T63" fmla="*/ 2447 h 3140"/>
              <a:gd name="T64" fmla="*/ 511 w 2486"/>
              <a:gd name="T65" fmla="*/ 2291 h 3140"/>
              <a:gd name="T66" fmla="*/ 369 w 2486"/>
              <a:gd name="T67" fmla="*/ 2133 h 3140"/>
              <a:gd name="T68" fmla="*/ 369 w 2486"/>
              <a:gd name="T69" fmla="*/ 2133 h 3140"/>
              <a:gd name="T70" fmla="*/ 213 w 2486"/>
              <a:gd name="T71" fmla="*/ 1946 h 3140"/>
              <a:gd name="T72" fmla="*/ 92 w 2486"/>
              <a:gd name="T73" fmla="*/ 1733 h 3140"/>
              <a:gd name="T74" fmla="*/ 26 w 2486"/>
              <a:gd name="T75" fmla="*/ 1502 h 3140"/>
              <a:gd name="T76" fmla="*/ 0 w 2486"/>
              <a:gd name="T77" fmla="*/ 1244 h 3140"/>
              <a:gd name="T78" fmla="*/ 26 w 2486"/>
              <a:gd name="T79" fmla="*/ 996 h 3140"/>
              <a:gd name="T80" fmla="*/ 92 w 2486"/>
              <a:gd name="T81" fmla="*/ 759 h 3140"/>
              <a:gd name="T82" fmla="*/ 203 w 2486"/>
              <a:gd name="T83" fmla="*/ 556 h 3140"/>
              <a:gd name="T84" fmla="*/ 360 w 2486"/>
              <a:gd name="T85" fmla="*/ 364 h 3140"/>
              <a:gd name="T86" fmla="*/ 546 w 2486"/>
              <a:gd name="T87" fmla="*/ 213 h 3140"/>
              <a:gd name="T88" fmla="*/ 750 w 2486"/>
              <a:gd name="T89" fmla="*/ 102 h 3140"/>
              <a:gd name="T90" fmla="*/ 991 w 2486"/>
              <a:gd name="T91" fmla="*/ 22 h 3140"/>
              <a:gd name="T92" fmla="*/ 1239 w 2486"/>
              <a:gd name="T93" fmla="*/ 0 h 3140"/>
              <a:gd name="T94" fmla="*/ 1239 w 2486"/>
              <a:gd name="T95" fmla="*/ 0 h 3140"/>
              <a:gd name="T96" fmla="*/ 1239 w 2486"/>
              <a:gd name="T97" fmla="*/ 0 h 3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6" h="3140">
                <a:moveTo>
                  <a:pt x="1239" y="0"/>
                </a:moveTo>
                <a:lnTo>
                  <a:pt x="1485" y="22"/>
                </a:lnTo>
                <a:lnTo>
                  <a:pt x="1724" y="102"/>
                </a:lnTo>
                <a:lnTo>
                  <a:pt x="1930" y="213"/>
                </a:lnTo>
                <a:lnTo>
                  <a:pt x="2117" y="364"/>
                </a:lnTo>
                <a:lnTo>
                  <a:pt x="2271" y="556"/>
                </a:lnTo>
                <a:lnTo>
                  <a:pt x="2382" y="759"/>
                </a:lnTo>
                <a:lnTo>
                  <a:pt x="2457" y="996"/>
                </a:lnTo>
                <a:lnTo>
                  <a:pt x="2486" y="1244"/>
                </a:lnTo>
                <a:lnTo>
                  <a:pt x="2457" y="1447"/>
                </a:lnTo>
                <a:lnTo>
                  <a:pt x="2417" y="1644"/>
                </a:lnTo>
                <a:lnTo>
                  <a:pt x="2330" y="1835"/>
                </a:lnTo>
                <a:lnTo>
                  <a:pt x="2219" y="1993"/>
                </a:lnTo>
                <a:lnTo>
                  <a:pt x="2093" y="2150"/>
                </a:lnTo>
                <a:lnTo>
                  <a:pt x="1956" y="2301"/>
                </a:lnTo>
                <a:lnTo>
                  <a:pt x="1861" y="2466"/>
                </a:lnTo>
                <a:lnTo>
                  <a:pt x="1790" y="2608"/>
                </a:lnTo>
                <a:lnTo>
                  <a:pt x="1750" y="2729"/>
                </a:lnTo>
                <a:lnTo>
                  <a:pt x="1724" y="2831"/>
                </a:lnTo>
                <a:lnTo>
                  <a:pt x="1715" y="2901"/>
                </a:lnTo>
                <a:lnTo>
                  <a:pt x="1715" y="2918"/>
                </a:lnTo>
                <a:lnTo>
                  <a:pt x="1263" y="3124"/>
                </a:lnTo>
                <a:lnTo>
                  <a:pt x="1254" y="3140"/>
                </a:lnTo>
                <a:lnTo>
                  <a:pt x="1239" y="3133"/>
                </a:lnTo>
                <a:lnTo>
                  <a:pt x="1223" y="3140"/>
                </a:lnTo>
                <a:lnTo>
                  <a:pt x="1213" y="3124"/>
                </a:lnTo>
                <a:lnTo>
                  <a:pt x="759" y="2918"/>
                </a:lnTo>
                <a:lnTo>
                  <a:pt x="759" y="2901"/>
                </a:lnTo>
                <a:lnTo>
                  <a:pt x="750" y="2831"/>
                </a:lnTo>
                <a:lnTo>
                  <a:pt x="724" y="2729"/>
                </a:lnTo>
                <a:lnTo>
                  <a:pt x="684" y="2604"/>
                </a:lnTo>
                <a:lnTo>
                  <a:pt x="613" y="2447"/>
                </a:lnTo>
                <a:lnTo>
                  <a:pt x="511" y="2291"/>
                </a:lnTo>
                <a:lnTo>
                  <a:pt x="369" y="2133"/>
                </a:lnTo>
                <a:lnTo>
                  <a:pt x="369" y="2133"/>
                </a:lnTo>
                <a:lnTo>
                  <a:pt x="213" y="1946"/>
                </a:lnTo>
                <a:lnTo>
                  <a:pt x="92" y="1733"/>
                </a:lnTo>
                <a:lnTo>
                  <a:pt x="26" y="1502"/>
                </a:lnTo>
                <a:lnTo>
                  <a:pt x="0" y="1244"/>
                </a:lnTo>
                <a:lnTo>
                  <a:pt x="26" y="996"/>
                </a:lnTo>
                <a:lnTo>
                  <a:pt x="92" y="759"/>
                </a:lnTo>
                <a:lnTo>
                  <a:pt x="203" y="556"/>
                </a:lnTo>
                <a:lnTo>
                  <a:pt x="360" y="364"/>
                </a:lnTo>
                <a:lnTo>
                  <a:pt x="546" y="213"/>
                </a:lnTo>
                <a:lnTo>
                  <a:pt x="750" y="102"/>
                </a:lnTo>
                <a:lnTo>
                  <a:pt x="991" y="22"/>
                </a:lnTo>
                <a:lnTo>
                  <a:pt x="1239" y="0"/>
                </a:lnTo>
                <a:lnTo>
                  <a:pt x="1239" y="0"/>
                </a:lnTo>
                <a:lnTo>
                  <a:pt x="1239" y="0"/>
                </a:ln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endParaRPr lang="en-US" sz="1500" dirty="0"/>
          </a:p>
        </p:txBody>
      </p:sp>
      <p:sp>
        <p:nvSpPr>
          <p:cNvPr id="31" name="Freeform 15"/>
          <p:cNvSpPr>
            <a:spLocks/>
          </p:cNvSpPr>
          <p:nvPr userDrawn="1"/>
        </p:nvSpPr>
        <p:spPr bwMode="auto">
          <a:xfrm flipH="1">
            <a:off x="7848474" y="2310415"/>
            <a:ext cx="1625598" cy="1627110"/>
          </a:xfrm>
          <a:custGeom>
            <a:avLst/>
            <a:gdLst>
              <a:gd name="T0" fmla="*/ 1757 w 2150"/>
              <a:gd name="T1" fmla="*/ 2150 h 2152"/>
              <a:gd name="T2" fmla="*/ 1883 w 2150"/>
              <a:gd name="T3" fmla="*/ 1993 h 2152"/>
              <a:gd name="T4" fmla="*/ 1994 w 2150"/>
              <a:gd name="T5" fmla="*/ 1835 h 2152"/>
              <a:gd name="T6" fmla="*/ 2081 w 2150"/>
              <a:gd name="T7" fmla="*/ 1644 h 2152"/>
              <a:gd name="T8" fmla="*/ 2121 w 2150"/>
              <a:gd name="T9" fmla="*/ 1447 h 2152"/>
              <a:gd name="T10" fmla="*/ 2150 w 2150"/>
              <a:gd name="T11" fmla="*/ 1244 h 2152"/>
              <a:gd name="T12" fmla="*/ 2121 w 2150"/>
              <a:gd name="T13" fmla="*/ 996 h 2152"/>
              <a:gd name="T14" fmla="*/ 2046 w 2150"/>
              <a:gd name="T15" fmla="*/ 759 h 2152"/>
              <a:gd name="T16" fmla="*/ 1935 w 2150"/>
              <a:gd name="T17" fmla="*/ 556 h 2152"/>
              <a:gd name="T18" fmla="*/ 1781 w 2150"/>
              <a:gd name="T19" fmla="*/ 364 h 2152"/>
              <a:gd name="T20" fmla="*/ 1594 w 2150"/>
              <a:gd name="T21" fmla="*/ 213 h 2152"/>
              <a:gd name="T22" fmla="*/ 1388 w 2150"/>
              <a:gd name="T23" fmla="*/ 102 h 2152"/>
              <a:gd name="T24" fmla="*/ 1149 w 2150"/>
              <a:gd name="T25" fmla="*/ 22 h 2152"/>
              <a:gd name="T26" fmla="*/ 903 w 2150"/>
              <a:gd name="T27" fmla="*/ 0 h 2152"/>
              <a:gd name="T28" fmla="*/ 655 w 2150"/>
              <a:gd name="T29" fmla="*/ 22 h 2152"/>
              <a:gd name="T30" fmla="*/ 414 w 2150"/>
              <a:gd name="T31" fmla="*/ 102 h 2152"/>
              <a:gd name="T32" fmla="*/ 210 w 2150"/>
              <a:gd name="T33" fmla="*/ 213 h 2152"/>
              <a:gd name="T34" fmla="*/ 24 w 2150"/>
              <a:gd name="T35" fmla="*/ 364 h 2152"/>
              <a:gd name="T36" fmla="*/ 0 w 2150"/>
              <a:gd name="T37" fmla="*/ 393 h 2152"/>
              <a:gd name="T38" fmla="*/ 1757 w 2150"/>
              <a:gd name="T39" fmla="*/ 2152 h 2152"/>
              <a:gd name="T40" fmla="*/ 1757 w 2150"/>
              <a:gd name="T41" fmla="*/ 215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0" h="2152">
                <a:moveTo>
                  <a:pt x="1757" y="2150"/>
                </a:moveTo>
                <a:lnTo>
                  <a:pt x="1883" y="1993"/>
                </a:lnTo>
                <a:lnTo>
                  <a:pt x="1994" y="1835"/>
                </a:lnTo>
                <a:lnTo>
                  <a:pt x="2081" y="1644"/>
                </a:lnTo>
                <a:lnTo>
                  <a:pt x="2121" y="1447"/>
                </a:lnTo>
                <a:lnTo>
                  <a:pt x="2150" y="1244"/>
                </a:lnTo>
                <a:lnTo>
                  <a:pt x="2121" y="996"/>
                </a:lnTo>
                <a:lnTo>
                  <a:pt x="2046" y="759"/>
                </a:lnTo>
                <a:lnTo>
                  <a:pt x="1935" y="556"/>
                </a:lnTo>
                <a:lnTo>
                  <a:pt x="1781" y="364"/>
                </a:lnTo>
                <a:lnTo>
                  <a:pt x="1594" y="213"/>
                </a:lnTo>
                <a:lnTo>
                  <a:pt x="1388" y="102"/>
                </a:lnTo>
                <a:lnTo>
                  <a:pt x="1149" y="22"/>
                </a:lnTo>
                <a:lnTo>
                  <a:pt x="903" y="0"/>
                </a:lnTo>
                <a:lnTo>
                  <a:pt x="655" y="22"/>
                </a:lnTo>
                <a:lnTo>
                  <a:pt x="414" y="102"/>
                </a:lnTo>
                <a:lnTo>
                  <a:pt x="210" y="213"/>
                </a:lnTo>
                <a:lnTo>
                  <a:pt x="24" y="364"/>
                </a:lnTo>
                <a:lnTo>
                  <a:pt x="0" y="393"/>
                </a:lnTo>
                <a:lnTo>
                  <a:pt x="1757" y="2152"/>
                </a:lnTo>
                <a:lnTo>
                  <a:pt x="1757" y="2150"/>
                </a:ln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endParaRPr lang="en-US" sz="1500" dirty="0"/>
          </a:p>
        </p:txBody>
      </p:sp>
      <p:sp>
        <p:nvSpPr>
          <p:cNvPr id="24" name="Freeform 9"/>
          <p:cNvSpPr>
            <a:spLocks/>
          </p:cNvSpPr>
          <p:nvPr userDrawn="1"/>
        </p:nvSpPr>
        <p:spPr bwMode="auto">
          <a:xfrm flipH="1">
            <a:off x="8525716" y="4850379"/>
            <a:ext cx="536069" cy="151974"/>
          </a:xfrm>
          <a:custGeom>
            <a:avLst/>
            <a:gdLst>
              <a:gd name="T0" fmla="*/ 0 w 300"/>
              <a:gd name="T1" fmla="*/ 0 h 85"/>
              <a:gd name="T2" fmla="*/ 150 w 300"/>
              <a:gd name="T3" fmla="*/ 85 h 85"/>
              <a:gd name="T4" fmla="*/ 300 w 300"/>
              <a:gd name="T5" fmla="*/ 0 h 85"/>
            </a:gdLst>
            <a:ahLst/>
            <a:cxnLst>
              <a:cxn ang="0">
                <a:pos x="T0" y="T1"/>
              </a:cxn>
              <a:cxn ang="0">
                <a:pos x="T2" y="T3"/>
              </a:cxn>
              <a:cxn ang="0">
                <a:pos x="T4" y="T5"/>
              </a:cxn>
            </a:cxnLst>
            <a:rect l="0" t="0" r="r" b="b"/>
            <a:pathLst>
              <a:path w="300" h="85">
                <a:moveTo>
                  <a:pt x="0" y="0"/>
                </a:moveTo>
                <a:cubicBezTo>
                  <a:pt x="0" y="47"/>
                  <a:pt x="67" y="85"/>
                  <a:pt x="150" y="85"/>
                </a:cubicBezTo>
                <a:cubicBezTo>
                  <a:pt x="233" y="85"/>
                  <a:pt x="300" y="47"/>
                  <a:pt x="300" y="0"/>
                </a:cubicBezTo>
              </a:path>
            </a:pathLst>
          </a:custGeom>
          <a:solidFill>
            <a:srgbClr val="0F1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endParaRPr lang="en-US" sz="1500" dirty="0"/>
          </a:p>
        </p:txBody>
      </p:sp>
      <p:grpSp>
        <p:nvGrpSpPr>
          <p:cNvPr id="17" name="Group 16"/>
          <p:cNvGrpSpPr/>
          <p:nvPr userDrawn="1"/>
        </p:nvGrpSpPr>
        <p:grpSpPr>
          <a:xfrm>
            <a:off x="8429626" y="4497917"/>
            <a:ext cx="724958" cy="653202"/>
            <a:chOff x="10115551" y="5397500"/>
            <a:chExt cx="869950" cy="783842"/>
          </a:xfrm>
        </p:grpSpPr>
        <p:grpSp>
          <p:nvGrpSpPr>
            <p:cNvPr id="16" name="Group 15"/>
            <p:cNvGrpSpPr/>
            <p:nvPr userDrawn="1"/>
          </p:nvGrpSpPr>
          <p:grpSpPr>
            <a:xfrm>
              <a:off x="10141144" y="5568567"/>
              <a:ext cx="809625" cy="612775"/>
              <a:chOff x="10141144" y="5568567"/>
              <a:chExt cx="809625" cy="612775"/>
            </a:xfrm>
          </p:grpSpPr>
          <p:sp>
            <p:nvSpPr>
              <p:cNvPr id="15" name="Oval 14"/>
              <p:cNvSpPr/>
              <p:nvPr userDrawn="1"/>
            </p:nvSpPr>
            <p:spPr>
              <a:xfrm>
                <a:off x="10315575" y="6009173"/>
                <a:ext cx="471488" cy="1721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36" name="Freeform 35"/>
              <p:cNvSpPr>
                <a:spLocks/>
              </p:cNvSpPr>
              <p:nvPr userDrawn="1"/>
            </p:nvSpPr>
            <p:spPr bwMode="auto">
              <a:xfrm>
                <a:off x="10141144" y="5568567"/>
                <a:ext cx="809625" cy="523875"/>
              </a:xfrm>
              <a:custGeom>
                <a:avLst/>
                <a:gdLst>
                  <a:gd name="T0" fmla="*/ 112 w 116"/>
                  <a:gd name="T1" fmla="*/ 33 h 75"/>
                  <a:gd name="T2" fmla="*/ 116 w 116"/>
                  <a:gd name="T3" fmla="*/ 28 h 75"/>
                  <a:gd name="T4" fmla="*/ 112 w 116"/>
                  <a:gd name="T5" fmla="*/ 24 h 75"/>
                  <a:gd name="T6" fmla="*/ 112 w 116"/>
                  <a:gd name="T7" fmla="*/ 24 h 75"/>
                  <a:gd name="T8" fmla="*/ 112 w 116"/>
                  <a:gd name="T9" fmla="*/ 17 h 75"/>
                  <a:gd name="T10" fmla="*/ 112 w 116"/>
                  <a:gd name="T11" fmla="*/ 17 h 75"/>
                  <a:gd name="T12" fmla="*/ 116 w 116"/>
                  <a:gd name="T13" fmla="*/ 13 h 75"/>
                  <a:gd name="T14" fmla="*/ 112 w 116"/>
                  <a:gd name="T15" fmla="*/ 8 h 75"/>
                  <a:gd name="T16" fmla="*/ 112 w 116"/>
                  <a:gd name="T17" fmla="*/ 8 h 75"/>
                  <a:gd name="T18" fmla="*/ 112 w 116"/>
                  <a:gd name="T19" fmla="*/ 0 h 75"/>
                  <a:gd name="T20" fmla="*/ 4 w 116"/>
                  <a:gd name="T21" fmla="*/ 0 h 75"/>
                  <a:gd name="T22" fmla="*/ 4 w 116"/>
                  <a:gd name="T23" fmla="*/ 8 h 75"/>
                  <a:gd name="T24" fmla="*/ 4 w 116"/>
                  <a:gd name="T25" fmla="*/ 8 h 75"/>
                  <a:gd name="T26" fmla="*/ 0 w 116"/>
                  <a:gd name="T27" fmla="*/ 13 h 75"/>
                  <a:gd name="T28" fmla="*/ 4 w 116"/>
                  <a:gd name="T29" fmla="*/ 17 h 75"/>
                  <a:gd name="T30" fmla="*/ 4 w 116"/>
                  <a:gd name="T31" fmla="*/ 17 h 75"/>
                  <a:gd name="T32" fmla="*/ 4 w 116"/>
                  <a:gd name="T33" fmla="*/ 24 h 75"/>
                  <a:gd name="T34" fmla="*/ 4 w 116"/>
                  <a:gd name="T35" fmla="*/ 24 h 75"/>
                  <a:gd name="T36" fmla="*/ 0 w 116"/>
                  <a:gd name="T37" fmla="*/ 28 h 75"/>
                  <a:gd name="T38" fmla="*/ 4 w 116"/>
                  <a:gd name="T39" fmla="*/ 33 h 75"/>
                  <a:gd name="T40" fmla="*/ 4 w 116"/>
                  <a:gd name="T41" fmla="*/ 33 h 75"/>
                  <a:gd name="T42" fmla="*/ 4 w 116"/>
                  <a:gd name="T43" fmla="*/ 39 h 75"/>
                  <a:gd name="T44" fmla="*/ 4 w 116"/>
                  <a:gd name="T45" fmla="*/ 39 h 75"/>
                  <a:gd name="T46" fmla="*/ 0 w 116"/>
                  <a:gd name="T47" fmla="*/ 44 h 75"/>
                  <a:gd name="T48" fmla="*/ 4 w 116"/>
                  <a:gd name="T49" fmla="*/ 48 h 75"/>
                  <a:gd name="T50" fmla="*/ 4 w 116"/>
                  <a:gd name="T51" fmla="*/ 48 h 75"/>
                  <a:gd name="T52" fmla="*/ 4 w 116"/>
                  <a:gd name="T53" fmla="*/ 52 h 75"/>
                  <a:gd name="T54" fmla="*/ 4 w 116"/>
                  <a:gd name="T55" fmla="*/ 55 h 75"/>
                  <a:gd name="T56" fmla="*/ 4 w 116"/>
                  <a:gd name="T57" fmla="*/ 55 h 75"/>
                  <a:gd name="T58" fmla="*/ 0 w 116"/>
                  <a:gd name="T59" fmla="*/ 59 h 75"/>
                  <a:gd name="T60" fmla="*/ 4 w 116"/>
                  <a:gd name="T61" fmla="*/ 64 h 75"/>
                  <a:gd name="T62" fmla="*/ 8 w 116"/>
                  <a:gd name="T63" fmla="*/ 64 h 75"/>
                  <a:gd name="T64" fmla="*/ 27 w 116"/>
                  <a:gd name="T65" fmla="*/ 75 h 75"/>
                  <a:gd name="T66" fmla="*/ 89 w 116"/>
                  <a:gd name="T67" fmla="*/ 75 h 75"/>
                  <a:gd name="T68" fmla="*/ 108 w 116"/>
                  <a:gd name="T69" fmla="*/ 64 h 75"/>
                  <a:gd name="T70" fmla="*/ 112 w 116"/>
                  <a:gd name="T71" fmla="*/ 64 h 75"/>
                  <a:gd name="T72" fmla="*/ 116 w 116"/>
                  <a:gd name="T73" fmla="*/ 59 h 75"/>
                  <a:gd name="T74" fmla="*/ 112 w 116"/>
                  <a:gd name="T75" fmla="*/ 55 h 75"/>
                  <a:gd name="T76" fmla="*/ 112 w 116"/>
                  <a:gd name="T77" fmla="*/ 55 h 75"/>
                  <a:gd name="T78" fmla="*/ 112 w 116"/>
                  <a:gd name="T79" fmla="*/ 52 h 75"/>
                  <a:gd name="T80" fmla="*/ 112 w 116"/>
                  <a:gd name="T81" fmla="*/ 48 h 75"/>
                  <a:gd name="T82" fmla="*/ 112 w 116"/>
                  <a:gd name="T83" fmla="*/ 48 h 75"/>
                  <a:gd name="T84" fmla="*/ 116 w 116"/>
                  <a:gd name="T85" fmla="*/ 44 h 75"/>
                  <a:gd name="T86" fmla="*/ 112 w 116"/>
                  <a:gd name="T87" fmla="*/ 39 h 75"/>
                  <a:gd name="T88" fmla="*/ 112 w 116"/>
                  <a:gd name="T89" fmla="*/ 39 h 75"/>
                  <a:gd name="T90" fmla="*/ 112 w 116"/>
                  <a:gd name="T91" fmla="*/ 3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75">
                    <a:moveTo>
                      <a:pt x="112" y="33"/>
                    </a:moveTo>
                    <a:cubicBezTo>
                      <a:pt x="114" y="33"/>
                      <a:pt x="116" y="31"/>
                      <a:pt x="116" y="28"/>
                    </a:cubicBezTo>
                    <a:cubicBezTo>
                      <a:pt x="116" y="26"/>
                      <a:pt x="114" y="24"/>
                      <a:pt x="112" y="24"/>
                    </a:cubicBezTo>
                    <a:cubicBezTo>
                      <a:pt x="112" y="24"/>
                      <a:pt x="112" y="24"/>
                      <a:pt x="112" y="24"/>
                    </a:cubicBezTo>
                    <a:cubicBezTo>
                      <a:pt x="112" y="17"/>
                      <a:pt x="112" y="17"/>
                      <a:pt x="112" y="17"/>
                    </a:cubicBezTo>
                    <a:cubicBezTo>
                      <a:pt x="112" y="17"/>
                      <a:pt x="112" y="17"/>
                      <a:pt x="112" y="17"/>
                    </a:cubicBezTo>
                    <a:cubicBezTo>
                      <a:pt x="114" y="17"/>
                      <a:pt x="116" y="15"/>
                      <a:pt x="116" y="13"/>
                    </a:cubicBezTo>
                    <a:cubicBezTo>
                      <a:pt x="116" y="10"/>
                      <a:pt x="114" y="8"/>
                      <a:pt x="112" y="8"/>
                    </a:cubicBezTo>
                    <a:cubicBezTo>
                      <a:pt x="112" y="8"/>
                      <a:pt x="112" y="8"/>
                      <a:pt x="112" y="8"/>
                    </a:cubicBezTo>
                    <a:cubicBezTo>
                      <a:pt x="112" y="0"/>
                      <a:pt x="112" y="0"/>
                      <a:pt x="112" y="0"/>
                    </a:cubicBezTo>
                    <a:cubicBezTo>
                      <a:pt x="4" y="0"/>
                      <a:pt x="4" y="0"/>
                      <a:pt x="4" y="0"/>
                    </a:cubicBezTo>
                    <a:cubicBezTo>
                      <a:pt x="4" y="8"/>
                      <a:pt x="4" y="8"/>
                      <a:pt x="4" y="8"/>
                    </a:cubicBezTo>
                    <a:cubicBezTo>
                      <a:pt x="4" y="8"/>
                      <a:pt x="4" y="8"/>
                      <a:pt x="4" y="8"/>
                    </a:cubicBezTo>
                    <a:cubicBezTo>
                      <a:pt x="2" y="8"/>
                      <a:pt x="0" y="10"/>
                      <a:pt x="0" y="13"/>
                    </a:cubicBezTo>
                    <a:cubicBezTo>
                      <a:pt x="0" y="15"/>
                      <a:pt x="2" y="17"/>
                      <a:pt x="4" y="17"/>
                    </a:cubicBezTo>
                    <a:cubicBezTo>
                      <a:pt x="4" y="17"/>
                      <a:pt x="4" y="17"/>
                      <a:pt x="4" y="17"/>
                    </a:cubicBezTo>
                    <a:cubicBezTo>
                      <a:pt x="4" y="24"/>
                      <a:pt x="4" y="24"/>
                      <a:pt x="4" y="24"/>
                    </a:cubicBezTo>
                    <a:cubicBezTo>
                      <a:pt x="4" y="24"/>
                      <a:pt x="4" y="24"/>
                      <a:pt x="4" y="24"/>
                    </a:cubicBezTo>
                    <a:cubicBezTo>
                      <a:pt x="2" y="24"/>
                      <a:pt x="0" y="26"/>
                      <a:pt x="0" y="28"/>
                    </a:cubicBezTo>
                    <a:cubicBezTo>
                      <a:pt x="0" y="31"/>
                      <a:pt x="2" y="33"/>
                      <a:pt x="4" y="33"/>
                    </a:cubicBezTo>
                    <a:cubicBezTo>
                      <a:pt x="4" y="33"/>
                      <a:pt x="4" y="33"/>
                      <a:pt x="4" y="33"/>
                    </a:cubicBezTo>
                    <a:cubicBezTo>
                      <a:pt x="4" y="39"/>
                      <a:pt x="4" y="39"/>
                      <a:pt x="4" y="39"/>
                    </a:cubicBezTo>
                    <a:cubicBezTo>
                      <a:pt x="4" y="39"/>
                      <a:pt x="4" y="39"/>
                      <a:pt x="4" y="39"/>
                    </a:cubicBezTo>
                    <a:cubicBezTo>
                      <a:pt x="2" y="39"/>
                      <a:pt x="0" y="41"/>
                      <a:pt x="0" y="44"/>
                    </a:cubicBezTo>
                    <a:cubicBezTo>
                      <a:pt x="0" y="46"/>
                      <a:pt x="2" y="48"/>
                      <a:pt x="4" y="48"/>
                    </a:cubicBezTo>
                    <a:cubicBezTo>
                      <a:pt x="4" y="48"/>
                      <a:pt x="4" y="48"/>
                      <a:pt x="4" y="48"/>
                    </a:cubicBezTo>
                    <a:cubicBezTo>
                      <a:pt x="4" y="52"/>
                      <a:pt x="4" y="52"/>
                      <a:pt x="4" y="52"/>
                    </a:cubicBezTo>
                    <a:cubicBezTo>
                      <a:pt x="4" y="53"/>
                      <a:pt x="4" y="54"/>
                      <a:pt x="4" y="55"/>
                    </a:cubicBezTo>
                    <a:cubicBezTo>
                      <a:pt x="4" y="55"/>
                      <a:pt x="4" y="55"/>
                      <a:pt x="4" y="55"/>
                    </a:cubicBezTo>
                    <a:cubicBezTo>
                      <a:pt x="2" y="55"/>
                      <a:pt x="0" y="57"/>
                      <a:pt x="0" y="59"/>
                    </a:cubicBezTo>
                    <a:cubicBezTo>
                      <a:pt x="0" y="62"/>
                      <a:pt x="2" y="64"/>
                      <a:pt x="4" y="64"/>
                    </a:cubicBezTo>
                    <a:cubicBezTo>
                      <a:pt x="8" y="64"/>
                      <a:pt x="8" y="64"/>
                      <a:pt x="8" y="64"/>
                    </a:cubicBezTo>
                    <a:cubicBezTo>
                      <a:pt x="12" y="70"/>
                      <a:pt x="19" y="75"/>
                      <a:pt x="27" y="75"/>
                    </a:cubicBezTo>
                    <a:cubicBezTo>
                      <a:pt x="89" y="75"/>
                      <a:pt x="89" y="75"/>
                      <a:pt x="89" y="75"/>
                    </a:cubicBezTo>
                    <a:cubicBezTo>
                      <a:pt x="97" y="75"/>
                      <a:pt x="104" y="70"/>
                      <a:pt x="108" y="64"/>
                    </a:cubicBezTo>
                    <a:cubicBezTo>
                      <a:pt x="112" y="64"/>
                      <a:pt x="112" y="64"/>
                      <a:pt x="112" y="64"/>
                    </a:cubicBezTo>
                    <a:cubicBezTo>
                      <a:pt x="114" y="64"/>
                      <a:pt x="116" y="62"/>
                      <a:pt x="116" y="59"/>
                    </a:cubicBezTo>
                    <a:cubicBezTo>
                      <a:pt x="116" y="57"/>
                      <a:pt x="114" y="55"/>
                      <a:pt x="112" y="55"/>
                    </a:cubicBezTo>
                    <a:cubicBezTo>
                      <a:pt x="112" y="55"/>
                      <a:pt x="112" y="55"/>
                      <a:pt x="112" y="55"/>
                    </a:cubicBezTo>
                    <a:cubicBezTo>
                      <a:pt x="112" y="54"/>
                      <a:pt x="112" y="53"/>
                      <a:pt x="112" y="52"/>
                    </a:cubicBezTo>
                    <a:cubicBezTo>
                      <a:pt x="112" y="48"/>
                      <a:pt x="112" y="48"/>
                      <a:pt x="112" y="48"/>
                    </a:cubicBezTo>
                    <a:cubicBezTo>
                      <a:pt x="112" y="48"/>
                      <a:pt x="112" y="48"/>
                      <a:pt x="112" y="48"/>
                    </a:cubicBezTo>
                    <a:cubicBezTo>
                      <a:pt x="114" y="48"/>
                      <a:pt x="116" y="46"/>
                      <a:pt x="116" y="44"/>
                    </a:cubicBezTo>
                    <a:cubicBezTo>
                      <a:pt x="116" y="41"/>
                      <a:pt x="114" y="39"/>
                      <a:pt x="112" y="39"/>
                    </a:cubicBezTo>
                    <a:cubicBezTo>
                      <a:pt x="112" y="39"/>
                      <a:pt x="112" y="39"/>
                      <a:pt x="112" y="39"/>
                    </a:cubicBezTo>
                    <a:cubicBezTo>
                      <a:pt x="112" y="33"/>
                      <a:pt x="112" y="33"/>
                      <a:pt x="112" y="3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500" dirty="0"/>
              </a:p>
            </p:txBody>
          </p:sp>
          <p:sp>
            <p:nvSpPr>
              <p:cNvPr id="37" name="Freeform 36"/>
              <p:cNvSpPr>
                <a:spLocks/>
              </p:cNvSpPr>
              <p:nvPr userDrawn="1"/>
            </p:nvSpPr>
            <p:spPr bwMode="auto">
              <a:xfrm>
                <a:off x="10210994" y="5638417"/>
                <a:ext cx="663575" cy="90488"/>
              </a:xfrm>
              <a:custGeom>
                <a:avLst/>
                <a:gdLst>
                  <a:gd name="T0" fmla="*/ 4 w 95"/>
                  <a:gd name="T1" fmla="*/ 13 h 13"/>
                  <a:gd name="T2" fmla="*/ 0 w 95"/>
                  <a:gd name="T3" fmla="*/ 9 h 13"/>
                  <a:gd name="T4" fmla="*/ 4 w 95"/>
                  <a:gd name="T5" fmla="*/ 5 h 13"/>
                  <a:gd name="T6" fmla="*/ 91 w 95"/>
                  <a:gd name="T7" fmla="*/ 0 h 13"/>
                  <a:gd name="T8" fmla="*/ 95 w 95"/>
                  <a:gd name="T9" fmla="*/ 4 h 13"/>
                  <a:gd name="T10" fmla="*/ 91 w 95"/>
                  <a:gd name="T11" fmla="*/ 8 h 13"/>
                  <a:gd name="T12" fmla="*/ 4 w 95"/>
                  <a:gd name="T13" fmla="*/ 13 h 13"/>
                  <a:gd name="T14" fmla="*/ 4 w 95"/>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3">
                    <a:moveTo>
                      <a:pt x="4" y="13"/>
                    </a:moveTo>
                    <a:cubicBezTo>
                      <a:pt x="2" y="13"/>
                      <a:pt x="0" y="11"/>
                      <a:pt x="0" y="9"/>
                    </a:cubicBezTo>
                    <a:cubicBezTo>
                      <a:pt x="0" y="7"/>
                      <a:pt x="1" y="5"/>
                      <a:pt x="4" y="5"/>
                    </a:cubicBezTo>
                    <a:cubicBezTo>
                      <a:pt x="91" y="0"/>
                      <a:pt x="91" y="0"/>
                      <a:pt x="91" y="0"/>
                    </a:cubicBezTo>
                    <a:cubicBezTo>
                      <a:pt x="93" y="0"/>
                      <a:pt x="95" y="1"/>
                      <a:pt x="95" y="4"/>
                    </a:cubicBezTo>
                    <a:cubicBezTo>
                      <a:pt x="95" y="6"/>
                      <a:pt x="94" y="8"/>
                      <a:pt x="91" y="8"/>
                    </a:cubicBezTo>
                    <a:cubicBezTo>
                      <a:pt x="4" y="13"/>
                      <a:pt x="4" y="13"/>
                      <a:pt x="4" y="13"/>
                    </a:cubicBezTo>
                    <a:cubicBezTo>
                      <a:pt x="4" y="13"/>
                      <a:pt x="4"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dirty="0"/>
              </a:p>
            </p:txBody>
          </p:sp>
          <p:sp>
            <p:nvSpPr>
              <p:cNvPr id="38" name="Freeform 37"/>
              <p:cNvSpPr>
                <a:spLocks/>
              </p:cNvSpPr>
              <p:nvPr userDrawn="1"/>
            </p:nvSpPr>
            <p:spPr bwMode="auto">
              <a:xfrm>
                <a:off x="10203056" y="5728904"/>
                <a:ext cx="671513" cy="92075"/>
              </a:xfrm>
              <a:custGeom>
                <a:avLst/>
                <a:gdLst>
                  <a:gd name="T0" fmla="*/ 4 w 96"/>
                  <a:gd name="T1" fmla="*/ 13 h 13"/>
                  <a:gd name="T2" fmla="*/ 0 w 96"/>
                  <a:gd name="T3" fmla="*/ 10 h 13"/>
                  <a:gd name="T4" fmla="*/ 4 w 96"/>
                  <a:gd name="T5" fmla="*/ 5 h 13"/>
                  <a:gd name="T6" fmla="*/ 92 w 96"/>
                  <a:gd name="T7" fmla="*/ 0 h 13"/>
                  <a:gd name="T8" fmla="*/ 96 w 96"/>
                  <a:gd name="T9" fmla="*/ 4 h 13"/>
                  <a:gd name="T10" fmla="*/ 92 w 96"/>
                  <a:gd name="T11" fmla="*/ 8 h 13"/>
                  <a:gd name="T12" fmla="*/ 5 w 96"/>
                  <a:gd name="T13" fmla="*/ 13 h 13"/>
                  <a:gd name="T14" fmla="*/ 4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4" y="13"/>
                    </a:moveTo>
                    <a:cubicBezTo>
                      <a:pt x="2" y="13"/>
                      <a:pt x="1" y="12"/>
                      <a:pt x="0" y="10"/>
                    </a:cubicBezTo>
                    <a:cubicBezTo>
                      <a:pt x="0" y="7"/>
                      <a:pt x="2" y="5"/>
                      <a:pt x="4" y="5"/>
                    </a:cubicBezTo>
                    <a:cubicBezTo>
                      <a:pt x="92" y="0"/>
                      <a:pt x="92" y="0"/>
                      <a:pt x="92" y="0"/>
                    </a:cubicBezTo>
                    <a:cubicBezTo>
                      <a:pt x="94" y="0"/>
                      <a:pt x="96" y="2"/>
                      <a:pt x="96" y="4"/>
                    </a:cubicBezTo>
                    <a:cubicBezTo>
                      <a:pt x="96" y="6"/>
                      <a:pt x="94" y="8"/>
                      <a:pt x="92" y="8"/>
                    </a:cubicBezTo>
                    <a:cubicBezTo>
                      <a:pt x="5" y="13"/>
                      <a:pt x="5" y="13"/>
                      <a:pt x="5" y="13"/>
                    </a:cubicBezTo>
                    <a:cubicBezTo>
                      <a:pt x="5" y="13"/>
                      <a:pt x="5"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dirty="0"/>
              </a:p>
            </p:txBody>
          </p:sp>
          <p:sp>
            <p:nvSpPr>
              <p:cNvPr id="39" name="Freeform 38"/>
              <p:cNvSpPr>
                <a:spLocks/>
              </p:cNvSpPr>
              <p:nvPr userDrawn="1"/>
            </p:nvSpPr>
            <p:spPr bwMode="auto">
              <a:xfrm>
                <a:off x="10203056" y="5820979"/>
                <a:ext cx="665163" cy="96838"/>
              </a:xfrm>
              <a:custGeom>
                <a:avLst/>
                <a:gdLst>
                  <a:gd name="T0" fmla="*/ 4 w 95"/>
                  <a:gd name="T1" fmla="*/ 14 h 14"/>
                  <a:gd name="T2" fmla="*/ 0 w 95"/>
                  <a:gd name="T3" fmla="*/ 10 h 14"/>
                  <a:gd name="T4" fmla="*/ 4 w 95"/>
                  <a:gd name="T5" fmla="*/ 6 h 14"/>
                  <a:gd name="T6" fmla="*/ 91 w 95"/>
                  <a:gd name="T7" fmla="*/ 0 h 14"/>
                  <a:gd name="T8" fmla="*/ 95 w 95"/>
                  <a:gd name="T9" fmla="*/ 4 h 14"/>
                  <a:gd name="T10" fmla="*/ 92 w 95"/>
                  <a:gd name="T11" fmla="*/ 8 h 14"/>
                  <a:gd name="T12" fmla="*/ 4 w 95"/>
                  <a:gd name="T13" fmla="*/ 14 h 14"/>
                  <a:gd name="T14" fmla="*/ 4 w 95"/>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4">
                    <a:moveTo>
                      <a:pt x="4" y="14"/>
                    </a:moveTo>
                    <a:cubicBezTo>
                      <a:pt x="2" y="14"/>
                      <a:pt x="0" y="12"/>
                      <a:pt x="0" y="10"/>
                    </a:cubicBezTo>
                    <a:cubicBezTo>
                      <a:pt x="0" y="8"/>
                      <a:pt x="2" y="6"/>
                      <a:pt x="4" y="6"/>
                    </a:cubicBezTo>
                    <a:cubicBezTo>
                      <a:pt x="91" y="0"/>
                      <a:pt x="91" y="0"/>
                      <a:pt x="91" y="0"/>
                    </a:cubicBezTo>
                    <a:cubicBezTo>
                      <a:pt x="93" y="0"/>
                      <a:pt x="95" y="2"/>
                      <a:pt x="95" y="4"/>
                    </a:cubicBezTo>
                    <a:cubicBezTo>
                      <a:pt x="95" y="6"/>
                      <a:pt x="94" y="8"/>
                      <a:pt x="92" y="8"/>
                    </a:cubicBezTo>
                    <a:cubicBezTo>
                      <a:pt x="4" y="14"/>
                      <a:pt x="4" y="14"/>
                      <a:pt x="4" y="14"/>
                    </a:cubicBezTo>
                    <a:cubicBezTo>
                      <a:pt x="4" y="14"/>
                      <a:pt x="4" y="14"/>
                      <a:pt x="4" y="14"/>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dirty="0"/>
              </a:p>
            </p:txBody>
          </p:sp>
          <p:sp>
            <p:nvSpPr>
              <p:cNvPr id="40" name="Freeform 39"/>
              <p:cNvSpPr>
                <a:spLocks/>
              </p:cNvSpPr>
              <p:nvPr userDrawn="1"/>
            </p:nvSpPr>
            <p:spPr bwMode="auto">
              <a:xfrm>
                <a:off x="10196706" y="5917817"/>
                <a:ext cx="671513" cy="90488"/>
              </a:xfrm>
              <a:custGeom>
                <a:avLst/>
                <a:gdLst>
                  <a:gd name="T0" fmla="*/ 5 w 96"/>
                  <a:gd name="T1" fmla="*/ 13 h 13"/>
                  <a:gd name="T2" fmla="*/ 1 w 96"/>
                  <a:gd name="T3" fmla="*/ 9 h 13"/>
                  <a:gd name="T4" fmla="*/ 4 w 96"/>
                  <a:gd name="T5" fmla="*/ 5 h 13"/>
                  <a:gd name="T6" fmla="*/ 92 w 96"/>
                  <a:gd name="T7" fmla="*/ 0 h 13"/>
                  <a:gd name="T8" fmla="*/ 96 w 96"/>
                  <a:gd name="T9" fmla="*/ 3 h 13"/>
                  <a:gd name="T10" fmla="*/ 92 w 96"/>
                  <a:gd name="T11" fmla="*/ 8 h 13"/>
                  <a:gd name="T12" fmla="*/ 5 w 96"/>
                  <a:gd name="T13" fmla="*/ 13 h 13"/>
                  <a:gd name="T14" fmla="*/ 5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5" y="13"/>
                    </a:moveTo>
                    <a:cubicBezTo>
                      <a:pt x="2" y="13"/>
                      <a:pt x="1" y="11"/>
                      <a:pt x="1" y="9"/>
                    </a:cubicBezTo>
                    <a:cubicBezTo>
                      <a:pt x="0" y="7"/>
                      <a:pt x="2" y="5"/>
                      <a:pt x="4" y="5"/>
                    </a:cubicBezTo>
                    <a:cubicBezTo>
                      <a:pt x="92" y="0"/>
                      <a:pt x="92" y="0"/>
                      <a:pt x="92" y="0"/>
                    </a:cubicBezTo>
                    <a:cubicBezTo>
                      <a:pt x="94" y="0"/>
                      <a:pt x="96" y="1"/>
                      <a:pt x="96" y="3"/>
                    </a:cubicBezTo>
                    <a:cubicBezTo>
                      <a:pt x="96" y="6"/>
                      <a:pt x="94" y="8"/>
                      <a:pt x="92" y="8"/>
                    </a:cubicBezTo>
                    <a:cubicBezTo>
                      <a:pt x="5" y="13"/>
                      <a:pt x="5" y="13"/>
                      <a:pt x="5" y="13"/>
                    </a:cubicBezTo>
                    <a:cubicBezTo>
                      <a:pt x="5" y="13"/>
                      <a:pt x="5" y="13"/>
                      <a:pt x="5"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dirty="0"/>
              </a:p>
            </p:txBody>
          </p:sp>
        </p:grpSp>
        <p:sp>
          <p:nvSpPr>
            <p:cNvPr id="41" name="Freeform 5"/>
            <p:cNvSpPr>
              <a:spLocks/>
            </p:cNvSpPr>
            <p:nvPr userDrawn="1"/>
          </p:nvSpPr>
          <p:spPr bwMode="auto">
            <a:xfrm>
              <a:off x="10115551" y="5397500"/>
              <a:ext cx="869950" cy="223838"/>
            </a:xfrm>
            <a:custGeom>
              <a:avLst/>
              <a:gdLst>
                <a:gd name="T0" fmla="*/ 130 w 130"/>
                <a:gd name="T1" fmla="*/ 10 h 32"/>
                <a:gd name="T2" fmla="*/ 112 w 130"/>
                <a:gd name="T3" fmla="*/ 30 h 32"/>
                <a:gd name="T4" fmla="*/ 65 w 130"/>
                <a:gd name="T5" fmla="*/ 32 h 32"/>
                <a:gd name="T6" fmla="*/ 18 w 130"/>
                <a:gd name="T7" fmla="*/ 30 h 32"/>
                <a:gd name="T8" fmla="*/ 0 w 130"/>
                <a:gd name="T9" fmla="*/ 10 h 32"/>
                <a:gd name="T10" fmla="*/ 0 w 130"/>
                <a:gd name="T11" fmla="*/ 0 h 32"/>
                <a:gd name="T12" fmla="*/ 65 w 130"/>
                <a:gd name="T13" fmla="*/ 4 h 32"/>
                <a:gd name="T14" fmla="*/ 130 w 130"/>
                <a:gd name="T15" fmla="*/ 0 h 32"/>
                <a:gd name="T16" fmla="*/ 130 w 130"/>
                <a:gd name="T17"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32">
                  <a:moveTo>
                    <a:pt x="130" y="10"/>
                  </a:moveTo>
                  <a:cubicBezTo>
                    <a:pt x="130" y="20"/>
                    <a:pt x="122" y="29"/>
                    <a:pt x="112" y="30"/>
                  </a:cubicBezTo>
                  <a:cubicBezTo>
                    <a:pt x="98" y="31"/>
                    <a:pt x="80" y="32"/>
                    <a:pt x="65" y="32"/>
                  </a:cubicBezTo>
                  <a:cubicBezTo>
                    <a:pt x="50" y="32"/>
                    <a:pt x="32" y="31"/>
                    <a:pt x="18" y="30"/>
                  </a:cubicBezTo>
                  <a:cubicBezTo>
                    <a:pt x="8" y="29"/>
                    <a:pt x="0" y="20"/>
                    <a:pt x="0" y="10"/>
                  </a:cubicBezTo>
                  <a:cubicBezTo>
                    <a:pt x="0" y="0"/>
                    <a:pt x="0" y="0"/>
                    <a:pt x="0" y="0"/>
                  </a:cubicBezTo>
                  <a:cubicBezTo>
                    <a:pt x="0" y="0"/>
                    <a:pt x="39" y="4"/>
                    <a:pt x="65" y="4"/>
                  </a:cubicBezTo>
                  <a:cubicBezTo>
                    <a:pt x="91" y="4"/>
                    <a:pt x="130" y="0"/>
                    <a:pt x="130" y="0"/>
                  </a:cubicBezTo>
                  <a:lnTo>
                    <a:pt x="130" y="1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dirty="0"/>
            </a:p>
          </p:txBody>
        </p:sp>
      </p:grpSp>
    </p:spTree>
    <p:extLst>
      <p:ext uri="{BB962C8B-B14F-4D97-AF65-F5344CB8AC3E}">
        <p14:creationId xmlns:p14="http://schemas.microsoft.com/office/powerpoint/2010/main" val="43588266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Opening or Closing 2">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endParaRPr lang="en-US" sz="1500" dirty="0"/>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grpSp>
        <p:nvGrpSpPr>
          <p:cNvPr id="4" name="Group 3"/>
          <p:cNvGrpSpPr/>
          <p:nvPr userDrawn="1"/>
        </p:nvGrpSpPr>
        <p:grpSpPr>
          <a:xfrm>
            <a:off x="6593362" y="1302014"/>
            <a:ext cx="4392138" cy="4253974"/>
            <a:chOff x="7912034" y="2070522"/>
            <a:chExt cx="5270566" cy="5104769"/>
          </a:xfrm>
        </p:grpSpPr>
        <p:grpSp>
          <p:nvGrpSpPr>
            <p:cNvPr id="3" name="Group 2"/>
            <p:cNvGrpSpPr/>
            <p:nvPr userDrawn="1"/>
          </p:nvGrpSpPr>
          <p:grpSpPr>
            <a:xfrm>
              <a:off x="7912034" y="2070522"/>
              <a:ext cx="5270566" cy="5104769"/>
              <a:chOff x="7912034" y="2070522"/>
              <a:chExt cx="5270566" cy="5104769"/>
            </a:xfrm>
          </p:grpSpPr>
          <p:sp>
            <p:nvSpPr>
              <p:cNvPr id="113" name="Freeform 19"/>
              <p:cNvSpPr>
                <a:spLocks/>
              </p:cNvSpPr>
              <p:nvPr userDrawn="1"/>
            </p:nvSpPr>
            <p:spPr bwMode="auto">
              <a:xfrm>
                <a:off x="7912034" y="4334587"/>
                <a:ext cx="5270566" cy="2840704"/>
              </a:xfrm>
              <a:custGeom>
                <a:avLst/>
                <a:gdLst>
                  <a:gd name="T0" fmla="*/ 1859 w 2284"/>
                  <a:gd name="T1" fmla="*/ 382 h 1231"/>
                  <a:gd name="T2" fmla="*/ 1804 w 2284"/>
                  <a:gd name="T3" fmla="*/ 385 h 1231"/>
                  <a:gd name="T4" fmla="*/ 1548 w 2284"/>
                  <a:gd name="T5" fmla="*/ 138 h 1231"/>
                  <a:gd name="T6" fmla="*/ 1376 w 2284"/>
                  <a:gd name="T7" fmla="*/ 205 h 1231"/>
                  <a:gd name="T8" fmla="*/ 925 w 2284"/>
                  <a:gd name="T9" fmla="*/ 0 h 1231"/>
                  <a:gd name="T10" fmla="*/ 321 w 2284"/>
                  <a:gd name="T11" fmla="*/ 611 h 1231"/>
                  <a:gd name="T12" fmla="*/ 311 w 2284"/>
                  <a:gd name="T13" fmla="*/ 611 h 1231"/>
                  <a:gd name="T14" fmla="*/ 0 w 2284"/>
                  <a:gd name="T15" fmla="*/ 916 h 1231"/>
                  <a:gd name="T16" fmla="*/ 311 w 2284"/>
                  <a:gd name="T17" fmla="*/ 1231 h 1231"/>
                  <a:gd name="T18" fmla="*/ 1859 w 2284"/>
                  <a:gd name="T19" fmla="*/ 1231 h 1231"/>
                  <a:gd name="T20" fmla="*/ 2284 w 2284"/>
                  <a:gd name="T21" fmla="*/ 802 h 1231"/>
                  <a:gd name="T22" fmla="*/ 1859 w 2284"/>
                  <a:gd name="T23" fmla="*/ 382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84" h="1231">
                    <a:moveTo>
                      <a:pt x="1859" y="382"/>
                    </a:moveTo>
                    <a:cubicBezTo>
                      <a:pt x="1841" y="382"/>
                      <a:pt x="1822" y="383"/>
                      <a:pt x="1804" y="385"/>
                    </a:cubicBezTo>
                    <a:cubicBezTo>
                      <a:pt x="1799" y="248"/>
                      <a:pt x="1686" y="138"/>
                      <a:pt x="1548" y="138"/>
                    </a:cubicBezTo>
                    <a:cubicBezTo>
                      <a:pt x="1482" y="138"/>
                      <a:pt x="1421" y="163"/>
                      <a:pt x="1376" y="205"/>
                    </a:cubicBezTo>
                    <a:cubicBezTo>
                      <a:pt x="1265" y="79"/>
                      <a:pt x="1104" y="0"/>
                      <a:pt x="925" y="0"/>
                    </a:cubicBezTo>
                    <a:cubicBezTo>
                      <a:pt x="594" y="0"/>
                      <a:pt x="321" y="277"/>
                      <a:pt x="321" y="611"/>
                    </a:cubicBezTo>
                    <a:cubicBezTo>
                      <a:pt x="311" y="611"/>
                      <a:pt x="311" y="611"/>
                      <a:pt x="311" y="611"/>
                    </a:cubicBezTo>
                    <a:cubicBezTo>
                      <a:pt x="141" y="611"/>
                      <a:pt x="0" y="745"/>
                      <a:pt x="0" y="916"/>
                    </a:cubicBezTo>
                    <a:cubicBezTo>
                      <a:pt x="0" y="1098"/>
                      <a:pt x="141" y="1231"/>
                      <a:pt x="311" y="1231"/>
                    </a:cubicBezTo>
                    <a:cubicBezTo>
                      <a:pt x="311" y="1231"/>
                      <a:pt x="311" y="1231"/>
                      <a:pt x="1859" y="1231"/>
                    </a:cubicBezTo>
                    <a:cubicBezTo>
                      <a:pt x="2095" y="1231"/>
                      <a:pt x="2284" y="1041"/>
                      <a:pt x="2284" y="802"/>
                    </a:cubicBezTo>
                    <a:cubicBezTo>
                      <a:pt x="2284" y="573"/>
                      <a:pt x="2095" y="382"/>
                      <a:pt x="1859" y="38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dirty="0"/>
              </a:p>
            </p:txBody>
          </p:sp>
          <p:sp>
            <p:nvSpPr>
              <p:cNvPr id="114" name="Freeform 20"/>
              <p:cNvSpPr>
                <a:spLocks/>
              </p:cNvSpPr>
              <p:nvPr userDrawn="1"/>
            </p:nvSpPr>
            <p:spPr bwMode="auto">
              <a:xfrm rot="20700000">
                <a:off x="8862187" y="2070522"/>
                <a:ext cx="3594565" cy="4114900"/>
              </a:xfrm>
              <a:custGeom>
                <a:avLst/>
                <a:gdLst>
                  <a:gd name="T0" fmla="*/ 28 w 2035"/>
                  <a:gd name="T1" fmla="*/ 2232 h 2330"/>
                  <a:gd name="T2" fmla="*/ 932 w 2035"/>
                  <a:gd name="T3" fmla="*/ 798 h 2330"/>
                  <a:gd name="T4" fmla="*/ 1272 w 2035"/>
                  <a:gd name="T5" fmla="*/ 1008 h 2330"/>
                  <a:gd name="T6" fmla="*/ 1752 w 2035"/>
                  <a:gd name="T7" fmla="*/ 293 h 2330"/>
                  <a:gd name="T8" fmla="*/ 1657 w 2035"/>
                  <a:gd name="T9" fmla="*/ 232 h 2330"/>
                  <a:gd name="T10" fmla="*/ 2035 w 2035"/>
                  <a:gd name="T11" fmla="*/ 0 h 2330"/>
                  <a:gd name="T12" fmla="*/ 1998 w 2035"/>
                  <a:gd name="T13" fmla="*/ 454 h 2330"/>
                  <a:gd name="T14" fmla="*/ 1892 w 2035"/>
                  <a:gd name="T15" fmla="*/ 384 h 2330"/>
                  <a:gd name="T16" fmla="*/ 1333 w 2035"/>
                  <a:gd name="T17" fmla="*/ 1250 h 2330"/>
                  <a:gd name="T18" fmla="*/ 1005 w 2035"/>
                  <a:gd name="T19" fmla="*/ 1050 h 2330"/>
                  <a:gd name="T20" fmla="*/ 160 w 2035"/>
                  <a:gd name="T21" fmla="*/ 2323 h 2330"/>
                  <a:gd name="T22" fmla="*/ 0 w 2035"/>
                  <a:gd name="T23" fmla="*/ 2280 h 2330"/>
                  <a:gd name="T24" fmla="*/ 28 w 2035"/>
                  <a:gd name="T25" fmla="*/ 2232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2330">
                    <a:moveTo>
                      <a:pt x="28" y="2232"/>
                    </a:moveTo>
                    <a:cubicBezTo>
                      <a:pt x="932" y="798"/>
                      <a:pt x="932" y="798"/>
                      <a:pt x="932" y="798"/>
                    </a:cubicBezTo>
                    <a:cubicBezTo>
                      <a:pt x="1272" y="1008"/>
                      <a:pt x="1272" y="1008"/>
                      <a:pt x="1272" y="1008"/>
                    </a:cubicBezTo>
                    <a:cubicBezTo>
                      <a:pt x="1752" y="293"/>
                      <a:pt x="1752" y="293"/>
                      <a:pt x="1752" y="293"/>
                    </a:cubicBezTo>
                    <a:cubicBezTo>
                      <a:pt x="1657" y="232"/>
                      <a:pt x="1657" y="232"/>
                      <a:pt x="1657" y="232"/>
                    </a:cubicBezTo>
                    <a:cubicBezTo>
                      <a:pt x="2035" y="0"/>
                      <a:pt x="2035" y="0"/>
                      <a:pt x="2035" y="0"/>
                    </a:cubicBezTo>
                    <a:cubicBezTo>
                      <a:pt x="1998" y="454"/>
                      <a:pt x="1998" y="454"/>
                      <a:pt x="1998" y="454"/>
                    </a:cubicBezTo>
                    <a:cubicBezTo>
                      <a:pt x="1892" y="384"/>
                      <a:pt x="1892" y="384"/>
                      <a:pt x="1892" y="384"/>
                    </a:cubicBezTo>
                    <a:cubicBezTo>
                      <a:pt x="1333" y="1250"/>
                      <a:pt x="1333" y="1250"/>
                      <a:pt x="1333" y="1250"/>
                    </a:cubicBezTo>
                    <a:cubicBezTo>
                      <a:pt x="1005" y="1050"/>
                      <a:pt x="1005" y="1050"/>
                      <a:pt x="1005" y="1050"/>
                    </a:cubicBezTo>
                    <a:cubicBezTo>
                      <a:pt x="160" y="2323"/>
                      <a:pt x="160" y="2323"/>
                      <a:pt x="160" y="2323"/>
                    </a:cubicBezTo>
                    <a:cubicBezTo>
                      <a:pt x="160" y="2323"/>
                      <a:pt x="75" y="2330"/>
                      <a:pt x="0" y="2280"/>
                    </a:cubicBezTo>
                    <a:lnTo>
                      <a:pt x="28" y="223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dirty="0"/>
              </a:p>
            </p:txBody>
          </p:sp>
        </p:grpSp>
        <p:sp>
          <p:nvSpPr>
            <p:cNvPr id="2" name="Oval 1"/>
            <p:cNvSpPr/>
            <p:nvPr userDrawn="1"/>
          </p:nvSpPr>
          <p:spPr>
            <a:xfrm>
              <a:off x="8739455" y="583395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25" name="Oval 24"/>
            <p:cNvSpPr/>
            <p:nvPr userDrawn="1"/>
          </p:nvSpPr>
          <p:spPr>
            <a:xfrm>
              <a:off x="9653855" y="572727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grpSp>
    </p:spTree>
    <p:extLst>
      <p:ext uri="{BB962C8B-B14F-4D97-AF65-F5344CB8AC3E}">
        <p14:creationId xmlns:p14="http://schemas.microsoft.com/office/powerpoint/2010/main" val="142747838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1_Opening or Closing 2">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endParaRPr lang="en-US" sz="1500" dirty="0"/>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Tree>
    <p:extLst>
      <p:ext uri="{BB962C8B-B14F-4D97-AF65-F5344CB8AC3E}">
        <p14:creationId xmlns:p14="http://schemas.microsoft.com/office/powerpoint/2010/main" val="231706660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Regular 1">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079F2E-C70F-4FC6-B22C-37D18CDD7AC4}" type="slidenum">
              <a:rPr lang="en-US" sz="1000" smtClean="0">
                <a:solidFill>
                  <a:schemeClr val="bg1">
                    <a:lumMod val="75000"/>
                  </a:schemeClr>
                </a:solidFill>
                <a:latin typeface="Segoe"/>
              </a:rPr>
              <a:pPr/>
              <a:t>‹#›</a:t>
            </a:fld>
            <a:endParaRPr lang="en-US" sz="1000" dirty="0">
              <a:solidFill>
                <a:schemeClr val="bg1">
                  <a:lumMod val="75000"/>
                </a:schemeClr>
              </a:solidFill>
              <a:latin typeface="Segoe"/>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87248569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Content and Table">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079F2E-C70F-4FC6-B22C-37D18CDD7AC4}" type="slidenum">
              <a:rPr lang="en-US" sz="1000" smtClean="0">
                <a:solidFill>
                  <a:schemeClr val="bg1">
                    <a:lumMod val="75000"/>
                  </a:schemeClr>
                </a:solidFill>
                <a:latin typeface="Segoe"/>
              </a:rPr>
              <a:pPr/>
              <a:t>‹#›</a:t>
            </a:fld>
            <a:endParaRPr lang="en-US" sz="1000" dirty="0">
              <a:solidFill>
                <a:schemeClr val="bg1">
                  <a:lumMod val="75000"/>
                </a:schemeClr>
              </a:solidFill>
              <a:latin typeface="Segoe"/>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sz="quarter" idx="10"/>
          </p:nvPr>
        </p:nvSpPr>
        <p:spPr>
          <a:xfrm>
            <a:off x="469937" y="1524000"/>
            <a:ext cx="6086438" cy="3905250"/>
          </a:xfrm>
          <a:prstGeom prst="rect">
            <a:avLst/>
          </a:prstGeom>
        </p:spPr>
        <p:txBody>
          <a:bodyPr/>
          <a:lstStyle>
            <a:lvl1pPr marL="0" indent="0">
              <a:buFontTx/>
              <a:buNone/>
              <a:defRPr sz="3333" spc="-67" baseline="0">
                <a:solidFill>
                  <a:schemeClr val="accent1"/>
                </a:solidFill>
                <a:latin typeface="+mj-lt"/>
              </a:defRPr>
            </a:lvl1pPr>
            <a:lvl2pPr marL="544237" indent="0">
              <a:buFontTx/>
              <a:buNone/>
              <a:defRPr sz="2667" spc="-75" baseline="0">
                <a:latin typeface="+mj-lt"/>
              </a:defRPr>
            </a:lvl2pPr>
            <a:lvl3pPr marL="1088474" indent="0">
              <a:buFontTx/>
              <a:buNone/>
              <a:defRPr sz="2000" spc="-75" baseline="0">
                <a:latin typeface="+mj-lt"/>
              </a:defRPr>
            </a:lvl3pPr>
            <a:lvl4pPr marL="1632711" indent="0">
              <a:buFontTx/>
              <a:buNone/>
              <a:defRPr sz="1667">
                <a:latin typeface="+mn-lt"/>
              </a:defRPr>
            </a:lvl4pPr>
            <a:lvl5pPr marL="2176947" indent="0">
              <a:buFontTx/>
              <a:buNone/>
              <a:defRPr sz="15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961623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Content Scree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440" y="1524000"/>
            <a:ext cx="11151918" cy="4760913"/>
          </a:xfrm>
          <a:prstGeom prst="rect">
            <a:avLst/>
          </a:prstGeom>
        </p:spPr>
        <p:txBody>
          <a:bodyPr/>
          <a:lstStyle>
            <a:lvl1pPr marL="0" indent="0">
              <a:buFontTx/>
              <a:buNone/>
              <a:defRPr sz="3333" spc="-75" baseline="0">
                <a:solidFill>
                  <a:schemeClr val="accent1"/>
                </a:solidFill>
                <a:latin typeface="Segoe UI Light" panose="020B0502040204020203" pitchFamily="34" charset="0"/>
                <a:ea typeface="Segoe UI" panose="020B0502040204020203" pitchFamily="34" charset="0"/>
                <a:cs typeface="Segoe UI" panose="020B0502040204020203" pitchFamily="34" charset="0"/>
              </a:defRPr>
            </a:lvl1pPr>
            <a:lvl2pPr marL="544237" indent="0">
              <a:buFontTx/>
              <a:buNone/>
              <a:defRPr sz="2667" spc="-75" baseline="0">
                <a:latin typeface="+mj-lt"/>
                <a:ea typeface="Segoe UI" panose="020B0502040204020203" pitchFamily="34" charset="0"/>
                <a:cs typeface="Segoe UI" panose="020B0502040204020203" pitchFamily="34" charset="0"/>
              </a:defRPr>
            </a:lvl2pPr>
            <a:lvl3pPr marL="1088474" indent="0">
              <a:buFontTx/>
              <a:buNone/>
              <a:defRPr sz="2000" spc="-75" baseline="0">
                <a:latin typeface="+mj-lt"/>
                <a:ea typeface="Segoe UI" panose="020B0502040204020203" pitchFamily="34" charset="0"/>
                <a:cs typeface="Segoe UI" panose="020B0502040204020203" pitchFamily="34" charset="0"/>
              </a:defRPr>
            </a:lvl3pPr>
            <a:lvl4pPr marL="1632711" indent="0">
              <a:buFontTx/>
              <a:buNone/>
              <a:defRPr sz="1667">
                <a:latin typeface="Segoe UI" panose="020B0502040204020203" pitchFamily="34" charset="0"/>
                <a:ea typeface="Segoe UI" panose="020B0502040204020203" pitchFamily="34" charset="0"/>
                <a:cs typeface="Segoe UI" panose="020B0502040204020203" pitchFamily="34" charset="0"/>
              </a:defRPr>
            </a:lvl4pPr>
            <a:lvl5pPr marL="2176947" indent="0">
              <a:buFontTx/>
              <a:buNone/>
              <a:defRPr sz="150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11"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079F2E-C70F-4FC6-B22C-37D18CDD7AC4}" type="slidenum">
              <a:rPr lang="en-US" sz="1000" smtClean="0">
                <a:solidFill>
                  <a:schemeClr val="bg1">
                    <a:lumMod val="75000"/>
                  </a:schemeClr>
                </a:solidFill>
                <a:latin typeface="Segoe"/>
              </a:rPr>
              <a:pPr/>
              <a:t>‹#›</a:t>
            </a:fld>
            <a:endParaRPr lang="en-US" sz="1000" dirty="0">
              <a:solidFill>
                <a:schemeClr val="bg1">
                  <a:lumMod val="75000"/>
                </a:schemeClr>
              </a:solidFill>
              <a:latin typeface="Segoe"/>
            </a:endParaRPr>
          </a:p>
        </p:txBody>
      </p:sp>
    </p:spTree>
    <p:extLst>
      <p:ext uri="{BB962C8B-B14F-4D97-AF65-F5344CB8AC3E}">
        <p14:creationId xmlns:p14="http://schemas.microsoft.com/office/powerpoint/2010/main" val="349077949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Color 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079F2E-C70F-4FC6-B22C-37D18CDD7AC4}" type="slidenum">
              <a:rPr lang="en-US" sz="1000" smtClean="0">
                <a:solidFill>
                  <a:schemeClr val="bg1"/>
                </a:solidFill>
                <a:latin typeface="Segoe"/>
              </a:rPr>
              <a:pPr/>
              <a:t>‹#›</a:t>
            </a:fld>
            <a:endParaRPr lang="en-US" sz="1000" dirty="0">
              <a:solidFill>
                <a:schemeClr val="bg1"/>
              </a:solidFill>
              <a:latin typeface="Segoe"/>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000" dirty="0">
                <a:solidFill>
                  <a:schemeClr val="bg1"/>
                </a:solidFill>
                <a:latin typeface="Segoe"/>
              </a:rPr>
              <a:t>Microsoft Confidential</a:t>
            </a:r>
          </a:p>
        </p:txBody>
      </p:sp>
    </p:spTree>
    <p:extLst>
      <p:ext uri="{BB962C8B-B14F-4D97-AF65-F5344CB8AC3E}">
        <p14:creationId xmlns:p14="http://schemas.microsoft.com/office/powerpoint/2010/main" val="338694233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Color BG 2">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8"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079F2E-C70F-4FC6-B22C-37D18CDD7AC4}" type="slidenum">
              <a:rPr lang="en-US" sz="1000" smtClean="0">
                <a:solidFill>
                  <a:srgbClr val="FFFFFF"/>
                </a:solidFill>
                <a:latin typeface="Segoe"/>
              </a:rPr>
              <a:pPr/>
              <a:t>‹#›</a:t>
            </a:fld>
            <a:endParaRPr lang="en-US" sz="1000" dirty="0">
              <a:solidFill>
                <a:srgbClr val="FFFFFF"/>
              </a:solidFill>
              <a:latin typeface="Segoe"/>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000" dirty="0">
                <a:solidFill>
                  <a:schemeClr val="bg1"/>
                </a:solidFill>
                <a:latin typeface="Segoe"/>
              </a:rPr>
              <a:t>Microsoft Confidential</a:t>
            </a:r>
          </a:p>
        </p:txBody>
      </p:sp>
    </p:spTree>
    <p:extLst>
      <p:ext uri="{BB962C8B-B14F-4D97-AF65-F5344CB8AC3E}">
        <p14:creationId xmlns:p14="http://schemas.microsoft.com/office/powerpoint/2010/main" val="9321235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Header Special">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30"/>
            <a:endParaRPr lang="en-US" sz="2167" dirty="0">
              <a:solidFill>
                <a:srgbClr val="FFFFFF"/>
              </a:solidFill>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079F2E-C70F-4FC6-B22C-37D18CDD7AC4}" type="slidenum">
              <a:rPr lang="en-US" sz="1000" smtClean="0">
                <a:solidFill>
                  <a:srgbClr val="FFFFFF">
                    <a:lumMod val="75000"/>
                  </a:srgbClr>
                </a:solidFill>
                <a:latin typeface="Segoe"/>
              </a:rPr>
              <a:pPr/>
              <a:t>‹#›</a:t>
            </a:fld>
            <a:endParaRPr lang="en-US" sz="1000" dirty="0">
              <a:solidFill>
                <a:srgbClr val="FFFFFF">
                  <a:lumMod val="75000"/>
                </a:srgbClr>
              </a:solidFill>
              <a:latin typeface="Segoe"/>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30"/>
            <a:endParaRPr lang="en-US" sz="2167" dirty="0">
              <a:solidFill>
                <a:srgbClr val="FFFFFF"/>
              </a:solidFill>
            </a:endParaRPr>
          </a:p>
        </p:txBody>
      </p:sp>
    </p:spTree>
    <p:extLst>
      <p:ext uri="{BB962C8B-B14F-4D97-AF65-F5344CB8AC3E}">
        <p14:creationId xmlns:p14="http://schemas.microsoft.com/office/powerpoint/2010/main" val="2609779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3" Type="http://schemas.openxmlformats.org/officeDocument/2006/relationships/slideLayout" Target="../slideLayouts/slideLayout184.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image" Target="../media/image6.png"/><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10" Type="http://schemas.openxmlformats.org/officeDocument/2006/relationships/slideLayout" Target="../slideLayouts/slideLayout191.xml"/><Relationship Id="rId19" Type="http://schemas.openxmlformats.org/officeDocument/2006/relationships/theme" Target="../theme/theme10.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7.xml"/><Relationship Id="rId13" Type="http://schemas.openxmlformats.org/officeDocument/2006/relationships/slideLayout" Target="../slideLayouts/slideLayout212.xml"/><Relationship Id="rId18" Type="http://schemas.openxmlformats.org/officeDocument/2006/relationships/slideLayout" Target="../slideLayouts/slideLayout217.xml"/><Relationship Id="rId26" Type="http://schemas.openxmlformats.org/officeDocument/2006/relationships/theme" Target="../theme/theme11.xml"/><Relationship Id="rId3" Type="http://schemas.openxmlformats.org/officeDocument/2006/relationships/slideLayout" Target="../slideLayouts/slideLayout202.xml"/><Relationship Id="rId21" Type="http://schemas.openxmlformats.org/officeDocument/2006/relationships/slideLayout" Target="../slideLayouts/slideLayout220.xml"/><Relationship Id="rId7" Type="http://schemas.openxmlformats.org/officeDocument/2006/relationships/slideLayout" Target="../slideLayouts/slideLayout206.xml"/><Relationship Id="rId12" Type="http://schemas.openxmlformats.org/officeDocument/2006/relationships/slideLayout" Target="../slideLayouts/slideLayout211.xml"/><Relationship Id="rId17" Type="http://schemas.openxmlformats.org/officeDocument/2006/relationships/slideLayout" Target="../slideLayouts/slideLayout216.xml"/><Relationship Id="rId25" Type="http://schemas.openxmlformats.org/officeDocument/2006/relationships/slideLayout" Target="../slideLayouts/slideLayout224.xml"/><Relationship Id="rId2" Type="http://schemas.openxmlformats.org/officeDocument/2006/relationships/slideLayout" Target="../slideLayouts/slideLayout201.xml"/><Relationship Id="rId16" Type="http://schemas.openxmlformats.org/officeDocument/2006/relationships/slideLayout" Target="../slideLayouts/slideLayout215.xml"/><Relationship Id="rId20" Type="http://schemas.openxmlformats.org/officeDocument/2006/relationships/slideLayout" Target="../slideLayouts/slideLayout219.xml"/><Relationship Id="rId1" Type="http://schemas.openxmlformats.org/officeDocument/2006/relationships/slideLayout" Target="../slideLayouts/slideLayout200.xml"/><Relationship Id="rId6" Type="http://schemas.openxmlformats.org/officeDocument/2006/relationships/slideLayout" Target="../slideLayouts/slideLayout205.xml"/><Relationship Id="rId11" Type="http://schemas.openxmlformats.org/officeDocument/2006/relationships/slideLayout" Target="../slideLayouts/slideLayout210.xml"/><Relationship Id="rId24" Type="http://schemas.openxmlformats.org/officeDocument/2006/relationships/slideLayout" Target="../slideLayouts/slideLayout223.xml"/><Relationship Id="rId5" Type="http://schemas.openxmlformats.org/officeDocument/2006/relationships/slideLayout" Target="../slideLayouts/slideLayout204.xml"/><Relationship Id="rId15" Type="http://schemas.openxmlformats.org/officeDocument/2006/relationships/slideLayout" Target="../slideLayouts/slideLayout214.xml"/><Relationship Id="rId23" Type="http://schemas.openxmlformats.org/officeDocument/2006/relationships/slideLayout" Target="../slideLayouts/slideLayout222.xml"/><Relationship Id="rId10" Type="http://schemas.openxmlformats.org/officeDocument/2006/relationships/slideLayout" Target="../slideLayouts/slideLayout209.xml"/><Relationship Id="rId19" Type="http://schemas.openxmlformats.org/officeDocument/2006/relationships/slideLayout" Target="../slideLayouts/slideLayout218.xml"/><Relationship Id="rId4" Type="http://schemas.openxmlformats.org/officeDocument/2006/relationships/slideLayout" Target="../slideLayouts/slideLayout203.xml"/><Relationship Id="rId9" Type="http://schemas.openxmlformats.org/officeDocument/2006/relationships/slideLayout" Target="../slideLayouts/slideLayout208.xml"/><Relationship Id="rId14" Type="http://schemas.openxmlformats.org/officeDocument/2006/relationships/slideLayout" Target="../slideLayouts/slideLayout213.xml"/><Relationship Id="rId22" Type="http://schemas.openxmlformats.org/officeDocument/2006/relationships/slideLayout" Target="../slideLayouts/slideLayout221.xml"/><Relationship Id="rId27" Type="http://schemas.openxmlformats.org/officeDocument/2006/relationships/image" Target="../media/image8.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32.xml"/><Relationship Id="rId13" Type="http://schemas.openxmlformats.org/officeDocument/2006/relationships/slideLayout" Target="../slideLayouts/slideLayout237.xml"/><Relationship Id="rId3" Type="http://schemas.openxmlformats.org/officeDocument/2006/relationships/slideLayout" Target="../slideLayouts/slideLayout227.xml"/><Relationship Id="rId7" Type="http://schemas.openxmlformats.org/officeDocument/2006/relationships/slideLayout" Target="../slideLayouts/slideLayout231.xml"/><Relationship Id="rId12" Type="http://schemas.openxmlformats.org/officeDocument/2006/relationships/slideLayout" Target="../slideLayouts/slideLayout236.xml"/><Relationship Id="rId2" Type="http://schemas.openxmlformats.org/officeDocument/2006/relationships/slideLayout" Target="../slideLayouts/slideLayout226.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11" Type="http://schemas.openxmlformats.org/officeDocument/2006/relationships/slideLayout" Target="../slideLayouts/slideLayout235.xml"/><Relationship Id="rId5" Type="http://schemas.openxmlformats.org/officeDocument/2006/relationships/slideLayout" Target="../slideLayouts/slideLayout229.xml"/><Relationship Id="rId10" Type="http://schemas.openxmlformats.org/officeDocument/2006/relationships/slideLayout" Target="../slideLayouts/slideLayout234.xml"/><Relationship Id="rId4" Type="http://schemas.openxmlformats.org/officeDocument/2006/relationships/slideLayout" Target="../slideLayouts/slideLayout228.xml"/><Relationship Id="rId9" Type="http://schemas.openxmlformats.org/officeDocument/2006/relationships/slideLayout" Target="../slideLayouts/slideLayout233.xml"/><Relationship Id="rId1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5.xml"/><Relationship Id="rId13" Type="http://schemas.openxmlformats.org/officeDocument/2006/relationships/slideLayout" Target="../slideLayouts/slideLayout250.xml"/><Relationship Id="rId3" Type="http://schemas.openxmlformats.org/officeDocument/2006/relationships/slideLayout" Target="../slideLayouts/slideLayout240.xml"/><Relationship Id="rId7" Type="http://schemas.openxmlformats.org/officeDocument/2006/relationships/slideLayout" Target="../slideLayouts/slideLayout244.xml"/><Relationship Id="rId12" Type="http://schemas.openxmlformats.org/officeDocument/2006/relationships/slideLayout" Target="../slideLayouts/slideLayout249.xml"/><Relationship Id="rId2" Type="http://schemas.openxmlformats.org/officeDocument/2006/relationships/slideLayout" Target="../slideLayouts/slideLayout239.xml"/><Relationship Id="rId1" Type="http://schemas.openxmlformats.org/officeDocument/2006/relationships/slideLayout" Target="../slideLayouts/slideLayout238.xml"/><Relationship Id="rId6" Type="http://schemas.openxmlformats.org/officeDocument/2006/relationships/slideLayout" Target="../slideLayouts/slideLayout243.xml"/><Relationship Id="rId11" Type="http://schemas.openxmlformats.org/officeDocument/2006/relationships/slideLayout" Target="../slideLayouts/slideLayout248.xml"/><Relationship Id="rId5" Type="http://schemas.openxmlformats.org/officeDocument/2006/relationships/slideLayout" Target="../slideLayouts/slideLayout242.xml"/><Relationship Id="rId10" Type="http://schemas.openxmlformats.org/officeDocument/2006/relationships/slideLayout" Target="../slideLayouts/slideLayout247.xml"/><Relationship Id="rId4" Type="http://schemas.openxmlformats.org/officeDocument/2006/relationships/slideLayout" Target="../slideLayouts/slideLayout241.xml"/><Relationship Id="rId9" Type="http://schemas.openxmlformats.org/officeDocument/2006/relationships/slideLayout" Target="../slideLayouts/slideLayout246.xml"/><Relationship Id="rId1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58.xml"/><Relationship Id="rId13" Type="http://schemas.openxmlformats.org/officeDocument/2006/relationships/slideLayout" Target="../slideLayouts/slideLayout263.xml"/><Relationship Id="rId18" Type="http://schemas.openxmlformats.org/officeDocument/2006/relationships/slideLayout" Target="../slideLayouts/slideLayout268.xml"/><Relationship Id="rId26" Type="http://schemas.openxmlformats.org/officeDocument/2006/relationships/theme" Target="../theme/theme14.xml"/><Relationship Id="rId3" Type="http://schemas.openxmlformats.org/officeDocument/2006/relationships/slideLayout" Target="../slideLayouts/slideLayout253.xml"/><Relationship Id="rId21" Type="http://schemas.openxmlformats.org/officeDocument/2006/relationships/slideLayout" Target="../slideLayouts/slideLayout271.xml"/><Relationship Id="rId7" Type="http://schemas.openxmlformats.org/officeDocument/2006/relationships/slideLayout" Target="../slideLayouts/slideLayout257.xml"/><Relationship Id="rId12" Type="http://schemas.openxmlformats.org/officeDocument/2006/relationships/slideLayout" Target="../slideLayouts/slideLayout262.xml"/><Relationship Id="rId17" Type="http://schemas.openxmlformats.org/officeDocument/2006/relationships/slideLayout" Target="../slideLayouts/slideLayout267.xml"/><Relationship Id="rId25" Type="http://schemas.openxmlformats.org/officeDocument/2006/relationships/slideLayout" Target="../slideLayouts/slideLayout275.xml"/><Relationship Id="rId2" Type="http://schemas.openxmlformats.org/officeDocument/2006/relationships/slideLayout" Target="../slideLayouts/slideLayout252.xml"/><Relationship Id="rId16" Type="http://schemas.openxmlformats.org/officeDocument/2006/relationships/slideLayout" Target="../slideLayouts/slideLayout266.xml"/><Relationship Id="rId20" Type="http://schemas.openxmlformats.org/officeDocument/2006/relationships/slideLayout" Target="../slideLayouts/slideLayout270.xml"/><Relationship Id="rId1" Type="http://schemas.openxmlformats.org/officeDocument/2006/relationships/slideLayout" Target="../slideLayouts/slideLayout251.xml"/><Relationship Id="rId6" Type="http://schemas.openxmlformats.org/officeDocument/2006/relationships/slideLayout" Target="../slideLayouts/slideLayout256.xml"/><Relationship Id="rId11" Type="http://schemas.openxmlformats.org/officeDocument/2006/relationships/slideLayout" Target="../slideLayouts/slideLayout261.xml"/><Relationship Id="rId24" Type="http://schemas.openxmlformats.org/officeDocument/2006/relationships/slideLayout" Target="../slideLayouts/slideLayout274.xml"/><Relationship Id="rId5" Type="http://schemas.openxmlformats.org/officeDocument/2006/relationships/slideLayout" Target="../slideLayouts/slideLayout255.xml"/><Relationship Id="rId15" Type="http://schemas.openxmlformats.org/officeDocument/2006/relationships/slideLayout" Target="../slideLayouts/slideLayout265.xml"/><Relationship Id="rId23" Type="http://schemas.openxmlformats.org/officeDocument/2006/relationships/slideLayout" Target="../slideLayouts/slideLayout273.xml"/><Relationship Id="rId10" Type="http://schemas.openxmlformats.org/officeDocument/2006/relationships/slideLayout" Target="../slideLayouts/slideLayout260.xml"/><Relationship Id="rId19" Type="http://schemas.openxmlformats.org/officeDocument/2006/relationships/slideLayout" Target="../slideLayouts/slideLayout269.xml"/><Relationship Id="rId4" Type="http://schemas.openxmlformats.org/officeDocument/2006/relationships/slideLayout" Target="../slideLayouts/slideLayout254.xml"/><Relationship Id="rId9" Type="http://schemas.openxmlformats.org/officeDocument/2006/relationships/slideLayout" Target="../slideLayouts/slideLayout259.xml"/><Relationship Id="rId14" Type="http://schemas.openxmlformats.org/officeDocument/2006/relationships/slideLayout" Target="../slideLayouts/slideLayout264.xml"/><Relationship Id="rId22" Type="http://schemas.openxmlformats.org/officeDocument/2006/relationships/slideLayout" Target="../slideLayouts/slideLayout272.xml"/><Relationship Id="rId27" Type="http://schemas.openxmlformats.org/officeDocument/2006/relationships/image" Target="../media/image8.pn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83.xml"/><Relationship Id="rId13" Type="http://schemas.openxmlformats.org/officeDocument/2006/relationships/slideLayout" Target="../slideLayouts/slideLayout288.xml"/><Relationship Id="rId18" Type="http://schemas.openxmlformats.org/officeDocument/2006/relationships/slideLayout" Target="../slideLayouts/slideLayout293.xml"/><Relationship Id="rId3" Type="http://schemas.openxmlformats.org/officeDocument/2006/relationships/slideLayout" Target="../slideLayouts/slideLayout278.xml"/><Relationship Id="rId7" Type="http://schemas.openxmlformats.org/officeDocument/2006/relationships/slideLayout" Target="../slideLayouts/slideLayout282.xml"/><Relationship Id="rId12" Type="http://schemas.openxmlformats.org/officeDocument/2006/relationships/slideLayout" Target="../slideLayouts/slideLayout287.xml"/><Relationship Id="rId17" Type="http://schemas.openxmlformats.org/officeDocument/2006/relationships/slideLayout" Target="../slideLayouts/slideLayout292.xml"/><Relationship Id="rId2" Type="http://schemas.openxmlformats.org/officeDocument/2006/relationships/slideLayout" Target="../slideLayouts/slideLayout277.xml"/><Relationship Id="rId16" Type="http://schemas.openxmlformats.org/officeDocument/2006/relationships/slideLayout" Target="../slideLayouts/slideLayout291.xml"/><Relationship Id="rId20" Type="http://schemas.openxmlformats.org/officeDocument/2006/relationships/image" Target="../media/image6.png"/><Relationship Id="rId1" Type="http://schemas.openxmlformats.org/officeDocument/2006/relationships/slideLayout" Target="../slideLayouts/slideLayout276.xml"/><Relationship Id="rId6" Type="http://schemas.openxmlformats.org/officeDocument/2006/relationships/slideLayout" Target="../slideLayouts/slideLayout281.xml"/><Relationship Id="rId11" Type="http://schemas.openxmlformats.org/officeDocument/2006/relationships/slideLayout" Target="../slideLayouts/slideLayout286.xml"/><Relationship Id="rId5" Type="http://schemas.openxmlformats.org/officeDocument/2006/relationships/slideLayout" Target="../slideLayouts/slideLayout280.xml"/><Relationship Id="rId15" Type="http://schemas.openxmlformats.org/officeDocument/2006/relationships/slideLayout" Target="../slideLayouts/slideLayout290.xml"/><Relationship Id="rId10" Type="http://schemas.openxmlformats.org/officeDocument/2006/relationships/slideLayout" Target="../slideLayouts/slideLayout285.xml"/><Relationship Id="rId19" Type="http://schemas.openxmlformats.org/officeDocument/2006/relationships/theme" Target="../theme/theme15.xml"/><Relationship Id="rId4" Type="http://schemas.openxmlformats.org/officeDocument/2006/relationships/slideLayout" Target="../slideLayouts/slideLayout279.xml"/><Relationship Id="rId9" Type="http://schemas.openxmlformats.org/officeDocument/2006/relationships/slideLayout" Target="../slideLayouts/slideLayout284.xml"/><Relationship Id="rId14" Type="http://schemas.openxmlformats.org/officeDocument/2006/relationships/slideLayout" Target="../slideLayouts/slideLayout289.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01.xml"/><Relationship Id="rId13" Type="http://schemas.openxmlformats.org/officeDocument/2006/relationships/slideLayout" Target="../slideLayouts/slideLayout306.xml"/><Relationship Id="rId18" Type="http://schemas.openxmlformats.org/officeDocument/2006/relationships/slideLayout" Target="../slideLayouts/slideLayout311.xml"/><Relationship Id="rId3" Type="http://schemas.openxmlformats.org/officeDocument/2006/relationships/slideLayout" Target="../slideLayouts/slideLayout296.xml"/><Relationship Id="rId7" Type="http://schemas.openxmlformats.org/officeDocument/2006/relationships/slideLayout" Target="../slideLayouts/slideLayout300.xml"/><Relationship Id="rId12" Type="http://schemas.openxmlformats.org/officeDocument/2006/relationships/slideLayout" Target="../slideLayouts/slideLayout305.xml"/><Relationship Id="rId17" Type="http://schemas.openxmlformats.org/officeDocument/2006/relationships/slideLayout" Target="../slideLayouts/slideLayout310.xml"/><Relationship Id="rId2" Type="http://schemas.openxmlformats.org/officeDocument/2006/relationships/slideLayout" Target="../slideLayouts/slideLayout295.xml"/><Relationship Id="rId16" Type="http://schemas.openxmlformats.org/officeDocument/2006/relationships/slideLayout" Target="../slideLayouts/slideLayout309.xml"/><Relationship Id="rId20" Type="http://schemas.openxmlformats.org/officeDocument/2006/relationships/image" Target="../media/image6.png"/><Relationship Id="rId1" Type="http://schemas.openxmlformats.org/officeDocument/2006/relationships/slideLayout" Target="../slideLayouts/slideLayout294.xml"/><Relationship Id="rId6" Type="http://schemas.openxmlformats.org/officeDocument/2006/relationships/slideLayout" Target="../slideLayouts/slideLayout299.xml"/><Relationship Id="rId11" Type="http://schemas.openxmlformats.org/officeDocument/2006/relationships/slideLayout" Target="../slideLayouts/slideLayout304.xml"/><Relationship Id="rId5" Type="http://schemas.openxmlformats.org/officeDocument/2006/relationships/slideLayout" Target="../slideLayouts/slideLayout298.xml"/><Relationship Id="rId15" Type="http://schemas.openxmlformats.org/officeDocument/2006/relationships/slideLayout" Target="../slideLayouts/slideLayout308.xml"/><Relationship Id="rId10" Type="http://schemas.openxmlformats.org/officeDocument/2006/relationships/slideLayout" Target="../slideLayouts/slideLayout303.xml"/><Relationship Id="rId19" Type="http://schemas.openxmlformats.org/officeDocument/2006/relationships/theme" Target="../theme/theme16.xml"/><Relationship Id="rId4" Type="http://schemas.openxmlformats.org/officeDocument/2006/relationships/slideLayout" Target="../slideLayouts/slideLayout297.xml"/><Relationship Id="rId9" Type="http://schemas.openxmlformats.org/officeDocument/2006/relationships/slideLayout" Target="../slideLayouts/slideLayout302.xml"/><Relationship Id="rId14" Type="http://schemas.openxmlformats.org/officeDocument/2006/relationships/slideLayout" Target="../slideLayouts/slideLayout307.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19.xml"/><Relationship Id="rId13" Type="http://schemas.openxmlformats.org/officeDocument/2006/relationships/slideLayout" Target="../slideLayouts/slideLayout324.xml"/><Relationship Id="rId18" Type="http://schemas.openxmlformats.org/officeDocument/2006/relationships/slideLayout" Target="../slideLayouts/slideLayout329.xml"/><Relationship Id="rId3" Type="http://schemas.openxmlformats.org/officeDocument/2006/relationships/slideLayout" Target="../slideLayouts/slideLayout314.xml"/><Relationship Id="rId21" Type="http://schemas.openxmlformats.org/officeDocument/2006/relationships/slideLayout" Target="../slideLayouts/slideLayout332.xml"/><Relationship Id="rId7" Type="http://schemas.openxmlformats.org/officeDocument/2006/relationships/slideLayout" Target="../slideLayouts/slideLayout318.xml"/><Relationship Id="rId12" Type="http://schemas.openxmlformats.org/officeDocument/2006/relationships/slideLayout" Target="../slideLayouts/slideLayout323.xml"/><Relationship Id="rId17" Type="http://schemas.openxmlformats.org/officeDocument/2006/relationships/slideLayout" Target="../slideLayouts/slideLayout328.xml"/><Relationship Id="rId2" Type="http://schemas.openxmlformats.org/officeDocument/2006/relationships/slideLayout" Target="../slideLayouts/slideLayout313.xml"/><Relationship Id="rId16" Type="http://schemas.openxmlformats.org/officeDocument/2006/relationships/slideLayout" Target="../slideLayouts/slideLayout327.xml"/><Relationship Id="rId20" Type="http://schemas.openxmlformats.org/officeDocument/2006/relationships/slideLayout" Target="../slideLayouts/slideLayout331.xml"/><Relationship Id="rId1" Type="http://schemas.openxmlformats.org/officeDocument/2006/relationships/slideLayout" Target="../slideLayouts/slideLayout312.xml"/><Relationship Id="rId6" Type="http://schemas.openxmlformats.org/officeDocument/2006/relationships/slideLayout" Target="../slideLayouts/slideLayout317.xml"/><Relationship Id="rId11" Type="http://schemas.openxmlformats.org/officeDocument/2006/relationships/slideLayout" Target="../slideLayouts/slideLayout322.xml"/><Relationship Id="rId5" Type="http://schemas.openxmlformats.org/officeDocument/2006/relationships/slideLayout" Target="../slideLayouts/slideLayout316.xml"/><Relationship Id="rId15" Type="http://schemas.openxmlformats.org/officeDocument/2006/relationships/slideLayout" Target="../slideLayouts/slideLayout326.xml"/><Relationship Id="rId23" Type="http://schemas.openxmlformats.org/officeDocument/2006/relationships/image" Target="../media/image14.png"/><Relationship Id="rId10" Type="http://schemas.openxmlformats.org/officeDocument/2006/relationships/slideLayout" Target="../slideLayouts/slideLayout321.xml"/><Relationship Id="rId19" Type="http://schemas.openxmlformats.org/officeDocument/2006/relationships/slideLayout" Target="../slideLayouts/slideLayout330.xml"/><Relationship Id="rId4" Type="http://schemas.openxmlformats.org/officeDocument/2006/relationships/slideLayout" Target="../slideLayouts/slideLayout315.xml"/><Relationship Id="rId9" Type="http://schemas.openxmlformats.org/officeDocument/2006/relationships/slideLayout" Target="../slideLayouts/slideLayout320.xml"/><Relationship Id="rId14" Type="http://schemas.openxmlformats.org/officeDocument/2006/relationships/slideLayout" Target="../slideLayouts/slideLayout325.xml"/><Relationship Id="rId22"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40.xml"/><Relationship Id="rId13" Type="http://schemas.openxmlformats.org/officeDocument/2006/relationships/slideLayout" Target="../slideLayouts/slideLayout345.xml"/><Relationship Id="rId18" Type="http://schemas.openxmlformats.org/officeDocument/2006/relationships/slideLayout" Target="../slideLayouts/slideLayout350.xml"/><Relationship Id="rId3" Type="http://schemas.openxmlformats.org/officeDocument/2006/relationships/slideLayout" Target="../slideLayouts/slideLayout335.xml"/><Relationship Id="rId21" Type="http://schemas.openxmlformats.org/officeDocument/2006/relationships/image" Target="../media/image24.png"/><Relationship Id="rId7" Type="http://schemas.openxmlformats.org/officeDocument/2006/relationships/slideLayout" Target="../slideLayouts/slideLayout339.xml"/><Relationship Id="rId12" Type="http://schemas.openxmlformats.org/officeDocument/2006/relationships/slideLayout" Target="../slideLayouts/slideLayout344.xml"/><Relationship Id="rId17" Type="http://schemas.openxmlformats.org/officeDocument/2006/relationships/slideLayout" Target="../slideLayouts/slideLayout349.xml"/><Relationship Id="rId2" Type="http://schemas.openxmlformats.org/officeDocument/2006/relationships/slideLayout" Target="../slideLayouts/slideLayout334.xml"/><Relationship Id="rId16" Type="http://schemas.openxmlformats.org/officeDocument/2006/relationships/slideLayout" Target="../slideLayouts/slideLayout348.xml"/><Relationship Id="rId20" Type="http://schemas.openxmlformats.org/officeDocument/2006/relationships/theme" Target="../theme/theme18.xml"/><Relationship Id="rId1" Type="http://schemas.openxmlformats.org/officeDocument/2006/relationships/slideLayout" Target="../slideLayouts/slideLayout333.xml"/><Relationship Id="rId6" Type="http://schemas.openxmlformats.org/officeDocument/2006/relationships/slideLayout" Target="../slideLayouts/slideLayout338.xml"/><Relationship Id="rId11" Type="http://schemas.openxmlformats.org/officeDocument/2006/relationships/slideLayout" Target="../slideLayouts/slideLayout343.xml"/><Relationship Id="rId5" Type="http://schemas.openxmlformats.org/officeDocument/2006/relationships/slideLayout" Target="../slideLayouts/slideLayout337.xml"/><Relationship Id="rId15" Type="http://schemas.openxmlformats.org/officeDocument/2006/relationships/slideLayout" Target="../slideLayouts/slideLayout347.xml"/><Relationship Id="rId10" Type="http://schemas.openxmlformats.org/officeDocument/2006/relationships/slideLayout" Target="../slideLayouts/slideLayout342.xml"/><Relationship Id="rId19" Type="http://schemas.openxmlformats.org/officeDocument/2006/relationships/slideLayout" Target="../slideLayouts/slideLayout351.xml"/><Relationship Id="rId4" Type="http://schemas.openxmlformats.org/officeDocument/2006/relationships/slideLayout" Target="../slideLayouts/slideLayout336.xml"/><Relationship Id="rId9" Type="http://schemas.openxmlformats.org/officeDocument/2006/relationships/slideLayout" Target="../slideLayouts/slideLayout341.xml"/><Relationship Id="rId14" Type="http://schemas.openxmlformats.org/officeDocument/2006/relationships/slideLayout" Target="../slideLayouts/slideLayout346.xml"/><Relationship Id="rId22" Type="http://schemas.openxmlformats.org/officeDocument/2006/relationships/image" Target="../media/image25.png"/></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59.xml"/><Relationship Id="rId13" Type="http://schemas.openxmlformats.org/officeDocument/2006/relationships/slideLayout" Target="../slideLayouts/slideLayout364.xml"/><Relationship Id="rId3" Type="http://schemas.openxmlformats.org/officeDocument/2006/relationships/slideLayout" Target="../slideLayouts/slideLayout354.xml"/><Relationship Id="rId7" Type="http://schemas.openxmlformats.org/officeDocument/2006/relationships/slideLayout" Target="../slideLayouts/slideLayout358.xml"/><Relationship Id="rId12" Type="http://schemas.openxmlformats.org/officeDocument/2006/relationships/slideLayout" Target="../slideLayouts/slideLayout363.xml"/><Relationship Id="rId2" Type="http://schemas.openxmlformats.org/officeDocument/2006/relationships/slideLayout" Target="../slideLayouts/slideLayout353.xml"/><Relationship Id="rId1" Type="http://schemas.openxmlformats.org/officeDocument/2006/relationships/slideLayout" Target="../slideLayouts/slideLayout352.xml"/><Relationship Id="rId6" Type="http://schemas.openxmlformats.org/officeDocument/2006/relationships/slideLayout" Target="../slideLayouts/slideLayout357.xml"/><Relationship Id="rId11" Type="http://schemas.openxmlformats.org/officeDocument/2006/relationships/slideLayout" Target="../slideLayouts/slideLayout362.xml"/><Relationship Id="rId5" Type="http://schemas.openxmlformats.org/officeDocument/2006/relationships/slideLayout" Target="../slideLayouts/slideLayout356.xml"/><Relationship Id="rId10" Type="http://schemas.openxmlformats.org/officeDocument/2006/relationships/slideLayout" Target="../slideLayouts/slideLayout361.xml"/><Relationship Id="rId4" Type="http://schemas.openxmlformats.org/officeDocument/2006/relationships/slideLayout" Target="../slideLayouts/slideLayout355.xml"/><Relationship Id="rId9" Type="http://schemas.openxmlformats.org/officeDocument/2006/relationships/slideLayout" Target="../slideLayouts/slideLayout360.xml"/><Relationship Id="rId14"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72.xml"/><Relationship Id="rId13" Type="http://schemas.openxmlformats.org/officeDocument/2006/relationships/slideLayout" Target="../slideLayouts/slideLayout377.xml"/><Relationship Id="rId18" Type="http://schemas.openxmlformats.org/officeDocument/2006/relationships/slideLayout" Target="../slideLayouts/slideLayout382.xml"/><Relationship Id="rId26" Type="http://schemas.openxmlformats.org/officeDocument/2006/relationships/slideLayout" Target="../slideLayouts/slideLayout390.xml"/><Relationship Id="rId39" Type="http://schemas.openxmlformats.org/officeDocument/2006/relationships/slideLayout" Target="../slideLayouts/slideLayout403.xml"/><Relationship Id="rId3" Type="http://schemas.openxmlformats.org/officeDocument/2006/relationships/slideLayout" Target="../slideLayouts/slideLayout367.xml"/><Relationship Id="rId21" Type="http://schemas.openxmlformats.org/officeDocument/2006/relationships/slideLayout" Target="../slideLayouts/slideLayout385.xml"/><Relationship Id="rId34" Type="http://schemas.openxmlformats.org/officeDocument/2006/relationships/slideLayout" Target="../slideLayouts/slideLayout398.xml"/><Relationship Id="rId42" Type="http://schemas.openxmlformats.org/officeDocument/2006/relationships/slideLayout" Target="../slideLayouts/slideLayout406.xml"/><Relationship Id="rId7" Type="http://schemas.openxmlformats.org/officeDocument/2006/relationships/slideLayout" Target="../slideLayouts/slideLayout371.xml"/><Relationship Id="rId12" Type="http://schemas.openxmlformats.org/officeDocument/2006/relationships/slideLayout" Target="../slideLayouts/slideLayout376.xml"/><Relationship Id="rId17" Type="http://schemas.openxmlformats.org/officeDocument/2006/relationships/slideLayout" Target="../slideLayouts/slideLayout381.xml"/><Relationship Id="rId25" Type="http://schemas.openxmlformats.org/officeDocument/2006/relationships/slideLayout" Target="../slideLayouts/slideLayout389.xml"/><Relationship Id="rId33" Type="http://schemas.openxmlformats.org/officeDocument/2006/relationships/slideLayout" Target="../slideLayouts/slideLayout397.xml"/><Relationship Id="rId38" Type="http://schemas.openxmlformats.org/officeDocument/2006/relationships/slideLayout" Target="../slideLayouts/slideLayout402.xml"/><Relationship Id="rId2" Type="http://schemas.openxmlformats.org/officeDocument/2006/relationships/slideLayout" Target="../slideLayouts/slideLayout366.xml"/><Relationship Id="rId16" Type="http://schemas.openxmlformats.org/officeDocument/2006/relationships/slideLayout" Target="../slideLayouts/slideLayout380.xml"/><Relationship Id="rId20" Type="http://schemas.openxmlformats.org/officeDocument/2006/relationships/slideLayout" Target="../slideLayouts/slideLayout384.xml"/><Relationship Id="rId29" Type="http://schemas.openxmlformats.org/officeDocument/2006/relationships/slideLayout" Target="../slideLayouts/slideLayout393.xml"/><Relationship Id="rId41" Type="http://schemas.openxmlformats.org/officeDocument/2006/relationships/slideLayout" Target="../slideLayouts/slideLayout405.xml"/><Relationship Id="rId1" Type="http://schemas.openxmlformats.org/officeDocument/2006/relationships/slideLayout" Target="../slideLayouts/slideLayout365.xml"/><Relationship Id="rId6" Type="http://schemas.openxmlformats.org/officeDocument/2006/relationships/slideLayout" Target="../slideLayouts/slideLayout370.xml"/><Relationship Id="rId11" Type="http://schemas.openxmlformats.org/officeDocument/2006/relationships/slideLayout" Target="../slideLayouts/slideLayout375.xml"/><Relationship Id="rId24" Type="http://schemas.openxmlformats.org/officeDocument/2006/relationships/slideLayout" Target="../slideLayouts/slideLayout388.xml"/><Relationship Id="rId32" Type="http://schemas.openxmlformats.org/officeDocument/2006/relationships/slideLayout" Target="../slideLayouts/slideLayout396.xml"/><Relationship Id="rId37" Type="http://schemas.openxmlformats.org/officeDocument/2006/relationships/slideLayout" Target="../slideLayouts/slideLayout401.xml"/><Relationship Id="rId40" Type="http://schemas.openxmlformats.org/officeDocument/2006/relationships/slideLayout" Target="../slideLayouts/slideLayout404.xml"/><Relationship Id="rId45" Type="http://schemas.openxmlformats.org/officeDocument/2006/relationships/image" Target="../media/image27.png"/><Relationship Id="rId5" Type="http://schemas.openxmlformats.org/officeDocument/2006/relationships/slideLayout" Target="../slideLayouts/slideLayout369.xml"/><Relationship Id="rId15" Type="http://schemas.openxmlformats.org/officeDocument/2006/relationships/slideLayout" Target="../slideLayouts/slideLayout379.xml"/><Relationship Id="rId23" Type="http://schemas.openxmlformats.org/officeDocument/2006/relationships/slideLayout" Target="../slideLayouts/slideLayout387.xml"/><Relationship Id="rId28" Type="http://schemas.openxmlformats.org/officeDocument/2006/relationships/slideLayout" Target="../slideLayouts/slideLayout392.xml"/><Relationship Id="rId36" Type="http://schemas.openxmlformats.org/officeDocument/2006/relationships/slideLayout" Target="../slideLayouts/slideLayout400.xml"/><Relationship Id="rId10" Type="http://schemas.openxmlformats.org/officeDocument/2006/relationships/slideLayout" Target="../slideLayouts/slideLayout374.xml"/><Relationship Id="rId19" Type="http://schemas.openxmlformats.org/officeDocument/2006/relationships/slideLayout" Target="../slideLayouts/slideLayout383.xml"/><Relationship Id="rId31" Type="http://schemas.openxmlformats.org/officeDocument/2006/relationships/slideLayout" Target="../slideLayouts/slideLayout395.xml"/><Relationship Id="rId44" Type="http://schemas.openxmlformats.org/officeDocument/2006/relationships/image" Target="../media/image26.png"/><Relationship Id="rId4" Type="http://schemas.openxmlformats.org/officeDocument/2006/relationships/slideLayout" Target="../slideLayouts/slideLayout368.xml"/><Relationship Id="rId9" Type="http://schemas.openxmlformats.org/officeDocument/2006/relationships/slideLayout" Target="../slideLayouts/slideLayout373.xml"/><Relationship Id="rId14" Type="http://schemas.openxmlformats.org/officeDocument/2006/relationships/slideLayout" Target="../slideLayouts/slideLayout378.xml"/><Relationship Id="rId22" Type="http://schemas.openxmlformats.org/officeDocument/2006/relationships/slideLayout" Target="../slideLayouts/slideLayout386.xml"/><Relationship Id="rId27" Type="http://schemas.openxmlformats.org/officeDocument/2006/relationships/slideLayout" Target="../slideLayouts/slideLayout391.xml"/><Relationship Id="rId30" Type="http://schemas.openxmlformats.org/officeDocument/2006/relationships/slideLayout" Target="../slideLayouts/slideLayout394.xml"/><Relationship Id="rId35" Type="http://schemas.openxmlformats.org/officeDocument/2006/relationships/slideLayout" Target="../slideLayouts/slideLayout399.xml"/><Relationship Id="rId43"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414.xml"/><Relationship Id="rId13" Type="http://schemas.openxmlformats.org/officeDocument/2006/relationships/slideLayout" Target="../slideLayouts/slideLayout419.xml"/><Relationship Id="rId3" Type="http://schemas.openxmlformats.org/officeDocument/2006/relationships/slideLayout" Target="../slideLayouts/slideLayout409.xml"/><Relationship Id="rId7" Type="http://schemas.openxmlformats.org/officeDocument/2006/relationships/slideLayout" Target="../slideLayouts/slideLayout413.xml"/><Relationship Id="rId12" Type="http://schemas.openxmlformats.org/officeDocument/2006/relationships/slideLayout" Target="../slideLayouts/slideLayout418.xml"/><Relationship Id="rId2" Type="http://schemas.openxmlformats.org/officeDocument/2006/relationships/slideLayout" Target="../slideLayouts/slideLayout408.xml"/><Relationship Id="rId1" Type="http://schemas.openxmlformats.org/officeDocument/2006/relationships/slideLayout" Target="../slideLayouts/slideLayout407.xml"/><Relationship Id="rId6" Type="http://schemas.openxmlformats.org/officeDocument/2006/relationships/slideLayout" Target="../slideLayouts/slideLayout412.xml"/><Relationship Id="rId11" Type="http://schemas.openxmlformats.org/officeDocument/2006/relationships/slideLayout" Target="../slideLayouts/slideLayout417.xml"/><Relationship Id="rId5" Type="http://schemas.openxmlformats.org/officeDocument/2006/relationships/slideLayout" Target="../slideLayouts/slideLayout411.xml"/><Relationship Id="rId10" Type="http://schemas.openxmlformats.org/officeDocument/2006/relationships/slideLayout" Target="../slideLayouts/slideLayout416.xml"/><Relationship Id="rId4" Type="http://schemas.openxmlformats.org/officeDocument/2006/relationships/slideLayout" Target="../slideLayouts/slideLayout410.xml"/><Relationship Id="rId9" Type="http://schemas.openxmlformats.org/officeDocument/2006/relationships/slideLayout" Target="../slideLayouts/slideLayout415.xml"/><Relationship Id="rId14"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427.xml"/><Relationship Id="rId13" Type="http://schemas.openxmlformats.org/officeDocument/2006/relationships/slideLayout" Target="../slideLayouts/slideLayout432.xml"/><Relationship Id="rId18" Type="http://schemas.openxmlformats.org/officeDocument/2006/relationships/slideLayout" Target="../slideLayouts/slideLayout437.xml"/><Relationship Id="rId26" Type="http://schemas.openxmlformats.org/officeDocument/2006/relationships/slideLayout" Target="../slideLayouts/slideLayout445.xml"/><Relationship Id="rId3" Type="http://schemas.openxmlformats.org/officeDocument/2006/relationships/slideLayout" Target="../slideLayouts/slideLayout422.xml"/><Relationship Id="rId21" Type="http://schemas.openxmlformats.org/officeDocument/2006/relationships/slideLayout" Target="../slideLayouts/slideLayout440.xml"/><Relationship Id="rId7" Type="http://schemas.openxmlformats.org/officeDocument/2006/relationships/slideLayout" Target="../slideLayouts/slideLayout426.xml"/><Relationship Id="rId12" Type="http://schemas.openxmlformats.org/officeDocument/2006/relationships/slideLayout" Target="../slideLayouts/slideLayout431.xml"/><Relationship Id="rId17" Type="http://schemas.openxmlformats.org/officeDocument/2006/relationships/slideLayout" Target="../slideLayouts/slideLayout436.xml"/><Relationship Id="rId25" Type="http://schemas.openxmlformats.org/officeDocument/2006/relationships/slideLayout" Target="../slideLayouts/slideLayout444.xml"/><Relationship Id="rId2" Type="http://schemas.openxmlformats.org/officeDocument/2006/relationships/slideLayout" Target="../slideLayouts/slideLayout421.xml"/><Relationship Id="rId16" Type="http://schemas.openxmlformats.org/officeDocument/2006/relationships/slideLayout" Target="../slideLayouts/slideLayout435.xml"/><Relationship Id="rId20" Type="http://schemas.openxmlformats.org/officeDocument/2006/relationships/slideLayout" Target="../slideLayouts/slideLayout439.xml"/><Relationship Id="rId1" Type="http://schemas.openxmlformats.org/officeDocument/2006/relationships/slideLayout" Target="../slideLayouts/slideLayout420.xml"/><Relationship Id="rId6" Type="http://schemas.openxmlformats.org/officeDocument/2006/relationships/slideLayout" Target="../slideLayouts/slideLayout425.xml"/><Relationship Id="rId11" Type="http://schemas.openxmlformats.org/officeDocument/2006/relationships/slideLayout" Target="../slideLayouts/slideLayout430.xml"/><Relationship Id="rId24" Type="http://schemas.openxmlformats.org/officeDocument/2006/relationships/slideLayout" Target="../slideLayouts/slideLayout443.xml"/><Relationship Id="rId5" Type="http://schemas.openxmlformats.org/officeDocument/2006/relationships/slideLayout" Target="../slideLayouts/slideLayout424.xml"/><Relationship Id="rId15" Type="http://schemas.openxmlformats.org/officeDocument/2006/relationships/slideLayout" Target="../slideLayouts/slideLayout434.xml"/><Relationship Id="rId23" Type="http://schemas.openxmlformats.org/officeDocument/2006/relationships/slideLayout" Target="../slideLayouts/slideLayout442.xml"/><Relationship Id="rId10" Type="http://schemas.openxmlformats.org/officeDocument/2006/relationships/slideLayout" Target="../slideLayouts/slideLayout429.xml"/><Relationship Id="rId19" Type="http://schemas.openxmlformats.org/officeDocument/2006/relationships/slideLayout" Target="../slideLayouts/slideLayout438.xml"/><Relationship Id="rId4" Type="http://schemas.openxmlformats.org/officeDocument/2006/relationships/slideLayout" Target="../slideLayouts/slideLayout423.xml"/><Relationship Id="rId9" Type="http://schemas.openxmlformats.org/officeDocument/2006/relationships/slideLayout" Target="../slideLayouts/slideLayout428.xml"/><Relationship Id="rId14" Type="http://schemas.openxmlformats.org/officeDocument/2006/relationships/slideLayout" Target="../slideLayouts/slideLayout433.xml"/><Relationship Id="rId22" Type="http://schemas.openxmlformats.org/officeDocument/2006/relationships/slideLayout" Target="../slideLayouts/slideLayout441.xml"/><Relationship Id="rId27"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453.xml"/><Relationship Id="rId13" Type="http://schemas.openxmlformats.org/officeDocument/2006/relationships/slideLayout" Target="../slideLayouts/slideLayout458.xml"/><Relationship Id="rId18" Type="http://schemas.openxmlformats.org/officeDocument/2006/relationships/slideLayout" Target="../slideLayouts/slideLayout463.xml"/><Relationship Id="rId26" Type="http://schemas.openxmlformats.org/officeDocument/2006/relationships/slideLayout" Target="../slideLayouts/slideLayout471.xml"/><Relationship Id="rId39" Type="http://schemas.openxmlformats.org/officeDocument/2006/relationships/slideLayout" Target="../slideLayouts/slideLayout484.xml"/><Relationship Id="rId3" Type="http://schemas.openxmlformats.org/officeDocument/2006/relationships/slideLayout" Target="../slideLayouts/slideLayout448.xml"/><Relationship Id="rId21" Type="http://schemas.openxmlformats.org/officeDocument/2006/relationships/slideLayout" Target="../slideLayouts/slideLayout466.xml"/><Relationship Id="rId34" Type="http://schemas.openxmlformats.org/officeDocument/2006/relationships/slideLayout" Target="../slideLayouts/slideLayout479.xml"/><Relationship Id="rId42" Type="http://schemas.openxmlformats.org/officeDocument/2006/relationships/theme" Target="../theme/theme23.xml"/><Relationship Id="rId7" Type="http://schemas.openxmlformats.org/officeDocument/2006/relationships/slideLayout" Target="../slideLayouts/slideLayout452.xml"/><Relationship Id="rId12" Type="http://schemas.openxmlformats.org/officeDocument/2006/relationships/slideLayout" Target="../slideLayouts/slideLayout457.xml"/><Relationship Id="rId17" Type="http://schemas.openxmlformats.org/officeDocument/2006/relationships/slideLayout" Target="../slideLayouts/slideLayout462.xml"/><Relationship Id="rId25" Type="http://schemas.openxmlformats.org/officeDocument/2006/relationships/slideLayout" Target="../slideLayouts/slideLayout470.xml"/><Relationship Id="rId33" Type="http://schemas.openxmlformats.org/officeDocument/2006/relationships/slideLayout" Target="../slideLayouts/slideLayout478.xml"/><Relationship Id="rId38" Type="http://schemas.openxmlformats.org/officeDocument/2006/relationships/slideLayout" Target="../slideLayouts/slideLayout483.xml"/><Relationship Id="rId2" Type="http://schemas.openxmlformats.org/officeDocument/2006/relationships/slideLayout" Target="../slideLayouts/slideLayout447.xml"/><Relationship Id="rId16" Type="http://schemas.openxmlformats.org/officeDocument/2006/relationships/slideLayout" Target="../slideLayouts/slideLayout461.xml"/><Relationship Id="rId20" Type="http://schemas.openxmlformats.org/officeDocument/2006/relationships/slideLayout" Target="../slideLayouts/slideLayout465.xml"/><Relationship Id="rId29" Type="http://schemas.openxmlformats.org/officeDocument/2006/relationships/slideLayout" Target="../slideLayouts/slideLayout474.xml"/><Relationship Id="rId41" Type="http://schemas.openxmlformats.org/officeDocument/2006/relationships/slideLayout" Target="../slideLayouts/slideLayout486.xml"/><Relationship Id="rId1" Type="http://schemas.openxmlformats.org/officeDocument/2006/relationships/slideLayout" Target="../slideLayouts/slideLayout446.xml"/><Relationship Id="rId6" Type="http://schemas.openxmlformats.org/officeDocument/2006/relationships/slideLayout" Target="../slideLayouts/slideLayout451.xml"/><Relationship Id="rId11" Type="http://schemas.openxmlformats.org/officeDocument/2006/relationships/slideLayout" Target="../slideLayouts/slideLayout456.xml"/><Relationship Id="rId24" Type="http://schemas.openxmlformats.org/officeDocument/2006/relationships/slideLayout" Target="../slideLayouts/slideLayout469.xml"/><Relationship Id="rId32" Type="http://schemas.openxmlformats.org/officeDocument/2006/relationships/slideLayout" Target="../slideLayouts/slideLayout477.xml"/><Relationship Id="rId37" Type="http://schemas.openxmlformats.org/officeDocument/2006/relationships/slideLayout" Target="../slideLayouts/slideLayout482.xml"/><Relationship Id="rId40" Type="http://schemas.openxmlformats.org/officeDocument/2006/relationships/slideLayout" Target="../slideLayouts/slideLayout485.xml"/><Relationship Id="rId5" Type="http://schemas.openxmlformats.org/officeDocument/2006/relationships/slideLayout" Target="../slideLayouts/slideLayout450.xml"/><Relationship Id="rId15" Type="http://schemas.openxmlformats.org/officeDocument/2006/relationships/slideLayout" Target="../slideLayouts/slideLayout460.xml"/><Relationship Id="rId23" Type="http://schemas.openxmlformats.org/officeDocument/2006/relationships/slideLayout" Target="../slideLayouts/slideLayout468.xml"/><Relationship Id="rId28" Type="http://schemas.openxmlformats.org/officeDocument/2006/relationships/slideLayout" Target="../slideLayouts/slideLayout473.xml"/><Relationship Id="rId36" Type="http://schemas.openxmlformats.org/officeDocument/2006/relationships/slideLayout" Target="../slideLayouts/slideLayout481.xml"/><Relationship Id="rId10" Type="http://schemas.openxmlformats.org/officeDocument/2006/relationships/slideLayout" Target="../slideLayouts/slideLayout455.xml"/><Relationship Id="rId19" Type="http://schemas.openxmlformats.org/officeDocument/2006/relationships/slideLayout" Target="../slideLayouts/slideLayout464.xml"/><Relationship Id="rId31" Type="http://schemas.openxmlformats.org/officeDocument/2006/relationships/slideLayout" Target="../slideLayouts/slideLayout476.xml"/><Relationship Id="rId44" Type="http://schemas.openxmlformats.org/officeDocument/2006/relationships/image" Target="../media/image27.png"/><Relationship Id="rId4" Type="http://schemas.openxmlformats.org/officeDocument/2006/relationships/slideLayout" Target="../slideLayouts/slideLayout449.xml"/><Relationship Id="rId9" Type="http://schemas.openxmlformats.org/officeDocument/2006/relationships/slideLayout" Target="../slideLayouts/slideLayout454.xml"/><Relationship Id="rId14" Type="http://schemas.openxmlformats.org/officeDocument/2006/relationships/slideLayout" Target="../slideLayouts/slideLayout459.xml"/><Relationship Id="rId22" Type="http://schemas.openxmlformats.org/officeDocument/2006/relationships/slideLayout" Target="../slideLayouts/slideLayout467.xml"/><Relationship Id="rId27" Type="http://schemas.openxmlformats.org/officeDocument/2006/relationships/slideLayout" Target="../slideLayouts/slideLayout472.xml"/><Relationship Id="rId30" Type="http://schemas.openxmlformats.org/officeDocument/2006/relationships/slideLayout" Target="../slideLayouts/slideLayout475.xml"/><Relationship Id="rId35" Type="http://schemas.openxmlformats.org/officeDocument/2006/relationships/slideLayout" Target="../slideLayouts/slideLayout480.xml"/><Relationship Id="rId43" Type="http://schemas.openxmlformats.org/officeDocument/2006/relationships/image" Target="../media/image26.png"/></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494.xml"/><Relationship Id="rId13" Type="http://schemas.openxmlformats.org/officeDocument/2006/relationships/slideLayout" Target="../slideLayouts/slideLayout499.xml"/><Relationship Id="rId18" Type="http://schemas.openxmlformats.org/officeDocument/2006/relationships/slideLayout" Target="../slideLayouts/slideLayout504.xml"/><Relationship Id="rId26" Type="http://schemas.openxmlformats.org/officeDocument/2006/relationships/theme" Target="../theme/theme24.xml"/><Relationship Id="rId3" Type="http://schemas.openxmlformats.org/officeDocument/2006/relationships/slideLayout" Target="../slideLayouts/slideLayout489.xml"/><Relationship Id="rId21" Type="http://schemas.openxmlformats.org/officeDocument/2006/relationships/slideLayout" Target="../slideLayouts/slideLayout507.xml"/><Relationship Id="rId7" Type="http://schemas.openxmlformats.org/officeDocument/2006/relationships/slideLayout" Target="../slideLayouts/slideLayout493.xml"/><Relationship Id="rId12" Type="http://schemas.openxmlformats.org/officeDocument/2006/relationships/slideLayout" Target="../slideLayouts/slideLayout498.xml"/><Relationship Id="rId17" Type="http://schemas.openxmlformats.org/officeDocument/2006/relationships/slideLayout" Target="../slideLayouts/slideLayout503.xml"/><Relationship Id="rId25" Type="http://schemas.openxmlformats.org/officeDocument/2006/relationships/slideLayout" Target="../slideLayouts/slideLayout511.xml"/><Relationship Id="rId2" Type="http://schemas.openxmlformats.org/officeDocument/2006/relationships/slideLayout" Target="../slideLayouts/slideLayout488.xml"/><Relationship Id="rId16" Type="http://schemas.openxmlformats.org/officeDocument/2006/relationships/slideLayout" Target="../slideLayouts/slideLayout502.xml"/><Relationship Id="rId20" Type="http://schemas.openxmlformats.org/officeDocument/2006/relationships/slideLayout" Target="../slideLayouts/slideLayout506.xml"/><Relationship Id="rId1" Type="http://schemas.openxmlformats.org/officeDocument/2006/relationships/slideLayout" Target="../slideLayouts/slideLayout487.xml"/><Relationship Id="rId6" Type="http://schemas.openxmlformats.org/officeDocument/2006/relationships/slideLayout" Target="../slideLayouts/slideLayout492.xml"/><Relationship Id="rId11" Type="http://schemas.openxmlformats.org/officeDocument/2006/relationships/slideLayout" Target="../slideLayouts/slideLayout497.xml"/><Relationship Id="rId24" Type="http://schemas.openxmlformats.org/officeDocument/2006/relationships/slideLayout" Target="../slideLayouts/slideLayout510.xml"/><Relationship Id="rId5" Type="http://schemas.openxmlformats.org/officeDocument/2006/relationships/slideLayout" Target="../slideLayouts/slideLayout491.xml"/><Relationship Id="rId15" Type="http://schemas.openxmlformats.org/officeDocument/2006/relationships/slideLayout" Target="../slideLayouts/slideLayout501.xml"/><Relationship Id="rId23" Type="http://schemas.openxmlformats.org/officeDocument/2006/relationships/slideLayout" Target="../slideLayouts/slideLayout509.xml"/><Relationship Id="rId10" Type="http://schemas.openxmlformats.org/officeDocument/2006/relationships/slideLayout" Target="../slideLayouts/slideLayout496.xml"/><Relationship Id="rId19" Type="http://schemas.openxmlformats.org/officeDocument/2006/relationships/slideLayout" Target="../slideLayouts/slideLayout505.xml"/><Relationship Id="rId4" Type="http://schemas.openxmlformats.org/officeDocument/2006/relationships/slideLayout" Target="../slideLayouts/slideLayout490.xml"/><Relationship Id="rId9" Type="http://schemas.openxmlformats.org/officeDocument/2006/relationships/slideLayout" Target="../slideLayouts/slideLayout495.xml"/><Relationship Id="rId14" Type="http://schemas.openxmlformats.org/officeDocument/2006/relationships/slideLayout" Target="../slideLayouts/slideLayout500.xml"/><Relationship Id="rId22" Type="http://schemas.openxmlformats.org/officeDocument/2006/relationships/slideLayout" Target="../slideLayouts/slideLayout508.xml"/><Relationship Id="rId27" Type="http://schemas.openxmlformats.org/officeDocument/2006/relationships/image" Target="../media/image8.png"/></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519.xml"/><Relationship Id="rId13" Type="http://schemas.openxmlformats.org/officeDocument/2006/relationships/slideLayout" Target="../slideLayouts/slideLayout524.xml"/><Relationship Id="rId18" Type="http://schemas.openxmlformats.org/officeDocument/2006/relationships/slideLayout" Target="../slideLayouts/slideLayout529.xml"/><Relationship Id="rId26" Type="http://schemas.openxmlformats.org/officeDocument/2006/relationships/slideLayout" Target="../slideLayouts/slideLayout537.xml"/><Relationship Id="rId3" Type="http://schemas.openxmlformats.org/officeDocument/2006/relationships/slideLayout" Target="../slideLayouts/slideLayout514.xml"/><Relationship Id="rId21" Type="http://schemas.openxmlformats.org/officeDocument/2006/relationships/slideLayout" Target="../slideLayouts/slideLayout532.xml"/><Relationship Id="rId7" Type="http://schemas.openxmlformats.org/officeDocument/2006/relationships/slideLayout" Target="../slideLayouts/slideLayout518.xml"/><Relationship Id="rId12" Type="http://schemas.openxmlformats.org/officeDocument/2006/relationships/slideLayout" Target="../slideLayouts/slideLayout523.xml"/><Relationship Id="rId17" Type="http://schemas.openxmlformats.org/officeDocument/2006/relationships/slideLayout" Target="../slideLayouts/slideLayout528.xml"/><Relationship Id="rId25" Type="http://schemas.openxmlformats.org/officeDocument/2006/relationships/slideLayout" Target="../slideLayouts/slideLayout536.xml"/><Relationship Id="rId2" Type="http://schemas.openxmlformats.org/officeDocument/2006/relationships/slideLayout" Target="../slideLayouts/slideLayout513.xml"/><Relationship Id="rId16" Type="http://schemas.openxmlformats.org/officeDocument/2006/relationships/slideLayout" Target="../slideLayouts/slideLayout527.xml"/><Relationship Id="rId20" Type="http://schemas.openxmlformats.org/officeDocument/2006/relationships/slideLayout" Target="../slideLayouts/slideLayout531.xml"/><Relationship Id="rId29" Type="http://schemas.openxmlformats.org/officeDocument/2006/relationships/slideLayout" Target="../slideLayouts/slideLayout540.xml"/><Relationship Id="rId1" Type="http://schemas.openxmlformats.org/officeDocument/2006/relationships/slideLayout" Target="../slideLayouts/slideLayout512.xml"/><Relationship Id="rId6" Type="http://schemas.openxmlformats.org/officeDocument/2006/relationships/slideLayout" Target="../slideLayouts/slideLayout517.xml"/><Relationship Id="rId11" Type="http://schemas.openxmlformats.org/officeDocument/2006/relationships/slideLayout" Target="../slideLayouts/slideLayout522.xml"/><Relationship Id="rId24" Type="http://schemas.openxmlformats.org/officeDocument/2006/relationships/slideLayout" Target="../slideLayouts/slideLayout535.xml"/><Relationship Id="rId32" Type="http://schemas.openxmlformats.org/officeDocument/2006/relationships/image" Target="../media/image8.png"/><Relationship Id="rId5" Type="http://schemas.openxmlformats.org/officeDocument/2006/relationships/slideLayout" Target="../slideLayouts/slideLayout516.xml"/><Relationship Id="rId15" Type="http://schemas.openxmlformats.org/officeDocument/2006/relationships/slideLayout" Target="../slideLayouts/slideLayout526.xml"/><Relationship Id="rId23" Type="http://schemas.openxmlformats.org/officeDocument/2006/relationships/slideLayout" Target="../slideLayouts/slideLayout534.xml"/><Relationship Id="rId28" Type="http://schemas.openxmlformats.org/officeDocument/2006/relationships/slideLayout" Target="../slideLayouts/slideLayout539.xml"/><Relationship Id="rId10" Type="http://schemas.openxmlformats.org/officeDocument/2006/relationships/slideLayout" Target="../slideLayouts/slideLayout521.xml"/><Relationship Id="rId19" Type="http://schemas.openxmlformats.org/officeDocument/2006/relationships/slideLayout" Target="../slideLayouts/slideLayout530.xml"/><Relationship Id="rId31" Type="http://schemas.openxmlformats.org/officeDocument/2006/relationships/theme" Target="../theme/theme25.xml"/><Relationship Id="rId4" Type="http://schemas.openxmlformats.org/officeDocument/2006/relationships/slideLayout" Target="../slideLayouts/slideLayout515.xml"/><Relationship Id="rId9" Type="http://schemas.openxmlformats.org/officeDocument/2006/relationships/slideLayout" Target="../slideLayouts/slideLayout520.xml"/><Relationship Id="rId14" Type="http://schemas.openxmlformats.org/officeDocument/2006/relationships/slideLayout" Target="../slideLayouts/slideLayout525.xml"/><Relationship Id="rId22" Type="http://schemas.openxmlformats.org/officeDocument/2006/relationships/slideLayout" Target="../slideLayouts/slideLayout533.xml"/><Relationship Id="rId27" Type="http://schemas.openxmlformats.org/officeDocument/2006/relationships/slideLayout" Target="../slideLayouts/slideLayout538.xml"/><Relationship Id="rId30" Type="http://schemas.openxmlformats.org/officeDocument/2006/relationships/slideLayout" Target="../slideLayouts/slideLayout541.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549.xml"/><Relationship Id="rId13" Type="http://schemas.openxmlformats.org/officeDocument/2006/relationships/slideLayout" Target="../slideLayouts/slideLayout554.xml"/><Relationship Id="rId18" Type="http://schemas.openxmlformats.org/officeDocument/2006/relationships/slideLayout" Target="../slideLayouts/slideLayout559.xml"/><Relationship Id="rId26" Type="http://schemas.openxmlformats.org/officeDocument/2006/relationships/image" Target="../media/image8.png"/><Relationship Id="rId3" Type="http://schemas.openxmlformats.org/officeDocument/2006/relationships/slideLayout" Target="../slideLayouts/slideLayout544.xml"/><Relationship Id="rId21" Type="http://schemas.openxmlformats.org/officeDocument/2006/relationships/slideLayout" Target="../slideLayouts/slideLayout562.xml"/><Relationship Id="rId7" Type="http://schemas.openxmlformats.org/officeDocument/2006/relationships/slideLayout" Target="../slideLayouts/slideLayout548.xml"/><Relationship Id="rId12" Type="http://schemas.openxmlformats.org/officeDocument/2006/relationships/slideLayout" Target="../slideLayouts/slideLayout553.xml"/><Relationship Id="rId17" Type="http://schemas.openxmlformats.org/officeDocument/2006/relationships/slideLayout" Target="../slideLayouts/slideLayout558.xml"/><Relationship Id="rId25" Type="http://schemas.openxmlformats.org/officeDocument/2006/relationships/theme" Target="../theme/theme26.xml"/><Relationship Id="rId2" Type="http://schemas.openxmlformats.org/officeDocument/2006/relationships/slideLayout" Target="../slideLayouts/slideLayout543.xml"/><Relationship Id="rId16" Type="http://schemas.openxmlformats.org/officeDocument/2006/relationships/slideLayout" Target="../slideLayouts/slideLayout557.xml"/><Relationship Id="rId20" Type="http://schemas.openxmlformats.org/officeDocument/2006/relationships/slideLayout" Target="../slideLayouts/slideLayout561.xml"/><Relationship Id="rId1" Type="http://schemas.openxmlformats.org/officeDocument/2006/relationships/slideLayout" Target="../slideLayouts/slideLayout542.xml"/><Relationship Id="rId6" Type="http://schemas.openxmlformats.org/officeDocument/2006/relationships/slideLayout" Target="../slideLayouts/slideLayout547.xml"/><Relationship Id="rId11" Type="http://schemas.openxmlformats.org/officeDocument/2006/relationships/slideLayout" Target="../slideLayouts/slideLayout552.xml"/><Relationship Id="rId24" Type="http://schemas.openxmlformats.org/officeDocument/2006/relationships/slideLayout" Target="../slideLayouts/slideLayout565.xml"/><Relationship Id="rId5" Type="http://schemas.openxmlformats.org/officeDocument/2006/relationships/slideLayout" Target="../slideLayouts/slideLayout546.xml"/><Relationship Id="rId15" Type="http://schemas.openxmlformats.org/officeDocument/2006/relationships/slideLayout" Target="../slideLayouts/slideLayout556.xml"/><Relationship Id="rId23" Type="http://schemas.openxmlformats.org/officeDocument/2006/relationships/slideLayout" Target="../slideLayouts/slideLayout564.xml"/><Relationship Id="rId10" Type="http://schemas.openxmlformats.org/officeDocument/2006/relationships/slideLayout" Target="../slideLayouts/slideLayout551.xml"/><Relationship Id="rId19" Type="http://schemas.openxmlformats.org/officeDocument/2006/relationships/slideLayout" Target="../slideLayouts/slideLayout560.xml"/><Relationship Id="rId4" Type="http://schemas.openxmlformats.org/officeDocument/2006/relationships/slideLayout" Target="../slideLayouts/slideLayout545.xml"/><Relationship Id="rId9" Type="http://schemas.openxmlformats.org/officeDocument/2006/relationships/slideLayout" Target="../slideLayouts/slideLayout550.xml"/><Relationship Id="rId14" Type="http://schemas.openxmlformats.org/officeDocument/2006/relationships/slideLayout" Target="../slideLayouts/slideLayout555.xml"/><Relationship Id="rId22" Type="http://schemas.openxmlformats.org/officeDocument/2006/relationships/slideLayout" Target="../slideLayouts/slideLayout56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image" Target="../media/image6.png"/><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image" Target="../media/image8.png"/><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theme" Target="../theme/theme4.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image" Target="../media/image14.png"/><Relationship Id="rId10" Type="http://schemas.openxmlformats.org/officeDocument/2006/relationships/slideLayout" Target="../slideLayouts/slideLayout79.xml"/><Relationship Id="rId19" Type="http://schemas.openxmlformats.org/officeDocument/2006/relationships/slideLayout" Target="../slideLayouts/slideLayout8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26" Type="http://schemas.openxmlformats.org/officeDocument/2006/relationships/theme" Target="../theme/theme7.xml"/><Relationship Id="rId3" Type="http://schemas.openxmlformats.org/officeDocument/2006/relationships/slideLayout" Target="../slideLayouts/slideLayout106.xml"/><Relationship Id="rId21" Type="http://schemas.openxmlformats.org/officeDocument/2006/relationships/slideLayout" Target="../slideLayouts/slideLayout124.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5" Type="http://schemas.openxmlformats.org/officeDocument/2006/relationships/slideLayout" Target="../slideLayouts/slideLayout128.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24" Type="http://schemas.openxmlformats.org/officeDocument/2006/relationships/slideLayout" Target="../slideLayouts/slideLayout127.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slideLayout" Target="../slideLayouts/slideLayout126.xml"/><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slideLayout" Target="../slideLayouts/slideLayout125.xml"/><Relationship Id="rId27" Type="http://schemas.openxmlformats.org/officeDocument/2006/relationships/image" Target="../media/image8.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26" Type="http://schemas.openxmlformats.org/officeDocument/2006/relationships/theme" Target="../theme/theme8.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slideLayout" Target="../slideLayouts/slideLayout153.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 Id="rId27" Type="http://schemas.openxmlformats.org/officeDocument/2006/relationships/image" Target="../media/image8.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slideLayout" Target="../slideLayouts/slideLayout166.xml"/><Relationship Id="rId18" Type="http://schemas.openxmlformats.org/officeDocument/2006/relationships/slideLayout" Target="../slideLayouts/slideLayout171.xml"/><Relationship Id="rId26" Type="http://schemas.openxmlformats.org/officeDocument/2006/relationships/slideLayout" Target="../slideLayouts/slideLayout179.xml"/><Relationship Id="rId3" Type="http://schemas.openxmlformats.org/officeDocument/2006/relationships/slideLayout" Target="../slideLayouts/slideLayout156.xml"/><Relationship Id="rId21" Type="http://schemas.openxmlformats.org/officeDocument/2006/relationships/slideLayout" Target="../slideLayouts/slideLayout174.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5" Type="http://schemas.openxmlformats.org/officeDocument/2006/relationships/slideLayout" Target="../slideLayouts/slideLayout178.xml"/><Relationship Id="rId2" Type="http://schemas.openxmlformats.org/officeDocument/2006/relationships/slideLayout" Target="../slideLayouts/slideLayout155.xml"/><Relationship Id="rId16" Type="http://schemas.openxmlformats.org/officeDocument/2006/relationships/slideLayout" Target="../slideLayouts/slideLayout169.xml"/><Relationship Id="rId20" Type="http://schemas.openxmlformats.org/officeDocument/2006/relationships/slideLayout" Target="../slideLayouts/slideLayout173.xml"/><Relationship Id="rId29" Type="http://schemas.openxmlformats.org/officeDocument/2006/relationships/theme" Target="../theme/theme9.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24" Type="http://schemas.openxmlformats.org/officeDocument/2006/relationships/slideLayout" Target="../slideLayouts/slideLayout177.xml"/><Relationship Id="rId5" Type="http://schemas.openxmlformats.org/officeDocument/2006/relationships/slideLayout" Target="../slideLayouts/slideLayout158.xml"/><Relationship Id="rId15" Type="http://schemas.openxmlformats.org/officeDocument/2006/relationships/slideLayout" Target="../slideLayouts/slideLayout168.xml"/><Relationship Id="rId23" Type="http://schemas.openxmlformats.org/officeDocument/2006/relationships/slideLayout" Target="../slideLayouts/slideLayout176.xml"/><Relationship Id="rId28" Type="http://schemas.openxmlformats.org/officeDocument/2006/relationships/slideLayout" Target="../slideLayouts/slideLayout181.xml"/><Relationship Id="rId10" Type="http://schemas.openxmlformats.org/officeDocument/2006/relationships/slideLayout" Target="../slideLayouts/slideLayout163.xml"/><Relationship Id="rId19" Type="http://schemas.openxmlformats.org/officeDocument/2006/relationships/slideLayout" Target="../slideLayouts/slideLayout172.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 Id="rId22" Type="http://schemas.openxmlformats.org/officeDocument/2006/relationships/slideLayout" Target="../slideLayouts/slideLayout175.xml"/><Relationship Id="rId27" Type="http://schemas.openxmlformats.org/officeDocument/2006/relationships/slideLayout" Target="../slideLayouts/slideLayout180.xml"/><Relationship Id="rId30"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9018" y="387929"/>
            <a:ext cx="10993965" cy="835083"/>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99018" y="1223010"/>
            <a:ext cx="10993965" cy="4994908"/>
          </a:xfrm>
          <a:prstGeom prst="rect">
            <a:avLst/>
          </a:prstGeom>
        </p:spPr>
        <p:txBody>
          <a:bodyPr vert="horz" lIns="91440" tIns="45720" rIns="91440" bIns="45720" rtlCol="0" anchor="ctr"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708604" y="6443760"/>
            <a:ext cx="1178348" cy="190308"/>
          </a:xfrm>
          <a:prstGeom prst="rect">
            <a:avLst/>
          </a:prstGeom>
        </p:spPr>
        <p:txBody>
          <a:bodyPr vert="horz" lIns="91440" tIns="45720" rIns="91440" bIns="45720" rtlCol="0" anchor="ctr"/>
          <a:lstStyle>
            <a:lvl1pPr algn="l">
              <a:defRPr sz="1200">
                <a:solidFill>
                  <a:schemeClr val="tx2">
                    <a:lumMod val="40000"/>
                    <a:lumOff val="60000"/>
                  </a:schemeClr>
                </a:solidFill>
              </a:defRPr>
            </a:lvl1pPr>
          </a:lstStyle>
          <a:p>
            <a:pPr defTabSz="1097087"/>
            <a:endParaRPr lang="en-US" dirty="0">
              <a:solidFill>
                <a:srgbClr val="3D3D3D">
                  <a:lumMod val="40000"/>
                  <a:lumOff val="60000"/>
                </a:srgbClr>
              </a:solidFill>
            </a:endParaRPr>
          </a:p>
        </p:txBody>
      </p:sp>
      <p:sp>
        <p:nvSpPr>
          <p:cNvPr id="5" name="Footer Placeholder 4"/>
          <p:cNvSpPr>
            <a:spLocks noGrp="1"/>
          </p:cNvSpPr>
          <p:nvPr>
            <p:ph type="ftr" sz="quarter" idx="3"/>
          </p:nvPr>
        </p:nvSpPr>
        <p:spPr>
          <a:xfrm>
            <a:off x="1943960" y="6443760"/>
            <a:ext cx="3860800" cy="190308"/>
          </a:xfrm>
          <a:prstGeom prst="rect">
            <a:avLst/>
          </a:prstGeom>
        </p:spPr>
        <p:txBody>
          <a:bodyPr vert="horz" lIns="91440" tIns="45720" rIns="91440" bIns="45720" rtlCol="0" anchor="ctr"/>
          <a:lstStyle>
            <a:lvl1pPr algn="l">
              <a:defRPr sz="1200">
                <a:solidFill>
                  <a:schemeClr val="tx2">
                    <a:lumMod val="40000"/>
                    <a:lumOff val="60000"/>
                  </a:schemeClr>
                </a:solidFill>
              </a:defRPr>
            </a:lvl1pPr>
          </a:lstStyle>
          <a:p>
            <a:pPr defTabSz="1097087"/>
            <a:endParaRPr lang="en-US" dirty="0">
              <a:solidFill>
                <a:srgbClr val="3D3D3D">
                  <a:lumMod val="40000"/>
                  <a:lumOff val="60000"/>
                </a:srgbClr>
              </a:solidFill>
            </a:endParaRPr>
          </a:p>
        </p:txBody>
      </p:sp>
      <p:sp>
        <p:nvSpPr>
          <p:cNvPr id="6" name="Slide Number Placeholder 5"/>
          <p:cNvSpPr>
            <a:spLocks noGrp="1"/>
          </p:cNvSpPr>
          <p:nvPr>
            <p:ph type="sldNum" sz="quarter" idx="4"/>
          </p:nvPr>
        </p:nvSpPr>
        <p:spPr>
          <a:xfrm>
            <a:off x="599019" y="6443760"/>
            <a:ext cx="582481" cy="190308"/>
          </a:xfrm>
          <a:prstGeom prst="rect">
            <a:avLst/>
          </a:prstGeom>
        </p:spPr>
        <p:txBody>
          <a:bodyPr vert="horz" lIns="91440" tIns="45720" rIns="91440" bIns="45720" rtlCol="0" anchor="ctr"/>
          <a:lstStyle>
            <a:lvl1pPr algn="l">
              <a:defRPr sz="1200">
                <a:solidFill>
                  <a:schemeClr val="tx2">
                    <a:lumMod val="40000"/>
                    <a:lumOff val="60000"/>
                  </a:schemeClr>
                </a:solidFill>
              </a:defRPr>
            </a:lvl1pPr>
          </a:lstStyle>
          <a:p>
            <a:pPr defTabSz="1097087"/>
            <a:fld id="{C4D3BFBC-B080-4E5A-9FD3-5849808C7C48}" type="slidenum">
              <a:rPr lang="en-US" smtClean="0">
                <a:solidFill>
                  <a:srgbClr val="3D3D3D">
                    <a:lumMod val="40000"/>
                    <a:lumOff val="60000"/>
                  </a:srgbClr>
                </a:solidFill>
              </a:rPr>
              <a:pPr defTabSz="1097087"/>
              <a:t>‹#›</a:t>
            </a:fld>
            <a:endParaRPr lang="en-US" dirty="0">
              <a:solidFill>
                <a:srgbClr val="3D3D3D">
                  <a:lumMod val="40000"/>
                  <a:lumOff val="60000"/>
                </a:srgbClr>
              </a:solidFill>
            </a:endParaRPr>
          </a:p>
        </p:txBody>
      </p:sp>
    </p:spTree>
    <p:extLst>
      <p:ext uri="{BB962C8B-B14F-4D97-AF65-F5344CB8AC3E}">
        <p14:creationId xmlns:p14="http://schemas.microsoft.com/office/powerpoint/2010/main" val="34272166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l" defTabSz="1097087" rtl="0" eaLnBrk="1" latinLnBrk="0" hangingPunct="1">
        <a:lnSpc>
          <a:spcPct val="90000"/>
        </a:lnSpc>
        <a:spcBef>
          <a:spcPct val="0"/>
        </a:spcBef>
        <a:buNone/>
        <a:defRPr sz="4800" kern="1200" spc="-240" baseline="0">
          <a:solidFill>
            <a:schemeClr val="tx2"/>
          </a:solidFill>
          <a:latin typeface="+mj-lt"/>
          <a:ea typeface="+mj-ea"/>
          <a:cs typeface="+mj-cs"/>
        </a:defRPr>
      </a:lvl1pPr>
    </p:titleStyle>
    <p:bodyStyle>
      <a:lvl1pPr marL="0" indent="0" algn="l" defTabSz="1097087" rtl="0" eaLnBrk="1" latinLnBrk="0" hangingPunct="1">
        <a:lnSpc>
          <a:spcPct val="90000"/>
        </a:lnSpc>
        <a:spcBef>
          <a:spcPts val="1440"/>
        </a:spcBef>
        <a:buFont typeface="Arial" pitchFamily="34" charset="0"/>
        <a:buNone/>
        <a:defRPr sz="2879" kern="1200">
          <a:solidFill>
            <a:schemeClr val="tx1"/>
          </a:solidFill>
          <a:latin typeface="+mn-lt"/>
          <a:ea typeface="+mn-ea"/>
          <a:cs typeface="+mn-cs"/>
        </a:defRPr>
      </a:lvl1pPr>
      <a:lvl2pPr marL="274272" indent="0" algn="l" defTabSz="1097087" rtl="0" eaLnBrk="1" latinLnBrk="0" hangingPunct="1">
        <a:lnSpc>
          <a:spcPct val="90000"/>
        </a:lnSpc>
        <a:spcBef>
          <a:spcPts val="1440"/>
        </a:spcBef>
        <a:buFont typeface="Arial" pitchFamily="34" charset="0"/>
        <a:buNone/>
        <a:defRPr sz="2400" kern="1200">
          <a:solidFill>
            <a:schemeClr val="tx2">
              <a:lumMod val="60000"/>
              <a:lumOff val="40000"/>
            </a:schemeClr>
          </a:solidFill>
          <a:latin typeface="+mn-lt"/>
          <a:ea typeface="+mn-ea"/>
          <a:cs typeface="+mn-cs"/>
        </a:defRPr>
      </a:lvl2pPr>
      <a:lvl3pPr marL="544734" indent="0" algn="l" defTabSz="1097087" rtl="0" eaLnBrk="1" latinLnBrk="0" hangingPunct="1">
        <a:lnSpc>
          <a:spcPct val="90000"/>
        </a:lnSpc>
        <a:spcBef>
          <a:spcPts val="1440"/>
        </a:spcBef>
        <a:buFont typeface="Arial" pitchFamily="34" charset="0"/>
        <a:buNone/>
        <a:defRPr sz="2160" kern="1200">
          <a:solidFill>
            <a:schemeClr val="tx2">
              <a:lumMod val="60000"/>
              <a:lumOff val="40000"/>
            </a:schemeClr>
          </a:solidFill>
          <a:latin typeface="+mn-lt"/>
          <a:ea typeface="+mn-ea"/>
          <a:cs typeface="+mn-cs"/>
        </a:defRPr>
      </a:lvl3pPr>
      <a:lvl4pPr marL="822816" indent="0" algn="l" defTabSz="1097087" rtl="0" eaLnBrk="1" latinLnBrk="0" hangingPunct="1">
        <a:lnSpc>
          <a:spcPct val="90000"/>
        </a:lnSpc>
        <a:spcBef>
          <a:spcPts val="1440"/>
        </a:spcBef>
        <a:buFont typeface="Arial" pitchFamily="34" charset="0"/>
        <a:buNone/>
        <a:defRPr sz="1919" kern="1200">
          <a:solidFill>
            <a:schemeClr val="tx2">
              <a:lumMod val="60000"/>
              <a:lumOff val="40000"/>
            </a:schemeClr>
          </a:solidFill>
          <a:latin typeface="+mn-lt"/>
          <a:ea typeface="+mn-ea"/>
          <a:cs typeface="+mn-cs"/>
        </a:defRPr>
      </a:lvl4pPr>
      <a:lvl5pPr marL="1098993" indent="0" algn="l" defTabSz="1097087" rtl="0" eaLnBrk="1" latinLnBrk="0" hangingPunct="1">
        <a:lnSpc>
          <a:spcPct val="90000"/>
        </a:lnSpc>
        <a:spcBef>
          <a:spcPts val="1440"/>
        </a:spcBef>
        <a:buFont typeface="Arial" pitchFamily="34" charset="0"/>
        <a:buNone/>
        <a:defRPr sz="1679" kern="1200">
          <a:solidFill>
            <a:schemeClr val="tx2">
              <a:lumMod val="60000"/>
              <a:lumOff val="40000"/>
            </a:schemeClr>
          </a:solidFill>
          <a:latin typeface="+mn-lt"/>
          <a:ea typeface="+mn-ea"/>
          <a:cs typeface="+mn-cs"/>
        </a:defRPr>
      </a:lvl5pPr>
      <a:lvl6pPr marL="3016990" indent="-274272" algn="l" defTabSz="1097087"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5533" indent="-274272" algn="l" defTabSz="1097087"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4077" indent="-274272" algn="l" defTabSz="1097087"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2620" indent="-274272" algn="l" defTabSz="1097087"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7087" rtl="0" eaLnBrk="1" latinLnBrk="0" hangingPunct="1">
        <a:defRPr sz="2160" kern="1200">
          <a:solidFill>
            <a:schemeClr val="tx1"/>
          </a:solidFill>
          <a:latin typeface="+mn-lt"/>
          <a:ea typeface="+mn-ea"/>
          <a:cs typeface="+mn-cs"/>
        </a:defRPr>
      </a:lvl1pPr>
      <a:lvl2pPr marL="548544" algn="l" defTabSz="1097087" rtl="0" eaLnBrk="1" latinLnBrk="0" hangingPunct="1">
        <a:defRPr sz="2160" kern="1200">
          <a:solidFill>
            <a:schemeClr val="tx1"/>
          </a:solidFill>
          <a:latin typeface="+mn-lt"/>
          <a:ea typeface="+mn-ea"/>
          <a:cs typeface="+mn-cs"/>
        </a:defRPr>
      </a:lvl2pPr>
      <a:lvl3pPr marL="1097087" algn="l" defTabSz="1097087" rtl="0" eaLnBrk="1" latinLnBrk="0" hangingPunct="1">
        <a:defRPr sz="2160" kern="1200">
          <a:solidFill>
            <a:schemeClr val="tx1"/>
          </a:solidFill>
          <a:latin typeface="+mn-lt"/>
          <a:ea typeface="+mn-ea"/>
          <a:cs typeface="+mn-cs"/>
        </a:defRPr>
      </a:lvl3pPr>
      <a:lvl4pPr marL="1645631" algn="l" defTabSz="1097087" rtl="0" eaLnBrk="1" latinLnBrk="0" hangingPunct="1">
        <a:defRPr sz="2160" kern="1200">
          <a:solidFill>
            <a:schemeClr val="tx1"/>
          </a:solidFill>
          <a:latin typeface="+mn-lt"/>
          <a:ea typeface="+mn-ea"/>
          <a:cs typeface="+mn-cs"/>
        </a:defRPr>
      </a:lvl4pPr>
      <a:lvl5pPr marL="2194174" algn="l" defTabSz="1097087" rtl="0" eaLnBrk="1" latinLnBrk="0" hangingPunct="1">
        <a:defRPr sz="2160" kern="1200">
          <a:solidFill>
            <a:schemeClr val="tx1"/>
          </a:solidFill>
          <a:latin typeface="+mn-lt"/>
          <a:ea typeface="+mn-ea"/>
          <a:cs typeface="+mn-cs"/>
        </a:defRPr>
      </a:lvl5pPr>
      <a:lvl6pPr marL="2742718" algn="l" defTabSz="1097087" rtl="0" eaLnBrk="1" latinLnBrk="0" hangingPunct="1">
        <a:defRPr sz="2160" kern="1200">
          <a:solidFill>
            <a:schemeClr val="tx1"/>
          </a:solidFill>
          <a:latin typeface="+mn-lt"/>
          <a:ea typeface="+mn-ea"/>
          <a:cs typeface="+mn-cs"/>
        </a:defRPr>
      </a:lvl6pPr>
      <a:lvl7pPr marL="3291261" algn="l" defTabSz="1097087" rtl="0" eaLnBrk="1" latinLnBrk="0" hangingPunct="1">
        <a:defRPr sz="2160" kern="1200">
          <a:solidFill>
            <a:schemeClr val="tx1"/>
          </a:solidFill>
          <a:latin typeface="+mn-lt"/>
          <a:ea typeface="+mn-ea"/>
          <a:cs typeface="+mn-cs"/>
        </a:defRPr>
      </a:lvl7pPr>
      <a:lvl8pPr marL="3839806" algn="l" defTabSz="1097087" rtl="0" eaLnBrk="1" latinLnBrk="0" hangingPunct="1">
        <a:defRPr sz="2160" kern="1200">
          <a:solidFill>
            <a:schemeClr val="tx1"/>
          </a:solidFill>
          <a:latin typeface="+mn-lt"/>
          <a:ea typeface="+mn-ea"/>
          <a:cs typeface="+mn-cs"/>
        </a:defRPr>
      </a:lvl8pPr>
      <a:lvl9pPr marL="4388349" algn="l" defTabSz="1097087" rtl="0" eaLnBrk="1" latinLnBrk="0" hangingPunct="1">
        <a:defRPr sz="216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0" cstate="hq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03199518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7"/>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230565407"/>
      </p:ext>
    </p:extLst>
  </p:cSld>
  <p:clrMap bg1="dk1" tx1="lt1" bg2="dk2" tx2="lt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 id="2147483885" r:id="rId14"/>
    <p:sldLayoutId id="2147483886" r:id="rId15"/>
    <p:sldLayoutId id="2147483887" r:id="rId16"/>
    <p:sldLayoutId id="2147483888" r:id="rId17"/>
    <p:sldLayoutId id="2147483889" r:id="rId18"/>
    <p:sldLayoutId id="2147483890" r:id="rId19"/>
    <p:sldLayoutId id="2147483891" r:id="rId20"/>
    <p:sldLayoutId id="2147483892" r:id="rId21"/>
    <p:sldLayoutId id="2147483893" r:id="rId22"/>
    <p:sldLayoutId id="2147483894" r:id="rId23"/>
    <p:sldLayoutId id="2147483895" r:id="rId24"/>
    <p:sldLayoutId id="2147483896" r:id="rId25"/>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1"/>
            <a:ext cx="2844800" cy="365125"/>
          </a:xfrm>
          <a:prstGeom prst="rect">
            <a:avLst/>
          </a:prstGeom>
        </p:spPr>
        <p:txBody>
          <a:bodyPr vert="horz" lIns="130622" tIns="65311" rIns="130622" bIns="65311" rtlCol="0" anchor="ctr"/>
          <a:lstStyle>
            <a:lvl1pPr algn="l">
              <a:defRPr sz="1417">
                <a:solidFill>
                  <a:schemeClr val="tx1">
                    <a:tint val="75000"/>
                  </a:schemeClr>
                </a:solidFill>
              </a:defRPr>
            </a:lvl1pPr>
          </a:lstStyle>
          <a:p>
            <a:pPr defTabSz="1088473"/>
            <a:fld id="{92D92931-A43D-4F3F-9F71-FB00983329F6}" type="datetimeFigureOut">
              <a:rPr lang="en-US" smtClean="0">
                <a:solidFill>
                  <a:srgbClr val="000000">
                    <a:tint val="75000"/>
                  </a:srgbClr>
                </a:solidFill>
              </a:rPr>
              <a:pPr defTabSz="1088473"/>
              <a:t>9/19/2016</a:t>
            </a:fld>
            <a:endParaRPr lang="en-US" dirty="0">
              <a:solidFill>
                <a:srgbClr val="000000">
                  <a:tint val="75000"/>
                </a:srgb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130622" tIns="65311" rIns="130622" bIns="65311" rtlCol="0" anchor="ctr"/>
          <a:lstStyle>
            <a:lvl1pPr algn="ctr">
              <a:defRPr sz="1417">
                <a:solidFill>
                  <a:schemeClr val="tx1">
                    <a:tint val="75000"/>
                  </a:schemeClr>
                </a:solidFill>
              </a:defRPr>
            </a:lvl1pPr>
          </a:lstStyle>
          <a:p>
            <a:pPr defTabSz="1088473"/>
            <a:endParaRPr lang="en-US" dirty="0">
              <a:solidFill>
                <a:srgbClr val="000000">
                  <a:tint val="75000"/>
                </a:srgb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130622" tIns="65311" rIns="130622" bIns="65311" rtlCol="0" anchor="ctr"/>
          <a:lstStyle>
            <a:lvl1pPr algn="r">
              <a:defRPr sz="1417">
                <a:solidFill>
                  <a:schemeClr val="tx1">
                    <a:tint val="75000"/>
                  </a:schemeClr>
                </a:solidFill>
              </a:defRPr>
            </a:lvl1pPr>
          </a:lstStyle>
          <a:p>
            <a:pPr defTabSz="1088473"/>
            <a:fld id="{9BB63546-A837-45E7-8467-E12FC223D0AC}" type="slidenum">
              <a:rPr lang="en-US" smtClean="0">
                <a:solidFill>
                  <a:srgbClr val="000000">
                    <a:tint val="75000"/>
                  </a:srgbClr>
                </a:solidFill>
              </a:rPr>
              <a:pPr defTabSz="1088473"/>
              <a:t>‹#›</a:t>
            </a:fld>
            <a:endParaRPr lang="en-US" dirty="0">
              <a:solidFill>
                <a:srgbClr val="000000">
                  <a:tint val="75000"/>
                </a:srgbClr>
              </a:solidFill>
            </a:endParaRPr>
          </a:p>
        </p:txBody>
      </p:sp>
    </p:spTree>
    <p:extLst>
      <p:ext uri="{BB962C8B-B14F-4D97-AF65-F5344CB8AC3E}">
        <p14:creationId xmlns:p14="http://schemas.microsoft.com/office/powerpoint/2010/main" val="1387326700"/>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Lst>
  <p:txStyles>
    <p:titleStyle>
      <a:lvl1pPr algn="ctr" defTabSz="1088473" rtl="0" eaLnBrk="1" latinLnBrk="0" hangingPunct="1">
        <a:spcBef>
          <a:spcPct val="0"/>
        </a:spcBef>
        <a:buNone/>
        <a:defRPr sz="5250" kern="1200">
          <a:solidFill>
            <a:schemeClr val="tx1"/>
          </a:solidFill>
          <a:latin typeface="+mj-lt"/>
          <a:ea typeface="+mj-ea"/>
          <a:cs typeface="+mj-cs"/>
        </a:defRPr>
      </a:lvl1pPr>
    </p:titleStyle>
    <p:bodyStyle>
      <a:lvl1pPr marL="408178" indent="-408178" algn="l" defTabSz="1088473" rtl="0" eaLnBrk="1" latinLnBrk="0" hangingPunct="1">
        <a:spcBef>
          <a:spcPct val="20000"/>
        </a:spcBef>
        <a:buFont typeface="Arial" panose="020B0604020202020204" pitchFamily="34" charset="0"/>
        <a:buChar char="•"/>
        <a:defRPr sz="3833" kern="1200">
          <a:solidFill>
            <a:schemeClr val="tx1"/>
          </a:solidFill>
          <a:latin typeface="+mn-lt"/>
          <a:ea typeface="+mn-ea"/>
          <a:cs typeface="+mn-cs"/>
        </a:defRPr>
      </a:lvl1pPr>
      <a:lvl2pPr marL="884385" indent="-340148" algn="l" defTabSz="1088473" rtl="0" eaLnBrk="1" latinLnBrk="0" hangingPunct="1">
        <a:spcBef>
          <a:spcPct val="20000"/>
        </a:spcBef>
        <a:buFont typeface="Arial" panose="020B0604020202020204" pitchFamily="34" charset="0"/>
        <a:buChar char="–"/>
        <a:defRPr sz="3333" kern="1200">
          <a:solidFill>
            <a:schemeClr val="tx1"/>
          </a:solidFill>
          <a:latin typeface="+mn-lt"/>
          <a:ea typeface="+mn-ea"/>
          <a:cs typeface="+mn-cs"/>
        </a:defRPr>
      </a:lvl2pPr>
      <a:lvl3pPr marL="1360592" indent="-272118" algn="l" defTabSz="1088473" rtl="0" eaLnBrk="1" latinLnBrk="0" hangingPunct="1">
        <a:spcBef>
          <a:spcPct val="20000"/>
        </a:spcBef>
        <a:buFont typeface="Arial" panose="020B0604020202020204" pitchFamily="34" charset="0"/>
        <a:buChar char="•"/>
        <a:defRPr sz="2833" kern="1200">
          <a:solidFill>
            <a:schemeClr val="tx1"/>
          </a:solidFill>
          <a:latin typeface="+mn-lt"/>
          <a:ea typeface="+mn-ea"/>
          <a:cs typeface="+mn-cs"/>
        </a:defRPr>
      </a:lvl3pPr>
      <a:lvl4pPr marL="1904829"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4pPr>
      <a:lvl5pPr marL="2449065"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5pPr>
      <a:lvl6pPr marL="299330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6pPr>
      <a:lvl7pPr marL="3537538"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7pPr>
      <a:lvl8pPr marL="4081776"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8pPr>
      <a:lvl9pPr marL="462601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9pPr>
    </p:bodyStyle>
    <p:otherStyle>
      <a:defPPr>
        <a:defRPr lang="en-US"/>
      </a:defPPr>
      <a:lvl1pPr marL="0" algn="l" defTabSz="1088473" rtl="0" eaLnBrk="1" latinLnBrk="0" hangingPunct="1">
        <a:defRPr sz="2167" kern="1200">
          <a:solidFill>
            <a:schemeClr val="tx1"/>
          </a:solidFill>
          <a:latin typeface="+mn-lt"/>
          <a:ea typeface="+mn-ea"/>
          <a:cs typeface="+mn-cs"/>
        </a:defRPr>
      </a:lvl1pPr>
      <a:lvl2pPr marL="544237" algn="l" defTabSz="1088473" rtl="0" eaLnBrk="1" latinLnBrk="0" hangingPunct="1">
        <a:defRPr sz="2167" kern="1200">
          <a:solidFill>
            <a:schemeClr val="tx1"/>
          </a:solidFill>
          <a:latin typeface="+mn-lt"/>
          <a:ea typeface="+mn-ea"/>
          <a:cs typeface="+mn-cs"/>
        </a:defRPr>
      </a:lvl2pPr>
      <a:lvl3pPr marL="1088473" algn="l" defTabSz="1088473" rtl="0" eaLnBrk="1" latinLnBrk="0" hangingPunct="1">
        <a:defRPr sz="2167" kern="1200">
          <a:solidFill>
            <a:schemeClr val="tx1"/>
          </a:solidFill>
          <a:latin typeface="+mn-lt"/>
          <a:ea typeface="+mn-ea"/>
          <a:cs typeface="+mn-cs"/>
        </a:defRPr>
      </a:lvl3pPr>
      <a:lvl4pPr marL="1632711" algn="l" defTabSz="1088473" rtl="0" eaLnBrk="1" latinLnBrk="0" hangingPunct="1">
        <a:defRPr sz="2167" kern="1200">
          <a:solidFill>
            <a:schemeClr val="tx1"/>
          </a:solidFill>
          <a:latin typeface="+mn-lt"/>
          <a:ea typeface="+mn-ea"/>
          <a:cs typeface="+mn-cs"/>
        </a:defRPr>
      </a:lvl4pPr>
      <a:lvl5pPr marL="2176947" algn="l" defTabSz="1088473" rtl="0" eaLnBrk="1" latinLnBrk="0" hangingPunct="1">
        <a:defRPr sz="2167" kern="1200">
          <a:solidFill>
            <a:schemeClr val="tx1"/>
          </a:solidFill>
          <a:latin typeface="+mn-lt"/>
          <a:ea typeface="+mn-ea"/>
          <a:cs typeface="+mn-cs"/>
        </a:defRPr>
      </a:lvl5pPr>
      <a:lvl6pPr marL="2721184" algn="l" defTabSz="1088473" rtl="0" eaLnBrk="1" latinLnBrk="0" hangingPunct="1">
        <a:defRPr sz="2167" kern="1200">
          <a:solidFill>
            <a:schemeClr val="tx1"/>
          </a:solidFill>
          <a:latin typeface="+mn-lt"/>
          <a:ea typeface="+mn-ea"/>
          <a:cs typeface="+mn-cs"/>
        </a:defRPr>
      </a:lvl6pPr>
      <a:lvl7pPr marL="3265420" algn="l" defTabSz="1088473" rtl="0" eaLnBrk="1" latinLnBrk="0" hangingPunct="1">
        <a:defRPr sz="2167" kern="1200">
          <a:solidFill>
            <a:schemeClr val="tx1"/>
          </a:solidFill>
          <a:latin typeface="+mn-lt"/>
          <a:ea typeface="+mn-ea"/>
          <a:cs typeface="+mn-cs"/>
        </a:defRPr>
      </a:lvl7pPr>
      <a:lvl8pPr marL="3809657" algn="l" defTabSz="1088473" rtl="0" eaLnBrk="1" latinLnBrk="0" hangingPunct="1">
        <a:defRPr sz="2167" kern="1200">
          <a:solidFill>
            <a:schemeClr val="tx1"/>
          </a:solidFill>
          <a:latin typeface="+mn-lt"/>
          <a:ea typeface="+mn-ea"/>
          <a:cs typeface="+mn-cs"/>
        </a:defRPr>
      </a:lvl8pPr>
      <a:lvl9pPr marL="4353894" algn="l" defTabSz="1088473" rtl="0" eaLnBrk="1" latinLnBrk="0" hangingPunct="1">
        <a:defRPr sz="2167"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1"/>
            <a:ext cx="2844800" cy="365125"/>
          </a:xfrm>
          <a:prstGeom prst="rect">
            <a:avLst/>
          </a:prstGeom>
        </p:spPr>
        <p:txBody>
          <a:bodyPr vert="horz" lIns="130622" tIns="65311" rIns="130622" bIns="65311" rtlCol="0" anchor="ctr"/>
          <a:lstStyle>
            <a:lvl1pPr algn="l">
              <a:defRPr sz="1417">
                <a:solidFill>
                  <a:schemeClr val="tx1">
                    <a:tint val="75000"/>
                  </a:schemeClr>
                </a:solidFill>
              </a:defRPr>
            </a:lvl1pPr>
          </a:lstStyle>
          <a:p>
            <a:pPr defTabSz="1088473"/>
            <a:fld id="{92D92931-A43D-4F3F-9F71-FB00983329F6}" type="datetimeFigureOut">
              <a:rPr lang="en-US" smtClean="0">
                <a:solidFill>
                  <a:srgbClr val="000000">
                    <a:tint val="75000"/>
                  </a:srgbClr>
                </a:solidFill>
              </a:rPr>
              <a:pPr defTabSz="1088473"/>
              <a:t>9/19/2016</a:t>
            </a:fld>
            <a:endParaRPr lang="en-US" dirty="0">
              <a:solidFill>
                <a:srgbClr val="000000">
                  <a:tint val="75000"/>
                </a:srgb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130622" tIns="65311" rIns="130622" bIns="65311" rtlCol="0" anchor="ctr"/>
          <a:lstStyle>
            <a:lvl1pPr algn="ctr">
              <a:defRPr sz="1417">
                <a:solidFill>
                  <a:schemeClr val="tx1">
                    <a:tint val="75000"/>
                  </a:schemeClr>
                </a:solidFill>
              </a:defRPr>
            </a:lvl1pPr>
          </a:lstStyle>
          <a:p>
            <a:pPr defTabSz="1088473"/>
            <a:endParaRPr lang="en-US" dirty="0">
              <a:solidFill>
                <a:srgbClr val="000000">
                  <a:tint val="75000"/>
                </a:srgb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130622" tIns="65311" rIns="130622" bIns="65311" rtlCol="0" anchor="ctr"/>
          <a:lstStyle>
            <a:lvl1pPr algn="r">
              <a:defRPr sz="1417">
                <a:solidFill>
                  <a:schemeClr val="tx1">
                    <a:tint val="75000"/>
                  </a:schemeClr>
                </a:solidFill>
              </a:defRPr>
            </a:lvl1pPr>
          </a:lstStyle>
          <a:p>
            <a:pPr defTabSz="1088473"/>
            <a:fld id="{9BB63546-A837-45E7-8467-E12FC223D0AC}" type="slidenum">
              <a:rPr lang="en-US" smtClean="0">
                <a:solidFill>
                  <a:srgbClr val="000000">
                    <a:tint val="75000"/>
                  </a:srgbClr>
                </a:solidFill>
              </a:rPr>
              <a:pPr defTabSz="1088473"/>
              <a:t>‹#›</a:t>
            </a:fld>
            <a:endParaRPr lang="en-US" dirty="0">
              <a:solidFill>
                <a:srgbClr val="000000">
                  <a:tint val="75000"/>
                </a:srgbClr>
              </a:solidFill>
            </a:endParaRPr>
          </a:p>
        </p:txBody>
      </p:sp>
    </p:spTree>
    <p:extLst>
      <p:ext uri="{BB962C8B-B14F-4D97-AF65-F5344CB8AC3E}">
        <p14:creationId xmlns:p14="http://schemas.microsoft.com/office/powerpoint/2010/main" val="2910625952"/>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Lst>
  <p:txStyles>
    <p:titleStyle>
      <a:lvl1pPr algn="ctr" defTabSz="1088473" rtl="0" eaLnBrk="1" latinLnBrk="0" hangingPunct="1">
        <a:spcBef>
          <a:spcPct val="0"/>
        </a:spcBef>
        <a:buNone/>
        <a:defRPr sz="5250" kern="1200">
          <a:solidFill>
            <a:schemeClr val="tx1"/>
          </a:solidFill>
          <a:latin typeface="+mj-lt"/>
          <a:ea typeface="+mj-ea"/>
          <a:cs typeface="+mj-cs"/>
        </a:defRPr>
      </a:lvl1pPr>
    </p:titleStyle>
    <p:bodyStyle>
      <a:lvl1pPr marL="408178" indent="-408178" algn="l" defTabSz="1088473" rtl="0" eaLnBrk="1" latinLnBrk="0" hangingPunct="1">
        <a:spcBef>
          <a:spcPct val="20000"/>
        </a:spcBef>
        <a:buFont typeface="Arial" panose="020B0604020202020204" pitchFamily="34" charset="0"/>
        <a:buChar char="•"/>
        <a:defRPr sz="3833" kern="1200">
          <a:solidFill>
            <a:schemeClr val="tx1"/>
          </a:solidFill>
          <a:latin typeface="+mn-lt"/>
          <a:ea typeface="+mn-ea"/>
          <a:cs typeface="+mn-cs"/>
        </a:defRPr>
      </a:lvl1pPr>
      <a:lvl2pPr marL="884385" indent="-340148" algn="l" defTabSz="1088473" rtl="0" eaLnBrk="1" latinLnBrk="0" hangingPunct="1">
        <a:spcBef>
          <a:spcPct val="20000"/>
        </a:spcBef>
        <a:buFont typeface="Arial" panose="020B0604020202020204" pitchFamily="34" charset="0"/>
        <a:buChar char="–"/>
        <a:defRPr sz="3333" kern="1200">
          <a:solidFill>
            <a:schemeClr val="tx1"/>
          </a:solidFill>
          <a:latin typeface="+mn-lt"/>
          <a:ea typeface="+mn-ea"/>
          <a:cs typeface="+mn-cs"/>
        </a:defRPr>
      </a:lvl2pPr>
      <a:lvl3pPr marL="1360592" indent="-272118" algn="l" defTabSz="1088473" rtl="0" eaLnBrk="1" latinLnBrk="0" hangingPunct="1">
        <a:spcBef>
          <a:spcPct val="20000"/>
        </a:spcBef>
        <a:buFont typeface="Arial" panose="020B0604020202020204" pitchFamily="34" charset="0"/>
        <a:buChar char="•"/>
        <a:defRPr sz="2833" kern="1200">
          <a:solidFill>
            <a:schemeClr val="tx1"/>
          </a:solidFill>
          <a:latin typeface="+mn-lt"/>
          <a:ea typeface="+mn-ea"/>
          <a:cs typeface="+mn-cs"/>
        </a:defRPr>
      </a:lvl3pPr>
      <a:lvl4pPr marL="1904829"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4pPr>
      <a:lvl5pPr marL="2449065"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5pPr>
      <a:lvl6pPr marL="299330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6pPr>
      <a:lvl7pPr marL="3537538"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7pPr>
      <a:lvl8pPr marL="4081776"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8pPr>
      <a:lvl9pPr marL="462601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9pPr>
    </p:bodyStyle>
    <p:otherStyle>
      <a:defPPr>
        <a:defRPr lang="en-US"/>
      </a:defPPr>
      <a:lvl1pPr marL="0" algn="l" defTabSz="1088473" rtl="0" eaLnBrk="1" latinLnBrk="0" hangingPunct="1">
        <a:defRPr sz="2167" kern="1200">
          <a:solidFill>
            <a:schemeClr val="tx1"/>
          </a:solidFill>
          <a:latin typeface="+mn-lt"/>
          <a:ea typeface="+mn-ea"/>
          <a:cs typeface="+mn-cs"/>
        </a:defRPr>
      </a:lvl1pPr>
      <a:lvl2pPr marL="544237" algn="l" defTabSz="1088473" rtl="0" eaLnBrk="1" latinLnBrk="0" hangingPunct="1">
        <a:defRPr sz="2167" kern="1200">
          <a:solidFill>
            <a:schemeClr val="tx1"/>
          </a:solidFill>
          <a:latin typeface="+mn-lt"/>
          <a:ea typeface="+mn-ea"/>
          <a:cs typeface="+mn-cs"/>
        </a:defRPr>
      </a:lvl2pPr>
      <a:lvl3pPr marL="1088473" algn="l" defTabSz="1088473" rtl="0" eaLnBrk="1" latinLnBrk="0" hangingPunct="1">
        <a:defRPr sz="2167" kern="1200">
          <a:solidFill>
            <a:schemeClr val="tx1"/>
          </a:solidFill>
          <a:latin typeface="+mn-lt"/>
          <a:ea typeface="+mn-ea"/>
          <a:cs typeface="+mn-cs"/>
        </a:defRPr>
      </a:lvl3pPr>
      <a:lvl4pPr marL="1632711" algn="l" defTabSz="1088473" rtl="0" eaLnBrk="1" latinLnBrk="0" hangingPunct="1">
        <a:defRPr sz="2167" kern="1200">
          <a:solidFill>
            <a:schemeClr val="tx1"/>
          </a:solidFill>
          <a:latin typeface="+mn-lt"/>
          <a:ea typeface="+mn-ea"/>
          <a:cs typeface="+mn-cs"/>
        </a:defRPr>
      </a:lvl4pPr>
      <a:lvl5pPr marL="2176947" algn="l" defTabSz="1088473" rtl="0" eaLnBrk="1" latinLnBrk="0" hangingPunct="1">
        <a:defRPr sz="2167" kern="1200">
          <a:solidFill>
            <a:schemeClr val="tx1"/>
          </a:solidFill>
          <a:latin typeface="+mn-lt"/>
          <a:ea typeface="+mn-ea"/>
          <a:cs typeface="+mn-cs"/>
        </a:defRPr>
      </a:lvl5pPr>
      <a:lvl6pPr marL="2721184" algn="l" defTabSz="1088473" rtl="0" eaLnBrk="1" latinLnBrk="0" hangingPunct="1">
        <a:defRPr sz="2167" kern="1200">
          <a:solidFill>
            <a:schemeClr val="tx1"/>
          </a:solidFill>
          <a:latin typeface="+mn-lt"/>
          <a:ea typeface="+mn-ea"/>
          <a:cs typeface="+mn-cs"/>
        </a:defRPr>
      </a:lvl6pPr>
      <a:lvl7pPr marL="3265420" algn="l" defTabSz="1088473" rtl="0" eaLnBrk="1" latinLnBrk="0" hangingPunct="1">
        <a:defRPr sz="2167" kern="1200">
          <a:solidFill>
            <a:schemeClr val="tx1"/>
          </a:solidFill>
          <a:latin typeface="+mn-lt"/>
          <a:ea typeface="+mn-ea"/>
          <a:cs typeface="+mn-cs"/>
        </a:defRPr>
      </a:lvl7pPr>
      <a:lvl8pPr marL="3809657" algn="l" defTabSz="1088473" rtl="0" eaLnBrk="1" latinLnBrk="0" hangingPunct="1">
        <a:defRPr sz="2167" kern="1200">
          <a:solidFill>
            <a:schemeClr val="tx1"/>
          </a:solidFill>
          <a:latin typeface="+mn-lt"/>
          <a:ea typeface="+mn-ea"/>
          <a:cs typeface="+mn-cs"/>
        </a:defRPr>
      </a:lvl8pPr>
      <a:lvl9pPr marL="4353894" algn="l" defTabSz="1088473" rtl="0" eaLnBrk="1" latinLnBrk="0" hangingPunct="1">
        <a:defRPr sz="2167"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7"/>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1451534538"/>
      </p:ext>
    </p:extLst>
  </p:cSld>
  <p:clrMap bg1="dk1" tx1="lt1" bg2="dk2" tx2="lt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 id="2147483938" r:id="rId13"/>
    <p:sldLayoutId id="2147483939" r:id="rId14"/>
    <p:sldLayoutId id="2147483940" r:id="rId15"/>
    <p:sldLayoutId id="2147483941" r:id="rId16"/>
    <p:sldLayoutId id="2147483942" r:id="rId17"/>
    <p:sldLayoutId id="2147483943" r:id="rId18"/>
    <p:sldLayoutId id="2147483944" r:id="rId19"/>
    <p:sldLayoutId id="2147483945" r:id="rId20"/>
    <p:sldLayoutId id="2147483946" r:id="rId21"/>
    <p:sldLayoutId id="2147483947" r:id="rId22"/>
    <p:sldLayoutId id="2147483948" r:id="rId23"/>
    <p:sldLayoutId id="2147483949" r:id="rId24"/>
    <p:sldLayoutId id="2147483950" r:id="rId25"/>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0" cstate="hq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3288466597"/>
      </p:ext>
    </p:extLst>
  </p:cSld>
  <p:clrMap bg1="lt1" tx1="dk1" bg2="lt2" tx2="dk2" accent1="accent1" accent2="accent2" accent3="accent3" accent4="accent4" accent5="accent5" accent6="accent6" hlink="hlink" folHlink="folHlink"/>
  <p:sldLayoutIdLst>
    <p:sldLayoutId id="2147483952" r:id="rId1"/>
    <p:sldLayoutId id="2147483953" r:id="rId2"/>
    <p:sldLayoutId id="2147483954" r:id="rId3"/>
    <p:sldLayoutId id="2147483955" r:id="rId4"/>
    <p:sldLayoutId id="2147483956" r:id="rId5"/>
    <p:sldLayoutId id="2147483957" r:id="rId6"/>
    <p:sldLayoutId id="2147483958" r:id="rId7"/>
    <p:sldLayoutId id="2147483959" r:id="rId8"/>
    <p:sldLayoutId id="2147483960" r:id="rId9"/>
    <p:sldLayoutId id="2147483961" r:id="rId10"/>
    <p:sldLayoutId id="2147483962" r:id="rId11"/>
    <p:sldLayoutId id="2147483963" r:id="rId12"/>
    <p:sldLayoutId id="2147483964" r:id="rId13"/>
    <p:sldLayoutId id="2147483965" r:id="rId14"/>
    <p:sldLayoutId id="2147483966" r:id="rId15"/>
    <p:sldLayoutId id="2147483967" r:id="rId16"/>
    <p:sldLayoutId id="2147483968" r:id="rId17"/>
    <p:sldLayoutId id="2147483969"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0" cstate="hq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012536546"/>
      </p:ext>
    </p:extLst>
  </p:cSld>
  <p:clrMap bg1="lt1" tx1="dk1" bg2="lt2" tx2="dk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 id="2147483984" r:id="rId14"/>
    <p:sldLayoutId id="2147483985" r:id="rId15"/>
    <p:sldLayoutId id="2147483986" r:id="rId16"/>
    <p:sldLayoutId id="2147483987" r:id="rId17"/>
    <p:sldLayoutId id="2147483988"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3" cstate="print">
            <a:extLst>
              <a:ext uri="{28A0092B-C50C-407E-A947-70E740481C1C}">
                <a14:useLocalDpi xmlns:a14="http://schemas.microsoft.com/office/drawing/2010/main" val="0"/>
              </a:ext>
            </a:extLst>
          </a:blip>
          <a:srcRect r="3957" b="4063"/>
          <a:stretch/>
        </p:blipFill>
        <p:spPr>
          <a:xfrm>
            <a:off x="10948" y="974"/>
            <a:ext cx="12170106" cy="6857027"/>
          </a:xfrm>
          <a:prstGeom prst="rect">
            <a:avLst/>
          </a:prstGeom>
        </p:spPr>
      </p:pic>
      <p:sp>
        <p:nvSpPr>
          <p:cNvPr id="2" name="Title Placeholder 1"/>
          <p:cNvSpPr>
            <a:spLocks noGrp="1"/>
          </p:cNvSpPr>
          <p:nvPr>
            <p:ph type="title"/>
          </p:nvPr>
        </p:nvSpPr>
        <p:spPr>
          <a:xfrm>
            <a:off x="560799" y="342356"/>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9"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1" y="6274161"/>
            <a:ext cx="2743200" cy="365125"/>
          </a:xfrm>
          <a:prstGeom prst="rect">
            <a:avLst/>
          </a:prstGeom>
        </p:spPr>
        <p:txBody>
          <a:bodyPr vert="horz" lIns="91440" tIns="45720" rIns="91440" bIns="45720" rtlCol="0" anchor="ctr"/>
          <a:lstStyle>
            <a:lvl1pPr algn="r">
              <a:defRPr sz="1999">
                <a:solidFill>
                  <a:srgbClr val="289FD7"/>
                </a:solidFill>
                <a:latin typeface="+mj-lt"/>
              </a:defRPr>
            </a:lvl1pPr>
          </a:lstStyle>
          <a:p>
            <a:pPr defTabSz="913950">
              <a:defRPr/>
            </a:pPr>
            <a:fld id="{0D099E2A-118A-4377-8F98-2DF40BCBA9FE}" type="slidenum">
              <a:rPr lang="en-US" smtClean="0"/>
              <a:pPr defTabSz="913950">
                <a:defRPr/>
              </a:pPr>
              <a:t>‹#›</a:t>
            </a:fld>
            <a:endParaRPr lang="en-US"/>
          </a:p>
        </p:txBody>
      </p:sp>
    </p:spTree>
    <p:extLst>
      <p:ext uri="{BB962C8B-B14F-4D97-AF65-F5344CB8AC3E}">
        <p14:creationId xmlns:p14="http://schemas.microsoft.com/office/powerpoint/2010/main" val="2049404106"/>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 id="2147484006" r:id="rId17"/>
    <p:sldLayoutId id="2147484007" r:id="rId18"/>
    <p:sldLayoutId id="2147484008" r:id="rId19"/>
    <p:sldLayoutId id="2147484009" r:id="rId20"/>
    <p:sldLayoutId id="2147484010" r:id="rId21"/>
  </p:sldLayoutIdLst>
  <p:hf hdr="0" ftr="0" dt="0"/>
  <p:txStyles>
    <p:titleStyle>
      <a:lvl1pPr algn="l" defTabSz="913950" rtl="0" eaLnBrk="1" latinLnBrk="0" hangingPunct="1">
        <a:lnSpc>
          <a:spcPct val="90000"/>
        </a:lnSpc>
        <a:spcBef>
          <a:spcPct val="0"/>
        </a:spcBef>
        <a:buNone/>
        <a:defRPr sz="5397" kern="1200">
          <a:solidFill>
            <a:schemeClr val="bg1"/>
          </a:solidFill>
          <a:latin typeface="+mj-lt"/>
          <a:ea typeface="+mj-ea"/>
          <a:cs typeface="+mj-cs"/>
        </a:defRPr>
      </a:lvl1pPr>
    </p:titleStyle>
    <p:bodyStyle>
      <a:lvl1pPr marL="228487" indent="-228487" algn="l" defTabSz="913950" rtl="0" eaLnBrk="1" latinLnBrk="0" hangingPunct="1">
        <a:lnSpc>
          <a:spcPct val="90000"/>
        </a:lnSpc>
        <a:spcBef>
          <a:spcPts val="1000"/>
        </a:spcBef>
        <a:buFont typeface="Arial" panose="020B0604020202020204" pitchFamily="34" charset="0"/>
        <a:buChar char="•"/>
        <a:defRPr sz="3599" kern="1200">
          <a:solidFill>
            <a:schemeClr val="bg1"/>
          </a:solidFill>
          <a:latin typeface="+mn-lt"/>
          <a:ea typeface="+mn-ea"/>
          <a:cs typeface="+mn-cs"/>
        </a:defRPr>
      </a:lvl1pPr>
      <a:lvl2pPr marL="685462" indent="-228487" algn="l" defTabSz="913950" rtl="0" eaLnBrk="1" latinLnBrk="0" hangingPunct="1">
        <a:lnSpc>
          <a:spcPct val="90000"/>
        </a:lnSpc>
        <a:spcBef>
          <a:spcPts val="500"/>
        </a:spcBef>
        <a:buFont typeface="Arial" panose="020B0604020202020204" pitchFamily="34" charset="0"/>
        <a:buChar char="•"/>
        <a:defRPr sz="3199" kern="1200">
          <a:solidFill>
            <a:schemeClr val="bg1"/>
          </a:solidFill>
          <a:latin typeface="+mn-lt"/>
          <a:ea typeface="+mn-ea"/>
          <a:cs typeface="+mn-cs"/>
        </a:defRPr>
      </a:lvl2pPr>
      <a:lvl3pPr marL="1142438" indent="-228487" algn="l" defTabSz="913950" rtl="0" eaLnBrk="1" latinLnBrk="0" hangingPunct="1">
        <a:lnSpc>
          <a:spcPct val="90000"/>
        </a:lnSpc>
        <a:spcBef>
          <a:spcPts val="500"/>
        </a:spcBef>
        <a:buFont typeface="Arial" panose="020B0604020202020204" pitchFamily="34" charset="0"/>
        <a:buChar char="•"/>
        <a:defRPr sz="2799" kern="1200">
          <a:solidFill>
            <a:schemeClr val="bg1"/>
          </a:solidFill>
          <a:latin typeface="+mn-lt"/>
          <a:ea typeface="+mn-ea"/>
          <a:cs typeface="+mn-cs"/>
        </a:defRPr>
      </a:lvl3pPr>
      <a:lvl4pPr marL="1599412" indent="-228487" algn="l" defTabSz="913950"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4pPr>
      <a:lvl5pPr marL="2056388" indent="-228487" algn="l" defTabSz="913950"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5pPr>
      <a:lvl6pPr marL="2513364" indent="-228487" algn="l" defTabSz="91395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337" indent="-228487" algn="l" defTabSz="91395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313" indent="-228487" algn="l" defTabSz="91395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288" indent="-228487" algn="l" defTabSz="91395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3950" rtl="0" eaLnBrk="1" latinLnBrk="0" hangingPunct="1">
        <a:defRPr sz="1799" kern="1200">
          <a:solidFill>
            <a:schemeClr val="tx1"/>
          </a:solidFill>
          <a:latin typeface="+mn-lt"/>
          <a:ea typeface="+mn-ea"/>
          <a:cs typeface="+mn-cs"/>
        </a:defRPr>
      </a:lvl1pPr>
      <a:lvl2pPr marL="456976" algn="l" defTabSz="913950" rtl="0" eaLnBrk="1" latinLnBrk="0" hangingPunct="1">
        <a:defRPr sz="1799" kern="1200">
          <a:solidFill>
            <a:schemeClr val="tx1"/>
          </a:solidFill>
          <a:latin typeface="+mn-lt"/>
          <a:ea typeface="+mn-ea"/>
          <a:cs typeface="+mn-cs"/>
        </a:defRPr>
      </a:lvl2pPr>
      <a:lvl3pPr marL="913950" algn="l" defTabSz="913950" rtl="0" eaLnBrk="1" latinLnBrk="0" hangingPunct="1">
        <a:defRPr sz="1799" kern="1200">
          <a:solidFill>
            <a:schemeClr val="tx1"/>
          </a:solidFill>
          <a:latin typeface="+mn-lt"/>
          <a:ea typeface="+mn-ea"/>
          <a:cs typeface="+mn-cs"/>
        </a:defRPr>
      </a:lvl3pPr>
      <a:lvl4pPr marL="1370926" algn="l" defTabSz="913950" rtl="0" eaLnBrk="1" latinLnBrk="0" hangingPunct="1">
        <a:defRPr sz="1799" kern="1200">
          <a:solidFill>
            <a:schemeClr val="tx1"/>
          </a:solidFill>
          <a:latin typeface="+mn-lt"/>
          <a:ea typeface="+mn-ea"/>
          <a:cs typeface="+mn-cs"/>
        </a:defRPr>
      </a:lvl4pPr>
      <a:lvl5pPr marL="1827900" algn="l" defTabSz="913950" rtl="0" eaLnBrk="1" latinLnBrk="0" hangingPunct="1">
        <a:defRPr sz="1799" kern="1200">
          <a:solidFill>
            <a:schemeClr val="tx1"/>
          </a:solidFill>
          <a:latin typeface="+mn-lt"/>
          <a:ea typeface="+mn-ea"/>
          <a:cs typeface="+mn-cs"/>
        </a:defRPr>
      </a:lvl5pPr>
      <a:lvl6pPr marL="2284875" algn="l" defTabSz="913950" rtl="0" eaLnBrk="1" latinLnBrk="0" hangingPunct="1">
        <a:defRPr sz="1799" kern="1200">
          <a:solidFill>
            <a:schemeClr val="tx1"/>
          </a:solidFill>
          <a:latin typeface="+mn-lt"/>
          <a:ea typeface="+mn-ea"/>
          <a:cs typeface="+mn-cs"/>
        </a:defRPr>
      </a:lvl6pPr>
      <a:lvl7pPr marL="2741850" algn="l" defTabSz="913950" rtl="0" eaLnBrk="1" latinLnBrk="0" hangingPunct="1">
        <a:defRPr sz="1799" kern="1200">
          <a:solidFill>
            <a:schemeClr val="tx1"/>
          </a:solidFill>
          <a:latin typeface="+mn-lt"/>
          <a:ea typeface="+mn-ea"/>
          <a:cs typeface="+mn-cs"/>
        </a:defRPr>
      </a:lvl7pPr>
      <a:lvl8pPr marL="3198826" algn="l" defTabSz="913950" rtl="0" eaLnBrk="1" latinLnBrk="0" hangingPunct="1">
        <a:defRPr sz="1799" kern="1200">
          <a:solidFill>
            <a:schemeClr val="tx1"/>
          </a:solidFill>
          <a:latin typeface="+mn-lt"/>
          <a:ea typeface="+mn-ea"/>
          <a:cs typeface="+mn-cs"/>
        </a:defRPr>
      </a:lvl8pPr>
      <a:lvl9pPr marL="3655800" algn="l" defTabSz="913950" rtl="0" eaLnBrk="1" latinLnBrk="0" hangingPunct="1">
        <a:defRPr sz="1799"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1" cstate="email">
            <a:extLst>
              <a:ext uri="{28A0092B-C50C-407E-A947-70E740481C1C}">
                <a14:useLocalDpi xmlns:a14="http://schemas.microsoft.com/office/drawing/2010/main" val="0"/>
              </a:ext>
            </a:extLst>
          </a:blip>
          <a:stretch>
            <a:fillRect/>
          </a:stretch>
        </p:blipFill>
        <p:spPr>
          <a:xfrm rot="5400000">
            <a:off x="10325052" y="1906414"/>
            <a:ext cx="4214127" cy="401304"/>
          </a:xfrm>
          <a:prstGeom prst="rect">
            <a:avLst/>
          </a:prstGeom>
        </p:spPr>
      </p:pic>
    </p:spTree>
    <p:extLst>
      <p:ext uri="{BB962C8B-B14F-4D97-AF65-F5344CB8AC3E}">
        <p14:creationId xmlns:p14="http://schemas.microsoft.com/office/powerpoint/2010/main" val="2710151615"/>
      </p:ext>
    </p:extLst>
  </p:cSld>
  <p:clrMap bg1="dk1" tx1="lt1" bg2="dk2" tx2="lt2" accent1="accent1" accent2="accent2" accent3="accent3" accent4="accent4" accent5="accent5" accent6="accent6" hlink="hlink" folHlink="folHlink"/>
  <p:sldLayoutIdLst>
    <p:sldLayoutId id="2147484012" r:id="rId1"/>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 id="2147484022" r:id="rId11"/>
    <p:sldLayoutId id="2147484023" r:id="rId12"/>
    <p:sldLayoutId id="2147484024" r:id="rId13"/>
    <p:sldLayoutId id="2147484025" r:id="rId14"/>
    <p:sldLayoutId id="2147484026" r:id="rId15"/>
    <p:sldLayoutId id="2147484027" r:id="rId16"/>
    <p:sldLayoutId id="2147484028" r:id="rId17"/>
    <p:sldLayoutId id="2147484029" r:id="rId18"/>
    <p:sldLayoutId id="2147484030" r:id="rId19"/>
  </p:sldLayoutIdLst>
  <p:transition>
    <p:fade/>
  </p:transition>
  <p:hf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100000"/>
        <a:buFontTx/>
        <a:buBlip>
          <a:blip r:embed="rId22"/>
        </a:buBlip>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100000"/>
        <a:buFontTx/>
        <a:buBlip>
          <a:blip r:embed="rId22"/>
        </a:buBlip>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100000"/>
        <a:buFontTx/>
        <a:buBlip>
          <a:blip r:embed="rId22"/>
        </a:buBlip>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100000"/>
        <a:buFontTx/>
        <a:buBlip>
          <a:blip r:embed="rId22"/>
        </a:buBlip>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100000"/>
        <a:buFontTx/>
        <a:buBlip>
          <a:blip r:embed="rId22"/>
        </a:buBlip>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1"/>
            <a:ext cx="2844800" cy="365125"/>
          </a:xfrm>
          <a:prstGeom prst="rect">
            <a:avLst/>
          </a:prstGeom>
        </p:spPr>
        <p:txBody>
          <a:bodyPr vert="horz" lIns="130622" tIns="65311" rIns="130622" bIns="65311" rtlCol="0" anchor="ctr"/>
          <a:lstStyle>
            <a:lvl1pPr algn="l">
              <a:defRPr sz="1417">
                <a:solidFill>
                  <a:schemeClr val="tx1">
                    <a:tint val="75000"/>
                  </a:schemeClr>
                </a:solidFill>
              </a:defRPr>
            </a:lvl1pPr>
          </a:lstStyle>
          <a:p>
            <a:pPr defTabSz="1088473"/>
            <a:fld id="{92D92931-A43D-4F3F-9F71-FB00983329F6}" type="datetimeFigureOut">
              <a:rPr lang="en-US" smtClean="0">
                <a:solidFill>
                  <a:srgbClr val="000000">
                    <a:tint val="75000"/>
                  </a:srgbClr>
                </a:solidFill>
              </a:rPr>
              <a:pPr defTabSz="1088473"/>
              <a:t>9/19/2016</a:t>
            </a:fld>
            <a:endParaRPr lang="en-US" dirty="0">
              <a:solidFill>
                <a:srgbClr val="000000">
                  <a:tint val="75000"/>
                </a:srgb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130622" tIns="65311" rIns="130622" bIns="65311" rtlCol="0" anchor="ctr"/>
          <a:lstStyle>
            <a:lvl1pPr algn="ctr">
              <a:defRPr sz="1417">
                <a:solidFill>
                  <a:schemeClr val="tx1">
                    <a:tint val="75000"/>
                  </a:schemeClr>
                </a:solidFill>
              </a:defRPr>
            </a:lvl1pPr>
          </a:lstStyle>
          <a:p>
            <a:pPr defTabSz="1088473"/>
            <a:endParaRPr lang="en-US" dirty="0">
              <a:solidFill>
                <a:srgbClr val="000000">
                  <a:tint val="75000"/>
                </a:srgb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130622" tIns="65311" rIns="130622" bIns="65311" rtlCol="0" anchor="ctr"/>
          <a:lstStyle>
            <a:lvl1pPr algn="r">
              <a:defRPr sz="1417">
                <a:solidFill>
                  <a:schemeClr val="tx1">
                    <a:tint val="75000"/>
                  </a:schemeClr>
                </a:solidFill>
              </a:defRPr>
            </a:lvl1pPr>
          </a:lstStyle>
          <a:p>
            <a:pPr defTabSz="1088473"/>
            <a:fld id="{9BB63546-A837-45E7-8467-E12FC223D0AC}" type="slidenum">
              <a:rPr lang="en-US" smtClean="0">
                <a:solidFill>
                  <a:srgbClr val="000000">
                    <a:tint val="75000"/>
                  </a:srgbClr>
                </a:solidFill>
              </a:rPr>
              <a:pPr defTabSz="1088473"/>
              <a:t>‹#›</a:t>
            </a:fld>
            <a:endParaRPr lang="en-US" dirty="0">
              <a:solidFill>
                <a:srgbClr val="000000">
                  <a:tint val="75000"/>
                </a:srgbClr>
              </a:solidFill>
            </a:endParaRPr>
          </a:p>
        </p:txBody>
      </p:sp>
    </p:spTree>
    <p:extLst>
      <p:ext uri="{BB962C8B-B14F-4D97-AF65-F5344CB8AC3E}">
        <p14:creationId xmlns:p14="http://schemas.microsoft.com/office/powerpoint/2010/main" val="4099721401"/>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 id="2147484061" r:id="rId4"/>
    <p:sldLayoutId id="2147484062" r:id="rId5"/>
    <p:sldLayoutId id="2147484063" r:id="rId6"/>
    <p:sldLayoutId id="2147484064" r:id="rId7"/>
    <p:sldLayoutId id="2147484065" r:id="rId8"/>
    <p:sldLayoutId id="2147484066" r:id="rId9"/>
    <p:sldLayoutId id="2147484067" r:id="rId10"/>
    <p:sldLayoutId id="2147484068" r:id="rId11"/>
    <p:sldLayoutId id="2147484069" r:id="rId12"/>
    <p:sldLayoutId id="2147484070" r:id="rId13"/>
  </p:sldLayoutIdLst>
  <p:txStyles>
    <p:titleStyle>
      <a:lvl1pPr algn="ctr" defTabSz="1088473" rtl="0" eaLnBrk="1" latinLnBrk="0" hangingPunct="1">
        <a:spcBef>
          <a:spcPct val="0"/>
        </a:spcBef>
        <a:buNone/>
        <a:defRPr sz="5250" kern="1200">
          <a:solidFill>
            <a:schemeClr val="tx1"/>
          </a:solidFill>
          <a:latin typeface="+mj-lt"/>
          <a:ea typeface="+mj-ea"/>
          <a:cs typeface="+mj-cs"/>
        </a:defRPr>
      </a:lvl1pPr>
    </p:titleStyle>
    <p:bodyStyle>
      <a:lvl1pPr marL="408178" indent="-408178" algn="l" defTabSz="1088473" rtl="0" eaLnBrk="1" latinLnBrk="0" hangingPunct="1">
        <a:spcBef>
          <a:spcPct val="20000"/>
        </a:spcBef>
        <a:buFont typeface="Arial" panose="020B0604020202020204" pitchFamily="34" charset="0"/>
        <a:buChar char="•"/>
        <a:defRPr sz="3833" kern="1200">
          <a:solidFill>
            <a:schemeClr val="tx1"/>
          </a:solidFill>
          <a:latin typeface="+mn-lt"/>
          <a:ea typeface="+mn-ea"/>
          <a:cs typeface="+mn-cs"/>
        </a:defRPr>
      </a:lvl1pPr>
      <a:lvl2pPr marL="884385" indent="-340148" algn="l" defTabSz="1088473" rtl="0" eaLnBrk="1" latinLnBrk="0" hangingPunct="1">
        <a:spcBef>
          <a:spcPct val="20000"/>
        </a:spcBef>
        <a:buFont typeface="Arial" panose="020B0604020202020204" pitchFamily="34" charset="0"/>
        <a:buChar char="–"/>
        <a:defRPr sz="3333" kern="1200">
          <a:solidFill>
            <a:schemeClr val="tx1"/>
          </a:solidFill>
          <a:latin typeface="+mn-lt"/>
          <a:ea typeface="+mn-ea"/>
          <a:cs typeface="+mn-cs"/>
        </a:defRPr>
      </a:lvl2pPr>
      <a:lvl3pPr marL="1360592" indent="-272118" algn="l" defTabSz="1088473" rtl="0" eaLnBrk="1" latinLnBrk="0" hangingPunct="1">
        <a:spcBef>
          <a:spcPct val="20000"/>
        </a:spcBef>
        <a:buFont typeface="Arial" panose="020B0604020202020204" pitchFamily="34" charset="0"/>
        <a:buChar char="•"/>
        <a:defRPr sz="2833" kern="1200">
          <a:solidFill>
            <a:schemeClr val="tx1"/>
          </a:solidFill>
          <a:latin typeface="+mn-lt"/>
          <a:ea typeface="+mn-ea"/>
          <a:cs typeface="+mn-cs"/>
        </a:defRPr>
      </a:lvl3pPr>
      <a:lvl4pPr marL="1904829"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4pPr>
      <a:lvl5pPr marL="2449065"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5pPr>
      <a:lvl6pPr marL="299330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6pPr>
      <a:lvl7pPr marL="3537538"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7pPr>
      <a:lvl8pPr marL="4081776"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8pPr>
      <a:lvl9pPr marL="462601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9pPr>
    </p:bodyStyle>
    <p:otherStyle>
      <a:defPPr>
        <a:defRPr lang="en-US"/>
      </a:defPPr>
      <a:lvl1pPr marL="0" algn="l" defTabSz="1088473" rtl="0" eaLnBrk="1" latinLnBrk="0" hangingPunct="1">
        <a:defRPr sz="2167" kern="1200">
          <a:solidFill>
            <a:schemeClr val="tx1"/>
          </a:solidFill>
          <a:latin typeface="+mn-lt"/>
          <a:ea typeface="+mn-ea"/>
          <a:cs typeface="+mn-cs"/>
        </a:defRPr>
      </a:lvl1pPr>
      <a:lvl2pPr marL="544237" algn="l" defTabSz="1088473" rtl="0" eaLnBrk="1" latinLnBrk="0" hangingPunct="1">
        <a:defRPr sz="2167" kern="1200">
          <a:solidFill>
            <a:schemeClr val="tx1"/>
          </a:solidFill>
          <a:latin typeface="+mn-lt"/>
          <a:ea typeface="+mn-ea"/>
          <a:cs typeface="+mn-cs"/>
        </a:defRPr>
      </a:lvl2pPr>
      <a:lvl3pPr marL="1088473" algn="l" defTabSz="1088473" rtl="0" eaLnBrk="1" latinLnBrk="0" hangingPunct="1">
        <a:defRPr sz="2167" kern="1200">
          <a:solidFill>
            <a:schemeClr val="tx1"/>
          </a:solidFill>
          <a:latin typeface="+mn-lt"/>
          <a:ea typeface="+mn-ea"/>
          <a:cs typeface="+mn-cs"/>
        </a:defRPr>
      </a:lvl3pPr>
      <a:lvl4pPr marL="1632711" algn="l" defTabSz="1088473" rtl="0" eaLnBrk="1" latinLnBrk="0" hangingPunct="1">
        <a:defRPr sz="2167" kern="1200">
          <a:solidFill>
            <a:schemeClr val="tx1"/>
          </a:solidFill>
          <a:latin typeface="+mn-lt"/>
          <a:ea typeface="+mn-ea"/>
          <a:cs typeface="+mn-cs"/>
        </a:defRPr>
      </a:lvl4pPr>
      <a:lvl5pPr marL="2176947" algn="l" defTabSz="1088473" rtl="0" eaLnBrk="1" latinLnBrk="0" hangingPunct="1">
        <a:defRPr sz="2167" kern="1200">
          <a:solidFill>
            <a:schemeClr val="tx1"/>
          </a:solidFill>
          <a:latin typeface="+mn-lt"/>
          <a:ea typeface="+mn-ea"/>
          <a:cs typeface="+mn-cs"/>
        </a:defRPr>
      </a:lvl5pPr>
      <a:lvl6pPr marL="2721184" algn="l" defTabSz="1088473" rtl="0" eaLnBrk="1" latinLnBrk="0" hangingPunct="1">
        <a:defRPr sz="2167" kern="1200">
          <a:solidFill>
            <a:schemeClr val="tx1"/>
          </a:solidFill>
          <a:latin typeface="+mn-lt"/>
          <a:ea typeface="+mn-ea"/>
          <a:cs typeface="+mn-cs"/>
        </a:defRPr>
      </a:lvl6pPr>
      <a:lvl7pPr marL="3265420" algn="l" defTabSz="1088473" rtl="0" eaLnBrk="1" latinLnBrk="0" hangingPunct="1">
        <a:defRPr sz="2167" kern="1200">
          <a:solidFill>
            <a:schemeClr val="tx1"/>
          </a:solidFill>
          <a:latin typeface="+mn-lt"/>
          <a:ea typeface="+mn-ea"/>
          <a:cs typeface="+mn-cs"/>
        </a:defRPr>
      </a:lvl7pPr>
      <a:lvl8pPr marL="3809657" algn="l" defTabSz="1088473" rtl="0" eaLnBrk="1" latinLnBrk="0" hangingPunct="1">
        <a:defRPr sz="2167" kern="1200">
          <a:solidFill>
            <a:schemeClr val="tx1"/>
          </a:solidFill>
          <a:latin typeface="+mn-lt"/>
          <a:ea typeface="+mn-ea"/>
          <a:cs typeface="+mn-cs"/>
        </a:defRPr>
      </a:lvl8pPr>
      <a:lvl9pPr marL="4353894" algn="l" defTabSz="1088473" rtl="0" eaLnBrk="1" latinLnBrk="0" hangingPunct="1">
        <a:defRPr sz="2167"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5"/>
            <a:ext cx="11151918" cy="672954"/>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249" y="1447801"/>
            <a:ext cx="11151916" cy="1800493"/>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22739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ransition>
    <p:fade/>
  </p:transition>
  <p:txStyles>
    <p:titleStyle>
      <a:lvl1pPr algn="l" defTabSz="822718" rtl="0" eaLnBrk="1" latinLnBrk="0" hangingPunct="1">
        <a:lnSpc>
          <a:spcPct val="90000"/>
        </a:lnSpc>
        <a:spcBef>
          <a:spcPct val="0"/>
        </a:spcBef>
        <a:buNone/>
        <a:defRPr lang="en-US" sz="4858" b="0" kern="1200" cap="none" spc="-9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11388" indent="-311388" algn="l" defTabSz="822718" rtl="0" eaLnBrk="1" latinLnBrk="0" hangingPunct="1">
        <a:lnSpc>
          <a:spcPct val="90000"/>
        </a:lnSpc>
        <a:spcBef>
          <a:spcPct val="20000"/>
        </a:spcBef>
        <a:buSzPct val="90000"/>
        <a:buFont typeface="Arial" pitchFamily="34" charset="0"/>
        <a:buChar char="•"/>
        <a:defRPr sz="2879"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567071" indent="-255682" algn="l" defTabSz="822718" rtl="0" eaLnBrk="1" latinLnBrk="0" hangingPunct="1">
        <a:lnSpc>
          <a:spcPct val="90000"/>
        </a:lnSpc>
        <a:spcBef>
          <a:spcPct val="20000"/>
        </a:spcBef>
        <a:buSzPct val="90000"/>
        <a:buFont typeface="Arial" pitchFamily="34" charset="0"/>
        <a:buChar char="•"/>
        <a:tabLst>
          <a:tab pos="567071" algn="l"/>
        </a:tabLst>
        <a:defRPr sz="2519"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822752" indent="-255682" algn="l" defTabSz="822718" rtl="0" eaLnBrk="1" latinLnBrk="0" hangingPunct="1">
        <a:lnSpc>
          <a:spcPct val="90000"/>
        </a:lnSpc>
        <a:spcBef>
          <a:spcPct val="20000"/>
        </a:spcBef>
        <a:buSzPct val="90000"/>
        <a:buFont typeface="Arial" pitchFamily="34" charset="0"/>
        <a:buChar char="•"/>
        <a:defRPr sz="216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334114" indent="-201403" algn="l" defTabSz="822718" rtl="0" eaLnBrk="1" latinLnBrk="0" hangingPunct="1">
        <a:lnSpc>
          <a:spcPct val="90000"/>
        </a:lnSpc>
        <a:spcBef>
          <a:spcPct val="20000"/>
        </a:spcBef>
        <a:buSzPct val="90000"/>
        <a:buFont typeface="Arial" pitchFamily="34" charset="0"/>
        <a:buChar char="•"/>
        <a:tabLst>
          <a:tab pos="822752" algn="l"/>
        </a:tabLst>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541232" indent="-207117" algn="l" defTabSz="822718"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262476" indent="-205680" algn="l" defTabSz="82271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73833" indent="-205680" algn="l" defTabSz="82271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85193" indent="-205680" algn="l" defTabSz="82271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96553" indent="-205680" algn="l" defTabSz="822718"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22718" rtl="0" eaLnBrk="1" latinLnBrk="0" hangingPunct="1">
        <a:defRPr sz="1619" kern="1200">
          <a:solidFill>
            <a:schemeClr val="tx1"/>
          </a:solidFill>
          <a:latin typeface="+mn-lt"/>
          <a:ea typeface="+mn-ea"/>
          <a:cs typeface="+mn-cs"/>
        </a:defRPr>
      </a:lvl1pPr>
      <a:lvl2pPr marL="411359" algn="l" defTabSz="822718" rtl="0" eaLnBrk="1" latinLnBrk="0" hangingPunct="1">
        <a:defRPr sz="1619" kern="1200">
          <a:solidFill>
            <a:schemeClr val="tx1"/>
          </a:solidFill>
          <a:latin typeface="+mn-lt"/>
          <a:ea typeface="+mn-ea"/>
          <a:cs typeface="+mn-cs"/>
        </a:defRPr>
      </a:lvl2pPr>
      <a:lvl3pPr marL="822718" algn="l" defTabSz="822718" rtl="0" eaLnBrk="1" latinLnBrk="0" hangingPunct="1">
        <a:defRPr sz="1619" kern="1200">
          <a:solidFill>
            <a:schemeClr val="tx1"/>
          </a:solidFill>
          <a:latin typeface="+mn-lt"/>
          <a:ea typeface="+mn-ea"/>
          <a:cs typeface="+mn-cs"/>
        </a:defRPr>
      </a:lvl3pPr>
      <a:lvl4pPr marL="1234078" algn="l" defTabSz="822718" rtl="0" eaLnBrk="1" latinLnBrk="0" hangingPunct="1">
        <a:defRPr sz="1619" kern="1200">
          <a:solidFill>
            <a:schemeClr val="tx1"/>
          </a:solidFill>
          <a:latin typeface="+mn-lt"/>
          <a:ea typeface="+mn-ea"/>
          <a:cs typeface="+mn-cs"/>
        </a:defRPr>
      </a:lvl4pPr>
      <a:lvl5pPr marL="1645436" algn="l" defTabSz="822718" rtl="0" eaLnBrk="1" latinLnBrk="0" hangingPunct="1">
        <a:defRPr sz="1619" kern="1200">
          <a:solidFill>
            <a:schemeClr val="tx1"/>
          </a:solidFill>
          <a:latin typeface="+mn-lt"/>
          <a:ea typeface="+mn-ea"/>
          <a:cs typeface="+mn-cs"/>
        </a:defRPr>
      </a:lvl5pPr>
      <a:lvl6pPr marL="2056796" algn="l" defTabSz="822718" rtl="0" eaLnBrk="1" latinLnBrk="0" hangingPunct="1">
        <a:defRPr sz="1619" kern="1200">
          <a:solidFill>
            <a:schemeClr val="tx1"/>
          </a:solidFill>
          <a:latin typeface="+mn-lt"/>
          <a:ea typeface="+mn-ea"/>
          <a:cs typeface="+mn-cs"/>
        </a:defRPr>
      </a:lvl6pPr>
      <a:lvl7pPr marL="2468153" algn="l" defTabSz="822718" rtl="0" eaLnBrk="1" latinLnBrk="0" hangingPunct="1">
        <a:defRPr sz="1619" kern="1200">
          <a:solidFill>
            <a:schemeClr val="tx1"/>
          </a:solidFill>
          <a:latin typeface="+mn-lt"/>
          <a:ea typeface="+mn-ea"/>
          <a:cs typeface="+mn-cs"/>
        </a:defRPr>
      </a:lvl7pPr>
      <a:lvl8pPr marL="2879514" algn="l" defTabSz="822718" rtl="0" eaLnBrk="1" latinLnBrk="0" hangingPunct="1">
        <a:defRPr sz="1619" kern="1200">
          <a:solidFill>
            <a:schemeClr val="tx1"/>
          </a:solidFill>
          <a:latin typeface="+mn-lt"/>
          <a:ea typeface="+mn-ea"/>
          <a:cs typeface="+mn-cs"/>
        </a:defRPr>
      </a:lvl8pPr>
      <a:lvl9pPr marL="3290873" algn="l" defTabSz="822718" rtl="0" eaLnBrk="1" latinLnBrk="0" hangingPunct="1">
        <a:defRPr sz="161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F26B43"/>
          </p15:clr>
        </p15:guide>
        <p15:guide id="2" pos="173">
          <p15:clr>
            <a:srgbClr val="F26B43"/>
          </p15:clr>
        </p15:guide>
        <p15:guide id="3" pos="7661">
          <p15:clr>
            <a:srgbClr val="F26B43"/>
          </p15:clr>
        </p15:guide>
        <p15:guide id="4" orient="horz" pos="4219">
          <p15:clr>
            <a:srgbClr val="F26B43"/>
          </p15:clr>
        </p15:guide>
        <p15:guide id="5" pos="749">
          <p15:clr>
            <a:srgbClr val="F26B43"/>
          </p15:clr>
        </p15:guide>
        <p15:guide id="6" pos="1325">
          <p15:clr>
            <a:srgbClr val="F26B43"/>
          </p15:clr>
        </p15:guide>
        <p15:guide id="7" pos="1901">
          <p15:clr>
            <a:srgbClr val="F26B43"/>
          </p15:clr>
        </p15:guide>
        <p15:guide id="8" pos="2477">
          <p15:clr>
            <a:srgbClr val="F26B43"/>
          </p15:clr>
        </p15:guide>
        <p15:guide id="9" pos="3053">
          <p15:clr>
            <a:srgbClr val="F26B43"/>
          </p15:clr>
        </p15:guide>
        <p15:guide id="10" pos="3629">
          <p15:clr>
            <a:srgbClr val="F26B43"/>
          </p15:clr>
        </p15:guide>
        <p15:guide id="11" pos="4205">
          <p15:clr>
            <a:srgbClr val="F26B43"/>
          </p15:clr>
        </p15:guide>
        <p15:guide id="12" pos="4781">
          <p15:clr>
            <a:srgbClr val="F26B43"/>
          </p15:clr>
        </p15:guide>
        <p15:guide id="13" pos="5357">
          <p15:clr>
            <a:srgbClr val="F26B43"/>
          </p15:clr>
        </p15:guide>
        <p15:guide id="14" pos="5933">
          <p15:clr>
            <a:srgbClr val="F26B43"/>
          </p15:clr>
        </p15:guide>
        <p15:guide id="15" pos="6509">
          <p15:clr>
            <a:srgbClr val="F26B43"/>
          </p15:clr>
        </p15:guide>
        <p15:guide id="16" pos="7085">
          <p15:clr>
            <a:srgbClr val="F26B43"/>
          </p15:clr>
        </p15:guide>
        <p15:guide id="17" orient="horz" pos="763">
          <p15:clr>
            <a:srgbClr val="F26B43"/>
          </p15:clr>
        </p15:guide>
        <p15:guide id="18" orient="horz" pos="1339">
          <p15:clr>
            <a:srgbClr val="F26B43"/>
          </p15:clr>
        </p15:guide>
        <p15:guide id="19" orient="horz" pos="1915">
          <p15:clr>
            <a:srgbClr val="F26B43"/>
          </p15:clr>
        </p15:guide>
        <p15:guide id="20" orient="horz" pos="2491">
          <p15:clr>
            <a:srgbClr val="F26B43"/>
          </p15:clr>
        </p15:guide>
        <p15:guide id="21" orient="horz" pos="3067">
          <p15:clr>
            <a:srgbClr val="F26B43"/>
          </p15:clr>
        </p15:guide>
        <p15:guide id="22" orient="horz" pos="3643">
          <p15:clr>
            <a:srgbClr val="F26B43"/>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461064409"/>
      </p:ext>
    </p:extLst>
  </p:cSld>
  <p:clrMap bg1="lt1" tx1="dk1" bg2="lt2" tx2="dk2" accent1="accent1" accent2="accent2" accent3="accent3" accent4="accent4" accent5="accent5" accent6="accent6" hlink="hlink" folHlink="folHlink"/>
  <p:sldLayoutIdLst>
    <p:sldLayoutId id="2147484072" r:id="rId1"/>
    <p:sldLayoutId id="2147484073" r:id="rId2"/>
    <p:sldLayoutId id="2147484074" r:id="rId3"/>
    <p:sldLayoutId id="2147484075" r:id="rId4"/>
    <p:sldLayoutId id="2147484076" r:id="rId5"/>
    <p:sldLayoutId id="2147484077" r:id="rId6"/>
    <p:sldLayoutId id="2147484078" r:id="rId7"/>
    <p:sldLayoutId id="2147484079" r:id="rId8"/>
    <p:sldLayoutId id="2147484080" r:id="rId9"/>
    <p:sldLayoutId id="2147484081" r:id="rId10"/>
    <p:sldLayoutId id="2147484082" r:id="rId11"/>
    <p:sldLayoutId id="2147484083" r:id="rId12"/>
    <p:sldLayoutId id="2147484084" r:id="rId13"/>
    <p:sldLayoutId id="2147484085" r:id="rId14"/>
    <p:sldLayoutId id="2147484086" r:id="rId15"/>
    <p:sldLayoutId id="2147484087" r:id="rId16"/>
    <p:sldLayoutId id="2147484088" r:id="rId17"/>
    <p:sldLayoutId id="2147484089" r:id="rId18"/>
    <p:sldLayoutId id="2147484090" r:id="rId19"/>
    <p:sldLayoutId id="2147484091" r:id="rId20"/>
    <p:sldLayoutId id="2147484092" r:id="rId21"/>
    <p:sldLayoutId id="2147484093" r:id="rId22"/>
    <p:sldLayoutId id="2147484094" r:id="rId23"/>
    <p:sldLayoutId id="2147484095" r:id="rId24"/>
    <p:sldLayoutId id="2147484096" r:id="rId25"/>
    <p:sldLayoutId id="2147484097" r:id="rId26"/>
    <p:sldLayoutId id="2147484098" r:id="rId27"/>
    <p:sldLayoutId id="2147484099" r:id="rId28"/>
    <p:sldLayoutId id="2147484100" r:id="rId29"/>
    <p:sldLayoutId id="2147484101" r:id="rId30"/>
    <p:sldLayoutId id="2147484102" r:id="rId31"/>
    <p:sldLayoutId id="2147484103" r:id="rId32"/>
    <p:sldLayoutId id="2147484104" r:id="rId33"/>
    <p:sldLayoutId id="2147484105" r:id="rId34"/>
    <p:sldLayoutId id="2147484106" r:id="rId35"/>
    <p:sldLayoutId id="2147484107" r:id="rId36"/>
    <p:sldLayoutId id="2147484108" r:id="rId37"/>
    <p:sldLayoutId id="2147484109" r:id="rId38"/>
    <p:sldLayoutId id="2147484110" r:id="rId39"/>
    <p:sldLayoutId id="2147484111" r:id="rId40"/>
    <p:sldLayoutId id="2147484112" r:id="rId41"/>
    <p:sldLayoutId id="2147484113" r:id="rId42"/>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1"/>
            <a:ext cx="2844800" cy="365125"/>
          </a:xfrm>
          <a:prstGeom prst="rect">
            <a:avLst/>
          </a:prstGeom>
        </p:spPr>
        <p:txBody>
          <a:bodyPr vert="horz" lIns="130622" tIns="65311" rIns="130622" bIns="65311" rtlCol="0" anchor="ctr"/>
          <a:lstStyle>
            <a:lvl1pPr algn="l">
              <a:defRPr sz="1417">
                <a:solidFill>
                  <a:schemeClr val="tx1">
                    <a:tint val="75000"/>
                  </a:schemeClr>
                </a:solidFill>
              </a:defRPr>
            </a:lvl1pPr>
          </a:lstStyle>
          <a:p>
            <a:pPr defTabSz="1088473"/>
            <a:fld id="{92D92931-A43D-4F3F-9F71-FB00983329F6}" type="datetimeFigureOut">
              <a:rPr lang="en-US" smtClean="0">
                <a:solidFill>
                  <a:srgbClr val="000000">
                    <a:tint val="75000"/>
                  </a:srgbClr>
                </a:solidFill>
              </a:rPr>
              <a:pPr defTabSz="1088473"/>
              <a:t>9/19/2016</a:t>
            </a:fld>
            <a:endParaRPr lang="en-US" dirty="0">
              <a:solidFill>
                <a:srgbClr val="000000">
                  <a:tint val="75000"/>
                </a:srgb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130622" tIns="65311" rIns="130622" bIns="65311" rtlCol="0" anchor="ctr"/>
          <a:lstStyle>
            <a:lvl1pPr algn="ctr">
              <a:defRPr sz="1417">
                <a:solidFill>
                  <a:schemeClr val="tx1">
                    <a:tint val="75000"/>
                  </a:schemeClr>
                </a:solidFill>
              </a:defRPr>
            </a:lvl1pPr>
          </a:lstStyle>
          <a:p>
            <a:pPr defTabSz="1088473"/>
            <a:endParaRPr lang="en-US" dirty="0">
              <a:solidFill>
                <a:srgbClr val="000000">
                  <a:tint val="75000"/>
                </a:srgb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130622" tIns="65311" rIns="130622" bIns="65311" rtlCol="0" anchor="ctr"/>
          <a:lstStyle>
            <a:lvl1pPr algn="r">
              <a:defRPr sz="1417">
                <a:solidFill>
                  <a:schemeClr val="tx1">
                    <a:tint val="75000"/>
                  </a:schemeClr>
                </a:solidFill>
              </a:defRPr>
            </a:lvl1pPr>
          </a:lstStyle>
          <a:p>
            <a:pPr defTabSz="1088473"/>
            <a:fld id="{9BB63546-A837-45E7-8467-E12FC223D0AC}" type="slidenum">
              <a:rPr lang="en-US" smtClean="0">
                <a:solidFill>
                  <a:srgbClr val="000000">
                    <a:tint val="75000"/>
                  </a:srgbClr>
                </a:solidFill>
              </a:rPr>
              <a:pPr defTabSz="1088473"/>
              <a:t>‹#›</a:t>
            </a:fld>
            <a:endParaRPr lang="en-US" dirty="0">
              <a:solidFill>
                <a:srgbClr val="000000">
                  <a:tint val="75000"/>
                </a:srgbClr>
              </a:solidFill>
            </a:endParaRPr>
          </a:p>
        </p:txBody>
      </p:sp>
    </p:spTree>
    <p:extLst>
      <p:ext uri="{BB962C8B-B14F-4D97-AF65-F5344CB8AC3E}">
        <p14:creationId xmlns:p14="http://schemas.microsoft.com/office/powerpoint/2010/main" val="2108839385"/>
      </p:ext>
    </p:extLst>
  </p:cSld>
  <p:clrMap bg1="lt1" tx1="dk1" bg2="lt2" tx2="dk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ctr" defTabSz="1088473" rtl="0" eaLnBrk="1" latinLnBrk="0" hangingPunct="1">
        <a:spcBef>
          <a:spcPct val="0"/>
        </a:spcBef>
        <a:buNone/>
        <a:defRPr sz="5250" kern="1200">
          <a:solidFill>
            <a:schemeClr val="tx1"/>
          </a:solidFill>
          <a:latin typeface="+mj-lt"/>
          <a:ea typeface="+mj-ea"/>
          <a:cs typeface="+mj-cs"/>
        </a:defRPr>
      </a:lvl1pPr>
    </p:titleStyle>
    <p:bodyStyle>
      <a:lvl1pPr marL="408178" indent="-408178" algn="l" defTabSz="1088473" rtl="0" eaLnBrk="1" latinLnBrk="0" hangingPunct="1">
        <a:spcBef>
          <a:spcPct val="20000"/>
        </a:spcBef>
        <a:buFont typeface="Arial" panose="020B0604020202020204" pitchFamily="34" charset="0"/>
        <a:buChar char="•"/>
        <a:defRPr sz="3833" kern="1200">
          <a:solidFill>
            <a:schemeClr val="tx1"/>
          </a:solidFill>
          <a:latin typeface="+mn-lt"/>
          <a:ea typeface="+mn-ea"/>
          <a:cs typeface="+mn-cs"/>
        </a:defRPr>
      </a:lvl1pPr>
      <a:lvl2pPr marL="884385" indent="-340148" algn="l" defTabSz="1088473" rtl="0" eaLnBrk="1" latinLnBrk="0" hangingPunct="1">
        <a:spcBef>
          <a:spcPct val="20000"/>
        </a:spcBef>
        <a:buFont typeface="Arial" panose="020B0604020202020204" pitchFamily="34" charset="0"/>
        <a:buChar char="–"/>
        <a:defRPr sz="3333" kern="1200">
          <a:solidFill>
            <a:schemeClr val="tx1"/>
          </a:solidFill>
          <a:latin typeface="+mn-lt"/>
          <a:ea typeface="+mn-ea"/>
          <a:cs typeface="+mn-cs"/>
        </a:defRPr>
      </a:lvl2pPr>
      <a:lvl3pPr marL="1360592" indent="-272118" algn="l" defTabSz="1088473" rtl="0" eaLnBrk="1" latinLnBrk="0" hangingPunct="1">
        <a:spcBef>
          <a:spcPct val="20000"/>
        </a:spcBef>
        <a:buFont typeface="Arial" panose="020B0604020202020204" pitchFamily="34" charset="0"/>
        <a:buChar char="•"/>
        <a:defRPr sz="2833" kern="1200">
          <a:solidFill>
            <a:schemeClr val="tx1"/>
          </a:solidFill>
          <a:latin typeface="+mn-lt"/>
          <a:ea typeface="+mn-ea"/>
          <a:cs typeface="+mn-cs"/>
        </a:defRPr>
      </a:lvl3pPr>
      <a:lvl4pPr marL="1904829"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4pPr>
      <a:lvl5pPr marL="2449065"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5pPr>
      <a:lvl6pPr marL="299330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6pPr>
      <a:lvl7pPr marL="3537538"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7pPr>
      <a:lvl8pPr marL="4081776"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8pPr>
      <a:lvl9pPr marL="462601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9pPr>
    </p:bodyStyle>
    <p:otherStyle>
      <a:defPPr>
        <a:defRPr lang="en-US"/>
      </a:defPPr>
      <a:lvl1pPr marL="0" algn="l" defTabSz="1088473" rtl="0" eaLnBrk="1" latinLnBrk="0" hangingPunct="1">
        <a:defRPr sz="2167" kern="1200">
          <a:solidFill>
            <a:schemeClr val="tx1"/>
          </a:solidFill>
          <a:latin typeface="+mn-lt"/>
          <a:ea typeface="+mn-ea"/>
          <a:cs typeface="+mn-cs"/>
        </a:defRPr>
      </a:lvl1pPr>
      <a:lvl2pPr marL="544237" algn="l" defTabSz="1088473" rtl="0" eaLnBrk="1" latinLnBrk="0" hangingPunct="1">
        <a:defRPr sz="2167" kern="1200">
          <a:solidFill>
            <a:schemeClr val="tx1"/>
          </a:solidFill>
          <a:latin typeface="+mn-lt"/>
          <a:ea typeface="+mn-ea"/>
          <a:cs typeface="+mn-cs"/>
        </a:defRPr>
      </a:lvl2pPr>
      <a:lvl3pPr marL="1088473" algn="l" defTabSz="1088473" rtl="0" eaLnBrk="1" latinLnBrk="0" hangingPunct="1">
        <a:defRPr sz="2167" kern="1200">
          <a:solidFill>
            <a:schemeClr val="tx1"/>
          </a:solidFill>
          <a:latin typeface="+mn-lt"/>
          <a:ea typeface="+mn-ea"/>
          <a:cs typeface="+mn-cs"/>
        </a:defRPr>
      </a:lvl3pPr>
      <a:lvl4pPr marL="1632711" algn="l" defTabSz="1088473" rtl="0" eaLnBrk="1" latinLnBrk="0" hangingPunct="1">
        <a:defRPr sz="2167" kern="1200">
          <a:solidFill>
            <a:schemeClr val="tx1"/>
          </a:solidFill>
          <a:latin typeface="+mn-lt"/>
          <a:ea typeface="+mn-ea"/>
          <a:cs typeface="+mn-cs"/>
        </a:defRPr>
      </a:lvl4pPr>
      <a:lvl5pPr marL="2176947" algn="l" defTabSz="1088473" rtl="0" eaLnBrk="1" latinLnBrk="0" hangingPunct="1">
        <a:defRPr sz="2167" kern="1200">
          <a:solidFill>
            <a:schemeClr val="tx1"/>
          </a:solidFill>
          <a:latin typeface="+mn-lt"/>
          <a:ea typeface="+mn-ea"/>
          <a:cs typeface="+mn-cs"/>
        </a:defRPr>
      </a:lvl5pPr>
      <a:lvl6pPr marL="2721184" algn="l" defTabSz="1088473" rtl="0" eaLnBrk="1" latinLnBrk="0" hangingPunct="1">
        <a:defRPr sz="2167" kern="1200">
          <a:solidFill>
            <a:schemeClr val="tx1"/>
          </a:solidFill>
          <a:latin typeface="+mn-lt"/>
          <a:ea typeface="+mn-ea"/>
          <a:cs typeface="+mn-cs"/>
        </a:defRPr>
      </a:lvl6pPr>
      <a:lvl7pPr marL="3265420" algn="l" defTabSz="1088473" rtl="0" eaLnBrk="1" latinLnBrk="0" hangingPunct="1">
        <a:defRPr sz="2167" kern="1200">
          <a:solidFill>
            <a:schemeClr val="tx1"/>
          </a:solidFill>
          <a:latin typeface="+mn-lt"/>
          <a:ea typeface="+mn-ea"/>
          <a:cs typeface="+mn-cs"/>
        </a:defRPr>
      </a:lvl7pPr>
      <a:lvl8pPr marL="3809657" algn="l" defTabSz="1088473" rtl="0" eaLnBrk="1" latinLnBrk="0" hangingPunct="1">
        <a:defRPr sz="2167" kern="1200">
          <a:solidFill>
            <a:schemeClr val="tx1"/>
          </a:solidFill>
          <a:latin typeface="+mn-lt"/>
          <a:ea typeface="+mn-ea"/>
          <a:cs typeface="+mn-cs"/>
        </a:defRPr>
      </a:lvl8pPr>
      <a:lvl9pPr marL="4353894" algn="l" defTabSz="1088473" rtl="0" eaLnBrk="1" latinLnBrk="0" hangingPunct="1">
        <a:defRPr sz="2167"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pPr>
              <a:defRPr/>
            </a:pPr>
            <a:r>
              <a:rPr lang="it-IT">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defRPr/>
            </a:pPr>
            <a:fld id="{27258FFF-F925-446B-8502-81C933981705}" type="slidenum">
              <a:rPr lang="it-IT" smtClean="0">
                <a:gradFill>
                  <a:gsLst>
                    <a:gs pos="2239">
                      <a:srgbClr val="505050"/>
                    </a:gs>
                    <a:gs pos="11940">
                      <a:srgbClr val="505050"/>
                    </a:gs>
                  </a:gsLst>
                  <a:lin ang="5400000" scaled="0"/>
                </a:gradFill>
              </a:rPr>
              <a:pPr defTabSz="914367">
                <a:defRPr/>
              </a:pPr>
              <a:t>‹#›</a:t>
            </a:fld>
            <a:endParaRPr lang="it-IT">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740957484"/>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 id="2147484140" r:id="rId12"/>
    <p:sldLayoutId id="2147484141" r:id="rId13"/>
    <p:sldLayoutId id="2147484142" r:id="rId14"/>
    <p:sldLayoutId id="2147484143" r:id="rId15"/>
    <p:sldLayoutId id="2147484144" r:id="rId16"/>
    <p:sldLayoutId id="2147484145" r:id="rId17"/>
    <p:sldLayoutId id="2147484146" r:id="rId18"/>
    <p:sldLayoutId id="2147484147" r:id="rId19"/>
    <p:sldLayoutId id="2147484148" r:id="rId20"/>
    <p:sldLayoutId id="2147484149" r:id="rId21"/>
    <p:sldLayoutId id="2147484150" r:id="rId22"/>
    <p:sldLayoutId id="2147484151" r:id="rId23"/>
    <p:sldLayoutId id="2147484152" r:id="rId24"/>
    <p:sldLayoutId id="2147484153" r:id="rId25"/>
    <p:sldLayoutId id="2147484154" r:id="rId26"/>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270784546"/>
      </p:ext>
    </p:extLst>
  </p:cSld>
  <p:clrMap bg1="lt1" tx1="dk1" bg2="lt2" tx2="dk2" accent1="accent1" accent2="accent2" accent3="accent3" accent4="accent4" accent5="accent5" accent6="accent6" hlink="hlink" folHlink="folHlink"/>
  <p:sldLayoutIdLst>
    <p:sldLayoutId id="2147484156" r:id="rId1"/>
    <p:sldLayoutId id="2147484157" r:id="rId2"/>
    <p:sldLayoutId id="2147484158" r:id="rId3"/>
    <p:sldLayoutId id="2147484159" r:id="rId4"/>
    <p:sldLayoutId id="2147484160" r:id="rId5"/>
    <p:sldLayoutId id="2147484161" r:id="rId6"/>
    <p:sldLayoutId id="2147484162" r:id="rId7"/>
    <p:sldLayoutId id="2147484163" r:id="rId8"/>
    <p:sldLayoutId id="2147484164" r:id="rId9"/>
    <p:sldLayoutId id="2147484165" r:id="rId10"/>
    <p:sldLayoutId id="2147484166" r:id="rId11"/>
    <p:sldLayoutId id="2147484167" r:id="rId12"/>
    <p:sldLayoutId id="2147484168" r:id="rId13"/>
    <p:sldLayoutId id="2147484169" r:id="rId14"/>
    <p:sldLayoutId id="2147484170" r:id="rId15"/>
    <p:sldLayoutId id="2147484171" r:id="rId16"/>
    <p:sldLayoutId id="2147484172" r:id="rId17"/>
    <p:sldLayoutId id="2147484173" r:id="rId18"/>
    <p:sldLayoutId id="2147484174" r:id="rId19"/>
    <p:sldLayoutId id="2147484175" r:id="rId20"/>
    <p:sldLayoutId id="2147484176" r:id="rId21"/>
    <p:sldLayoutId id="2147484177" r:id="rId22"/>
    <p:sldLayoutId id="2147484178" r:id="rId23"/>
    <p:sldLayoutId id="2147484179" r:id="rId24"/>
    <p:sldLayoutId id="2147484180" r:id="rId25"/>
    <p:sldLayoutId id="2147484181" r:id="rId26"/>
    <p:sldLayoutId id="2147484182" r:id="rId27"/>
    <p:sldLayoutId id="2147484183" r:id="rId28"/>
    <p:sldLayoutId id="2147484184" r:id="rId29"/>
    <p:sldLayoutId id="2147484185" r:id="rId30"/>
    <p:sldLayoutId id="2147484186" r:id="rId31"/>
    <p:sldLayoutId id="2147484187" r:id="rId32"/>
    <p:sldLayoutId id="2147484188" r:id="rId33"/>
    <p:sldLayoutId id="2147484189" r:id="rId34"/>
    <p:sldLayoutId id="2147484190" r:id="rId35"/>
    <p:sldLayoutId id="2147484191" r:id="rId36"/>
    <p:sldLayoutId id="2147484192" r:id="rId37"/>
    <p:sldLayoutId id="2147484193" r:id="rId38"/>
    <p:sldLayoutId id="2147484194" r:id="rId39"/>
    <p:sldLayoutId id="2147484195" r:id="rId40"/>
    <p:sldLayoutId id="2147484196" r:id="rId41"/>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7"/>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268488296"/>
      </p:ext>
    </p:extLst>
  </p:cSld>
  <p:clrMap bg1="dk1" tx1="lt1" bg2="dk2" tx2="lt2" accent1="accent1" accent2="accent2" accent3="accent3" accent4="accent4" accent5="accent5" accent6="accent6" hlink="hlink" folHlink="folHlink"/>
  <p:sldLayoutIdLst>
    <p:sldLayoutId id="2147484198" r:id="rId1"/>
    <p:sldLayoutId id="2147484199" r:id="rId2"/>
    <p:sldLayoutId id="2147484200" r:id="rId3"/>
    <p:sldLayoutId id="2147484201" r:id="rId4"/>
    <p:sldLayoutId id="2147484202" r:id="rId5"/>
    <p:sldLayoutId id="2147484203" r:id="rId6"/>
    <p:sldLayoutId id="2147484204" r:id="rId7"/>
    <p:sldLayoutId id="2147484205" r:id="rId8"/>
    <p:sldLayoutId id="2147484206" r:id="rId9"/>
    <p:sldLayoutId id="2147484207" r:id="rId10"/>
    <p:sldLayoutId id="2147484208" r:id="rId11"/>
    <p:sldLayoutId id="2147484209" r:id="rId12"/>
    <p:sldLayoutId id="2147484210" r:id="rId13"/>
    <p:sldLayoutId id="2147484211" r:id="rId14"/>
    <p:sldLayoutId id="2147484212" r:id="rId15"/>
    <p:sldLayoutId id="2147484213" r:id="rId16"/>
    <p:sldLayoutId id="2147484214" r:id="rId17"/>
    <p:sldLayoutId id="2147484215" r:id="rId18"/>
    <p:sldLayoutId id="2147484216" r:id="rId19"/>
    <p:sldLayoutId id="2147484217" r:id="rId20"/>
    <p:sldLayoutId id="2147484218" r:id="rId21"/>
    <p:sldLayoutId id="2147484219" r:id="rId22"/>
    <p:sldLayoutId id="2147484220" r:id="rId23"/>
    <p:sldLayoutId id="2147484221" r:id="rId24"/>
    <p:sldLayoutId id="2147484222" r:id="rId25"/>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89"/>
            <a:ext cx="11696700" cy="682195"/>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28600" y="6553200"/>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078"/>
            <a:endParaRPr lang="en-US" dirty="0">
              <a:solidFill>
                <a:srgbClr val="505050"/>
              </a:solidFill>
            </a:endParaRPr>
          </a:p>
        </p:txBody>
      </p:sp>
      <p:sp>
        <p:nvSpPr>
          <p:cNvPr id="15" name="Text Placeholder 14"/>
          <p:cNvSpPr>
            <a:spLocks noGrp="1"/>
          </p:cNvSpPr>
          <p:nvPr>
            <p:ph type="body" idx="1"/>
          </p:nvPr>
        </p:nvSpPr>
        <p:spPr>
          <a:xfrm>
            <a:off x="228600" y="1600201"/>
            <a:ext cx="11696700" cy="4559531"/>
          </a:xfrm>
          <a:prstGeom prst="rect">
            <a:avLst/>
          </a:prstGeom>
        </p:spPr>
        <p:txBody>
          <a:bodyPr vert="horz" lIns="137160" tIns="91440" rIns="137160" bIns="13716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553200"/>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pic>
        <p:nvPicPr>
          <p:cNvPr id="6" name="Picture 5"/>
          <p:cNvPicPr>
            <a:picLocks noChangeAspect="1"/>
          </p:cNvPicPr>
          <p:nvPr userDrawn="1"/>
        </p:nvPicPr>
        <p:blipFill>
          <a:blip r:embed="rId3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242740003"/>
      </p:ext>
    </p:extLst>
  </p:cSld>
  <p:clrMap bg1="lt1" tx1="dk1" bg2="lt2" tx2="dk2" accent1="accent1" accent2="accent2" accent3="accent3" accent4="accent4" accent5="accent5" accent6="accent6" hlink="hlink" folHlink="folHlink"/>
  <p:sldLayoutIdLst>
    <p:sldLayoutId id="2147484224" r:id="rId1"/>
    <p:sldLayoutId id="2147484225" r:id="rId2"/>
    <p:sldLayoutId id="2147484226" r:id="rId3"/>
    <p:sldLayoutId id="2147484227" r:id="rId4"/>
    <p:sldLayoutId id="2147484228" r:id="rId5"/>
    <p:sldLayoutId id="2147484229" r:id="rId6"/>
    <p:sldLayoutId id="2147484230" r:id="rId7"/>
    <p:sldLayoutId id="2147484231" r:id="rId8"/>
    <p:sldLayoutId id="2147484232" r:id="rId9"/>
    <p:sldLayoutId id="2147484233" r:id="rId10"/>
    <p:sldLayoutId id="2147484234" r:id="rId11"/>
    <p:sldLayoutId id="2147484235" r:id="rId12"/>
    <p:sldLayoutId id="2147484236" r:id="rId13"/>
    <p:sldLayoutId id="2147484237" r:id="rId14"/>
    <p:sldLayoutId id="2147484238" r:id="rId15"/>
    <p:sldLayoutId id="2147484239" r:id="rId16"/>
    <p:sldLayoutId id="2147484240" r:id="rId17"/>
    <p:sldLayoutId id="2147484241" r:id="rId18"/>
    <p:sldLayoutId id="2147484242" r:id="rId19"/>
    <p:sldLayoutId id="2147484243" r:id="rId20"/>
    <p:sldLayoutId id="2147484244" r:id="rId21"/>
    <p:sldLayoutId id="2147484245" r:id="rId22"/>
    <p:sldLayoutId id="2147484246" r:id="rId23"/>
    <p:sldLayoutId id="2147484247" r:id="rId24"/>
    <p:sldLayoutId id="2147484248" r:id="rId25"/>
    <p:sldLayoutId id="2147484249" r:id="rId26"/>
    <p:sldLayoutId id="2147484250" r:id="rId27"/>
    <p:sldLayoutId id="2147484251" r:id="rId28"/>
    <p:sldLayoutId id="2147484252" r:id="rId29"/>
    <p:sldLayoutId id="2147484253" r:id="rId30"/>
  </p:sldLayoutIdLst>
  <p:transition>
    <p:fade/>
  </p:transition>
  <p:hf hdr="0" ftr="0" dt="0"/>
  <p:txStyles>
    <p:title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078" rtl="0" eaLnBrk="1" latinLnBrk="0" hangingPunct="1">
        <a:defRPr sz="2200" kern="1200">
          <a:solidFill>
            <a:schemeClr val="tx1"/>
          </a:solidFill>
          <a:latin typeface="+mn-lt"/>
          <a:ea typeface="+mn-ea"/>
          <a:cs typeface="+mn-cs"/>
        </a:defRPr>
      </a:lvl1pPr>
      <a:lvl2pPr marL="544040" algn="l" defTabSz="1088078" rtl="0" eaLnBrk="1" latinLnBrk="0" hangingPunct="1">
        <a:defRPr sz="2200" kern="1200">
          <a:solidFill>
            <a:schemeClr val="tx1"/>
          </a:solidFill>
          <a:latin typeface="+mn-lt"/>
          <a:ea typeface="+mn-ea"/>
          <a:cs typeface="+mn-cs"/>
        </a:defRPr>
      </a:lvl2pPr>
      <a:lvl3pPr marL="1088078" algn="l" defTabSz="1088078" rtl="0" eaLnBrk="1" latinLnBrk="0" hangingPunct="1">
        <a:defRPr sz="2200" kern="1200">
          <a:solidFill>
            <a:schemeClr val="tx1"/>
          </a:solidFill>
          <a:latin typeface="+mn-lt"/>
          <a:ea typeface="+mn-ea"/>
          <a:cs typeface="+mn-cs"/>
        </a:defRPr>
      </a:lvl3pPr>
      <a:lvl4pPr marL="1632118" algn="l" defTabSz="1088078" rtl="0" eaLnBrk="1" latinLnBrk="0" hangingPunct="1">
        <a:defRPr sz="2200" kern="1200">
          <a:solidFill>
            <a:schemeClr val="tx1"/>
          </a:solidFill>
          <a:latin typeface="+mn-lt"/>
          <a:ea typeface="+mn-ea"/>
          <a:cs typeface="+mn-cs"/>
        </a:defRPr>
      </a:lvl4pPr>
      <a:lvl5pPr marL="2176156" algn="l" defTabSz="1088078" rtl="0" eaLnBrk="1" latinLnBrk="0" hangingPunct="1">
        <a:defRPr sz="2200" kern="1200">
          <a:solidFill>
            <a:schemeClr val="tx1"/>
          </a:solidFill>
          <a:latin typeface="+mn-lt"/>
          <a:ea typeface="+mn-ea"/>
          <a:cs typeface="+mn-cs"/>
        </a:defRPr>
      </a:lvl5pPr>
      <a:lvl6pPr marL="2720196" algn="l" defTabSz="1088078" rtl="0" eaLnBrk="1" latinLnBrk="0" hangingPunct="1">
        <a:defRPr sz="2200" kern="1200">
          <a:solidFill>
            <a:schemeClr val="tx1"/>
          </a:solidFill>
          <a:latin typeface="+mn-lt"/>
          <a:ea typeface="+mn-ea"/>
          <a:cs typeface="+mn-cs"/>
        </a:defRPr>
      </a:lvl6pPr>
      <a:lvl7pPr marL="3264234" algn="l" defTabSz="1088078" rtl="0" eaLnBrk="1" latinLnBrk="0" hangingPunct="1">
        <a:defRPr sz="2200" kern="1200">
          <a:solidFill>
            <a:schemeClr val="tx1"/>
          </a:solidFill>
          <a:latin typeface="+mn-lt"/>
          <a:ea typeface="+mn-ea"/>
          <a:cs typeface="+mn-cs"/>
        </a:defRPr>
      </a:lvl7pPr>
      <a:lvl8pPr marL="3808274" algn="l" defTabSz="1088078" rtl="0" eaLnBrk="1" latinLnBrk="0" hangingPunct="1">
        <a:defRPr sz="2200" kern="1200">
          <a:solidFill>
            <a:schemeClr val="tx1"/>
          </a:solidFill>
          <a:latin typeface="+mn-lt"/>
          <a:ea typeface="+mn-ea"/>
          <a:cs typeface="+mn-cs"/>
        </a:defRPr>
      </a:lvl8pPr>
      <a:lvl9pPr marL="4352314" algn="l" defTabSz="1088078"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2">
          <p15:clr>
            <a:srgbClr val="5ACBF0"/>
          </p15:clr>
        </p15:guide>
        <p15:guide id="2" pos="2976">
          <p15:clr>
            <a:srgbClr val="5ACBF0"/>
          </p15:clr>
        </p15:guide>
        <p15:guide id="3" pos="2400">
          <p15:clr>
            <a:srgbClr val="5ACBF0"/>
          </p15:clr>
        </p15:guide>
        <p15:guide id="4" pos="1824">
          <p15:clr>
            <a:srgbClr val="5ACBF0"/>
          </p15:clr>
        </p15:guide>
        <p15:guide id="5" pos="1248">
          <p15:clr>
            <a:srgbClr val="5ACBF0"/>
          </p15:clr>
        </p15:guide>
        <p15:guide id="6" pos="672">
          <p15:clr>
            <a:srgbClr val="5ACBF0"/>
          </p15:clr>
        </p15:guide>
        <p15:guide id="7" pos="144">
          <p15:clr>
            <a:srgbClr val="5ACBF0"/>
          </p15:clr>
        </p15:guide>
        <p15:guide id="8" pos="4128">
          <p15:clr>
            <a:srgbClr val="5ACBF0"/>
          </p15:clr>
        </p15:guide>
        <p15:guide id="9" pos="4704">
          <p15:clr>
            <a:srgbClr val="5ACBF0"/>
          </p15:clr>
        </p15:guide>
        <p15:guide id="10" pos="5280">
          <p15:clr>
            <a:srgbClr val="5ACBF0"/>
          </p15:clr>
        </p15:guide>
        <p15:guide id="11" pos="5856">
          <p15:clr>
            <a:srgbClr val="5ACBF0"/>
          </p15:clr>
        </p15:guide>
        <p15:guide id="12" pos="6432">
          <p15:clr>
            <a:srgbClr val="5ACBF0"/>
          </p15:clr>
        </p15:guide>
        <p15:guide id="13" pos="7008">
          <p15:clr>
            <a:srgbClr val="5ACBF0"/>
          </p15:clr>
        </p15:guide>
        <p15:guide id="14" pos="7536">
          <p15:clr>
            <a:srgbClr val="5ACBF0"/>
          </p15:clr>
        </p15:guide>
        <p15:guide id="15" orient="horz" pos="180">
          <p15:clr>
            <a:srgbClr val="5ACBF0"/>
          </p15:clr>
        </p15:guide>
        <p15:guide id="16" orient="horz" pos="744">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28">
          <p15:clr>
            <a:srgbClr val="5ACBF0"/>
          </p15:clr>
        </p15:guide>
        <p15:guide id="23" pos="240">
          <p15:clr>
            <a:srgbClr val="F26B43"/>
          </p15:clr>
        </p15:guide>
        <p15:guide id="24" pos="7440">
          <p15:clr>
            <a:srgbClr val="F26B43"/>
          </p15:clr>
        </p15:guide>
        <p15:guide id="25" orient="horz" pos="264">
          <p15:clr>
            <a:srgbClr val="F26B43"/>
          </p15:clr>
        </p15:guide>
        <p15:guide id="26" orient="horz" pos="4032">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guide id="31" orient="horz" pos="1152">
          <p15:clr>
            <a:srgbClr val="F26B43"/>
          </p15:clr>
        </p15:guide>
      </p15:sldGuideLst>
    </p:ext>
  </p:extLst>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857421171"/>
      </p:ext>
    </p:extLst>
  </p:cSld>
  <p:clrMap bg1="dk1" tx1="lt1" bg2="dk2" tx2="lt2" accent1="accent1" accent2="accent2" accent3="accent3" accent4="accent4" accent5="accent5" accent6="accent6" hlink="hlink" folHlink="fol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 id="2147484268" r:id="rId14"/>
    <p:sldLayoutId id="2147484269" r:id="rId15"/>
    <p:sldLayoutId id="2147484270" r:id="rId16"/>
    <p:sldLayoutId id="2147484271" r:id="rId17"/>
    <p:sldLayoutId id="2147484272" r:id="rId18"/>
    <p:sldLayoutId id="2147484273" r:id="rId19"/>
    <p:sldLayoutId id="2147484274" r:id="rId20"/>
    <p:sldLayoutId id="2147484275" r:id="rId21"/>
    <p:sldLayoutId id="2147484276" r:id="rId22"/>
    <p:sldLayoutId id="2147484277" r:id="rId23"/>
    <p:sldLayoutId id="2147484278"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cstate="hq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05855128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5"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172622865"/>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 id="2147483734" r:id="rId27"/>
  </p:sldLayoutIdLst>
  <p:transition>
    <p:fade/>
  </p:transition>
  <p:txStyles>
    <p:titleStyle>
      <a:lvl1pPr algn="l" defTabSz="914192" rtl="0" eaLnBrk="1" latinLnBrk="0" hangingPunct="1">
        <a:lnSpc>
          <a:spcPct val="90000"/>
        </a:lnSpc>
        <a:spcBef>
          <a:spcPct val="0"/>
        </a:spcBef>
        <a:buNone/>
        <a:defRPr lang="en-US" sz="4000" b="0" kern="1200" cap="none" spc="-100" baseline="0" dirty="0" smtClean="0">
          <a:ln w="3175">
            <a:noFill/>
          </a:ln>
          <a:gradFill>
            <a:gsLst>
              <a:gs pos="1250">
                <a:srgbClr val="0078D7"/>
              </a:gs>
              <a:gs pos="100000">
                <a:srgbClr val="0078D7">
                  <a:alpha val="99000"/>
                </a:srgbClr>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3" cstate="print">
            <a:extLst>
              <a:ext uri="{28A0092B-C50C-407E-A947-70E740481C1C}">
                <a14:useLocalDpi xmlns:a14="http://schemas.microsoft.com/office/drawing/2010/main" val="0"/>
              </a:ext>
            </a:extLst>
          </a:blip>
          <a:srcRect r="3957" b="4063"/>
          <a:stretch/>
        </p:blipFill>
        <p:spPr>
          <a:xfrm>
            <a:off x="10948" y="974"/>
            <a:ext cx="12170106" cy="6857027"/>
          </a:xfrm>
          <a:prstGeom prst="rect">
            <a:avLst/>
          </a:prstGeom>
        </p:spPr>
      </p:pic>
      <p:sp>
        <p:nvSpPr>
          <p:cNvPr id="2" name="Title Placeholder 1"/>
          <p:cNvSpPr>
            <a:spLocks noGrp="1"/>
          </p:cNvSpPr>
          <p:nvPr>
            <p:ph type="title"/>
          </p:nvPr>
        </p:nvSpPr>
        <p:spPr>
          <a:xfrm>
            <a:off x="560799" y="342356"/>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9"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1" y="6274161"/>
            <a:ext cx="2743200" cy="365125"/>
          </a:xfrm>
          <a:prstGeom prst="rect">
            <a:avLst/>
          </a:prstGeom>
        </p:spPr>
        <p:txBody>
          <a:bodyPr vert="horz" lIns="91440" tIns="45720" rIns="91440" bIns="45720" rtlCol="0" anchor="ctr"/>
          <a:lstStyle>
            <a:lvl1pPr algn="r">
              <a:defRPr sz="1999">
                <a:solidFill>
                  <a:srgbClr val="289FD7"/>
                </a:solidFill>
                <a:latin typeface="+mj-lt"/>
              </a:defRPr>
            </a:lvl1pPr>
          </a:lstStyle>
          <a:p>
            <a:pPr defTabSz="913950">
              <a:defRPr/>
            </a:pPr>
            <a:fld id="{0D099E2A-118A-4377-8F98-2DF40BCBA9FE}" type="slidenum">
              <a:rPr lang="en-US" smtClean="0"/>
              <a:pPr defTabSz="913950">
                <a:defRPr/>
              </a:pPr>
              <a:t>‹#›</a:t>
            </a:fld>
            <a:endParaRPr lang="en-US"/>
          </a:p>
        </p:txBody>
      </p:sp>
    </p:spTree>
    <p:extLst>
      <p:ext uri="{BB962C8B-B14F-4D97-AF65-F5344CB8AC3E}">
        <p14:creationId xmlns:p14="http://schemas.microsoft.com/office/powerpoint/2010/main" val="3983436666"/>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Lst>
  <p:hf hdr="0" ftr="0" dt="0"/>
  <p:txStyles>
    <p:titleStyle>
      <a:lvl1pPr algn="l" defTabSz="913950" rtl="0" eaLnBrk="1" latinLnBrk="0" hangingPunct="1">
        <a:lnSpc>
          <a:spcPct val="90000"/>
        </a:lnSpc>
        <a:spcBef>
          <a:spcPct val="0"/>
        </a:spcBef>
        <a:buNone/>
        <a:defRPr sz="5397" kern="1200">
          <a:solidFill>
            <a:schemeClr val="bg1"/>
          </a:solidFill>
          <a:latin typeface="+mj-lt"/>
          <a:ea typeface="+mj-ea"/>
          <a:cs typeface="+mj-cs"/>
        </a:defRPr>
      </a:lvl1pPr>
    </p:titleStyle>
    <p:bodyStyle>
      <a:lvl1pPr marL="228487" indent="-228487" algn="l" defTabSz="913950" rtl="0" eaLnBrk="1" latinLnBrk="0" hangingPunct="1">
        <a:lnSpc>
          <a:spcPct val="90000"/>
        </a:lnSpc>
        <a:spcBef>
          <a:spcPts val="1000"/>
        </a:spcBef>
        <a:buFont typeface="Arial" panose="020B0604020202020204" pitchFamily="34" charset="0"/>
        <a:buChar char="•"/>
        <a:defRPr sz="3599" kern="1200">
          <a:solidFill>
            <a:schemeClr val="bg1"/>
          </a:solidFill>
          <a:latin typeface="+mn-lt"/>
          <a:ea typeface="+mn-ea"/>
          <a:cs typeface="+mn-cs"/>
        </a:defRPr>
      </a:lvl1pPr>
      <a:lvl2pPr marL="685462" indent="-228487" algn="l" defTabSz="913950" rtl="0" eaLnBrk="1" latinLnBrk="0" hangingPunct="1">
        <a:lnSpc>
          <a:spcPct val="90000"/>
        </a:lnSpc>
        <a:spcBef>
          <a:spcPts val="500"/>
        </a:spcBef>
        <a:buFont typeface="Arial" panose="020B0604020202020204" pitchFamily="34" charset="0"/>
        <a:buChar char="•"/>
        <a:defRPr sz="3199" kern="1200">
          <a:solidFill>
            <a:schemeClr val="bg1"/>
          </a:solidFill>
          <a:latin typeface="+mn-lt"/>
          <a:ea typeface="+mn-ea"/>
          <a:cs typeface="+mn-cs"/>
        </a:defRPr>
      </a:lvl2pPr>
      <a:lvl3pPr marL="1142438" indent="-228487" algn="l" defTabSz="913950" rtl="0" eaLnBrk="1" latinLnBrk="0" hangingPunct="1">
        <a:lnSpc>
          <a:spcPct val="90000"/>
        </a:lnSpc>
        <a:spcBef>
          <a:spcPts val="500"/>
        </a:spcBef>
        <a:buFont typeface="Arial" panose="020B0604020202020204" pitchFamily="34" charset="0"/>
        <a:buChar char="•"/>
        <a:defRPr sz="2799" kern="1200">
          <a:solidFill>
            <a:schemeClr val="bg1"/>
          </a:solidFill>
          <a:latin typeface="+mn-lt"/>
          <a:ea typeface="+mn-ea"/>
          <a:cs typeface="+mn-cs"/>
        </a:defRPr>
      </a:lvl3pPr>
      <a:lvl4pPr marL="1599412" indent="-228487" algn="l" defTabSz="913950"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4pPr>
      <a:lvl5pPr marL="2056388" indent="-228487" algn="l" defTabSz="913950"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5pPr>
      <a:lvl6pPr marL="2513364" indent="-228487" algn="l" defTabSz="91395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337" indent="-228487" algn="l" defTabSz="91395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313" indent="-228487" algn="l" defTabSz="91395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288" indent="-228487" algn="l" defTabSz="91395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3950" rtl="0" eaLnBrk="1" latinLnBrk="0" hangingPunct="1">
        <a:defRPr sz="1799" kern="1200">
          <a:solidFill>
            <a:schemeClr val="tx1"/>
          </a:solidFill>
          <a:latin typeface="+mn-lt"/>
          <a:ea typeface="+mn-ea"/>
          <a:cs typeface="+mn-cs"/>
        </a:defRPr>
      </a:lvl1pPr>
      <a:lvl2pPr marL="456976" algn="l" defTabSz="913950" rtl="0" eaLnBrk="1" latinLnBrk="0" hangingPunct="1">
        <a:defRPr sz="1799" kern="1200">
          <a:solidFill>
            <a:schemeClr val="tx1"/>
          </a:solidFill>
          <a:latin typeface="+mn-lt"/>
          <a:ea typeface="+mn-ea"/>
          <a:cs typeface="+mn-cs"/>
        </a:defRPr>
      </a:lvl2pPr>
      <a:lvl3pPr marL="913950" algn="l" defTabSz="913950" rtl="0" eaLnBrk="1" latinLnBrk="0" hangingPunct="1">
        <a:defRPr sz="1799" kern="1200">
          <a:solidFill>
            <a:schemeClr val="tx1"/>
          </a:solidFill>
          <a:latin typeface="+mn-lt"/>
          <a:ea typeface="+mn-ea"/>
          <a:cs typeface="+mn-cs"/>
        </a:defRPr>
      </a:lvl3pPr>
      <a:lvl4pPr marL="1370926" algn="l" defTabSz="913950" rtl="0" eaLnBrk="1" latinLnBrk="0" hangingPunct="1">
        <a:defRPr sz="1799" kern="1200">
          <a:solidFill>
            <a:schemeClr val="tx1"/>
          </a:solidFill>
          <a:latin typeface="+mn-lt"/>
          <a:ea typeface="+mn-ea"/>
          <a:cs typeface="+mn-cs"/>
        </a:defRPr>
      </a:lvl4pPr>
      <a:lvl5pPr marL="1827900" algn="l" defTabSz="913950" rtl="0" eaLnBrk="1" latinLnBrk="0" hangingPunct="1">
        <a:defRPr sz="1799" kern="1200">
          <a:solidFill>
            <a:schemeClr val="tx1"/>
          </a:solidFill>
          <a:latin typeface="+mn-lt"/>
          <a:ea typeface="+mn-ea"/>
          <a:cs typeface="+mn-cs"/>
        </a:defRPr>
      </a:lvl5pPr>
      <a:lvl6pPr marL="2284875" algn="l" defTabSz="913950" rtl="0" eaLnBrk="1" latinLnBrk="0" hangingPunct="1">
        <a:defRPr sz="1799" kern="1200">
          <a:solidFill>
            <a:schemeClr val="tx1"/>
          </a:solidFill>
          <a:latin typeface="+mn-lt"/>
          <a:ea typeface="+mn-ea"/>
          <a:cs typeface="+mn-cs"/>
        </a:defRPr>
      </a:lvl6pPr>
      <a:lvl7pPr marL="2741850" algn="l" defTabSz="913950" rtl="0" eaLnBrk="1" latinLnBrk="0" hangingPunct="1">
        <a:defRPr sz="1799" kern="1200">
          <a:solidFill>
            <a:schemeClr val="tx1"/>
          </a:solidFill>
          <a:latin typeface="+mn-lt"/>
          <a:ea typeface="+mn-ea"/>
          <a:cs typeface="+mn-cs"/>
        </a:defRPr>
      </a:lvl7pPr>
      <a:lvl8pPr marL="3198826" algn="l" defTabSz="913950" rtl="0" eaLnBrk="1" latinLnBrk="0" hangingPunct="1">
        <a:defRPr sz="1799" kern="1200">
          <a:solidFill>
            <a:schemeClr val="tx1"/>
          </a:solidFill>
          <a:latin typeface="+mn-lt"/>
          <a:ea typeface="+mn-ea"/>
          <a:cs typeface="+mn-cs"/>
        </a:defRPr>
      </a:lvl8pPr>
      <a:lvl9pPr marL="3655800" algn="l" defTabSz="913950" rtl="0" eaLnBrk="1" latinLnBrk="0" hangingPunct="1">
        <a:defRPr sz="17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1"/>
            <a:ext cx="2844800" cy="365125"/>
          </a:xfrm>
          <a:prstGeom prst="rect">
            <a:avLst/>
          </a:prstGeom>
        </p:spPr>
        <p:txBody>
          <a:bodyPr vert="horz" lIns="130622" tIns="65311" rIns="130622" bIns="65311" rtlCol="0" anchor="ctr"/>
          <a:lstStyle>
            <a:lvl1pPr algn="l">
              <a:defRPr sz="1417">
                <a:solidFill>
                  <a:schemeClr val="tx1">
                    <a:tint val="75000"/>
                  </a:schemeClr>
                </a:solidFill>
              </a:defRPr>
            </a:lvl1pPr>
          </a:lstStyle>
          <a:p>
            <a:fld id="{92D92931-A43D-4F3F-9F71-FB00983329F6}" type="datetimeFigureOut">
              <a:rPr lang="en-US" smtClean="0"/>
              <a:t>9/19/2016</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130622" tIns="65311" rIns="130622" bIns="65311" rtlCol="0" anchor="ctr"/>
          <a:lstStyle>
            <a:lvl1pPr algn="ctr">
              <a:defRPr sz="1417">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130622" tIns="65311" rIns="130622" bIns="65311" rtlCol="0" anchor="ctr"/>
          <a:lstStyle>
            <a:lvl1pPr algn="r">
              <a:defRPr sz="1417">
                <a:solidFill>
                  <a:schemeClr val="tx1">
                    <a:tint val="75000"/>
                  </a:schemeClr>
                </a:solidFill>
              </a:defRPr>
            </a:lvl1pPr>
          </a:lstStyle>
          <a:p>
            <a:fld id="{9BB63546-A837-45E7-8467-E12FC223D0AC}" type="slidenum">
              <a:rPr lang="en-US" smtClean="0"/>
              <a:t>‹#›</a:t>
            </a:fld>
            <a:endParaRPr lang="en-US" dirty="0"/>
          </a:p>
        </p:txBody>
      </p:sp>
    </p:spTree>
    <p:extLst>
      <p:ext uri="{BB962C8B-B14F-4D97-AF65-F5344CB8AC3E}">
        <p14:creationId xmlns:p14="http://schemas.microsoft.com/office/powerpoint/2010/main" val="2113072868"/>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Lst>
  <p:txStyles>
    <p:titleStyle>
      <a:lvl1pPr algn="ctr" defTabSz="1088473" rtl="0" eaLnBrk="1" latinLnBrk="0" hangingPunct="1">
        <a:spcBef>
          <a:spcPct val="0"/>
        </a:spcBef>
        <a:buNone/>
        <a:defRPr sz="5250" kern="1200">
          <a:solidFill>
            <a:schemeClr val="tx1"/>
          </a:solidFill>
          <a:latin typeface="+mj-lt"/>
          <a:ea typeface="+mj-ea"/>
          <a:cs typeface="+mj-cs"/>
        </a:defRPr>
      </a:lvl1pPr>
    </p:titleStyle>
    <p:bodyStyle>
      <a:lvl1pPr marL="408178" indent="-408178" algn="l" defTabSz="1088473" rtl="0" eaLnBrk="1" latinLnBrk="0" hangingPunct="1">
        <a:spcBef>
          <a:spcPct val="20000"/>
        </a:spcBef>
        <a:buFont typeface="Arial" panose="020B0604020202020204" pitchFamily="34" charset="0"/>
        <a:buChar char="•"/>
        <a:defRPr sz="3833" kern="1200">
          <a:solidFill>
            <a:schemeClr val="tx1"/>
          </a:solidFill>
          <a:latin typeface="+mn-lt"/>
          <a:ea typeface="+mn-ea"/>
          <a:cs typeface="+mn-cs"/>
        </a:defRPr>
      </a:lvl1pPr>
      <a:lvl2pPr marL="884385" indent="-340148" algn="l" defTabSz="1088473" rtl="0" eaLnBrk="1" latinLnBrk="0" hangingPunct="1">
        <a:spcBef>
          <a:spcPct val="20000"/>
        </a:spcBef>
        <a:buFont typeface="Arial" panose="020B0604020202020204" pitchFamily="34" charset="0"/>
        <a:buChar char="–"/>
        <a:defRPr sz="3333" kern="1200">
          <a:solidFill>
            <a:schemeClr val="tx1"/>
          </a:solidFill>
          <a:latin typeface="+mn-lt"/>
          <a:ea typeface="+mn-ea"/>
          <a:cs typeface="+mn-cs"/>
        </a:defRPr>
      </a:lvl2pPr>
      <a:lvl3pPr marL="1360592" indent="-272118" algn="l" defTabSz="1088473" rtl="0" eaLnBrk="1" latinLnBrk="0" hangingPunct="1">
        <a:spcBef>
          <a:spcPct val="20000"/>
        </a:spcBef>
        <a:buFont typeface="Arial" panose="020B0604020202020204" pitchFamily="34" charset="0"/>
        <a:buChar char="•"/>
        <a:defRPr sz="2833" kern="1200">
          <a:solidFill>
            <a:schemeClr val="tx1"/>
          </a:solidFill>
          <a:latin typeface="+mn-lt"/>
          <a:ea typeface="+mn-ea"/>
          <a:cs typeface="+mn-cs"/>
        </a:defRPr>
      </a:lvl3pPr>
      <a:lvl4pPr marL="1904829"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4pPr>
      <a:lvl5pPr marL="2449065"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5pPr>
      <a:lvl6pPr marL="299330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6pPr>
      <a:lvl7pPr marL="3537538"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7pPr>
      <a:lvl8pPr marL="4081776"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8pPr>
      <a:lvl9pPr marL="462601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9pPr>
    </p:bodyStyle>
    <p:otherStyle>
      <a:defPPr>
        <a:defRPr lang="en-US"/>
      </a:defPPr>
      <a:lvl1pPr marL="0" algn="l" defTabSz="1088473" rtl="0" eaLnBrk="1" latinLnBrk="0" hangingPunct="1">
        <a:defRPr sz="2167" kern="1200">
          <a:solidFill>
            <a:schemeClr val="tx1"/>
          </a:solidFill>
          <a:latin typeface="+mn-lt"/>
          <a:ea typeface="+mn-ea"/>
          <a:cs typeface="+mn-cs"/>
        </a:defRPr>
      </a:lvl1pPr>
      <a:lvl2pPr marL="544237" algn="l" defTabSz="1088473" rtl="0" eaLnBrk="1" latinLnBrk="0" hangingPunct="1">
        <a:defRPr sz="2167" kern="1200">
          <a:solidFill>
            <a:schemeClr val="tx1"/>
          </a:solidFill>
          <a:latin typeface="+mn-lt"/>
          <a:ea typeface="+mn-ea"/>
          <a:cs typeface="+mn-cs"/>
        </a:defRPr>
      </a:lvl2pPr>
      <a:lvl3pPr marL="1088473" algn="l" defTabSz="1088473" rtl="0" eaLnBrk="1" latinLnBrk="0" hangingPunct="1">
        <a:defRPr sz="2167" kern="1200">
          <a:solidFill>
            <a:schemeClr val="tx1"/>
          </a:solidFill>
          <a:latin typeface="+mn-lt"/>
          <a:ea typeface="+mn-ea"/>
          <a:cs typeface="+mn-cs"/>
        </a:defRPr>
      </a:lvl3pPr>
      <a:lvl4pPr marL="1632711" algn="l" defTabSz="1088473" rtl="0" eaLnBrk="1" latinLnBrk="0" hangingPunct="1">
        <a:defRPr sz="2167" kern="1200">
          <a:solidFill>
            <a:schemeClr val="tx1"/>
          </a:solidFill>
          <a:latin typeface="+mn-lt"/>
          <a:ea typeface="+mn-ea"/>
          <a:cs typeface="+mn-cs"/>
        </a:defRPr>
      </a:lvl4pPr>
      <a:lvl5pPr marL="2176947" algn="l" defTabSz="1088473" rtl="0" eaLnBrk="1" latinLnBrk="0" hangingPunct="1">
        <a:defRPr sz="2167" kern="1200">
          <a:solidFill>
            <a:schemeClr val="tx1"/>
          </a:solidFill>
          <a:latin typeface="+mn-lt"/>
          <a:ea typeface="+mn-ea"/>
          <a:cs typeface="+mn-cs"/>
        </a:defRPr>
      </a:lvl5pPr>
      <a:lvl6pPr marL="2721184" algn="l" defTabSz="1088473" rtl="0" eaLnBrk="1" latinLnBrk="0" hangingPunct="1">
        <a:defRPr sz="2167" kern="1200">
          <a:solidFill>
            <a:schemeClr val="tx1"/>
          </a:solidFill>
          <a:latin typeface="+mn-lt"/>
          <a:ea typeface="+mn-ea"/>
          <a:cs typeface="+mn-cs"/>
        </a:defRPr>
      </a:lvl6pPr>
      <a:lvl7pPr marL="3265420" algn="l" defTabSz="1088473" rtl="0" eaLnBrk="1" latinLnBrk="0" hangingPunct="1">
        <a:defRPr sz="2167" kern="1200">
          <a:solidFill>
            <a:schemeClr val="tx1"/>
          </a:solidFill>
          <a:latin typeface="+mn-lt"/>
          <a:ea typeface="+mn-ea"/>
          <a:cs typeface="+mn-cs"/>
        </a:defRPr>
      </a:lvl7pPr>
      <a:lvl8pPr marL="3809657" algn="l" defTabSz="1088473" rtl="0" eaLnBrk="1" latinLnBrk="0" hangingPunct="1">
        <a:defRPr sz="2167" kern="1200">
          <a:solidFill>
            <a:schemeClr val="tx1"/>
          </a:solidFill>
          <a:latin typeface="+mn-lt"/>
          <a:ea typeface="+mn-ea"/>
          <a:cs typeface="+mn-cs"/>
        </a:defRPr>
      </a:lvl8pPr>
      <a:lvl9pPr marL="4353894" algn="l" defTabSz="1088473" rtl="0" eaLnBrk="1" latinLnBrk="0" hangingPunct="1">
        <a:defRPr sz="2167"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7"/>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877660572"/>
      </p:ext>
    </p:extLst>
  </p:cSld>
  <p:clrMap bg1="dk1" tx1="lt1" bg2="dk2" tx2="lt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 id="2147483795" r:id="rId24"/>
    <p:sldLayoutId id="2147483796" r:id="rId25"/>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7"/>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3022577919"/>
      </p:ext>
    </p:extLst>
  </p:cSld>
  <p:clrMap bg1="dk1" tx1="lt1" bg2="dk2" tx2="lt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 id="2147483815" r:id="rId18"/>
    <p:sldLayoutId id="2147483816" r:id="rId19"/>
    <p:sldLayoutId id="2147483817" r:id="rId20"/>
    <p:sldLayoutId id="2147483818" r:id="rId21"/>
    <p:sldLayoutId id="2147483819" r:id="rId22"/>
    <p:sldLayoutId id="2147483820" r:id="rId23"/>
    <p:sldLayoutId id="2147483821" r:id="rId24"/>
    <p:sldLayoutId id="2147483822" r:id="rId25"/>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110648666"/>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 id="2147483843" r:id="rId20"/>
    <p:sldLayoutId id="2147483844" r:id="rId21"/>
    <p:sldLayoutId id="2147483845" r:id="rId22"/>
    <p:sldLayoutId id="2147483846" r:id="rId23"/>
    <p:sldLayoutId id="2147483847" r:id="rId24"/>
    <p:sldLayoutId id="2147483848" r:id="rId25"/>
    <p:sldLayoutId id="2147483849" r:id="rId26"/>
    <p:sldLayoutId id="2147483850" r:id="rId27"/>
    <p:sldLayoutId id="2147483851" r:id="rId28"/>
  </p:sldLayoutIdLst>
  <p:transition>
    <p:fade/>
  </p:transition>
  <p:txStyles>
    <p:titleStyle>
      <a:lvl1pPr algn="l" defTabSz="914192" rtl="0" eaLnBrk="1" latinLnBrk="0" hangingPunct="1">
        <a:lnSpc>
          <a:spcPct val="90000"/>
        </a:lnSpc>
        <a:spcBef>
          <a:spcPct val="0"/>
        </a:spcBef>
        <a:buNone/>
        <a:defRPr lang="en-US" sz="4000" b="0" kern="1200" cap="none" spc="-100" baseline="0" dirty="0" smtClean="0">
          <a:ln w="3175">
            <a:noFill/>
          </a:ln>
          <a:gradFill>
            <a:gsLst>
              <a:gs pos="1250">
                <a:srgbClr val="0078D7"/>
              </a:gs>
              <a:gs pos="100000">
                <a:srgbClr val="0078D7">
                  <a:alpha val="99000"/>
                </a:srgbClr>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notesSlide" Target="../notesSlides/notesSlide10.xml"/><Relationship Id="rId1" Type="http://schemas.openxmlformats.org/officeDocument/2006/relationships/slideLayout" Target="../slideLayouts/slideLayout196.xml"/><Relationship Id="rId4" Type="http://schemas.openxmlformats.org/officeDocument/2006/relationships/image" Target="../media/image134.png"/></Relationships>
</file>

<file path=ppt/slides/_rels/slide1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40.xml"/></Relationships>
</file>

<file path=ppt/slides/_rels/slide1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1.xml"/><Relationship Id="rId1" Type="http://schemas.openxmlformats.org/officeDocument/2006/relationships/slideLayout" Target="../slideLayouts/slideLayout278.xml"/><Relationship Id="rId5" Type="http://schemas.openxmlformats.org/officeDocument/2006/relationships/image" Target="../media/image135.png"/><Relationship Id="rId4" Type="http://schemas.openxmlformats.org/officeDocument/2006/relationships/image" Target="../media/image13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6.xml"/></Relationships>
</file>

<file path=ppt/slides/_rels/slide1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3.xml"/><Relationship Id="rId1" Type="http://schemas.openxmlformats.org/officeDocument/2006/relationships/slideLayout" Target="../slideLayouts/slideLayout296.xml"/><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image" Target="../media/image139.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notesSlide" Target="../notesSlides/notesSlide14.xml"/><Relationship Id="rId5" Type="http://schemas.openxmlformats.org/officeDocument/2006/relationships/slideLayout" Target="../slideLayouts/slideLayout330.xml"/><Relationship Id="rId4" Type="http://schemas.openxmlformats.org/officeDocument/2006/relationships/tags" Target="../tags/tag6.xml"/></Relationships>
</file>

<file path=ppt/slides/_rels/slide16.xml.rels><?xml version="1.0" encoding="UTF-8" standalone="yes"?>
<Relationships xmlns="http://schemas.openxmlformats.org/package/2006/relationships"><Relationship Id="rId8" Type="http://schemas.openxmlformats.org/officeDocument/2006/relationships/image" Target="../media/image145.emf"/><Relationship Id="rId3" Type="http://schemas.openxmlformats.org/officeDocument/2006/relationships/image" Target="../media/image140.emf"/><Relationship Id="rId7" Type="http://schemas.openxmlformats.org/officeDocument/2006/relationships/image" Target="../media/image144.emf"/><Relationship Id="rId2" Type="http://schemas.openxmlformats.org/officeDocument/2006/relationships/notesSlide" Target="../notesSlides/notesSlide15.xml"/><Relationship Id="rId1" Type="http://schemas.openxmlformats.org/officeDocument/2006/relationships/slideLayout" Target="../slideLayouts/slideLayout348.xml"/><Relationship Id="rId6" Type="http://schemas.openxmlformats.org/officeDocument/2006/relationships/image" Target="../media/image143.emf"/><Relationship Id="rId5" Type="http://schemas.openxmlformats.org/officeDocument/2006/relationships/image" Target="../media/image142.emf"/><Relationship Id="rId4" Type="http://schemas.openxmlformats.org/officeDocument/2006/relationships/image" Target="../media/image141.emf"/><Relationship Id="rId9" Type="http://schemas.openxmlformats.org/officeDocument/2006/relationships/image" Target="../media/image146.emf"/></Relationships>
</file>

<file path=ppt/slides/_rels/slide17.xml.rels><?xml version="1.0" encoding="UTF-8" standalone="yes"?>
<Relationships xmlns="http://schemas.openxmlformats.org/package/2006/relationships"><Relationship Id="rId3" Type="http://schemas.openxmlformats.org/officeDocument/2006/relationships/image" Target="../media/image147.emf"/><Relationship Id="rId2" Type="http://schemas.openxmlformats.org/officeDocument/2006/relationships/notesSlide" Target="../notesSlides/notesSlide16.xml"/><Relationship Id="rId1" Type="http://schemas.openxmlformats.org/officeDocument/2006/relationships/slideLayout" Target="../slideLayouts/slideLayout38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85.xml"/></Relationships>
</file>

<file path=ppt/slides/_rels/slide1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8.xml"/><Relationship Id="rId1" Type="http://schemas.openxmlformats.org/officeDocument/2006/relationships/slideLayout" Target="../slideLayouts/slideLayout27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152.emf"/><Relationship Id="rId2" Type="http://schemas.openxmlformats.org/officeDocument/2006/relationships/notesSlide" Target="../notesSlides/notesSlide19.xml"/><Relationship Id="rId1" Type="http://schemas.openxmlformats.org/officeDocument/2006/relationships/slideLayout" Target="../slideLayouts/slideLayout434.xml"/><Relationship Id="rId4" Type="http://schemas.openxmlformats.org/officeDocument/2006/relationships/image" Target="../media/image153.emf"/></Relationships>
</file>

<file path=ppt/slides/_rels/slide21.xml.rels><?xml version="1.0" encoding="UTF-8" standalone="yes"?>
<Relationships xmlns="http://schemas.openxmlformats.org/package/2006/relationships"><Relationship Id="rId3" Type="http://schemas.openxmlformats.org/officeDocument/2006/relationships/image" Target="../media/image153.emf"/><Relationship Id="rId2" Type="http://schemas.openxmlformats.org/officeDocument/2006/relationships/notesSlide" Target="../notesSlides/notesSlide20.xml"/><Relationship Id="rId1" Type="http://schemas.openxmlformats.org/officeDocument/2006/relationships/slideLayout" Target="../slideLayouts/slideLayout434.xml"/><Relationship Id="rId4" Type="http://schemas.openxmlformats.org/officeDocument/2006/relationships/image" Target="../media/image154.emf"/></Relationships>
</file>

<file path=ppt/slides/_rels/slide2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emf"/><Relationship Id="rId1" Type="http://schemas.openxmlformats.org/officeDocument/2006/relationships/slideLayout" Target="../slideLayouts/slideLayout240.xml"/></Relationships>
</file>

<file path=ppt/slides/_rels/slide23.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7.png"/><Relationship Id="rId18" Type="http://schemas.openxmlformats.org/officeDocument/2006/relationships/image" Target="../media/image172.png"/><Relationship Id="rId26" Type="http://schemas.openxmlformats.org/officeDocument/2006/relationships/image" Target="../media/image180.png"/><Relationship Id="rId3" Type="http://schemas.openxmlformats.org/officeDocument/2006/relationships/image" Target="../media/image157.emf"/><Relationship Id="rId21" Type="http://schemas.openxmlformats.org/officeDocument/2006/relationships/image" Target="../media/image175.png"/><Relationship Id="rId7" Type="http://schemas.openxmlformats.org/officeDocument/2006/relationships/image" Target="../media/image161.png"/><Relationship Id="rId12" Type="http://schemas.openxmlformats.org/officeDocument/2006/relationships/image" Target="../media/image166.png"/><Relationship Id="rId17" Type="http://schemas.openxmlformats.org/officeDocument/2006/relationships/image" Target="../media/image171.png"/><Relationship Id="rId25" Type="http://schemas.openxmlformats.org/officeDocument/2006/relationships/image" Target="../media/image179.png"/><Relationship Id="rId2" Type="http://schemas.openxmlformats.org/officeDocument/2006/relationships/notesSlide" Target="../notesSlides/notesSlide21.xml"/><Relationship Id="rId16" Type="http://schemas.openxmlformats.org/officeDocument/2006/relationships/image" Target="../media/image170.png"/><Relationship Id="rId20" Type="http://schemas.openxmlformats.org/officeDocument/2006/relationships/image" Target="../media/image174.png"/><Relationship Id="rId1" Type="http://schemas.openxmlformats.org/officeDocument/2006/relationships/slideLayout" Target="../slideLayouts/slideLayout230.xml"/><Relationship Id="rId6" Type="http://schemas.openxmlformats.org/officeDocument/2006/relationships/image" Target="../media/image160.png"/><Relationship Id="rId11" Type="http://schemas.openxmlformats.org/officeDocument/2006/relationships/image" Target="../media/image165.png"/><Relationship Id="rId24" Type="http://schemas.openxmlformats.org/officeDocument/2006/relationships/image" Target="../media/image178.png"/><Relationship Id="rId5" Type="http://schemas.openxmlformats.org/officeDocument/2006/relationships/image" Target="../media/image159.png"/><Relationship Id="rId15" Type="http://schemas.openxmlformats.org/officeDocument/2006/relationships/image" Target="../media/image169.png"/><Relationship Id="rId23" Type="http://schemas.openxmlformats.org/officeDocument/2006/relationships/image" Target="../media/image177.png"/><Relationship Id="rId10" Type="http://schemas.openxmlformats.org/officeDocument/2006/relationships/image" Target="../media/image164.png"/><Relationship Id="rId19" Type="http://schemas.openxmlformats.org/officeDocument/2006/relationships/image" Target="../media/image173.png"/><Relationship Id="rId4" Type="http://schemas.openxmlformats.org/officeDocument/2006/relationships/image" Target="../media/image158.png"/><Relationship Id="rId9" Type="http://schemas.openxmlformats.org/officeDocument/2006/relationships/image" Target="../media/image163.png"/><Relationship Id="rId14" Type="http://schemas.openxmlformats.org/officeDocument/2006/relationships/image" Target="../media/image168.png"/><Relationship Id="rId22" Type="http://schemas.openxmlformats.org/officeDocument/2006/relationships/image" Target="../media/image176.png"/><Relationship Id="rId27" Type="http://schemas.openxmlformats.org/officeDocument/2006/relationships/image" Target="../media/image181.png"/></Relationships>
</file>

<file path=ppt/slides/_rels/slide24.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92.emf"/><Relationship Id="rId18" Type="http://schemas.openxmlformats.org/officeDocument/2006/relationships/image" Target="../media/image197.png"/><Relationship Id="rId3" Type="http://schemas.openxmlformats.org/officeDocument/2006/relationships/image" Target="../media/image182.png"/><Relationship Id="rId7" Type="http://schemas.openxmlformats.org/officeDocument/2006/relationships/image" Target="../media/image186.emf"/><Relationship Id="rId12" Type="http://schemas.openxmlformats.org/officeDocument/2006/relationships/image" Target="../media/image191.png"/><Relationship Id="rId17" Type="http://schemas.openxmlformats.org/officeDocument/2006/relationships/image" Target="../media/image196.emf"/><Relationship Id="rId2" Type="http://schemas.openxmlformats.org/officeDocument/2006/relationships/notesSlide" Target="../notesSlides/notesSlide22.xml"/><Relationship Id="rId16" Type="http://schemas.openxmlformats.org/officeDocument/2006/relationships/image" Target="../media/image195.emf"/><Relationship Id="rId1" Type="http://schemas.openxmlformats.org/officeDocument/2006/relationships/slideLayout" Target="../slideLayouts/slideLayout526.xml"/><Relationship Id="rId6" Type="http://schemas.openxmlformats.org/officeDocument/2006/relationships/image" Target="../media/image185.emf"/><Relationship Id="rId11" Type="http://schemas.openxmlformats.org/officeDocument/2006/relationships/image" Target="../media/image190.emf"/><Relationship Id="rId5" Type="http://schemas.openxmlformats.org/officeDocument/2006/relationships/image" Target="../media/image184.emf"/><Relationship Id="rId15" Type="http://schemas.openxmlformats.org/officeDocument/2006/relationships/image" Target="../media/image194.png"/><Relationship Id="rId10" Type="http://schemas.openxmlformats.org/officeDocument/2006/relationships/image" Target="../media/image189.emf"/><Relationship Id="rId19" Type="http://schemas.openxmlformats.org/officeDocument/2006/relationships/image" Target="../media/image198.emf"/><Relationship Id="rId4" Type="http://schemas.openxmlformats.org/officeDocument/2006/relationships/image" Target="../media/image183.emf"/><Relationship Id="rId9" Type="http://schemas.openxmlformats.org/officeDocument/2006/relationships/image" Target="../media/image188.png"/><Relationship Id="rId14" Type="http://schemas.openxmlformats.org/officeDocument/2006/relationships/image" Target="../media/image193.emf"/></Relationships>
</file>

<file path=ppt/slides/_rels/slide25.xml.rels><?xml version="1.0" encoding="UTF-8" standalone="yes"?>
<Relationships xmlns="http://schemas.openxmlformats.org/package/2006/relationships"><Relationship Id="rId8" Type="http://schemas.openxmlformats.org/officeDocument/2006/relationships/image" Target="../media/image204.emf"/><Relationship Id="rId3" Type="http://schemas.openxmlformats.org/officeDocument/2006/relationships/image" Target="../media/image199.emf"/><Relationship Id="rId7" Type="http://schemas.openxmlformats.org/officeDocument/2006/relationships/image" Target="../media/image203.emf"/><Relationship Id="rId2" Type="http://schemas.openxmlformats.org/officeDocument/2006/relationships/notesSlide" Target="../notesSlides/notesSlide23.xml"/><Relationship Id="rId1" Type="http://schemas.openxmlformats.org/officeDocument/2006/relationships/slideLayout" Target="../slideLayouts/slideLayout544.xml"/><Relationship Id="rId6" Type="http://schemas.openxmlformats.org/officeDocument/2006/relationships/image" Target="../media/image202.emf"/><Relationship Id="rId5" Type="http://schemas.openxmlformats.org/officeDocument/2006/relationships/image" Target="../media/image201.emf"/><Relationship Id="rId4" Type="http://schemas.openxmlformats.org/officeDocument/2006/relationships/image" Target="../media/image200.emf"/></Relationships>
</file>

<file path=ppt/slides/_rels/slide26.xml.rels><?xml version="1.0" encoding="UTF-8" standalone="yes"?>
<Relationships xmlns="http://schemas.openxmlformats.org/package/2006/relationships"><Relationship Id="rId8" Type="http://schemas.openxmlformats.org/officeDocument/2006/relationships/image" Target="../media/image204.emf"/><Relationship Id="rId3" Type="http://schemas.openxmlformats.org/officeDocument/2006/relationships/image" Target="../media/image199.emf"/><Relationship Id="rId7" Type="http://schemas.openxmlformats.org/officeDocument/2006/relationships/image" Target="../media/image203.emf"/><Relationship Id="rId2" Type="http://schemas.openxmlformats.org/officeDocument/2006/relationships/notesSlide" Target="../notesSlides/notesSlide24.xml"/><Relationship Id="rId1" Type="http://schemas.openxmlformats.org/officeDocument/2006/relationships/slideLayout" Target="../slideLayouts/slideLayout544.xml"/><Relationship Id="rId6" Type="http://schemas.openxmlformats.org/officeDocument/2006/relationships/image" Target="../media/image202.emf"/><Relationship Id="rId5" Type="http://schemas.openxmlformats.org/officeDocument/2006/relationships/image" Target="../media/image201.emf"/><Relationship Id="rId4" Type="http://schemas.openxmlformats.org/officeDocument/2006/relationships/image" Target="../media/image200.emf"/></Relationships>
</file>

<file path=ppt/slides/_rels/slide27.xml.rels><?xml version="1.0" encoding="UTF-8" standalone="yes"?>
<Relationships xmlns="http://schemas.openxmlformats.org/package/2006/relationships"><Relationship Id="rId8" Type="http://schemas.openxmlformats.org/officeDocument/2006/relationships/image" Target="../media/image204.emf"/><Relationship Id="rId3" Type="http://schemas.openxmlformats.org/officeDocument/2006/relationships/image" Target="../media/image199.emf"/><Relationship Id="rId7" Type="http://schemas.openxmlformats.org/officeDocument/2006/relationships/image" Target="../media/image203.emf"/><Relationship Id="rId2" Type="http://schemas.openxmlformats.org/officeDocument/2006/relationships/notesSlide" Target="../notesSlides/notesSlide25.xml"/><Relationship Id="rId1" Type="http://schemas.openxmlformats.org/officeDocument/2006/relationships/slideLayout" Target="../slideLayouts/slideLayout544.xml"/><Relationship Id="rId6" Type="http://schemas.openxmlformats.org/officeDocument/2006/relationships/image" Target="../media/image202.emf"/><Relationship Id="rId5" Type="http://schemas.openxmlformats.org/officeDocument/2006/relationships/image" Target="../media/image201.emf"/><Relationship Id="rId4" Type="http://schemas.openxmlformats.org/officeDocument/2006/relationships/image" Target="../media/image200.emf"/></Relationships>
</file>

<file path=ppt/slides/_rels/slide28.xml.rels><?xml version="1.0" encoding="UTF-8" standalone="yes"?>
<Relationships xmlns="http://schemas.openxmlformats.org/package/2006/relationships"><Relationship Id="rId8" Type="http://schemas.openxmlformats.org/officeDocument/2006/relationships/image" Target="../media/image204.emf"/><Relationship Id="rId3" Type="http://schemas.openxmlformats.org/officeDocument/2006/relationships/image" Target="../media/image199.emf"/><Relationship Id="rId7" Type="http://schemas.openxmlformats.org/officeDocument/2006/relationships/image" Target="../media/image203.emf"/><Relationship Id="rId2" Type="http://schemas.openxmlformats.org/officeDocument/2006/relationships/notesSlide" Target="../notesSlides/notesSlide26.xml"/><Relationship Id="rId1" Type="http://schemas.openxmlformats.org/officeDocument/2006/relationships/slideLayout" Target="../slideLayouts/slideLayout544.xml"/><Relationship Id="rId6" Type="http://schemas.openxmlformats.org/officeDocument/2006/relationships/image" Target="../media/image202.emf"/><Relationship Id="rId5" Type="http://schemas.openxmlformats.org/officeDocument/2006/relationships/image" Target="../media/image201.emf"/><Relationship Id="rId4" Type="http://schemas.openxmlformats.org/officeDocument/2006/relationships/image" Target="../media/image200.emf"/></Relationships>
</file>

<file path=ppt/slides/_rels/slide29.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27.xml"/><Relationship Id="rId1" Type="http://schemas.openxmlformats.org/officeDocument/2006/relationships/slideLayout" Target="../slideLayouts/slideLayout547.xml"/><Relationship Id="rId6" Type="http://schemas.openxmlformats.org/officeDocument/2006/relationships/image" Target="../media/image203.emf"/><Relationship Id="rId5" Type="http://schemas.openxmlformats.org/officeDocument/2006/relationships/image" Target="../media/image207.png"/><Relationship Id="rId4" Type="http://schemas.openxmlformats.org/officeDocument/2006/relationships/image" Target="../media/image20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0.xml"/></Relationships>
</file>

<file path=ppt/slides/_rels/slide30.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28.xml"/><Relationship Id="rId1" Type="http://schemas.openxmlformats.org/officeDocument/2006/relationships/slideLayout" Target="../slideLayouts/slideLayout547.xml"/><Relationship Id="rId6" Type="http://schemas.openxmlformats.org/officeDocument/2006/relationships/image" Target="../media/image203.emf"/><Relationship Id="rId5" Type="http://schemas.openxmlformats.org/officeDocument/2006/relationships/image" Target="../media/image207.png"/><Relationship Id="rId4" Type="http://schemas.openxmlformats.org/officeDocument/2006/relationships/image" Target="../media/image206.png"/></Relationships>
</file>

<file path=ppt/slides/_rels/slide31.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29.xml"/><Relationship Id="rId1" Type="http://schemas.openxmlformats.org/officeDocument/2006/relationships/slideLayout" Target="../slideLayouts/slideLayout547.xml"/><Relationship Id="rId6" Type="http://schemas.openxmlformats.org/officeDocument/2006/relationships/image" Target="../media/image207.png"/><Relationship Id="rId5" Type="http://schemas.openxmlformats.org/officeDocument/2006/relationships/image" Target="../media/image205.png"/><Relationship Id="rId4" Type="http://schemas.openxmlformats.org/officeDocument/2006/relationships/image" Target="../media/image203.emf"/></Relationships>
</file>

<file path=ppt/slides/_rels/slide32.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58.png"/><Relationship Id="rId7" Type="http://schemas.openxmlformats.org/officeDocument/2006/relationships/image" Target="../media/image165.png"/><Relationship Id="rId2" Type="http://schemas.openxmlformats.org/officeDocument/2006/relationships/image" Target="../media/image157.emf"/><Relationship Id="rId1" Type="http://schemas.openxmlformats.org/officeDocument/2006/relationships/slideLayout" Target="../slideLayouts/slideLayout230.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59.png"/></Relationships>
</file>

<file path=ppt/slides/_rels/slide33.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1.png"/><Relationship Id="rId7" Type="http://schemas.openxmlformats.org/officeDocument/2006/relationships/image" Target="../media/image169.png"/><Relationship Id="rId2" Type="http://schemas.openxmlformats.org/officeDocument/2006/relationships/image" Target="../media/image160.png"/><Relationship Id="rId1" Type="http://schemas.openxmlformats.org/officeDocument/2006/relationships/slideLayout" Target="../slideLayouts/slideLayout230.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2.png"/><Relationship Id="rId9" Type="http://schemas.openxmlformats.org/officeDocument/2006/relationships/image" Target="../media/image171.png"/></Relationships>
</file>

<file path=ppt/slides/_rels/slide3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30.xml"/><Relationship Id="rId5" Type="http://schemas.openxmlformats.org/officeDocument/2006/relationships/image" Target="../media/image179.png"/><Relationship Id="rId4" Type="http://schemas.openxmlformats.org/officeDocument/2006/relationships/image" Target="../media/image178.png"/></Relationships>
</file>

<file path=ppt/slides/_rels/slide3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30.xml"/><Relationship Id="rId5" Type="http://schemas.openxmlformats.org/officeDocument/2006/relationships/image" Target="../media/image175.png"/><Relationship Id="rId4" Type="http://schemas.openxmlformats.org/officeDocument/2006/relationships/image" Target="../media/image174.png"/></Relationships>
</file>

<file path=ppt/slides/_rels/slide3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30.xml"/></Relationships>
</file>

<file path=ppt/slides/_rels/slide37.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208.png"/><Relationship Id="rId7" Type="http://schemas.openxmlformats.org/officeDocument/2006/relationships/image" Target="../media/image130.png"/><Relationship Id="rId2" Type="http://schemas.openxmlformats.org/officeDocument/2006/relationships/notesSlide" Target="../notesSlides/notesSlide30.xml"/><Relationship Id="rId1" Type="http://schemas.openxmlformats.org/officeDocument/2006/relationships/slideLayout" Target="../slideLayouts/slideLayout459.xml"/><Relationship Id="rId6" Type="http://schemas.openxmlformats.org/officeDocument/2006/relationships/image" Target="../media/image211.png"/><Relationship Id="rId5" Type="http://schemas.openxmlformats.org/officeDocument/2006/relationships/image" Target="../media/image210.jpeg"/><Relationship Id="rId10" Type="http://schemas.openxmlformats.org/officeDocument/2006/relationships/image" Target="../media/image214.png"/><Relationship Id="rId4" Type="http://schemas.openxmlformats.org/officeDocument/2006/relationships/image" Target="../media/image209.png"/><Relationship Id="rId9" Type="http://schemas.openxmlformats.org/officeDocument/2006/relationships/image" Target="../media/image213.png"/></Relationships>
</file>

<file path=ppt/slides/_rels/slide38.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2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9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0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54.xml"/></Relationships>
</file>

<file path=ppt/slides/_rels/slide42.xml.rels><?xml version="1.0" encoding="UTF-8" standalone="yes"?>
<Relationships xmlns="http://schemas.openxmlformats.org/package/2006/relationships"><Relationship Id="rId8" Type="http://schemas.openxmlformats.org/officeDocument/2006/relationships/image" Target="../media/image219.jpeg"/><Relationship Id="rId13" Type="http://schemas.openxmlformats.org/officeDocument/2006/relationships/image" Target="../media/image179.png"/><Relationship Id="rId18" Type="http://schemas.openxmlformats.org/officeDocument/2006/relationships/image" Target="../media/image174.png"/><Relationship Id="rId3" Type="http://schemas.openxmlformats.org/officeDocument/2006/relationships/image" Target="../media/image157.emf"/><Relationship Id="rId7" Type="http://schemas.openxmlformats.org/officeDocument/2006/relationships/image" Target="../media/image218.jpeg"/><Relationship Id="rId12" Type="http://schemas.openxmlformats.org/officeDocument/2006/relationships/image" Target="../media/image223.jpeg"/><Relationship Id="rId17" Type="http://schemas.openxmlformats.org/officeDocument/2006/relationships/image" Target="../media/image181.png"/><Relationship Id="rId2" Type="http://schemas.openxmlformats.org/officeDocument/2006/relationships/notesSlide" Target="../notesSlides/notesSlide33.xml"/><Relationship Id="rId16" Type="http://schemas.openxmlformats.org/officeDocument/2006/relationships/image" Target="../media/image180.png"/><Relationship Id="rId1" Type="http://schemas.openxmlformats.org/officeDocument/2006/relationships/slideLayout" Target="../slideLayouts/slideLayout412.xml"/><Relationship Id="rId6" Type="http://schemas.openxmlformats.org/officeDocument/2006/relationships/image" Target="../media/image217.jpeg"/><Relationship Id="rId11" Type="http://schemas.openxmlformats.org/officeDocument/2006/relationships/image" Target="../media/image222.jpeg"/><Relationship Id="rId5" Type="http://schemas.openxmlformats.org/officeDocument/2006/relationships/image" Target="../media/image216.jpeg"/><Relationship Id="rId15" Type="http://schemas.openxmlformats.org/officeDocument/2006/relationships/image" Target="../media/image177.png"/><Relationship Id="rId10" Type="http://schemas.openxmlformats.org/officeDocument/2006/relationships/image" Target="../media/image221.jpeg"/><Relationship Id="rId19" Type="http://schemas.openxmlformats.org/officeDocument/2006/relationships/image" Target="../media/image224.png"/><Relationship Id="rId4" Type="http://schemas.openxmlformats.org/officeDocument/2006/relationships/image" Target="../media/image158.png"/><Relationship Id="rId9" Type="http://schemas.openxmlformats.org/officeDocument/2006/relationships/image" Target="../media/image220.jpeg"/><Relationship Id="rId14" Type="http://schemas.openxmlformats.org/officeDocument/2006/relationships/image" Target="../media/image178.png"/></Relationships>
</file>

<file path=ppt/slides/_rels/slide43.xml.rels><?xml version="1.0" encoding="UTF-8" standalone="yes"?>
<Relationships xmlns="http://schemas.openxmlformats.org/package/2006/relationships"><Relationship Id="rId8" Type="http://schemas.openxmlformats.org/officeDocument/2006/relationships/image" Target="../media/image220.jpeg"/><Relationship Id="rId3" Type="http://schemas.openxmlformats.org/officeDocument/2006/relationships/image" Target="../media/image158.png"/><Relationship Id="rId7" Type="http://schemas.openxmlformats.org/officeDocument/2006/relationships/image" Target="../media/image219.jpeg"/><Relationship Id="rId2" Type="http://schemas.openxmlformats.org/officeDocument/2006/relationships/image" Target="../media/image157.emf"/><Relationship Id="rId1" Type="http://schemas.openxmlformats.org/officeDocument/2006/relationships/slideLayout" Target="../slideLayouts/slideLayout412.xml"/><Relationship Id="rId6" Type="http://schemas.openxmlformats.org/officeDocument/2006/relationships/image" Target="../media/image218.jpeg"/><Relationship Id="rId11" Type="http://schemas.openxmlformats.org/officeDocument/2006/relationships/image" Target="../media/image223.jpeg"/><Relationship Id="rId5" Type="http://schemas.openxmlformats.org/officeDocument/2006/relationships/image" Target="../media/image217.jpeg"/><Relationship Id="rId10" Type="http://schemas.openxmlformats.org/officeDocument/2006/relationships/image" Target="../media/image222.jpeg"/><Relationship Id="rId4" Type="http://schemas.openxmlformats.org/officeDocument/2006/relationships/image" Target="../media/image216.jpeg"/><Relationship Id="rId9" Type="http://schemas.openxmlformats.org/officeDocument/2006/relationships/image" Target="../media/image221.jpeg"/></Relationships>
</file>

<file path=ppt/slides/_rels/slide4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9.png"/><Relationship Id="rId1" Type="http://schemas.openxmlformats.org/officeDocument/2006/relationships/slideLayout" Target="../slideLayouts/slideLayout412.xml"/><Relationship Id="rId4" Type="http://schemas.openxmlformats.org/officeDocument/2006/relationships/image" Target="../media/image177.png"/></Relationships>
</file>

<file path=ppt/slides/_rels/slide4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412.xml"/><Relationship Id="rId5" Type="http://schemas.openxmlformats.org/officeDocument/2006/relationships/image" Target="../media/image224.png"/><Relationship Id="rId4" Type="http://schemas.openxmlformats.org/officeDocument/2006/relationships/image" Target="../media/image17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12.xml"/></Relationships>
</file>

<file path=ppt/slides/_rels/slide47.xml.rels><?xml version="1.0" encoding="UTF-8" standalone="yes"?>
<Relationships xmlns="http://schemas.openxmlformats.org/package/2006/relationships"><Relationship Id="rId8" Type="http://schemas.openxmlformats.org/officeDocument/2006/relationships/image" Target="../media/image228.png"/><Relationship Id="rId3" Type="http://schemas.openxmlformats.org/officeDocument/2006/relationships/image" Target="../media/image177.png"/><Relationship Id="rId7" Type="http://schemas.openxmlformats.org/officeDocument/2006/relationships/image" Target="../media/image179.png"/><Relationship Id="rId2" Type="http://schemas.openxmlformats.org/officeDocument/2006/relationships/notesSlide" Target="../notesSlides/notesSlide34.xml"/><Relationship Id="rId1" Type="http://schemas.openxmlformats.org/officeDocument/2006/relationships/slideLayout" Target="../slideLayouts/slideLayout221.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s>
</file>

<file path=ppt/slides/_rels/slide48.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35.xml"/><Relationship Id="rId1" Type="http://schemas.openxmlformats.org/officeDocument/2006/relationships/slideLayout" Target="../slideLayouts/slideLayout202.xml"/><Relationship Id="rId5" Type="http://schemas.openxmlformats.org/officeDocument/2006/relationships/image" Target="../media/image231.png"/><Relationship Id="rId4" Type="http://schemas.openxmlformats.org/officeDocument/2006/relationships/image" Target="../media/image230.png"/></Relationships>
</file>

<file path=ppt/slides/_rels/slide49.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36.xml"/><Relationship Id="rId1" Type="http://schemas.openxmlformats.org/officeDocument/2006/relationships/slideLayout" Target="../slideLayouts/slideLayout20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8.xml"/></Relationships>
</file>

<file path=ppt/slides/_rels/slide50.xml.rels><?xml version="1.0" encoding="UTF-8" standalone="yes"?>
<Relationships xmlns="http://schemas.openxmlformats.org/package/2006/relationships"><Relationship Id="rId3" Type="http://schemas.openxmlformats.org/officeDocument/2006/relationships/image" Target="../media/image174.png"/><Relationship Id="rId7" Type="http://schemas.openxmlformats.org/officeDocument/2006/relationships/image" Target="../media/image234.png"/><Relationship Id="rId2" Type="http://schemas.openxmlformats.org/officeDocument/2006/relationships/notesSlide" Target="../notesSlides/notesSlide37.xml"/><Relationship Id="rId1" Type="http://schemas.openxmlformats.org/officeDocument/2006/relationships/slideLayout" Target="../slideLayouts/slideLayout202.xml"/><Relationship Id="rId6" Type="http://schemas.openxmlformats.org/officeDocument/2006/relationships/image" Target="../media/image233.png"/><Relationship Id="rId5" Type="http://schemas.openxmlformats.org/officeDocument/2006/relationships/image" Target="../media/image181.png"/><Relationship Id="rId4" Type="http://schemas.openxmlformats.org/officeDocument/2006/relationships/image" Target="../media/image180.png"/></Relationships>
</file>

<file path=ppt/slides/_rels/slide51.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image" Target="../media/image235.png"/><Relationship Id="rId7" Type="http://schemas.openxmlformats.org/officeDocument/2006/relationships/image" Target="../media/image238.png"/><Relationship Id="rId2" Type="http://schemas.openxmlformats.org/officeDocument/2006/relationships/notesSlide" Target="../notesSlides/notesSlide38.xml"/><Relationship Id="rId1" Type="http://schemas.openxmlformats.org/officeDocument/2006/relationships/slideLayout" Target="../slideLayouts/slideLayout206.xml"/><Relationship Id="rId6" Type="http://schemas.openxmlformats.org/officeDocument/2006/relationships/image" Target="../media/image175.png"/><Relationship Id="rId5" Type="http://schemas.openxmlformats.org/officeDocument/2006/relationships/image" Target="../media/image237.png"/><Relationship Id="rId4" Type="http://schemas.openxmlformats.org/officeDocument/2006/relationships/image" Target="../media/image236.png"/><Relationship Id="rId9" Type="http://schemas.openxmlformats.org/officeDocument/2006/relationships/image" Target="../media/image239.png"/></Relationships>
</file>

<file path=ppt/slides/_rels/slide5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9.xml"/><Relationship Id="rId1" Type="http://schemas.openxmlformats.org/officeDocument/2006/relationships/slideLayout" Target="../slideLayouts/slideLayout206.xml"/><Relationship Id="rId4" Type="http://schemas.openxmlformats.org/officeDocument/2006/relationships/image" Target="../media/image17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16.xml"/></Relationships>
</file>

<file path=ppt/slides/_rels/slide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9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4.xml"/></Relationships>
</file>

<file path=ppt/slides/_rels/slide8.xml.rels><?xml version="1.0" encoding="UTF-8" standalone="yes"?>
<Relationships xmlns="http://schemas.openxmlformats.org/package/2006/relationships"><Relationship Id="rId8" Type="http://schemas.openxmlformats.org/officeDocument/2006/relationships/image" Target="../media/image70.jpeg"/><Relationship Id="rId13" Type="http://schemas.openxmlformats.org/officeDocument/2006/relationships/image" Target="../media/image75.jpeg"/><Relationship Id="rId18" Type="http://schemas.openxmlformats.org/officeDocument/2006/relationships/image" Target="../media/image80.jpeg"/><Relationship Id="rId3" Type="http://schemas.openxmlformats.org/officeDocument/2006/relationships/image" Target="../media/image65.jpeg"/><Relationship Id="rId21" Type="http://schemas.openxmlformats.org/officeDocument/2006/relationships/image" Target="../media/image83.jpeg"/><Relationship Id="rId7" Type="http://schemas.openxmlformats.org/officeDocument/2006/relationships/image" Target="../media/image69.png"/><Relationship Id="rId12" Type="http://schemas.openxmlformats.org/officeDocument/2006/relationships/image" Target="../media/image74.jpeg"/><Relationship Id="rId17" Type="http://schemas.openxmlformats.org/officeDocument/2006/relationships/image" Target="../media/image79.png"/><Relationship Id="rId2" Type="http://schemas.openxmlformats.org/officeDocument/2006/relationships/notesSlide" Target="../notesSlides/notesSlide8.xml"/><Relationship Id="rId16" Type="http://schemas.openxmlformats.org/officeDocument/2006/relationships/image" Target="../media/image78.png"/><Relationship Id="rId20" Type="http://schemas.openxmlformats.org/officeDocument/2006/relationships/image" Target="../media/image82.gif"/><Relationship Id="rId1" Type="http://schemas.openxmlformats.org/officeDocument/2006/relationships/slideLayout" Target="../slideLayouts/slideLayout164.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7.png"/><Relationship Id="rId10" Type="http://schemas.openxmlformats.org/officeDocument/2006/relationships/image" Target="../media/image72.jpeg"/><Relationship Id="rId19" Type="http://schemas.openxmlformats.org/officeDocument/2006/relationships/image" Target="../media/image81.jpeg"/><Relationship Id="rId4" Type="http://schemas.openxmlformats.org/officeDocument/2006/relationships/image" Target="../media/image66.png"/><Relationship Id="rId9" Type="http://schemas.openxmlformats.org/officeDocument/2006/relationships/image" Target="../media/image71.jpeg"/><Relationship Id="rId14" Type="http://schemas.openxmlformats.org/officeDocument/2006/relationships/image" Target="../media/image76.jpeg"/></Relationships>
</file>

<file path=ppt/slides/_rels/slide9.xml.rels><?xml version="1.0" encoding="UTF-8" standalone="yes"?>
<Relationships xmlns="http://schemas.openxmlformats.org/package/2006/relationships"><Relationship Id="rId13" Type="http://schemas.openxmlformats.org/officeDocument/2006/relationships/image" Target="../media/image94.png"/><Relationship Id="rId18" Type="http://schemas.openxmlformats.org/officeDocument/2006/relationships/image" Target="../media/image99.png"/><Relationship Id="rId26" Type="http://schemas.openxmlformats.org/officeDocument/2006/relationships/image" Target="../media/image107.jpeg"/><Relationship Id="rId39" Type="http://schemas.openxmlformats.org/officeDocument/2006/relationships/image" Target="../media/image120.png"/><Relationship Id="rId3" Type="http://schemas.openxmlformats.org/officeDocument/2006/relationships/image" Target="../media/image84.png"/><Relationship Id="rId21" Type="http://schemas.openxmlformats.org/officeDocument/2006/relationships/image" Target="../media/image102.png"/><Relationship Id="rId34" Type="http://schemas.openxmlformats.org/officeDocument/2006/relationships/image" Target="../media/image115.png"/><Relationship Id="rId42" Type="http://schemas.openxmlformats.org/officeDocument/2006/relationships/image" Target="../media/image123.png"/><Relationship Id="rId47" Type="http://schemas.openxmlformats.org/officeDocument/2006/relationships/image" Target="../media/image128.jpg"/><Relationship Id="rId50" Type="http://schemas.openxmlformats.org/officeDocument/2006/relationships/image" Target="../media/image131.jpg"/><Relationship Id="rId7" Type="http://schemas.openxmlformats.org/officeDocument/2006/relationships/image" Target="../media/image88.png"/><Relationship Id="rId12" Type="http://schemas.openxmlformats.org/officeDocument/2006/relationships/image" Target="../media/image93.png"/><Relationship Id="rId17" Type="http://schemas.openxmlformats.org/officeDocument/2006/relationships/image" Target="../media/image98.png"/><Relationship Id="rId25" Type="http://schemas.openxmlformats.org/officeDocument/2006/relationships/image" Target="../media/image106.png"/><Relationship Id="rId33" Type="http://schemas.openxmlformats.org/officeDocument/2006/relationships/image" Target="../media/image114.png"/><Relationship Id="rId38" Type="http://schemas.openxmlformats.org/officeDocument/2006/relationships/image" Target="../media/image119.png"/><Relationship Id="rId46" Type="http://schemas.openxmlformats.org/officeDocument/2006/relationships/image" Target="../media/image127.png"/><Relationship Id="rId2" Type="http://schemas.openxmlformats.org/officeDocument/2006/relationships/notesSlide" Target="../notesSlides/notesSlide9.xml"/><Relationship Id="rId16" Type="http://schemas.openxmlformats.org/officeDocument/2006/relationships/image" Target="../media/image97.png"/><Relationship Id="rId20" Type="http://schemas.openxmlformats.org/officeDocument/2006/relationships/image" Target="../media/image101.png"/><Relationship Id="rId29" Type="http://schemas.openxmlformats.org/officeDocument/2006/relationships/image" Target="../media/image110.png"/><Relationship Id="rId41" Type="http://schemas.openxmlformats.org/officeDocument/2006/relationships/image" Target="../media/image122.png"/><Relationship Id="rId1" Type="http://schemas.openxmlformats.org/officeDocument/2006/relationships/slideLayout" Target="../slideLayouts/slideLayout135.xml"/><Relationship Id="rId6" Type="http://schemas.openxmlformats.org/officeDocument/2006/relationships/image" Target="../media/image87.png"/><Relationship Id="rId11" Type="http://schemas.openxmlformats.org/officeDocument/2006/relationships/image" Target="../media/image92.png"/><Relationship Id="rId24" Type="http://schemas.openxmlformats.org/officeDocument/2006/relationships/image" Target="../media/image105.png"/><Relationship Id="rId32" Type="http://schemas.openxmlformats.org/officeDocument/2006/relationships/image" Target="../media/image113.png"/><Relationship Id="rId37" Type="http://schemas.openxmlformats.org/officeDocument/2006/relationships/image" Target="../media/image118.png"/><Relationship Id="rId40" Type="http://schemas.openxmlformats.org/officeDocument/2006/relationships/image" Target="../media/image121.png"/><Relationship Id="rId45" Type="http://schemas.openxmlformats.org/officeDocument/2006/relationships/image" Target="../media/image126.png"/><Relationship Id="rId5" Type="http://schemas.openxmlformats.org/officeDocument/2006/relationships/image" Target="../media/image86.jpeg"/><Relationship Id="rId15" Type="http://schemas.openxmlformats.org/officeDocument/2006/relationships/image" Target="../media/image96.emf"/><Relationship Id="rId23" Type="http://schemas.openxmlformats.org/officeDocument/2006/relationships/image" Target="../media/image104.png"/><Relationship Id="rId28" Type="http://schemas.openxmlformats.org/officeDocument/2006/relationships/image" Target="../media/image109.png"/><Relationship Id="rId36" Type="http://schemas.openxmlformats.org/officeDocument/2006/relationships/image" Target="../media/image117.png"/><Relationship Id="rId49" Type="http://schemas.openxmlformats.org/officeDocument/2006/relationships/image" Target="../media/image130.png"/><Relationship Id="rId10" Type="http://schemas.openxmlformats.org/officeDocument/2006/relationships/image" Target="../media/image91.png"/><Relationship Id="rId19" Type="http://schemas.openxmlformats.org/officeDocument/2006/relationships/image" Target="../media/image100.png"/><Relationship Id="rId31" Type="http://schemas.openxmlformats.org/officeDocument/2006/relationships/image" Target="../media/image112.png"/><Relationship Id="rId44" Type="http://schemas.openxmlformats.org/officeDocument/2006/relationships/image" Target="../media/image125.png"/><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95.png"/><Relationship Id="rId22" Type="http://schemas.openxmlformats.org/officeDocument/2006/relationships/image" Target="../media/image103.png"/><Relationship Id="rId27" Type="http://schemas.openxmlformats.org/officeDocument/2006/relationships/image" Target="../media/image108.png"/><Relationship Id="rId30" Type="http://schemas.openxmlformats.org/officeDocument/2006/relationships/image" Target="../media/image111.jpeg"/><Relationship Id="rId35" Type="http://schemas.openxmlformats.org/officeDocument/2006/relationships/image" Target="../media/image116.png"/><Relationship Id="rId43" Type="http://schemas.openxmlformats.org/officeDocument/2006/relationships/image" Target="../media/image124.png"/><Relationship Id="rId48" Type="http://schemas.openxmlformats.org/officeDocument/2006/relationships/image" Target="../media/image129.emf"/><Relationship Id="rId8" Type="http://schemas.openxmlformats.org/officeDocument/2006/relationships/image" Target="../media/image89.png"/><Relationship Id="rId51" Type="http://schemas.openxmlformats.org/officeDocument/2006/relationships/image" Target="../media/image132.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7"/>
            <a:ext cx="13329339" cy="8879390"/>
          </a:xfrm>
          <a:prstGeom prst="rect">
            <a:avLst/>
          </a:prstGeom>
        </p:spPr>
      </p:pic>
      <p:sp>
        <p:nvSpPr>
          <p:cNvPr id="7" name="Rectangle 6"/>
          <p:cNvSpPr/>
          <p:nvPr/>
        </p:nvSpPr>
        <p:spPr bwMode="gray">
          <a:xfrm>
            <a:off x="512369" y="2785371"/>
            <a:ext cx="7446591" cy="3115537"/>
          </a:xfrm>
          <a:prstGeom prst="rect">
            <a:avLst/>
          </a:prstGeom>
          <a:solidFill>
            <a:schemeClr val="accent6">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25" tIns="175540" rIns="219425" bIns="175540" numCol="1" spcCol="0" rtlCol="0" fromWordArt="0" anchor="t" anchorCtr="0" forceAA="0" compatLnSpc="1">
            <a:prstTxWarp prst="textNoShape">
              <a:avLst/>
            </a:prstTxWarp>
            <a:noAutofit/>
          </a:bodyPr>
          <a:lstStyle/>
          <a:p>
            <a:pPr algn="ctr" defTabSz="1118769" fontAlgn="base">
              <a:lnSpc>
                <a:spcPct val="90000"/>
              </a:lnSpc>
              <a:spcBef>
                <a:spcPct val="0"/>
              </a:spcBef>
              <a:spcAft>
                <a:spcPct val="0"/>
              </a:spcAft>
            </a:pPr>
            <a:endParaRPr lang="en-US" sz="287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a:xfrm>
            <a:off x="721887" y="3054568"/>
            <a:ext cx="6915396" cy="1270857"/>
          </a:xfrm>
        </p:spPr>
        <p:txBody>
          <a:bodyPr>
            <a:normAutofit fontScale="90000"/>
          </a:bodyPr>
          <a:lstStyle/>
          <a:p>
            <a:r>
              <a:rPr lang="en-US" dirty="0">
                <a:solidFill>
                  <a:schemeClr val="bg1"/>
                </a:solidFill>
              </a:rPr>
              <a:t>ISV Partnership Program</a:t>
            </a:r>
            <a:br>
              <a:rPr lang="en-US" dirty="0">
                <a:solidFill>
                  <a:schemeClr val="bg1"/>
                </a:solidFill>
              </a:rPr>
            </a:br>
            <a:r>
              <a:rPr lang="en-US" dirty="0">
                <a:solidFill>
                  <a:schemeClr val="bg1"/>
                </a:solidFill>
              </a:rPr>
              <a:t>Azure</a:t>
            </a:r>
            <a:br>
              <a:rPr lang="en-US" dirty="0">
                <a:solidFill>
                  <a:schemeClr val="bg1"/>
                </a:solidFill>
              </a:rPr>
            </a:br>
            <a:br>
              <a:rPr lang="en-US" sz="1440" dirty="0">
                <a:solidFill>
                  <a:schemeClr val="bg1"/>
                </a:solidFill>
              </a:rPr>
            </a:br>
            <a:br>
              <a:rPr lang="en-US" sz="2353" dirty="0">
                <a:solidFill>
                  <a:schemeClr val="bg1"/>
                </a:solidFill>
              </a:rPr>
            </a:br>
            <a:r>
              <a:rPr lang="en-US" sz="2353" kern="0" spc="0" dirty="0">
                <a:solidFill>
                  <a:schemeClr val="bg1"/>
                </a:solidFill>
              </a:rPr>
              <a:t>Jessica Tibaldi 		Daniele Antonio Maggio</a:t>
            </a:r>
            <a:br>
              <a:rPr lang="en-US" sz="2353" kern="0" spc="0" dirty="0">
                <a:solidFill>
                  <a:schemeClr val="bg1"/>
                </a:solidFill>
              </a:rPr>
            </a:br>
            <a:r>
              <a:rPr lang="en-US" sz="2353" kern="0" spc="0" dirty="0">
                <a:solidFill>
                  <a:schemeClr val="bg1"/>
                </a:solidFill>
              </a:rPr>
              <a:t>jetiba@Microsoft.com	t-daanto@Microsoft.com</a:t>
            </a:r>
            <a:br>
              <a:rPr lang="en-US" sz="2353" kern="0" spc="0" dirty="0">
                <a:solidFill>
                  <a:schemeClr val="bg1"/>
                </a:solidFill>
              </a:rPr>
            </a:br>
            <a:r>
              <a:rPr lang="en-US" sz="2400" spc="0" dirty="0">
                <a:solidFill>
                  <a:schemeClr val="bg1"/>
                </a:solidFill>
              </a:rPr>
              <a:t>isvita@Microsoft.com</a:t>
            </a:r>
          </a:p>
        </p:txBody>
      </p:sp>
      <p:pic>
        <p:nvPicPr>
          <p:cNvPr id="6" name="Picture 5"/>
          <p:cNvPicPr/>
          <p:nvPr/>
        </p:nvPicPr>
        <p:blipFill>
          <a:blip r:embed="rId4" cstate="print">
            <a:extLst>
              <a:ext uri="{28A0092B-C50C-407E-A947-70E740481C1C}">
                <a14:useLocalDpi xmlns:a14="http://schemas.microsoft.com/office/drawing/2010/main" val="0"/>
              </a:ext>
            </a:extLst>
          </a:blip>
          <a:stretch>
            <a:fillRect/>
          </a:stretch>
        </p:blipFill>
        <p:spPr>
          <a:xfrm>
            <a:off x="260586" y="210966"/>
            <a:ext cx="2249715" cy="827569"/>
          </a:xfrm>
          <a:prstGeom prst="rect">
            <a:avLst/>
          </a:prstGeom>
        </p:spPr>
      </p:pic>
    </p:spTree>
    <p:extLst>
      <p:ext uri="{BB962C8B-B14F-4D97-AF65-F5344CB8AC3E}">
        <p14:creationId xmlns:p14="http://schemas.microsoft.com/office/powerpoint/2010/main" val="14234383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4" name="Picture 353"/>
          <p:cNvPicPr>
            <a:picLocks noChangeAspect="1"/>
          </p:cNvPicPr>
          <p:nvPr/>
        </p:nvPicPr>
        <p:blipFill rotWithShape="1">
          <a:blip r:embed="rId3">
            <a:extLst>
              <a:ext uri="{28A0092B-C50C-407E-A947-70E740481C1C}">
                <a14:useLocalDpi xmlns:a14="http://schemas.microsoft.com/office/drawing/2010/main" val="0"/>
              </a:ext>
            </a:extLst>
          </a:blip>
          <a:srcRect l="3711" r="484"/>
          <a:stretch/>
        </p:blipFill>
        <p:spPr>
          <a:xfrm>
            <a:off x="865" y="5058743"/>
            <a:ext cx="12190271" cy="1798285"/>
          </a:xfrm>
          <a:prstGeom prst="rect">
            <a:avLst/>
          </a:prstGeom>
        </p:spPr>
      </p:pic>
      <p:sp>
        <p:nvSpPr>
          <p:cNvPr id="4" name="Rectangle 3"/>
          <p:cNvSpPr/>
          <p:nvPr/>
        </p:nvSpPr>
        <p:spPr bwMode="auto">
          <a:xfrm>
            <a:off x="865" y="6660767"/>
            <a:ext cx="12190271" cy="19626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a:xfrm>
            <a:off x="313640" y="291548"/>
            <a:ext cx="5534607" cy="899537"/>
          </a:xfrm>
        </p:spPr>
        <p:txBody>
          <a:bodyPr/>
          <a:lstStyle/>
          <a:p>
            <a:r>
              <a:rPr lang="en-US" sz="5399" dirty="0"/>
              <a:t>Azure Marketplace</a:t>
            </a:r>
          </a:p>
        </p:txBody>
      </p:sp>
      <p:sp>
        <p:nvSpPr>
          <p:cNvPr id="3" name="Rectangle 2"/>
          <p:cNvSpPr/>
          <p:nvPr/>
        </p:nvSpPr>
        <p:spPr>
          <a:xfrm>
            <a:off x="361759" y="1373420"/>
            <a:ext cx="5016458" cy="939739"/>
          </a:xfrm>
          <a:prstGeom prst="rect">
            <a:avLst/>
          </a:prstGeom>
        </p:spPr>
        <p:txBody>
          <a:bodyPr wrap="square">
            <a:spAutoFit/>
          </a:bodyPr>
          <a:lstStyle/>
          <a:p>
            <a:pPr defTabSz="914192"/>
            <a:r>
              <a:rPr lang="en-IN" dirty="0">
                <a:solidFill>
                  <a:srgbClr val="404040"/>
                </a:solidFill>
                <a:latin typeface="Segoe UI Light"/>
              </a:rPr>
              <a:t>Online store to discover, search for, and purchase integrated applications and services ready to deploy on Azure.</a:t>
            </a:r>
          </a:p>
        </p:txBody>
      </p:sp>
      <p:sp>
        <p:nvSpPr>
          <p:cNvPr id="6" name="Freeform 9"/>
          <p:cNvSpPr>
            <a:spLocks noEditPoints="1"/>
          </p:cNvSpPr>
          <p:nvPr/>
        </p:nvSpPr>
        <p:spPr bwMode="black">
          <a:xfrm>
            <a:off x="361759" y="2558008"/>
            <a:ext cx="356178" cy="35762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4192"/>
            <a:endParaRPr lang="en-US" sz="1961" dirty="0">
              <a:solidFill>
                <a:srgbClr val="505050"/>
              </a:solidFill>
              <a:latin typeface="Segoe UI"/>
            </a:endParaRPr>
          </a:p>
        </p:txBody>
      </p:sp>
      <p:sp>
        <p:nvSpPr>
          <p:cNvPr id="8" name="Freeform 9"/>
          <p:cNvSpPr>
            <a:spLocks noEditPoints="1"/>
          </p:cNvSpPr>
          <p:nvPr/>
        </p:nvSpPr>
        <p:spPr bwMode="black">
          <a:xfrm>
            <a:off x="361759" y="3061397"/>
            <a:ext cx="356178" cy="35762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4192"/>
            <a:endParaRPr lang="en-US" sz="1961" dirty="0">
              <a:solidFill>
                <a:srgbClr val="505050"/>
              </a:solidFill>
              <a:latin typeface="Segoe UI"/>
            </a:endParaRPr>
          </a:p>
        </p:txBody>
      </p:sp>
      <p:sp>
        <p:nvSpPr>
          <p:cNvPr id="9" name="Freeform 9"/>
          <p:cNvSpPr>
            <a:spLocks noEditPoints="1"/>
          </p:cNvSpPr>
          <p:nvPr/>
        </p:nvSpPr>
        <p:spPr bwMode="black">
          <a:xfrm>
            <a:off x="361759" y="3609506"/>
            <a:ext cx="356178" cy="35762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4192"/>
            <a:endParaRPr lang="en-US" sz="1961" dirty="0">
              <a:solidFill>
                <a:srgbClr val="505050"/>
              </a:solidFill>
              <a:latin typeface="Segoe UI"/>
            </a:endParaRPr>
          </a:p>
        </p:txBody>
      </p:sp>
      <p:sp>
        <p:nvSpPr>
          <p:cNvPr id="12" name="Freeform 9"/>
          <p:cNvSpPr>
            <a:spLocks noEditPoints="1"/>
          </p:cNvSpPr>
          <p:nvPr/>
        </p:nvSpPr>
        <p:spPr bwMode="black">
          <a:xfrm>
            <a:off x="361759" y="4231887"/>
            <a:ext cx="356178" cy="35762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4192"/>
            <a:endParaRPr lang="en-US" sz="1961" dirty="0">
              <a:solidFill>
                <a:srgbClr val="505050"/>
              </a:solidFill>
              <a:latin typeface="Segoe UI"/>
            </a:endParaRPr>
          </a:p>
        </p:txBody>
      </p:sp>
      <p:grpSp>
        <p:nvGrpSpPr>
          <p:cNvPr id="10" name="Group 9"/>
          <p:cNvGrpSpPr/>
          <p:nvPr/>
        </p:nvGrpSpPr>
        <p:grpSpPr>
          <a:xfrm>
            <a:off x="620489" y="4977159"/>
            <a:ext cx="3416543" cy="1809152"/>
            <a:chOff x="619713" y="4902888"/>
            <a:chExt cx="3641439" cy="1883897"/>
          </a:xfrm>
        </p:grpSpPr>
        <p:sp>
          <p:nvSpPr>
            <p:cNvPr id="32" name="Rectangle 6"/>
            <p:cNvSpPr>
              <a:spLocks noChangeArrowheads="1"/>
            </p:cNvSpPr>
            <p:nvPr/>
          </p:nvSpPr>
          <p:spPr bwMode="auto">
            <a:xfrm>
              <a:off x="1765145" y="5594664"/>
              <a:ext cx="530696" cy="1192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 name="Rectangle 10"/>
            <p:cNvSpPr>
              <a:spLocks noChangeArrowheads="1"/>
            </p:cNvSpPr>
            <p:nvPr/>
          </p:nvSpPr>
          <p:spPr bwMode="auto">
            <a:xfrm>
              <a:off x="641501" y="5389234"/>
              <a:ext cx="530696" cy="139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 name="Rectangle 11"/>
            <p:cNvSpPr>
              <a:spLocks noChangeArrowheads="1"/>
            </p:cNvSpPr>
            <p:nvPr/>
          </p:nvSpPr>
          <p:spPr bwMode="auto">
            <a:xfrm>
              <a:off x="641501" y="5857367"/>
              <a:ext cx="1671459" cy="86218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5" name="Rectangle 12"/>
            <p:cNvSpPr>
              <a:spLocks noChangeArrowheads="1"/>
            </p:cNvSpPr>
            <p:nvPr/>
          </p:nvSpPr>
          <p:spPr bwMode="auto">
            <a:xfrm>
              <a:off x="641501" y="5924599"/>
              <a:ext cx="1671459" cy="862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6" name="Rectangle 13"/>
            <p:cNvSpPr>
              <a:spLocks noChangeArrowheads="1"/>
            </p:cNvSpPr>
            <p:nvPr/>
          </p:nvSpPr>
          <p:spPr bwMode="auto">
            <a:xfrm>
              <a:off x="619713" y="5896585"/>
              <a:ext cx="1719704" cy="280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7" name="Rectangle 14"/>
            <p:cNvSpPr>
              <a:spLocks noChangeArrowheads="1"/>
            </p:cNvSpPr>
            <p:nvPr/>
          </p:nvSpPr>
          <p:spPr bwMode="auto">
            <a:xfrm>
              <a:off x="695971" y="601455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8" name="Rectangle 15"/>
            <p:cNvSpPr>
              <a:spLocks noChangeArrowheads="1"/>
            </p:cNvSpPr>
            <p:nvPr/>
          </p:nvSpPr>
          <p:spPr bwMode="auto">
            <a:xfrm>
              <a:off x="695971" y="5914950"/>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9" name="Rectangle 16"/>
            <p:cNvSpPr>
              <a:spLocks noChangeArrowheads="1"/>
            </p:cNvSpPr>
            <p:nvPr/>
          </p:nvSpPr>
          <p:spPr bwMode="auto">
            <a:xfrm>
              <a:off x="695971" y="5967864"/>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0" name="Rectangle 17"/>
            <p:cNvSpPr>
              <a:spLocks noChangeArrowheads="1"/>
            </p:cNvSpPr>
            <p:nvPr/>
          </p:nvSpPr>
          <p:spPr bwMode="auto">
            <a:xfrm>
              <a:off x="745772" y="601455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1" name="Rectangle 18"/>
            <p:cNvSpPr>
              <a:spLocks noChangeArrowheads="1"/>
            </p:cNvSpPr>
            <p:nvPr/>
          </p:nvSpPr>
          <p:spPr bwMode="auto">
            <a:xfrm>
              <a:off x="745772" y="5967864"/>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2" name="Rectangle 19"/>
            <p:cNvSpPr>
              <a:spLocks noChangeArrowheads="1"/>
            </p:cNvSpPr>
            <p:nvPr/>
          </p:nvSpPr>
          <p:spPr bwMode="auto">
            <a:xfrm>
              <a:off x="745772" y="5914950"/>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3" name="Rectangle 20"/>
            <p:cNvSpPr>
              <a:spLocks noChangeArrowheads="1"/>
            </p:cNvSpPr>
            <p:nvPr/>
          </p:nvSpPr>
          <p:spPr bwMode="auto">
            <a:xfrm>
              <a:off x="870276" y="5967864"/>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4" name="Rectangle 21"/>
            <p:cNvSpPr>
              <a:spLocks noChangeArrowheads="1"/>
            </p:cNvSpPr>
            <p:nvPr/>
          </p:nvSpPr>
          <p:spPr bwMode="auto">
            <a:xfrm>
              <a:off x="820474" y="601455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5" name="Rectangle 22"/>
            <p:cNvSpPr>
              <a:spLocks noChangeArrowheads="1"/>
            </p:cNvSpPr>
            <p:nvPr/>
          </p:nvSpPr>
          <p:spPr bwMode="auto">
            <a:xfrm>
              <a:off x="870276" y="601455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6" name="Rectangle 23"/>
            <p:cNvSpPr>
              <a:spLocks noChangeArrowheads="1"/>
            </p:cNvSpPr>
            <p:nvPr/>
          </p:nvSpPr>
          <p:spPr bwMode="auto">
            <a:xfrm>
              <a:off x="820474" y="5967864"/>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7" name="Rectangle 24"/>
            <p:cNvSpPr>
              <a:spLocks noChangeArrowheads="1"/>
            </p:cNvSpPr>
            <p:nvPr/>
          </p:nvSpPr>
          <p:spPr bwMode="auto">
            <a:xfrm>
              <a:off x="870276" y="5914950"/>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8" name="Rectangle 25"/>
            <p:cNvSpPr>
              <a:spLocks noChangeArrowheads="1"/>
            </p:cNvSpPr>
            <p:nvPr/>
          </p:nvSpPr>
          <p:spPr bwMode="auto">
            <a:xfrm>
              <a:off x="820474" y="5914950"/>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9" name="Rectangle 26"/>
            <p:cNvSpPr>
              <a:spLocks noChangeArrowheads="1"/>
            </p:cNvSpPr>
            <p:nvPr/>
          </p:nvSpPr>
          <p:spPr bwMode="auto">
            <a:xfrm>
              <a:off x="994779" y="5967864"/>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0" name="Rectangle 27"/>
            <p:cNvSpPr>
              <a:spLocks noChangeArrowheads="1"/>
            </p:cNvSpPr>
            <p:nvPr/>
          </p:nvSpPr>
          <p:spPr bwMode="auto">
            <a:xfrm>
              <a:off x="994779" y="601455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1" name="Rectangle 28"/>
            <p:cNvSpPr>
              <a:spLocks noChangeArrowheads="1"/>
            </p:cNvSpPr>
            <p:nvPr/>
          </p:nvSpPr>
          <p:spPr bwMode="auto">
            <a:xfrm>
              <a:off x="994779" y="5914950"/>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2" name="Rectangle 29"/>
            <p:cNvSpPr>
              <a:spLocks noChangeArrowheads="1"/>
            </p:cNvSpPr>
            <p:nvPr/>
          </p:nvSpPr>
          <p:spPr bwMode="auto">
            <a:xfrm>
              <a:off x="943422" y="6014553"/>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3" name="Rectangle 30"/>
            <p:cNvSpPr>
              <a:spLocks noChangeArrowheads="1"/>
            </p:cNvSpPr>
            <p:nvPr/>
          </p:nvSpPr>
          <p:spPr bwMode="auto">
            <a:xfrm>
              <a:off x="943422" y="5967864"/>
              <a:ext cx="40464"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4" name="Rectangle 31"/>
            <p:cNvSpPr>
              <a:spLocks noChangeArrowheads="1"/>
            </p:cNvSpPr>
            <p:nvPr/>
          </p:nvSpPr>
          <p:spPr bwMode="auto">
            <a:xfrm>
              <a:off x="943422" y="5914950"/>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5" name="Rectangle 32"/>
            <p:cNvSpPr>
              <a:spLocks noChangeArrowheads="1"/>
            </p:cNvSpPr>
            <p:nvPr/>
          </p:nvSpPr>
          <p:spPr bwMode="auto">
            <a:xfrm>
              <a:off x="1117727" y="6081784"/>
              <a:ext cx="42020"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6" name="Rectangle 33"/>
            <p:cNvSpPr>
              <a:spLocks noChangeArrowheads="1"/>
            </p:cNvSpPr>
            <p:nvPr/>
          </p:nvSpPr>
          <p:spPr bwMode="auto">
            <a:xfrm>
              <a:off x="1067925" y="601455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7" name="Rectangle 34"/>
            <p:cNvSpPr>
              <a:spLocks noChangeArrowheads="1"/>
            </p:cNvSpPr>
            <p:nvPr/>
          </p:nvSpPr>
          <p:spPr bwMode="auto">
            <a:xfrm>
              <a:off x="1117727" y="5982182"/>
              <a:ext cx="42020"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8" name="Rectangle 35"/>
            <p:cNvSpPr>
              <a:spLocks noChangeArrowheads="1"/>
            </p:cNvSpPr>
            <p:nvPr/>
          </p:nvSpPr>
          <p:spPr bwMode="auto">
            <a:xfrm>
              <a:off x="1117727" y="6035095"/>
              <a:ext cx="42020"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9" name="Rectangle 36"/>
            <p:cNvSpPr>
              <a:spLocks noChangeArrowheads="1"/>
            </p:cNvSpPr>
            <p:nvPr/>
          </p:nvSpPr>
          <p:spPr bwMode="auto">
            <a:xfrm>
              <a:off x="1067925" y="5967864"/>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0" name="Rectangle 37"/>
            <p:cNvSpPr>
              <a:spLocks noChangeArrowheads="1"/>
            </p:cNvSpPr>
            <p:nvPr/>
          </p:nvSpPr>
          <p:spPr bwMode="auto">
            <a:xfrm>
              <a:off x="1067925" y="5914950"/>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1" name="Rectangle 38"/>
            <p:cNvSpPr>
              <a:spLocks noChangeArrowheads="1"/>
            </p:cNvSpPr>
            <p:nvPr/>
          </p:nvSpPr>
          <p:spPr bwMode="auto">
            <a:xfrm>
              <a:off x="695971" y="621998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2" name="Rectangle 39"/>
            <p:cNvSpPr>
              <a:spLocks noChangeArrowheads="1"/>
            </p:cNvSpPr>
            <p:nvPr/>
          </p:nvSpPr>
          <p:spPr bwMode="auto">
            <a:xfrm>
              <a:off x="695971" y="6121936"/>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3" name="Rectangle 40"/>
            <p:cNvSpPr>
              <a:spLocks noChangeArrowheads="1"/>
            </p:cNvSpPr>
            <p:nvPr/>
          </p:nvSpPr>
          <p:spPr bwMode="auto">
            <a:xfrm>
              <a:off x="695971" y="6171737"/>
              <a:ext cx="38908"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4" name="Rectangle 41"/>
            <p:cNvSpPr>
              <a:spLocks noChangeArrowheads="1"/>
            </p:cNvSpPr>
            <p:nvPr/>
          </p:nvSpPr>
          <p:spPr bwMode="auto">
            <a:xfrm>
              <a:off x="745772" y="621998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5" name="Rectangle 42"/>
            <p:cNvSpPr>
              <a:spLocks noChangeArrowheads="1"/>
            </p:cNvSpPr>
            <p:nvPr/>
          </p:nvSpPr>
          <p:spPr bwMode="auto">
            <a:xfrm>
              <a:off x="745772" y="6171737"/>
              <a:ext cx="38908"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6" name="Rectangle 43"/>
            <p:cNvSpPr>
              <a:spLocks noChangeArrowheads="1"/>
            </p:cNvSpPr>
            <p:nvPr/>
          </p:nvSpPr>
          <p:spPr bwMode="auto">
            <a:xfrm>
              <a:off x="745772" y="6121936"/>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7" name="Rectangle 44"/>
            <p:cNvSpPr>
              <a:spLocks noChangeArrowheads="1"/>
            </p:cNvSpPr>
            <p:nvPr/>
          </p:nvSpPr>
          <p:spPr bwMode="auto">
            <a:xfrm>
              <a:off x="870276" y="6171737"/>
              <a:ext cx="38908"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8" name="Rectangle 45"/>
            <p:cNvSpPr>
              <a:spLocks noChangeArrowheads="1"/>
            </p:cNvSpPr>
            <p:nvPr/>
          </p:nvSpPr>
          <p:spPr bwMode="auto">
            <a:xfrm>
              <a:off x="820474" y="621998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9" name="Rectangle 46"/>
            <p:cNvSpPr>
              <a:spLocks noChangeArrowheads="1"/>
            </p:cNvSpPr>
            <p:nvPr/>
          </p:nvSpPr>
          <p:spPr bwMode="auto">
            <a:xfrm>
              <a:off x="870276" y="621998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0" name="Rectangle 47"/>
            <p:cNvSpPr>
              <a:spLocks noChangeArrowheads="1"/>
            </p:cNvSpPr>
            <p:nvPr/>
          </p:nvSpPr>
          <p:spPr bwMode="auto">
            <a:xfrm>
              <a:off x="820474" y="6171737"/>
              <a:ext cx="38908"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1" name="Rectangle 48"/>
            <p:cNvSpPr>
              <a:spLocks noChangeArrowheads="1"/>
            </p:cNvSpPr>
            <p:nvPr/>
          </p:nvSpPr>
          <p:spPr bwMode="auto">
            <a:xfrm>
              <a:off x="870276" y="6121936"/>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2" name="Rectangle 49"/>
            <p:cNvSpPr>
              <a:spLocks noChangeArrowheads="1"/>
            </p:cNvSpPr>
            <p:nvPr/>
          </p:nvSpPr>
          <p:spPr bwMode="auto">
            <a:xfrm>
              <a:off x="820474" y="6121936"/>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3" name="Rectangle 50"/>
            <p:cNvSpPr>
              <a:spLocks noChangeArrowheads="1"/>
            </p:cNvSpPr>
            <p:nvPr/>
          </p:nvSpPr>
          <p:spPr bwMode="auto">
            <a:xfrm>
              <a:off x="994779" y="6171737"/>
              <a:ext cx="38908"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4" name="Rectangle 51"/>
            <p:cNvSpPr>
              <a:spLocks noChangeArrowheads="1"/>
            </p:cNvSpPr>
            <p:nvPr/>
          </p:nvSpPr>
          <p:spPr bwMode="auto">
            <a:xfrm>
              <a:off x="994779" y="621998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5" name="Rectangle 52"/>
            <p:cNvSpPr>
              <a:spLocks noChangeArrowheads="1"/>
            </p:cNvSpPr>
            <p:nvPr/>
          </p:nvSpPr>
          <p:spPr bwMode="auto">
            <a:xfrm>
              <a:off x="994779" y="6121936"/>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6" name="Rectangle 53"/>
            <p:cNvSpPr>
              <a:spLocks noChangeArrowheads="1"/>
            </p:cNvSpPr>
            <p:nvPr/>
          </p:nvSpPr>
          <p:spPr bwMode="auto">
            <a:xfrm>
              <a:off x="943422" y="6219983"/>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7" name="Rectangle 54"/>
            <p:cNvSpPr>
              <a:spLocks noChangeArrowheads="1"/>
            </p:cNvSpPr>
            <p:nvPr/>
          </p:nvSpPr>
          <p:spPr bwMode="auto">
            <a:xfrm>
              <a:off x="943422" y="6171737"/>
              <a:ext cx="40464"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8" name="Rectangle 55"/>
            <p:cNvSpPr>
              <a:spLocks noChangeArrowheads="1"/>
            </p:cNvSpPr>
            <p:nvPr/>
          </p:nvSpPr>
          <p:spPr bwMode="auto">
            <a:xfrm>
              <a:off x="943422" y="6121936"/>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9" name="Rectangle 56"/>
            <p:cNvSpPr>
              <a:spLocks noChangeArrowheads="1"/>
            </p:cNvSpPr>
            <p:nvPr/>
          </p:nvSpPr>
          <p:spPr bwMode="auto">
            <a:xfrm>
              <a:off x="1117727" y="6287215"/>
              <a:ext cx="42020"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0" name="Rectangle 57"/>
            <p:cNvSpPr>
              <a:spLocks noChangeArrowheads="1"/>
            </p:cNvSpPr>
            <p:nvPr/>
          </p:nvSpPr>
          <p:spPr bwMode="auto">
            <a:xfrm>
              <a:off x="1067925" y="621998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1" name="Rectangle 58"/>
            <p:cNvSpPr>
              <a:spLocks noChangeArrowheads="1"/>
            </p:cNvSpPr>
            <p:nvPr/>
          </p:nvSpPr>
          <p:spPr bwMode="auto">
            <a:xfrm>
              <a:off x="1117727" y="6189168"/>
              <a:ext cx="42020"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2" name="Rectangle 59"/>
            <p:cNvSpPr>
              <a:spLocks noChangeArrowheads="1"/>
            </p:cNvSpPr>
            <p:nvPr/>
          </p:nvSpPr>
          <p:spPr bwMode="auto">
            <a:xfrm>
              <a:off x="1117727" y="6238969"/>
              <a:ext cx="42020"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3" name="Rectangle 60"/>
            <p:cNvSpPr>
              <a:spLocks noChangeArrowheads="1"/>
            </p:cNvSpPr>
            <p:nvPr/>
          </p:nvSpPr>
          <p:spPr bwMode="auto">
            <a:xfrm>
              <a:off x="1067925" y="6171737"/>
              <a:ext cx="38908"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4" name="Rectangle 61"/>
            <p:cNvSpPr>
              <a:spLocks noChangeArrowheads="1"/>
            </p:cNvSpPr>
            <p:nvPr/>
          </p:nvSpPr>
          <p:spPr bwMode="auto">
            <a:xfrm>
              <a:off x="1067925" y="6121936"/>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5" name="Rectangle 62"/>
            <p:cNvSpPr>
              <a:spLocks noChangeArrowheads="1"/>
            </p:cNvSpPr>
            <p:nvPr/>
          </p:nvSpPr>
          <p:spPr bwMode="auto">
            <a:xfrm>
              <a:off x="695971" y="6425414"/>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6" name="Rectangle 63"/>
            <p:cNvSpPr>
              <a:spLocks noChangeArrowheads="1"/>
            </p:cNvSpPr>
            <p:nvPr/>
          </p:nvSpPr>
          <p:spPr bwMode="auto">
            <a:xfrm>
              <a:off x="695971" y="6327367"/>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7" name="Rectangle 64"/>
            <p:cNvSpPr>
              <a:spLocks noChangeArrowheads="1"/>
            </p:cNvSpPr>
            <p:nvPr/>
          </p:nvSpPr>
          <p:spPr bwMode="auto">
            <a:xfrm>
              <a:off x="695971" y="6378725"/>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8" name="Rectangle 65"/>
            <p:cNvSpPr>
              <a:spLocks noChangeArrowheads="1"/>
            </p:cNvSpPr>
            <p:nvPr/>
          </p:nvSpPr>
          <p:spPr bwMode="auto">
            <a:xfrm>
              <a:off x="745772" y="6425414"/>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9" name="Rectangle 66"/>
            <p:cNvSpPr>
              <a:spLocks noChangeArrowheads="1"/>
            </p:cNvSpPr>
            <p:nvPr/>
          </p:nvSpPr>
          <p:spPr bwMode="auto">
            <a:xfrm>
              <a:off x="745772" y="6378725"/>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0" name="Rectangle 67"/>
            <p:cNvSpPr>
              <a:spLocks noChangeArrowheads="1"/>
            </p:cNvSpPr>
            <p:nvPr/>
          </p:nvSpPr>
          <p:spPr bwMode="auto">
            <a:xfrm>
              <a:off x="745772" y="6327367"/>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1" name="Rectangle 68"/>
            <p:cNvSpPr>
              <a:spLocks noChangeArrowheads="1"/>
            </p:cNvSpPr>
            <p:nvPr/>
          </p:nvSpPr>
          <p:spPr bwMode="auto">
            <a:xfrm>
              <a:off x="870276" y="6378725"/>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2" name="Rectangle 69"/>
            <p:cNvSpPr>
              <a:spLocks noChangeArrowheads="1"/>
            </p:cNvSpPr>
            <p:nvPr/>
          </p:nvSpPr>
          <p:spPr bwMode="auto">
            <a:xfrm>
              <a:off x="820474" y="6425414"/>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3" name="Rectangle 70"/>
            <p:cNvSpPr>
              <a:spLocks noChangeArrowheads="1"/>
            </p:cNvSpPr>
            <p:nvPr/>
          </p:nvSpPr>
          <p:spPr bwMode="auto">
            <a:xfrm>
              <a:off x="870276" y="6425414"/>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4" name="Rectangle 71"/>
            <p:cNvSpPr>
              <a:spLocks noChangeArrowheads="1"/>
            </p:cNvSpPr>
            <p:nvPr/>
          </p:nvSpPr>
          <p:spPr bwMode="auto">
            <a:xfrm>
              <a:off x="820474" y="6378725"/>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5" name="Rectangle 72"/>
            <p:cNvSpPr>
              <a:spLocks noChangeArrowheads="1"/>
            </p:cNvSpPr>
            <p:nvPr/>
          </p:nvSpPr>
          <p:spPr bwMode="auto">
            <a:xfrm>
              <a:off x="870276" y="6327367"/>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6" name="Rectangle 73"/>
            <p:cNvSpPr>
              <a:spLocks noChangeArrowheads="1"/>
            </p:cNvSpPr>
            <p:nvPr/>
          </p:nvSpPr>
          <p:spPr bwMode="auto">
            <a:xfrm>
              <a:off x="820474" y="6327367"/>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7" name="Rectangle 74"/>
            <p:cNvSpPr>
              <a:spLocks noChangeArrowheads="1"/>
            </p:cNvSpPr>
            <p:nvPr/>
          </p:nvSpPr>
          <p:spPr bwMode="auto">
            <a:xfrm>
              <a:off x="994779" y="6378725"/>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8" name="Rectangle 75"/>
            <p:cNvSpPr>
              <a:spLocks noChangeArrowheads="1"/>
            </p:cNvSpPr>
            <p:nvPr/>
          </p:nvSpPr>
          <p:spPr bwMode="auto">
            <a:xfrm>
              <a:off x="994779" y="6425414"/>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9" name="Rectangle 76"/>
            <p:cNvSpPr>
              <a:spLocks noChangeArrowheads="1"/>
            </p:cNvSpPr>
            <p:nvPr/>
          </p:nvSpPr>
          <p:spPr bwMode="auto">
            <a:xfrm>
              <a:off x="994779" y="6327367"/>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0" name="Rectangle 77"/>
            <p:cNvSpPr>
              <a:spLocks noChangeArrowheads="1"/>
            </p:cNvSpPr>
            <p:nvPr/>
          </p:nvSpPr>
          <p:spPr bwMode="auto">
            <a:xfrm>
              <a:off x="943422" y="6425414"/>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1" name="Rectangle 78"/>
            <p:cNvSpPr>
              <a:spLocks noChangeArrowheads="1"/>
            </p:cNvSpPr>
            <p:nvPr/>
          </p:nvSpPr>
          <p:spPr bwMode="auto">
            <a:xfrm>
              <a:off x="943422" y="6378725"/>
              <a:ext cx="40464"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2" name="Rectangle 79"/>
            <p:cNvSpPr>
              <a:spLocks noChangeArrowheads="1"/>
            </p:cNvSpPr>
            <p:nvPr/>
          </p:nvSpPr>
          <p:spPr bwMode="auto">
            <a:xfrm>
              <a:off x="943422" y="6327367"/>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3" name="Rectangle 80"/>
            <p:cNvSpPr>
              <a:spLocks noChangeArrowheads="1"/>
            </p:cNvSpPr>
            <p:nvPr/>
          </p:nvSpPr>
          <p:spPr bwMode="auto">
            <a:xfrm>
              <a:off x="1117727" y="6492646"/>
              <a:ext cx="42020"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4" name="Rectangle 81"/>
            <p:cNvSpPr>
              <a:spLocks noChangeArrowheads="1"/>
            </p:cNvSpPr>
            <p:nvPr/>
          </p:nvSpPr>
          <p:spPr bwMode="auto">
            <a:xfrm>
              <a:off x="1067925" y="6425414"/>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5" name="Rectangle 82"/>
            <p:cNvSpPr>
              <a:spLocks noChangeArrowheads="1"/>
            </p:cNvSpPr>
            <p:nvPr/>
          </p:nvSpPr>
          <p:spPr bwMode="auto">
            <a:xfrm>
              <a:off x="1117727" y="6394599"/>
              <a:ext cx="42020"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6" name="Rectangle 83"/>
            <p:cNvSpPr>
              <a:spLocks noChangeArrowheads="1"/>
            </p:cNvSpPr>
            <p:nvPr/>
          </p:nvSpPr>
          <p:spPr bwMode="auto">
            <a:xfrm>
              <a:off x="1117727" y="6445957"/>
              <a:ext cx="42020"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7" name="Rectangle 84"/>
            <p:cNvSpPr>
              <a:spLocks noChangeArrowheads="1"/>
            </p:cNvSpPr>
            <p:nvPr/>
          </p:nvSpPr>
          <p:spPr bwMode="auto">
            <a:xfrm>
              <a:off x="1067925" y="6378725"/>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8" name="Rectangle 85"/>
            <p:cNvSpPr>
              <a:spLocks noChangeArrowheads="1"/>
            </p:cNvSpPr>
            <p:nvPr/>
          </p:nvSpPr>
          <p:spPr bwMode="auto">
            <a:xfrm>
              <a:off x="1067925" y="6327367"/>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9" name="Rectangle 86"/>
            <p:cNvSpPr>
              <a:spLocks noChangeArrowheads="1"/>
            </p:cNvSpPr>
            <p:nvPr/>
          </p:nvSpPr>
          <p:spPr bwMode="auto">
            <a:xfrm>
              <a:off x="1805609" y="6081784"/>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0" name="Rectangle 87"/>
            <p:cNvSpPr>
              <a:spLocks noChangeArrowheads="1"/>
            </p:cNvSpPr>
            <p:nvPr/>
          </p:nvSpPr>
          <p:spPr bwMode="auto">
            <a:xfrm>
              <a:off x="1805609" y="5982182"/>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1" name="Rectangle 88"/>
            <p:cNvSpPr>
              <a:spLocks noChangeArrowheads="1"/>
            </p:cNvSpPr>
            <p:nvPr/>
          </p:nvSpPr>
          <p:spPr bwMode="auto">
            <a:xfrm>
              <a:off x="1805609" y="6035095"/>
              <a:ext cx="40464"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2" name="Rectangle 89"/>
            <p:cNvSpPr>
              <a:spLocks noChangeArrowheads="1"/>
            </p:cNvSpPr>
            <p:nvPr/>
          </p:nvSpPr>
          <p:spPr bwMode="auto">
            <a:xfrm>
              <a:off x="1856965" y="601455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3" name="Rectangle 90"/>
            <p:cNvSpPr>
              <a:spLocks noChangeArrowheads="1"/>
            </p:cNvSpPr>
            <p:nvPr/>
          </p:nvSpPr>
          <p:spPr bwMode="auto">
            <a:xfrm>
              <a:off x="1856965" y="5967864"/>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4" name="Rectangle 91"/>
            <p:cNvSpPr>
              <a:spLocks noChangeArrowheads="1"/>
            </p:cNvSpPr>
            <p:nvPr/>
          </p:nvSpPr>
          <p:spPr bwMode="auto">
            <a:xfrm>
              <a:off x="1856965" y="5914950"/>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5" name="Rectangle 92"/>
            <p:cNvSpPr>
              <a:spLocks noChangeArrowheads="1"/>
            </p:cNvSpPr>
            <p:nvPr/>
          </p:nvSpPr>
          <p:spPr bwMode="auto">
            <a:xfrm>
              <a:off x="1979913" y="5967864"/>
              <a:ext cx="40464"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6" name="Rectangle 93"/>
            <p:cNvSpPr>
              <a:spLocks noChangeArrowheads="1"/>
            </p:cNvSpPr>
            <p:nvPr/>
          </p:nvSpPr>
          <p:spPr bwMode="auto">
            <a:xfrm>
              <a:off x="1930112" y="601455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7" name="Rectangle 94"/>
            <p:cNvSpPr>
              <a:spLocks noChangeArrowheads="1"/>
            </p:cNvSpPr>
            <p:nvPr/>
          </p:nvSpPr>
          <p:spPr bwMode="auto">
            <a:xfrm>
              <a:off x="1979913" y="6014553"/>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8" name="Rectangle 95"/>
            <p:cNvSpPr>
              <a:spLocks noChangeArrowheads="1"/>
            </p:cNvSpPr>
            <p:nvPr/>
          </p:nvSpPr>
          <p:spPr bwMode="auto">
            <a:xfrm>
              <a:off x="1930112" y="5967864"/>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9" name="Rectangle 96"/>
            <p:cNvSpPr>
              <a:spLocks noChangeArrowheads="1"/>
            </p:cNvSpPr>
            <p:nvPr/>
          </p:nvSpPr>
          <p:spPr bwMode="auto">
            <a:xfrm>
              <a:off x="1979913" y="5914950"/>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0" name="Rectangle 97"/>
            <p:cNvSpPr>
              <a:spLocks noChangeArrowheads="1"/>
            </p:cNvSpPr>
            <p:nvPr/>
          </p:nvSpPr>
          <p:spPr bwMode="auto">
            <a:xfrm>
              <a:off x="1930112" y="5914950"/>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1" name="Rectangle 98"/>
            <p:cNvSpPr>
              <a:spLocks noChangeArrowheads="1"/>
            </p:cNvSpPr>
            <p:nvPr/>
          </p:nvSpPr>
          <p:spPr bwMode="auto">
            <a:xfrm>
              <a:off x="2104417" y="5967864"/>
              <a:ext cx="42020"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2" name="Rectangle 99"/>
            <p:cNvSpPr>
              <a:spLocks noChangeArrowheads="1"/>
            </p:cNvSpPr>
            <p:nvPr/>
          </p:nvSpPr>
          <p:spPr bwMode="auto">
            <a:xfrm>
              <a:off x="2104417" y="6014553"/>
              <a:ext cx="42020"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3" name="Rectangle 100"/>
            <p:cNvSpPr>
              <a:spLocks noChangeArrowheads="1"/>
            </p:cNvSpPr>
            <p:nvPr/>
          </p:nvSpPr>
          <p:spPr bwMode="auto">
            <a:xfrm>
              <a:off x="2496404" y="5655379"/>
              <a:ext cx="42020"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4" name="Rectangle 101"/>
            <p:cNvSpPr>
              <a:spLocks noChangeArrowheads="1"/>
            </p:cNvSpPr>
            <p:nvPr/>
          </p:nvSpPr>
          <p:spPr bwMode="auto">
            <a:xfrm>
              <a:off x="2054615" y="601455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5" name="Rectangle 102"/>
            <p:cNvSpPr>
              <a:spLocks noChangeArrowheads="1"/>
            </p:cNvSpPr>
            <p:nvPr/>
          </p:nvSpPr>
          <p:spPr bwMode="auto">
            <a:xfrm>
              <a:off x="2054615" y="5967864"/>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6" name="Rectangle 103"/>
            <p:cNvSpPr>
              <a:spLocks noChangeArrowheads="1"/>
            </p:cNvSpPr>
            <p:nvPr/>
          </p:nvSpPr>
          <p:spPr bwMode="auto">
            <a:xfrm>
              <a:off x="2446602" y="5655379"/>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7" name="Rectangle 104"/>
            <p:cNvSpPr>
              <a:spLocks noChangeArrowheads="1"/>
            </p:cNvSpPr>
            <p:nvPr/>
          </p:nvSpPr>
          <p:spPr bwMode="auto">
            <a:xfrm>
              <a:off x="2228921" y="6014553"/>
              <a:ext cx="42020"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8" name="Rectangle 105"/>
            <p:cNvSpPr>
              <a:spLocks noChangeArrowheads="1"/>
            </p:cNvSpPr>
            <p:nvPr/>
          </p:nvSpPr>
          <p:spPr bwMode="auto">
            <a:xfrm>
              <a:off x="2179119" y="6014553"/>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9" name="Rectangle 106"/>
            <p:cNvSpPr>
              <a:spLocks noChangeArrowheads="1"/>
            </p:cNvSpPr>
            <p:nvPr/>
          </p:nvSpPr>
          <p:spPr bwMode="auto">
            <a:xfrm>
              <a:off x="2620908" y="5655379"/>
              <a:ext cx="42020"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0" name="Rectangle 107"/>
            <p:cNvSpPr>
              <a:spLocks noChangeArrowheads="1"/>
            </p:cNvSpPr>
            <p:nvPr/>
          </p:nvSpPr>
          <p:spPr bwMode="auto">
            <a:xfrm>
              <a:off x="2228921" y="5967864"/>
              <a:ext cx="42020"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1" name="Rectangle 108"/>
            <p:cNvSpPr>
              <a:spLocks noChangeArrowheads="1"/>
            </p:cNvSpPr>
            <p:nvPr/>
          </p:nvSpPr>
          <p:spPr bwMode="auto">
            <a:xfrm>
              <a:off x="2179119" y="5967864"/>
              <a:ext cx="40464"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2" name="Rectangle 109"/>
            <p:cNvSpPr>
              <a:spLocks noChangeArrowheads="1"/>
            </p:cNvSpPr>
            <p:nvPr/>
          </p:nvSpPr>
          <p:spPr bwMode="auto">
            <a:xfrm>
              <a:off x="2571106" y="5655379"/>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3" name="Rectangle 110"/>
            <p:cNvSpPr>
              <a:spLocks noChangeArrowheads="1"/>
            </p:cNvSpPr>
            <p:nvPr/>
          </p:nvSpPr>
          <p:spPr bwMode="auto">
            <a:xfrm>
              <a:off x="1805609" y="6287215"/>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4" name="Rectangle 111"/>
            <p:cNvSpPr>
              <a:spLocks noChangeArrowheads="1"/>
            </p:cNvSpPr>
            <p:nvPr/>
          </p:nvSpPr>
          <p:spPr bwMode="auto">
            <a:xfrm>
              <a:off x="1805609" y="6189168"/>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5" name="Rectangle 112"/>
            <p:cNvSpPr>
              <a:spLocks noChangeArrowheads="1"/>
            </p:cNvSpPr>
            <p:nvPr/>
          </p:nvSpPr>
          <p:spPr bwMode="auto">
            <a:xfrm>
              <a:off x="1805609" y="6238969"/>
              <a:ext cx="40464"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6" name="Rectangle 113"/>
            <p:cNvSpPr>
              <a:spLocks noChangeArrowheads="1"/>
            </p:cNvSpPr>
            <p:nvPr/>
          </p:nvSpPr>
          <p:spPr bwMode="auto">
            <a:xfrm>
              <a:off x="1856965" y="621998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7" name="Rectangle 114"/>
            <p:cNvSpPr>
              <a:spLocks noChangeArrowheads="1"/>
            </p:cNvSpPr>
            <p:nvPr/>
          </p:nvSpPr>
          <p:spPr bwMode="auto">
            <a:xfrm>
              <a:off x="1856965" y="6171737"/>
              <a:ext cx="38908"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8" name="Rectangle 115"/>
            <p:cNvSpPr>
              <a:spLocks noChangeArrowheads="1"/>
            </p:cNvSpPr>
            <p:nvPr/>
          </p:nvSpPr>
          <p:spPr bwMode="auto">
            <a:xfrm>
              <a:off x="1856965" y="6121936"/>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9" name="Rectangle 116"/>
            <p:cNvSpPr>
              <a:spLocks noChangeArrowheads="1"/>
            </p:cNvSpPr>
            <p:nvPr/>
          </p:nvSpPr>
          <p:spPr bwMode="auto">
            <a:xfrm>
              <a:off x="1979913" y="6171737"/>
              <a:ext cx="40464"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0" name="Rectangle 117"/>
            <p:cNvSpPr>
              <a:spLocks noChangeArrowheads="1"/>
            </p:cNvSpPr>
            <p:nvPr/>
          </p:nvSpPr>
          <p:spPr bwMode="auto">
            <a:xfrm>
              <a:off x="1930112" y="621998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1" name="Rectangle 118"/>
            <p:cNvSpPr>
              <a:spLocks noChangeArrowheads="1"/>
            </p:cNvSpPr>
            <p:nvPr/>
          </p:nvSpPr>
          <p:spPr bwMode="auto">
            <a:xfrm>
              <a:off x="1979913" y="6219983"/>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2" name="Rectangle 119"/>
            <p:cNvSpPr>
              <a:spLocks noChangeArrowheads="1"/>
            </p:cNvSpPr>
            <p:nvPr/>
          </p:nvSpPr>
          <p:spPr bwMode="auto">
            <a:xfrm>
              <a:off x="1930112" y="6171737"/>
              <a:ext cx="38908"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3" name="Rectangle 120"/>
            <p:cNvSpPr>
              <a:spLocks noChangeArrowheads="1"/>
            </p:cNvSpPr>
            <p:nvPr/>
          </p:nvSpPr>
          <p:spPr bwMode="auto">
            <a:xfrm>
              <a:off x="1979913" y="6121936"/>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4" name="Rectangle 121"/>
            <p:cNvSpPr>
              <a:spLocks noChangeArrowheads="1"/>
            </p:cNvSpPr>
            <p:nvPr/>
          </p:nvSpPr>
          <p:spPr bwMode="auto">
            <a:xfrm>
              <a:off x="1930112" y="6121936"/>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5" name="Rectangle 122"/>
            <p:cNvSpPr>
              <a:spLocks noChangeArrowheads="1"/>
            </p:cNvSpPr>
            <p:nvPr/>
          </p:nvSpPr>
          <p:spPr bwMode="auto">
            <a:xfrm>
              <a:off x="2104417" y="6171737"/>
              <a:ext cx="42020"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6" name="Rectangle 123"/>
            <p:cNvSpPr>
              <a:spLocks noChangeArrowheads="1"/>
            </p:cNvSpPr>
            <p:nvPr/>
          </p:nvSpPr>
          <p:spPr bwMode="auto">
            <a:xfrm>
              <a:off x="2104417" y="6219983"/>
              <a:ext cx="42020"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7" name="Rectangle 124"/>
            <p:cNvSpPr>
              <a:spLocks noChangeArrowheads="1"/>
            </p:cNvSpPr>
            <p:nvPr/>
          </p:nvSpPr>
          <p:spPr bwMode="auto">
            <a:xfrm>
              <a:off x="2104417" y="6121936"/>
              <a:ext cx="42020"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8" name="Rectangle 125"/>
            <p:cNvSpPr>
              <a:spLocks noChangeArrowheads="1"/>
            </p:cNvSpPr>
            <p:nvPr/>
          </p:nvSpPr>
          <p:spPr bwMode="auto">
            <a:xfrm>
              <a:off x="2054615" y="621998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9" name="Rectangle 126"/>
            <p:cNvSpPr>
              <a:spLocks noChangeArrowheads="1"/>
            </p:cNvSpPr>
            <p:nvPr/>
          </p:nvSpPr>
          <p:spPr bwMode="auto">
            <a:xfrm>
              <a:off x="2054615" y="6171737"/>
              <a:ext cx="38908"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0" name="Rectangle 127"/>
            <p:cNvSpPr>
              <a:spLocks noChangeArrowheads="1"/>
            </p:cNvSpPr>
            <p:nvPr/>
          </p:nvSpPr>
          <p:spPr bwMode="auto">
            <a:xfrm>
              <a:off x="2054615" y="6121936"/>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1" name="Rectangle 128"/>
            <p:cNvSpPr>
              <a:spLocks noChangeArrowheads="1"/>
            </p:cNvSpPr>
            <p:nvPr/>
          </p:nvSpPr>
          <p:spPr bwMode="auto">
            <a:xfrm>
              <a:off x="2228921" y="6219983"/>
              <a:ext cx="42020"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2" name="Rectangle 129"/>
            <p:cNvSpPr>
              <a:spLocks noChangeArrowheads="1"/>
            </p:cNvSpPr>
            <p:nvPr/>
          </p:nvSpPr>
          <p:spPr bwMode="auto">
            <a:xfrm>
              <a:off x="2179119" y="6219983"/>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3" name="Rectangle 130"/>
            <p:cNvSpPr>
              <a:spLocks noChangeArrowheads="1"/>
            </p:cNvSpPr>
            <p:nvPr/>
          </p:nvSpPr>
          <p:spPr bwMode="auto">
            <a:xfrm>
              <a:off x="2228921" y="6121936"/>
              <a:ext cx="42020"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4" name="Rectangle 131"/>
            <p:cNvSpPr>
              <a:spLocks noChangeArrowheads="1"/>
            </p:cNvSpPr>
            <p:nvPr/>
          </p:nvSpPr>
          <p:spPr bwMode="auto">
            <a:xfrm>
              <a:off x="2228921" y="6171737"/>
              <a:ext cx="42020"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5" name="Rectangle 132"/>
            <p:cNvSpPr>
              <a:spLocks noChangeArrowheads="1"/>
            </p:cNvSpPr>
            <p:nvPr/>
          </p:nvSpPr>
          <p:spPr bwMode="auto">
            <a:xfrm>
              <a:off x="2179119" y="6171737"/>
              <a:ext cx="40464"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6" name="Rectangle 133"/>
            <p:cNvSpPr>
              <a:spLocks noChangeArrowheads="1"/>
            </p:cNvSpPr>
            <p:nvPr/>
          </p:nvSpPr>
          <p:spPr bwMode="auto">
            <a:xfrm>
              <a:off x="2179119" y="6121936"/>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7" name="Rectangle 134"/>
            <p:cNvSpPr>
              <a:spLocks noChangeArrowheads="1"/>
            </p:cNvSpPr>
            <p:nvPr/>
          </p:nvSpPr>
          <p:spPr bwMode="auto">
            <a:xfrm>
              <a:off x="1805609" y="6492646"/>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8" name="Rectangle 135"/>
            <p:cNvSpPr>
              <a:spLocks noChangeArrowheads="1"/>
            </p:cNvSpPr>
            <p:nvPr/>
          </p:nvSpPr>
          <p:spPr bwMode="auto">
            <a:xfrm>
              <a:off x="1805609" y="6394599"/>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9" name="Rectangle 136"/>
            <p:cNvSpPr>
              <a:spLocks noChangeArrowheads="1"/>
            </p:cNvSpPr>
            <p:nvPr/>
          </p:nvSpPr>
          <p:spPr bwMode="auto">
            <a:xfrm>
              <a:off x="1805609" y="6445957"/>
              <a:ext cx="40464"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0" name="Rectangle 137"/>
            <p:cNvSpPr>
              <a:spLocks noChangeArrowheads="1"/>
            </p:cNvSpPr>
            <p:nvPr/>
          </p:nvSpPr>
          <p:spPr bwMode="auto">
            <a:xfrm>
              <a:off x="1856965" y="6425414"/>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1" name="Rectangle 138"/>
            <p:cNvSpPr>
              <a:spLocks noChangeArrowheads="1"/>
            </p:cNvSpPr>
            <p:nvPr/>
          </p:nvSpPr>
          <p:spPr bwMode="auto">
            <a:xfrm>
              <a:off x="1856965" y="6378725"/>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2" name="Rectangle 139"/>
            <p:cNvSpPr>
              <a:spLocks noChangeArrowheads="1"/>
            </p:cNvSpPr>
            <p:nvPr/>
          </p:nvSpPr>
          <p:spPr bwMode="auto">
            <a:xfrm>
              <a:off x="1856965" y="6327367"/>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3" name="Rectangle 140"/>
            <p:cNvSpPr>
              <a:spLocks noChangeArrowheads="1"/>
            </p:cNvSpPr>
            <p:nvPr/>
          </p:nvSpPr>
          <p:spPr bwMode="auto">
            <a:xfrm>
              <a:off x="1979913" y="6378725"/>
              <a:ext cx="40464"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4" name="Rectangle 141"/>
            <p:cNvSpPr>
              <a:spLocks noChangeArrowheads="1"/>
            </p:cNvSpPr>
            <p:nvPr/>
          </p:nvSpPr>
          <p:spPr bwMode="auto">
            <a:xfrm>
              <a:off x="1930112" y="6425414"/>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5" name="Rectangle 142"/>
            <p:cNvSpPr>
              <a:spLocks noChangeArrowheads="1"/>
            </p:cNvSpPr>
            <p:nvPr/>
          </p:nvSpPr>
          <p:spPr bwMode="auto">
            <a:xfrm>
              <a:off x="1979913" y="6425414"/>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6" name="Rectangle 143"/>
            <p:cNvSpPr>
              <a:spLocks noChangeArrowheads="1"/>
            </p:cNvSpPr>
            <p:nvPr/>
          </p:nvSpPr>
          <p:spPr bwMode="auto">
            <a:xfrm>
              <a:off x="1930112" y="6378725"/>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7" name="Rectangle 144"/>
            <p:cNvSpPr>
              <a:spLocks noChangeArrowheads="1"/>
            </p:cNvSpPr>
            <p:nvPr/>
          </p:nvSpPr>
          <p:spPr bwMode="auto">
            <a:xfrm>
              <a:off x="1979913" y="6327367"/>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8" name="Rectangle 145"/>
            <p:cNvSpPr>
              <a:spLocks noChangeArrowheads="1"/>
            </p:cNvSpPr>
            <p:nvPr/>
          </p:nvSpPr>
          <p:spPr bwMode="auto">
            <a:xfrm>
              <a:off x="1930112" y="6327367"/>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9" name="Rectangle 146"/>
            <p:cNvSpPr>
              <a:spLocks noChangeArrowheads="1"/>
            </p:cNvSpPr>
            <p:nvPr/>
          </p:nvSpPr>
          <p:spPr bwMode="auto">
            <a:xfrm>
              <a:off x="2104417" y="6378725"/>
              <a:ext cx="42020"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0" name="Rectangle 147"/>
            <p:cNvSpPr>
              <a:spLocks noChangeArrowheads="1"/>
            </p:cNvSpPr>
            <p:nvPr/>
          </p:nvSpPr>
          <p:spPr bwMode="auto">
            <a:xfrm>
              <a:off x="2104417" y="6425414"/>
              <a:ext cx="42020"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1" name="Rectangle 148"/>
            <p:cNvSpPr>
              <a:spLocks noChangeArrowheads="1"/>
            </p:cNvSpPr>
            <p:nvPr/>
          </p:nvSpPr>
          <p:spPr bwMode="auto">
            <a:xfrm>
              <a:off x="2104417" y="6327367"/>
              <a:ext cx="42020"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2" name="Rectangle 149"/>
            <p:cNvSpPr>
              <a:spLocks noChangeArrowheads="1"/>
            </p:cNvSpPr>
            <p:nvPr/>
          </p:nvSpPr>
          <p:spPr bwMode="auto">
            <a:xfrm>
              <a:off x="2054615" y="6425414"/>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3" name="Rectangle 150"/>
            <p:cNvSpPr>
              <a:spLocks noChangeArrowheads="1"/>
            </p:cNvSpPr>
            <p:nvPr/>
          </p:nvSpPr>
          <p:spPr bwMode="auto">
            <a:xfrm>
              <a:off x="2054615" y="6378725"/>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4" name="Rectangle 151"/>
            <p:cNvSpPr>
              <a:spLocks noChangeArrowheads="1"/>
            </p:cNvSpPr>
            <p:nvPr/>
          </p:nvSpPr>
          <p:spPr bwMode="auto">
            <a:xfrm>
              <a:off x="2054615" y="6327367"/>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5" name="Rectangle 152"/>
            <p:cNvSpPr>
              <a:spLocks noChangeArrowheads="1"/>
            </p:cNvSpPr>
            <p:nvPr/>
          </p:nvSpPr>
          <p:spPr bwMode="auto">
            <a:xfrm>
              <a:off x="2228921" y="6425414"/>
              <a:ext cx="42020"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6" name="Rectangle 153"/>
            <p:cNvSpPr>
              <a:spLocks noChangeArrowheads="1"/>
            </p:cNvSpPr>
            <p:nvPr/>
          </p:nvSpPr>
          <p:spPr bwMode="auto">
            <a:xfrm>
              <a:off x="2179119" y="6425414"/>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7" name="Rectangle 154"/>
            <p:cNvSpPr>
              <a:spLocks noChangeArrowheads="1"/>
            </p:cNvSpPr>
            <p:nvPr/>
          </p:nvSpPr>
          <p:spPr bwMode="auto">
            <a:xfrm>
              <a:off x="2228921" y="6327367"/>
              <a:ext cx="42020"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8" name="Rectangle 155"/>
            <p:cNvSpPr>
              <a:spLocks noChangeArrowheads="1"/>
            </p:cNvSpPr>
            <p:nvPr/>
          </p:nvSpPr>
          <p:spPr bwMode="auto">
            <a:xfrm>
              <a:off x="2228921" y="6378725"/>
              <a:ext cx="42020"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9" name="Rectangle 156"/>
            <p:cNvSpPr>
              <a:spLocks noChangeArrowheads="1"/>
            </p:cNvSpPr>
            <p:nvPr/>
          </p:nvSpPr>
          <p:spPr bwMode="auto">
            <a:xfrm>
              <a:off x="2179119" y="6378725"/>
              <a:ext cx="40464"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0" name="Rectangle 157"/>
            <p:cNvSpPr>
              <a:spLocks noChangeArrowheads="1"/>
            </p:cNvSpPr>
            <p:nvPr/>
          </p:nvSpPr>
          <p:spPr bwMode="auto">
            <a:xfrm>
              <a:off x="2179119" y="6327367"/>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1" name="Rectangle 158"/>
            <p:cNvSpPr>
              <a:spLocks noChangeArrowheads="1"/>
            </p:cNvSpPr>
            <p:nvPr/>
          </p:nvSpPr>
          <p:spPr bwMode="auto">
            <a:xfrm>
              <a:off x="1088157" y="5256949"/>
              <a:ext cx="782816" cy="1529836"/>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2" name="Rectangle 159"/>
            <p:cNvSpPr>
              <a:spLocks noChangeArrowheads="1"/>
            </p:cNvSpPr>
            <p:nvPr/>
          </p:nvSpPr>
          <p:spPr bwMode="auto">
            <a:xfrm>
              <a:off x="1088157" y="5256949"/>
              <a:ext cx="782816" cy="1529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3" name="Rectangle 160"/>
            <p:cNvSpPr>
              <a:spLocks noChangeArrowheads="1"/>
            </p:cNvSpPr>
            <p:nvPr/>
          </p:nvSpPr>
          <p:spPr bwMode="auto">
            <a:xfrm>
              <a:off x="1047694" y="5225823"/>
              <a:ext cx="863743" cy="3112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4" name="Rectangle 161"/>
            <p:cNvSpPr>
              <a:spLocks noChangeArrowheads="1"/>
            </p:cNvSpPr>
            <p:nvPr/>
          </p:nvSpPr>
          <p:spPr bwMode="auto">
            <a:xfrm>
              <a:off x="1352727" y="6587579"/>
              <a:ext cx="102715" cy="19920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5" name="Rectangle 162"/>
            <p:cNvSpPr>
              <a:spLocks noChangeArrowheads="1"/>
            </p:cNvSpPr>
            <p:nvPr/>
          </p:nvSpPr>
          <p:spPr bwMode="auto">
            <a:xfrm>
              <a:off x="1352727" y="6587579"/>
              <a:ext cx="102715" cy="199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6" name="Rectangle 163"/>
            <p:cNvSpPr>
              <a:spLocks noChangeArrowheads="1"/>
            </p:cNvSpPr>
            <p:nvPr/>
          </p:nvSpPr>
          <p:spPr bwMode="auto">
            <a:xfrm>
              <a:off x="1242231" y="6587579"/>
              <a:ext cx="102715" cy="19920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7" name="Rectangle 164"/>
            <p:cNvSpPr>
              <a:spLocks noChangeArrowheads="1"/>
            </p:cNvSpPr>
            <p:nvPr/>
          </p:nvSpPr>
          <p:spPr bwMode="auto">
            <a:xfrm>
              <a:off x="1242231" y="6587579"/>
              <a:ext cx="102715" cy="199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8" name="Rectangle 165"/>
            <p:cNvSpPr>
              <a:spLocks noChangeArrowheads="1"/>
            </p:cNvSpPr>
            <p:nvPr/>
          </p:nvSpPr>
          <p:spPr bwMode="auto">
            <a:xfrm>
              <a:off x="1629747" y="6587579"/>
              <a:ext cx="102715" cy="19920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9" name="Rectangle 166"/>
            <p:cNvSpPr>
              <a:spLocks noChangeArrowheads="1"/>
            </p:cNvSpPr>
            <p:nvPr/>
          </p:nvSpPr>
          <p:spPr bwMode="auto">
            <a:xfrm>
              <a:off x="1629747" y="6587579"/>
              <a:ext cx="102715" cy="199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0" name="Rectangle 167"/>
            <p:cNvSpPr>
              <a:spLocks noChangeArrowheads="1"/>
            </p:cNvSpPr>
            <p:nvPr/>
          </p:nvSpPr>
          <p:spPr bwMode="auto">
            <a:xfrm>
              <a:off x="1519251" y="6587579"/>
              <a:ext cx="102715" cy="19920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1" name="Rectangle 168"/>
            <p:cNvSpPr>
              <a:spLocks noChangeArrowheads="1"/>
            </p:cNvSpPr>
            <p:nvPr/>
          </p:nvSpPr>
          <p:spPr bwMode="auto">
            <a:xfrm>
              <a:off x="1519251" y="6587579"/>
              <a:ext cx="102715" cy="199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2" name="Oval 169"/>
            <p:cNvSpPr>
              <a:spLocks noChangeArrowheads="1"/>
            </p:cNvSpPr>
            <p:nvPr/>
          </p:nvSpPr>
          <p:spPr bwMode="auto">
            <a:xfrm>
              <a:off x="893621" y="6646405"/>
              <a:ext cx="20232" cy="20231"/>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3" name="Oval 170"/>
            <p:cNvSpPr>
              <a:spLocks noChangeArrowheads="1"/>
            </p:cNvSpPr>
            <p:nvPr/>
          </p:nvSpPr>
          <p:spPr bwMode="auto">
            <a:xfrm>
              <a:off x="972991" y="6646405"/>
              <a:ext cx="18676" cy="20231"/>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4" name="Rectangle 171"/>
            <p:cNvSpPr>
              <a:spLocks noChangeArrowheads="1"/>
            </p:cNvSpPr>
            <p:nvPr/>
          </p:nvSpPr>
          <p:spPr bwMode="auto">
            <a:xfrm>
              <a:off x="902959" y="6646405"/>
              <a:ext cx="77815" cy="20231"/>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5" name="Freeform 172"/>
            <p:cNvSpPr>
              <a:spLocks/>
            </p:cNvSpPr>
            <p:nvPr/>
          </p:nvSpPr>
          <p:spPr bwMode="auto">
            <a:xfrm>
              <a:off x="902959" y="6666637"/>
              <a:ext cx="77815" cy="76258"/>
            </a:xfrm>
            <a:custGeom>
              <a:avLst/>
              <a:gdLst>
                <a:gd name="T0" fmla="*/ 47 w 50"/>
                <a:gd name="T1" fmla="*/ 49 h 49"/>
                <a:gd name="T2" fmla="*/ 4 w 50"/>
                <a:gd name="T3" fmla="*/ 49 h 49"/>
                <a:gd name="T4" fmla="*/ 0 w 50"/>
                <a:gd name="T5" fmla="*/ 0 h 49"/>
                <a:gd name="T6" fmla="*/ 50 w 50"/>
                <a:gd name="T7" fmla="*/ 0 h 49"/>
                <a:gd name="T8" fmla="*/ 47 w 50"/>
                <a:gd name="T9" fmla="*/ 49 h 49"/>
              </a:gdLst>
              <a:ahLst/>
              <a:cxnLst>
                <a:cxn ang="0">
                  <a:pos x="T0" y="T1"/>
                </a:cxn>
                <a:cxn ang="0">
                  <a:pos x="T2" y="T3"/>
                </a:cxn>
                <a:cxn ang="0">
                  <a:pos x="T4" y="T5"/>
                </a:cxn>
                <a:cxn ang="0">
                  <a:pos x="T6" y="T7"/>
                </a:cxn>
                <a:cxn ang="0">
                  <a:pos x="T8" y="T9"/>
                </a:cxn>
              </a:cxnLst>
              <a:rect l="0" t="0" r="r" b="b"/>
              <a:pathLst>
                <a:path w="50" h="49">
                  <a:moveTo>
                    <a:pt x="47" y="49"/>
                  </a:moveTo>
                  <a:lnTo>
                    <a:pt x="4" y="49"/>
                  </a:lnTo>
                  <a:lnTo>
                    <a:pt x="0" y="0"/>
                  </a:lnTo>
                  <a:lnTo>
                    <a:pt x="50" y="0"/>
                  </a:lnTo>
                  <a:lnTo>
                    <a:pt x="47" y="49"/>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6" name="Rectangle 173"/>
            <p:cNvSpPr>
              <a:spLocks noChangeArrowheads="1"/>
            </p:cNvSpPr>
            <p:nvPr/>
          </p:nvSpPr>
          <p:spPr bwMode="auto">
            <a:xfrm>
              <a:off x="932528" y="6618392"/>
              <a:ext cx="20232" cy="280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7" name="Freeform 174"/>
            <p:cNvSpPr>
              <a:spLocks/>
            </p:cNvSpPr>
            <p:nvPr/>
          </p:nvSpPr>
          <p:spPr bwMode="auto">
            <a:xfrm>
              <a:off x="885839" y="6451869"/>
              <a:ext cx="112053" cy="182086"/>
            </a:xfrm>
            <a:custGeom>
              <a:avLst/>
              <a:gdLst>
                <a:gd name="T0" fmla="*/ 38 w 52"/>
                <a:gd name="T1" fmla="*/ 33 h 83"/>
                <a:gd name="T2" fmla="*/ 45 w 52"/>
                <a:gd name="T3" fmla="*/ 19 h 83"/>
                <a:gd name="T4" fmla="*/ 26 w 52"/>
                <a:gd name="T5" fmla="*/ 0 h 83"/>
                <a:gd name="T6" fmla="*/ 7 w 52"/>
                <a:gd name="T7" fmla="*/ 19 h 83"/>
                <a:gd name="T8" fmla="*/ 14 w 52"/>
                <a:gd name="T9" fmla="*/ 33 h 83"/>
                <a:gd name="T10" fmla="*/ 0 w 52"/>
                <a:gd name="T11" fmla="*/ 56 h 83"/>
                <a:gd name="T12" fmla="*/ 26 w 52"/>
                <a:gd name="T13" fmla="*/ 83 h 83"/>
                <a:gd name="T14" fmla="*/ 52 w 52"/>
                <a:gd name="T15" fmla="*/ 56 h 83"/>
                <a:gd name="T16" fmla="*/ 38 w 52"/>
                <a:gd name="T17"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83">
                  <a:moveTo>
                    <a:pt x="38" y="33"/>
                  </a:moveTo>
                  <a:cubicBezTo>
                    <a:pt x="43" y="30"/>
                    <a:pt x="45" y="24"/>
                    <a:pt x="45" y="19"/>
                  </a:cubicBezTo>
                  <a:cubicBezTo>
                    <a:pt x="45" y="8"/>
                    <a:pt x="37" y="0"/>
                    <a:pt x="26" y="0"/>
                  </a:cubicBezTo>
                  <a:cubicBezTo>
                    <a:pt x="16" y="0"/>
                    <a:pt x="7" y="8"/>
                    <a:pt x="7" y="19"/>
                  </a:cubicBezTo>
                  <a:cubicBezTo>
                    <a:pt x="7" y="24"/>
                    <a:pt x="10" y="30"/>
                    <a:pt x="14" y="33"/>
                  </a:cubicBezTo>
                  <a:cubicBezTo>
                    <a:pt x="6" y="38"/>
                    <a:pt x="0" y="46"/>
                    <a:pt x="0" y="56"/>
                  </a:cubicBezTo>
                  <a:cubicBezTo>
                    <a:pt x="0" y="71"/>
                    <a:pt x="12" y="83"/>
                    <a:pt x="26" y="83"/>
                  </a:cubicBezTo>
                  <a:cubicBezTo>
                    <a:pt x="41" y="83"/>
                    <a:pt x="52" y="71"/>
                    <a:pt x="52" y="56"/>
                  </a:cubicBezTo>
                  <a:cubicBezTo>
                    <a:pt x="52" y="46"/>
                    <a:pt x="47" y="38"/>
                    <a:pt x="38" y="33"/>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8" name="Oval 175"/>
            <p:cNvSpPr>
              <a:spLocks noChangeArrowheads="1"/>
            </p:cNvSpPr>
            <p:nvPr/>
          </p:nvSpPr>
          <p:spPr bwMode="auto">
            <a:xfrm>
              <a:off x="750441" y="6646405"/>
              <a:ext cx="18676" cy="20231"/>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9" name="Oval 176"/>
            <p:cNvSpPr>
              <a:spLocks noChangeArrowheads="1"/>
            </p:cNvSpPr>
            <p:nvPr/>
          </p:nvSpPr>
          <p:spPr bwMode="auto">
            <a:xfrm>
              <a:off x="828256" y="6646405"/>
              <a:ext cx="20232" cy="20231"/>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0" name="Rectangle 177"/>
            <p:cNvSpPr>
              <a:spLocks noChangeArrowheads="1"/>
            </p:cNvSpPr>
            <p:nvPr/>
          </p:nvSpPr>
          <p:spPr bwMode="auto">
            <a:xfrm>
              <a:off x="761335" y="6646405"/>
              <a:ext cx="77815" cy="20231"/>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1" name="Freeform 178"/>
            <p:cNvSpPr>
              <a:spLocks/>
            </p:cNvSpPr>
            <p:nvPr/>
          </p:nvSpPr>
          <p:spPr bwMode="auto">
            <a:xfrm>
              <a:off x="761335" y="6666637"/>
              <a:ext cx="77815" cy="76258"/>
            </a:xfrm>
            <a:custGeom>
              <a:avLst/>
              <a:gdLst>
                <a:gd name="T0" fmla="*/ 46 w 50"/>
                <a:gd name="T1" fmla="*/ 49 h 49"/>
                <a:gd name="T2" fmla="*/ 3 w 50"/>
                <a:gd name="T3" fmla="*/ 49 h 49"/>
                <a:gd name="T4" fmla="*/ 0 w 50"/>
                <a:gd name="T5" fmla="*/ 0 h 49"/>
                <a:gd name="T6" fmla="*/ 50 w 50"/>
                <a:gd name="T7" fmla="*/ 0 h 49"/>
                <a:gd name="T8" fmla="*/ 46 w 50"/>
                <a:gd name="T9" fmla="*/ 49 h 49"/>
              </a:gdLst>
              <a:ahLst/>
              <a:cxnLst>
                <a:cxn ang="0">
                  <a:pos x="T0" y="T1"/>
                </a:cxn>
                <a:cxn ang="0">
                  <a:pos x="T2" y="T3"/>
                </a:cxn>
                <a:cxn ang="0">
                  <a:pos x="T4" y="T5"/>
                </a:cxn>
                <a:cxn ang="0">
                  <a:pos x="T6" y="T7"/>
                </a:cxn>
                <a:cxn ang="0">
                  <a:pos x="T8" y="T9"/>
                </a:cxn>
              </a:cxnLst>
              <a:rect l="0" t="0" r="r" b="b"/>
              <a:pathLst>
                <a:path w="50" h="49">
                  <a:moveTo>
                    <a:pt x="46" y="49"/>
                  </a:moveTo>
                  <a:lnTo>
                    <a:pt x="3" y="49"/>
                  </a:lnTo>
                  <a:lnTo>
                    <a:pt x="0" y="0"/>
                  </a:lnTo>
                  <a:lnTo>
                    <a:pt x="50" y="0"/>
                  </a:lnTo>
                  <a:lnTo>
                    <a:pt x="46" y="49"/>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2" name="Rectangle 179"/>
            <p:cNvSpPr>
              <a:spLocks noChangeArrowheads="1"/>
            </p:cNvSpPr>
            <p:nvPr/>
          </p:nvSpPr>
          <p:spPr bwMode="auto">
            <a:xfrm>
              <a:off x="789349" y="6618392"/>
              <a:ext cx="20232" cy="280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3" name="Freeform 180"/>
            <p:cNvSpPr>
              <a:spLocks/>
            </p:cNvSpPr>
            <p:nvPr/>
          </p:nvSpPr>
          <p:spPr bwMode="auto">
            <a:xfrm>
              <a:off x="744216" y="6451869"/>
              <a:ext cx="112053" cy="182086"/>
            </a:xfrm>
            <a:custGeom>
              <a:avLst/>
              <a:gdLst>
                <a:gd name="T0" fmla="*/ 38 w 52"/>
                <a:gd name="T1" fmla="*/ 33 h 83"/>
                <a:gd name="T2" fmla="*/ 45 w 52"/>
                <a:gd name="T3" fmla="*/ 19 h 83"/>
                <a:gd name="T4" fmla="*/ 26 w 52"/>
                <a:gd name="T5" fmla="*/ 0 h 83"/>
                <a:gd name="T6" fmla="*/ 7 w 52"/>
                <a:gd name="T7" fmla="*/ 19 h 83"/>
                <a:gd name="T8" fmla="*/ 14 w 52"/>
                <a:gd name="T9" fmla="*/ 33 h 83"/>
                <a:gd name="T10" fmla="*/ 0 w 52"/>
                <a:gd name="T11" fmla="*/ 56 h 83"/>
                <a:gd name="T12" fmla="*/ 26 w 52"/>
                <a:gd name="T13" fmla="*/ 83 h 83"/>
                <a:gd name="T14" fmla="*/ 52 w 52"/>
                <a:gd name="T15" fmla="*/ 56 h 83"/>
                <a:gd name="T16" fmla="*/ 38 w 52"/>
                <a:gd name="T17"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83">
                  <a:moveTo>
                    <a:pt x="38" y="33"/>
                  </a:moveTo>
                  <a:cubicBezTo>
                    <a:pt x="42" y="30"/>
                    <a:pt x="45" y="24"/>
                    <a:pt x="45" y="19"/>
                  </a:cubicBezTo>
                  <a:cubicBezTo>
                    <a:pt x="45" y="8"/>
                    <a:pt x="36" y="0"/>
                    <a:pt x="26" y="0"/>
                  </a:cubicBezTo>
                  <a:cubicBezTo>
                    <a:pt x="15" y="0"/>
                    <a:pt x="7" y="8"/>
                    <a:pt x="7" y="19"/>
                  </a:cubicBezTo>
                  <a:cubicBezTo>
                    <a:pt x="7" y="24"/>
                    <a:pt x="9" y="30"/>
                    <a:pt x="14" y="33"/>
                  </a:cubicBezTo>
                  <a:cubicBezTo>
                    <a:pt x="5" y="38"/>
                    <a:pt x="0" y="46"/>
                    <a:pt x="0" y="56"/>
                  </a:cubicBezTo>
                  <a:cubicBezTo>
                    <a:pt x="0" y="71"/>
                    <a:pt x="11" y="83"/>
                    <a:pt x="26" y="83"/>
                  </a:cubicBezTo>
                  <a:cubicBezTo>
                    <a:pt x="40" y="83"/>
                    <a:pt x="52" y="71"/>
                    <a:pt x="52" y="56"/>
                  </a:cubicBezTo>
                  <a:cubicBezTo>
                    <a:pt x="52" y="46"/>
                    <a:pt x="46" y="38"/>
                    <a:pt x="38" y="33"/>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4" name="Oval 181"/>
            <p:cNvSpPr>
              <a:spLocks noChangeArrowheads="1"/>
            </p:cNvSpPr>
            <p:nvPr/>
          </p:nvSpPr>
          <p:spPr bwMode="auto">
            <a:xfrm>
              <a:off x="2098192" y="6646405"/>
              <a:ext cx="20232" cy="20231"/>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5" name="Oval 182"/>
            <p:cNvSpPr>
              <a:spLocks noChangeArrowheads="1"/>
            </p:cNvSpPr>
            <p:nvPr/>
          </p:nvSpPr>
          <p:spPr bwMode="auto">
            <a:xfrm>
              <a:off x="2176006" y="6646405"/>
              <a:ext cx="20232" cy="20231"/>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6" name="Rectangle 183"/>
            <p:cNvSpPr>
              <a:spLocks noChangeArrowheads="1"/>
            </p:cNvSpPr>
            <p:nvPr/>
          </p:nvSpPr>
          <p:spPr bwMode="auto">
            <a:xfrm>
              <a:off x="2107529" y="6646405"/>
              <a:ext cx="77815" cy="20231"/>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7" name="Freeform 184"/>
            <p:cNvSpPr>
              <a:spLocks/>
            </p:cNvSpPr>
            <p:nvPr/>
          </p:nvSpPr>
          <p:spPr bwMode="auto">
            <a:xfrm>
              <a:off x="2107529" y="6666637"/>
              <a:ext cx="77815" cy="76258"/>
            </a:xfrm>
            <a:custGeom>
              <a:avLst/>
              <a:gdLst>
                <a:gd name="T0" fmla="*/ 47 w 50"/>
                <a:gd name="T1" fmla="*/ 49 h 49"/>
                <a:gd name="T2" fmla="*/ 4 w 50"/>
                <a:gd name="T3" fmla="*/ 49 h 49"/>
                <a:gd name="T4" fmla="*/ 0 w 50"/>
                <a:gd name="T5" fmla="*/ 0 h 49"/>
                <a:gd name="T6" fmla="*/ 50 w 50"/>
                <a:gd name="T7" fmla="*/ 0 h 49"/>
                <a:gd name="T8" fmla="*/ 47 w 50"/>
                <a:gd name="T9" fmla="*/ 49 h 49"/>
              </a:gdLst>
              <a:ahLst/>
              <a:cxnLst>
                <a:cxn ang="0">
                  <a:pos x="T0" y="T1"/>
                </a:cxn>
                <a:cxn ang="0">
                  <a:pos x="T2" y="T3"/>
                </a:cxn>
                <a:cxn ang="0">
                  <a:pos x="T4" y="T5"/>
                </a:cxn>
                <a:cxn ang="0">
                  <a:pos x="T6" y="T7"/>
                </a:cxn>
                <a:cxn ang="0">
                  <a:pos x="T8" y="T9"/>
                </a:cxn>
              </a:cxnLst>
              <a:rect l="0" t="0" r="r" b="b"/>
              <a:pathLst>
                <a:path w="50" h="49">
                  <a:moveTo>
                    <a:pt x="47" y="49"/>
                  </a:moveTo>
                  <a:lnTo>
                    <a:pt x="4" y="49"/>
                  </a:lnTo>
                  <a:lnTo>
                    <a:pt x="0" y="0"/>
                  </a:lnTo>
                  <a:lnTo>
                    <a:pt x="50" y="0"/>
                  </a:lnTo>
                  <a:lnTo>
                    <a:pt x="47" y="49"/>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8" name="Rectangle 185"/>
            <p:cNvSpPr>
              <a:spLocks noChangeArrowheads="1"/>
            </p:cNvSpPr>
            <p:nvPr/>
          </p:nvSpPr>
          <p:spPr bwMode="auto">
            <a:xfrm>
              <a:off x="2137098" y="6618392"/>
              <a:ext cx="20232" cy="280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9" name="Freeform 186"/>
            <p:cNvSpPr>
              <a:spLocks/>
            </p:cNvSpPr>
            <p:nvPr/>
          </p:nvSpPr>
          <p:spPr bwMode="auto">
            <a:xfrm>
              <a:off x="2088854" y="6451869"/>
              <a:ext cx="116722" cy="182086"/>
            </a:xfrm>
            <a:custGeom>
              <a:avLst/>
              <a:gdLst>
                <a:gd name="T0" fmla="*/ 39 w 53"/>
                <a:gd name="T1" fmla="*/ 33 h 83"/>
                <a:gd name="T2" fmla="*/ 45 w 53"/>
                <a:gd name="T3" fmla="*/ 19 h 83"/>
                <a:gd name="T4" fmla="*/ 26 w 53"/>
                <a:gd name="T5" fmla="*/ 0 h 83"/>
                <a:gd name="T6" fmla="*/ 7 w 53"/>
                <a:gd name="T7" fmla="*/ 19 h 83"/>
                <a:gd name="T8" fmla="*/ 14 w 53"/>
                <a:gd name="T9" fmla="*/ 33 h 83"/>
                <a:gd name="T10" fmla="*/ 0 w 53"/>
                <a:gd name="T11" fmla="*/ 56 h 83"/>
                <a:gd name="T12" fmla="*/ 26 w 53"/>
                <a:gd name="T13" fmla="*/ 83 h 83"/>
                <a:gd name="T14" fmla="*/ 53 w 53"/>
                <a:gd name="T15" fmla="*/ 56 h 83"/>
                <a:gd name="T16" fmla="*/ 39 w 53"/>
                <a:gd name="T17"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83">
                  <a:moveTo>
                    <a:pt x="39" y="33"/>
                  </a:moveTo>
                  <a:cubicBezTo>
                    <a:pt x="43" y="30"/>
                    <a:pt x="45" y="24"/>
                    <a:pt x="45" y="19"/>
                  </a:cubicBezTo>
                  <a:cubicBezTo>
                    <a:pt x="45" y="8"/>
                    <a:pt x="37" y="0"/>
                    <a:pt x="26" y="0"/>
                  </a:cubicBezTo>
                  <a:cubicBezTo>
                    <a:pt x="16" y="0"/>
                    <a:pt x="7" y="8"/>
                    <a:pt x="7" y="19"/>
                  </a:cubicBezTo>
                  <a:cubicBezTo>
                    <a:pt x="7" y="24"/>
                    <a:pt x="10" y="30"/>
                    <a:pt x="14" y="33"/>
                  </a:cubicBezTo>
                  <a:cubicBezTo>
                    <a:pt x="6" y="38"/>
                    <a:pt x="0" y="46"/>
                    <a:pt x="0" y="56"/>
                  </a:cubicBezTo>
                  <a:cubicBezTo>
                    <a:pt x="0" y="71"/>
                    <a:pt x="12" y="83"/>
                    <a:pt x="26" y="83"/>
                  </a:cubicBezTo>
                  <a:cubicBezTo>
                    <a:pt x="41" y="83"/>
                    <a:pt x="53" y="71"/>
                    <a:pt x="53" y="56"/>
                  </a:cubicBezTo>
                  <a:cubicBezTo>
                    <a:pt x="53" y="46"/>
                    <a:pt x="47" y="38"/>
                    <a:pt x="39" y="33"/>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0" name="Oval 187"/>
            <p:cNvSpPr>
              <a:spLocks noChangeArrowheads="1"/>
            </p:cNvSpPr>
            <p:nvPr/>
          </p:nvSpPr>
          <p:spPr bwMode="auto">
            <a:xfrm>
              <a:off x="1955012" y="6646405"/>
              <a:ext cx="18676" cy="20231"/>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1" name="Oval 188"/>
            <p:cNvSpPr>
              <a:spLocks noChangeArrowheads="1"/>
            </p:cNvSpPr>
            <p:nvPr/>
          </p:nvSpPr>
          <p:spPr bwMode="auto">
            <a:xfrm>
              <a:off x="2032827" y="6646405"/>
              <a:ext cx="20232" cy="20231"/>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2" name="Rectangle 189"/>
            <p:cNvSpPr>
              <a:spLocks noChangeArrowheads="1"/>
            </p:cNvSpPr>
            <p:nvPr/>
          </p:nvSpPr>
          <p:spPr bwMode="auto">
            <a:xfrm>
              <a:off x="1965906" y="6646405"/>
              <a:ext cx="77815" cy="20231"/>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3" name="Freeform 190"/>
            <p:cNvSpPr>
              <a:spLocks/>
            </p:cNvSpPr>
            <p:nvPr/>
          </p:nvSpPr>
          <p:spPr bwMode="auto">
            <a:xfrm>
              <a:off x="1965906" y="6666637"/>
              <a:ext cx="77815" cy="76258"/>
            </a:xfrm>
            <a:custGeom>
              <a:avLst/>
              <a:gdLst>
                <a:gd name="T0" fmla="*/ 46 w 50"/>
                <a:gd name="T1" fmla="*/ 49 h 49"/>
                <a:gd name="T2" fmla="*/ 2 w 50"/>
                <a:gd name="T3" fmla="*/ 49 h 49"/>
                <a:gd name="T4" fmla="*/ 0 w 50"/>
                <a:gd name="T5" fmla="*/ 0 h 49"/>
                <a:gd name="T6" fmla="*/ 50 w 50"/>
                <a:gd name="T7" fmla="*/ 0 h 49"/>
                <a:gd name="T8" fmla="*/ 46 w 50"/>
                <a:gd name="T9" fmla="*/ 49 h 49"/>
              </a:gdLst>
              <a:ahLst/>
              <a:cxnLst>
                <a:cxn ang="0">
                  <a:pos x="T0" y="T1"/>
                </a:cxn>
                <a:cxn ang="0">
                  <a:pos x="T2" y="T3"/>
                </a:cxn>
                <a:cxn ang="0">
                  <a:pos x="T4" y="T5"/>
                </a:cxn>
                <a:cxn ang="0">
                  <a:pos x="T6" y="T7"/>
                </a:cxn>
                <a:cxn ang="0">
                  <a:pos x="T8" y="T9"/>
                </a:cxn>
              </a:cxnLst>
              <a:rect l="0" t="0" r="r" b="b"/>
              <a:pathLst>
                <a:path w="50" h="49">
                  <a:moveTo>
                    <a:pt x="46" y="49"/>
                  </a:moveTo>
                  <a:lnTo>
                    <a:pt x="2" y="49"/>
                  </a:lnTo>
                  <a:lnTo>
                    <a:pt x="0" y="0"/>
                  </a:lnTo>
                  <a:lnTo>
                    <a:pt x="50" y="0"/>
                  </a:lnTo>
                  <a:lnTo>
                    <a:pt x="46" y="49"/>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4" name="Rectangle 191"/>
            <p:cNvSpPr>
              <a:spLocks noChangeArrowheads="1"/>
            </p:cNvSpPr>
            <p:nvPr/>
          </p:nvSpPr>
          <p:spPr bwMode="auto">
            <a:xfrm>
              <a:off x="1993920" y="6618392"/>
              <a:ext cx="21788" cy="280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5" name="Freeform 192"/>
            <p:cNvSpPr>
              <a:spLocks/>
            </p:cNvSpPr>
            <p:nvPr/>
          </p:nvSpPr>
          <p:spPr bwMode="auto">
            <a:xfrm>
              <a:off x="1947230" y="6451869"/>
              <a:ext cx="113610" cy="182086"/>
            </a:xfrm>
            <a:custGeom>
              <a:avLst/>
              <a:gdLst>
                <a:gd name="T0" fmla="*/ 38 w 52"/>
                <a:gd name="T1" fmla="*/ 33 h 83"/>
                <a:gd name="T2" fmla="*/ 45 w 52"/>
                <a:gd name="T3" fmla="*/ 19 h 83"/>
                <a:gd name="T4" fmla="*/ 26 w 52"/>
                <a:gd name="T5" fmla="*/ 0 h 83"/>
                <a:gd name="T6" fmla="*/ 7 w 52"/>
                <a:gd name="T7" fmla="*/ 19 h 83"/>
                <a:gd name="T8" fmla="*/ 14 w 52"/>
                <a:gd name="T9" fmla="*/ 33 h 83"/>
                <a:gd name="T10" fmla="*/ 0 w 52"/>
                <a:gd name="T11" fmla="*/ 56 h 83"/>
                <a:gd name="T12" fmla="*/ 26 w 52"/>
                <a:gd name="T13" fmla="*/ 83 h 83"/>
                <a:gd name="T14" fmla="*/ 52 w 52"/>
                <a:gd name="T15" fmla="*/ 56 h 83"/>
                <a:gd name="T16" fmla="*/ 38 w 52"/>
                <a:gd name="T17"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83">
                  <a:moveTo>
                    <a:pt x="38" y="33"/>
                  </a:moveTo>
                  <a:cubicBezTo>
                    <a:pt x="42" y="30"/>
                    <a:pt x="45" y="24"/>
                    <a:pt x="45" y="19"/>
                  </a:cubicBezTo>
                  <a:cubicBezTo>
                    <a:pt x="45" y="8"/>
                    <a:pt x="36" y="0"/>
                    <a:pt x="26" y="0"/>
                  </a:cubicBezTo>
                  <a:cubicBezTo>
                    <a:pt x="15" y="0"/>
                    <a:pt x="7" y="8"/>
                    <a:pt x="7" y="19"/>
                  </a:cubicBezTo>
                  <a:cubicBezTo>
                    <a:pt x="7" y="24"/>
                    <a:pt x="10" y="30"/>
                    <a:pt x="14" y="33"/>
                  </a:cubicBezTo>
                  <a:cubicBezTo>
                    <a:pt x="6" y="38"/>
                    <a:pt x="0" y="46"/>
                    <a:pt x="0" y="56"/>
                  </a:cubicBezTo>
                  <a:cubicBezTo>
                    <a:pt x="0" y="71"/>
                    <a:pt x="11" y="83"/>
                    <a:pt x="26" y="83"/>
                  </a:cubicBezTo>
                  <a:cubicBezTo>
                    <a:pt x="40" y="83"/>
                    <a:pt x="52" y="71"/>
                    <a:pt x="52" y="56"/>
                  </a:cubicBezTo>
                  <a:cubicBezTo>
                    <a:pt x="52" y="46"/>
                    <a:pt x="46" y="38"/>
                    <a:pt x="38" y="33"/>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6" name="Rectangle 193"/>
            <p:cNvSpPr>
              <a:spLocks noChangeArrowheads="1"/>
            </p:cNvSpPr>
            <p:nvPr/>
          </p:nvSpPr>
          <p:spPr bwMode="auto">
            <a:xfrm>
              <a:off x="1088157" y="6424169"/>
              <a:ext cx="782816" cy="133841"/>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7" name="Rectangle 194"/>
            <p:cNvSpPr>
              <a:spLocks noChangeArrowheads="1"/>
            </p:cNvSpPr>
            <p:nvPr/>
          </p:nvSpPr>
          <p:spPr bwMode="auto">
            <a:xfrm>
              <a:off x="1088157" y="6424169"/>
              <a:ext cx="782816" cy="133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8" name="Rectangle 195"/>
            <p:cNvSpPr>
              <a:spLocks noChangeArrowheads="1"/>
            </p:cNvSpPr>
            <p:nvPr/>
          </p:nvSpPr>
          <p:spPr bwMode="auto">
            <a:xfrm>
              <a:off x="1878753" y="5454598"/>
              <a:ext cx="130729" cy="89331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9" name="Rectangle 196"/>
            <p:cNvSpPr>
              <a:spLocks noChangeArrowheads="1"/>
            </p:cNvSpPr>
            <p:nvPr/>
          </p:nvSpPr>
          <p:spPr bwMode="auto">
            <a:xfrm>
              <a:off x="1220442" y="5857679"/>
              <a:ext cx="54471"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0" name="Rectangle 197"/>
            <p:cNvSpPr>
              <a:spLocks noChangeArrowheads="1"/>
            </p:cNvSpPr>
            <p:nvPr/>
          </p:nvSpPr>
          <p:spPr bwMode="auto">
            <a:xfrm>
              <a:off x="1148852" y="5997745"/>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1" name="Rectangle 198"/>
            <p:cNvSpPr>
              <a:spLocks noChangeArrowheads="1"/>
            </p:cNvSpPr>
            <p:nvPr/>
          </p:nvSpPr>
          <p:spPr bwMode="auto">
            <a:xfrm>
              <a:off x="1148852" y="5857679"/>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2" name="Rectangle 199"/>
            <p:cNvSpPr>
              <a:spLocks noChangeArrowheads="1"/>
            </p:cNvSpPr>
            <p:nvPr/>
          </p:nvSpPr>
          <p:spPr bwMode="auto">
            <a:xfrm>
              <a:off x="1148852" y="5932380"/>
              <a:ext cx="56027"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3" name="Rectangle 200"/>
            <p:cNvSpPr>
              <a:spLocks noChangeArrowheads="1"/>
            </p:cNvSpPr>
            <p:nvPr/>
          </p:nvSpPr>
          <p:spPr bwMode="auto">
            <a:xfrm>
              <a:off x="1220442" y="5997745"/>
              <a:ext cx="54471"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4" name="Rectangle 201"/>
            <p:cNvSpPr>
              <a:spLocks noChangeArrowheads="1"/>
            </p:cNvSpPr>
            <p:nvPr/>
          </p:nvSpPr>
          <p:spPr bwMode="auto">
            <a:xfrm>
              <a:off x="1220442" y="5932380"/>
              <a:ext cx="54471"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5" name="Rectangle 202"/>
            <p:cNvSpPr>
              <a:spLocks noChangeArrowheads="1"/>
            </p:cNvSpPr>
            <p:nvPr/>
          </p:nvSpPr>
          <p:spPr bwMode="auto">
            <a:xfrm>
              <a:off x="1396303" y="5932380"/>
              <a:ext cx="57583"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6" name="Rectangle 203"/>
            <p:cNvSpPr>
              <a:spLocks noChangeArrowheads="1"/>
            </p:cNvSpPr>
            <p:nvPr/>
          </p:nvSpPr>
          <p:spPr bwMode="auto">
            <a:xfrm>
              <a:off x="1324713" y="5997745"/>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7" name="Rectangle 204"/>
            <p:cNvSpPr>
              <a:spLocks noChangeArrowheads="1"/>
            </p:cNvSpPr>
            <p:nvPr/>
          </p:nvSpPr>
          <p:spPr bwMode="auto">
            <a:xfrm>
              <a:off x="1396303" y="5997745"/>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8" name="Rectangle 206"/>
            <p:cNvSpPr>
              <a:spLocks noChangeArrowheads="1"/>
            </p:cNvSpPr>
            <p:nvPr/>
          </p:nvSpPr>
          <p:spPr bwMode="auto">
            <a:xfrm>
              <a:off x="1324713" y="5932380"/>
              <a:ext cx="57583"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9" name="Rectangle 207"/>
            <p:cNvSpPr>
              <a:spLocks noChangeArrowheads="1"/>
            </p:cNvSpPr>
            <p:nvPr/>
          </p:nvSpPr>
          <p:spPr bwMode="auto">
            <a:xfrm>
              <a:off x="1396303" y="5857679"/>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0" name="Rectangle 208"/>
            <p:cNvSpPr>
              <a:spLocks noChangeArrowheads="1"/>
            </p:cNvSpPr>
            <p:nvPr/>
          </p:nvSpPr>
          <p:spPr bwMode="auto">
            <a:xfrm>
              <a:off x="1324713" y="5857679"/>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1" name="Rectangle 209"/>
            <p:cNvSpPr>
              <a:spLocks noChangeArrowheads="1"/>
            </p:cNvSpPr>
            <p:nvPr/>
          </p:nvSpPr>
          <p:spPr bwMode="auto">
            <a:xfrm>
              <a:off x="1573720" y="5932380"/>
              <a:ext cx="56027"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2" name="Rectangle 210"/>
            <p:cNvSpPr>
              <a:spLocks noChangeArrowheads="1"/>
            </p:cNvSpPr>
            <p:nvPr/>
          </p:nvSpPr>
          <p:spPr bwMode="auto">
            <a:xfrm>
              <a:off x="1573720" y="5997745"/>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3" name="Rectangle 211"/>
            <p:cNvSpPr>
              <a:spLocks noChangeArrowheads="1"/>
            </p:cNvSpPr>
            <p:nvPr/>
          </p:nvSpPr>
          <p:spPr bwMode="auto">
            <a:xfrm>
              <a:off x="1573720" y="5857679"/>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4" name="Rectangle 212"/>
            <p:cNvSpPr>
              <a:spLocks noChangeArrowheads="1"/>
            </p:cNvSpPr>
            <p:nvPr/>
          </p:nvSpPr>
          <p:spPr bwMode="auto">
            <a:xfrm>
              <a:off x="1502130" y="5997745"/>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5" name="Rectangle 213"/>
            <p:cNvSpPr>
              <a:spLocks noChangeArrowheads="1"/>
            </p:cNvSpPr>
            <p:nvPr/>
          </p:nvSpPr>
          <p:spPr bwMode="auto">
            <a:xfrm>
              <a:off x="1502130" y="5932380"/>
              <a:ext cx="56027"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6" name="Rectangle 214"/>
            <p:cNvSpPr>
              <a:spLocks noChangeArrowheads="1"/>
            </p:cNvSpPr>
            <p:nvPr/>
          </p:nvSpPr>
          <p:spPr bwMode="auto">
            <a:xfrm>
              <a:off x="1502130" y="5857679"/>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7" name="Rectangle 215"/>
            <p:cNvSpPr>
              <a:spLocks noChangeArrowheads="1"/>
            </p:cNvSpPr>
            <p:nvPr/>
          </p:nvSpPr>
          <p:spPr bwMode="auto">
            <a:xfrm>
              <a:off x="1749582" y="5997745"/>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8" name="Rectangle 216"/>
            <p:cNvSpPr>
              <a:spLocks noChangeArrowheads="1"/>
            </p:cNvSpPr>
            <p:nvPr/>
          </p:nvSpPr>
          <p:spPr bwMode="auto">
            <a:xfrm>
              <a:off x="1677992" y="5997745"/>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9" name="Rectangle 217"/>
            <p:cNvSpPr>
              <a:spLocks noChangeArrowheads="1"/>
            </p:cNvSpPr>
            <p:nvPr/>
          </p:nvSpPr>
          <p:spPr bwMode="auto">
            <a:xfrm>
              <a:off x="1749582" y="5857679"/>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0" name="Rectangle 218"/>
            <p:cNvSpPr>
              <a:spLocks noChangeArrowheads="1"/>
            </p:cNvSpPr>
            <p:nvPr/>
          </p:nvSpPr>
          <p:spPr bwMode="auto">
            <a:xfrm>
              <a:off x="1749582" y="5932380"/>
              <a:ext cx="56027" cy="498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1" name="Rectangle 219"/>
            <p:cNvSpPr>
              <a:spLocks noChangeArrowheads="1"/>
            </p:cNvSpPr>
            <p:nvPr/>
          </p:nvSpPr>
          <p:spPr bwMode="auto">
            <a:xfrm>
              <a:off x="1677992" y="5932380"/>
              <a:ext cx="56027" cy="498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2" name="Rectangle 220"/>
            <p:cNvSpPr>
              <a:spLocks noChangeArrowheads="1"/>
            </p:cNvSpPr>
            <p:nvPr/>
          </p:nvSpPr>
          <p:spPr bwMode="auto">
            <a:xfrm>
              <a:off x="1677992" y="5857679"/>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3" name="Rectangle 221"/>
            <p:cNvSpPr>
              <a:spLocks noChangeArrowheads="1"/>
            </p:cNvSpPr>
            <p:nvPr/>
          </p:nvSpPr>
          <p:spPr bwMode="auto">
            <a:xfrm>
              <a:off x="1220442" y="5575989"/>
              <a:ext cx="54471"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4" name="Rectangle 222"/>
            <p:cNvSpPr>
              <a:spLocks noChangeArrowheads="1"/>
            </p:cNvSpPr>
            <p:nvPr/>
          </p:nvSpPr>
          <p:spPr bwMode="auto">
            <a:xfrm>
              <a:off x="1148852" y="5717612"/>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5" name="Rectangle 223"/>
            <p:cNvSpPr>
              <a:spLocks noChangeArrowheads="1"/>
            </p:cNvSpPr>
            <p:nvPr/>
          </p:nvSpPr>
          <p:spPr bwMode="auto">
            <a:xfrm>
              <a:off x="1148852" y="5575989"/>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6" name="Rectangle 224"/>
            <p:cNvSpPr>
              <a:spLocks noChangeArrowheads="1"/>
            </p:cNvSpPr>
            <p:nvPr/>
          </p:nvSpPr>
          <p:spPr bwMode="auto">
            <a:xfrm>
              <a:off x="1148852" y="5650691"/>
              <a:ext cx="56027"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7" name="Rectangle 225"/>
            <p:cNvSpPr>
              <a:spLocks noChangeArrowheads="1"/>
            </p:cNvSpPr>
            <p:nvPr/>
          </p:nvSpPr>
          <p:spPr bwMode="auto">
            <a:xfrm>
              <a:off x="1220442" y="5717612"/>
              <a:ext cx="54471"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8" name="Rectangle 226"/>
            <p:cNvSpPr>
              <a:spLocks noChangeArrowheads="1"/>
            </p:cNvSpPr>
            <p:nvPr/>
          </p:nvSpPr>
          <p:spPr bwMode="auto">
            <a:xfrm>
              <a:off x="1220442" y="5650691"/>
              <a:ext cx="54471"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9" name="Rectangle 227"/>
            <p:cNvSpPr>
              <a:spLocks noChangeArrowheads="1"/>
            </p:cNvSpPr>
            <p:nvPr/>
          </p:nvSpPr>
          <p:spPr bwMode="auto">
            <a:xfrm>
              <a:off x="1396303" y="5650691"/>
              <a:ext cx="57583"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0" name="Rectangle 228"/>
            <p:cNvSpPr>
              <a:spLocks noChangeArrowheads="1"/>
            </p:cNvSpPr>
            <p:nvPr/>
          </p:nvSpPr>
          <p:spPr bwMode="auto">
            <a:xfrm>
              <a:off x="1324713" y="5717612"/>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1" name="Rectangle 229"/>
            <p:cNvSpPr>
              <a:spLocks noChangeArrowheads="1"/>
            </p:cNvSpPr>
            <p:nvPr/>
          </p:nvSpPr>
          <p:spPr bwMode="auto">
            <a:xfrm>
              <a:off x="1396303" y="5717612"/>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2" name="Rectangle 230"/>
            <p:cNvSpPr>
              <a:spLocks noChangeArrowheads="1"/>
            </p:cNvSpPr>
            <p:nvPr/>
          </p:nvSpPr>
          <p:spPr bwMode="auto">
            <a:xfrm>
              <a:off x="1324713" y="5650691"/>
              <a:ext cx="57583"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3" name="Rectangle 231"/>
            <p:cNvSpPr>
              <a:spLocks noChangeArrowheads="1"/>
            </p:cNvSpPr>
            <p:nvPr/>
          </p:nvSpPr>
          <p:spPr bwMode="auto">
            <a:xfrm>
              <a:off x="1396303" y="5575989"/>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4" name="Rectangle 232"/>
            <p:cNvSpPr>
              <a:spLocks noChangeArrowheads="1"/>
            </p:cNvSpPr>
            <p:nvPr/>
          </p:nvSpPr>
          <p:spPr bwMode="auto">
            <a:xfrm>
              <a:off x="1324713" y="5575989"/>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5" name="Rectangle 233"/>
            <p:cNvSpPr>
              <a:spLocks noChangeArrowheads="1"/>
            </p:cNvSpPr>
            <p:nvPr/>
          </p:nvSpPr>
          <p:spPr bwMode="auto">
            <a:xfrm>
              <a:off x="1573720" y="5650691"/>
              <a:ext cx="56027"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6" name="Rectangle 234"/>
            <p:cNvSpPr>
              <a:spLocks noChangeArrowheads="1"/>
            </p:cNvSpPr>
            <p:nvPr/>
          </p:nvSpPr>
          <p:spPr bwMode="auto">
            <a:xfrm>
              <a:off x="1573720" y="5717612"/>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7" name="Rectangle 235"/>
            <p:cNvSpPr>
              <a:spLocks noChangeArrowheads="1"/>
            </p:cNvSpPr>
            <p:nvPr/>
          </p:nvSpPr>
          <p:spPr bwMode="auto">
            <a:xfrm>
              <a:off x="1573720" y="5575989"/>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8" name="Rectangle 236"/>
            <p:cNvSpPr>
              <a:spLocks noChangeArrowheads="1"/>
            </p:cNvSpPr>
            <p:nvPr/>
          </p:nvSpPr>
          <p:spPr bwMode="auto">
            <a:xfrm>
              <a:off x="1502130" y="5717612"/>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9" name="Rectangle 237"/>
            <p:cNvSpPr>
              <a:spLocks noChangeArrowheads="1"/>
            </p:cNvSpPr>
            <p:nvPr/>
          </p:nvSpPr>
          <p:spPr bwMode="auto">
            <a:xfrm>
              <a:off x="1502130" y="5650691"/>
              <a:ext cx="56027"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0" name="Rectangle 238"/>
            <p:cNvSpPr>
              <a:spLocks noChangeArrowheads="1"/>
            </p:cNvSpPr>
            <p:nvPr/>
          </p:nvSpPr>
          <p:spPr bwMode="auto">
            <a:xfrm>
              <a:off x="1502130" y="5575989"/>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1" name="Rectangle 239"/>
            <p:cNvSpPr>
              <a:spLocks noChangeArrowheads="1"/>
            </p:cNvSpPr>
            <p:nvPr/>
          </p:nvSpPr>
          <p:spPr bwMode="auto">
            <a:xfrm>
              <a:off x="1749582" y="5717612"/>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2" name="Rectangle 240"/>
            <p:cNvSpPr>
              <a:spLocks noChangeArrowheads="1"/>
            </p:cNvSpPr>
            <p:nvPr/>
          </p:nvSpPr>
          <p:spPr bwMode="auto">
            <a:xfrm>
              <a:off x="1677992" y="5717612"/>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3" name="Rectangle 241"/>
            <p:cNvSpPr>
              <a:spLocks noChangeArrowheads="1"/>
            </p:cNvSpPr>
            <p:nvPr/>
          </p:nvSpPr>
          <p:spPr bwMode="auto">
            <a:xfrm>
              <a:off x="1749582" y="5575989"/>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4" name="Rectangle 242"/>
            <p:cNvSpPr>
              <a:spLocks noChangeArrowheads="1"/>
            </p:cNvSpPr>
            <p:nvPr/>
          </p:nvSpPr>
          <p:spPr bwMode="auto">
            <a:xfrm>
              <a:off x="1749582" y="5650691"/>
              <a:ext cx="56027" cy="529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5" name="Rectangle 243"/>
            <p:cNvSpPr>
              <a:spLocks noChangeArrowheads="1"/>
            </p:cNvSpPr>
            <p:nvPr/>
          </p:nvSpPr>
          <p:spPr bwMode="auto">
            <a:xfrm>
              <a:off x="1677992" y="5650691"/>
              <a:ext cx="56027" cy="529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6" name="Rectangle 244"/>
            <p:cNvSpPr>
              <a:spLocks noChangeArrowheads="1"/>
            </p:cNvSpPr>
            <p:nvPr/>
          </p:nvSpPr>
          <p:spPr bwMode="auto">
            <a:xfrm>
              <a:off x="1677992" y="5575989"/>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7" name="Rectangle 245"/>
            <p:cNvSpPr>
              <a:spLocks noChangeArrowheads="1"/>
            </p:cNvSpPr>
            <p:nvPr/>
          </p:nvSpPr>
          <p:spPr bwMode="auto">
            <a:xfrm>
              <a:off x="1220442" y="5303638"/>
              <a:ext cx="54471"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8" name="Rectangle 246"/>
            <p:cNvSpPr>
              <a:spLocks noChangeArrowheads="1"/>
            </p:cNvSpPr>
            <p:nvPr/>
          </p:nvSpPr>
          <p:spPr bwMode="auto">
            <a:xfrm>
              <a:off x="1148852" y="5445260"/>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9" name="Rectangle 247"/>
            <p:cNvSpPr>
              <a:spLocks noChangeArrowheads="1"/>
            </p:cNvSpPr>
            <p:nvPr/>
          </p:nvSpPr>
          <p:spPr bwMode="auto">
            <a:xfrm>
              <a:off x="1148852" y="5303638"/>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0" name="Rectangle 248"/>
            <p:cNvSpPr>
              <a:spLocks noChangeArrowheads="1"/>
            </p:cNvSpPr>
            <p:nvPr/>
          </p:nvSpPr>
          <p:spPr bwMode="auto">
            <a:xfrm>
              <a:off x="1148852" y="5378340"/>
              <a:ext cx="56027"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1" name="Rectangle 249"/>
            <p:cNvSpPr>
              <a:spLocks noChangeArrowheads="1"/>
            </p:cNvSpPr>
            <p:nvPr/>
          </p:nvSpPr>
          <p:spPr bwMode="auto">
            <a:xfrm>
              <a:off x="1220442" y="5445260"/>
              <a:ext cx="54471"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2" name="Rectangle 250"/>
            <p:cNvSpPr>
              <a:spLocks noChangeArrowheads="1"/>
            </p:cNvSpPr>
            <p:nvPr/>
          </p:nvSpPr>
          <p:spPr bwMode="auto">
            <a:xfrm>
              <a:off x="1220442" y="5378340"/>
              <a:ext cx="54471"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3" name="Rectangle 251"/>
            <p:cNvSpPr>
              <a:spLocks noChangeArrowheads="1"/>
            </p:cNvSpPr>
            <p:nvPr/>
          </p:nvSpPr>
          <p:spPr bwMode="auto">
            <a:xfrm>
              <a:off x="1396303" y="5378340"/>
              <a:ext cx="57583"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4" name="Rectangle 252"/>
            <p:cNvSpPr>
              <a:spLocks noChangeArrowheads="1"/>
            </p:cNvSpPr>
            <p:nvPr/>
          </p:nvSpPr>
          <p:spPr bwMode="auto">
            <a:xfrm>
              <a:off x="1324713" y="5445260"/>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5" name="Rectangle 253"/>
            <p:cNvSpPr>
              <a:spLocks noChangeArrowheads="1"/>
            </p:cNvSpPr>
            <p:nvPr/>
          </p:nvSpPr>
          <p:spPr bwMode="auto">
            <a:xfrm>
              <a:off x="1396303" y="5445260"/>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6" name="Rectangle 254"/>
            <p:cNvSpPr>
              <a:spLocks noChangeArrowheads="1"/>
            </p:cNvSpPr>
            <p:nvPr/>
          </p:nvSpPr>
          <p:spPr bwMode="auto">
            <a:xfrm>
              <a:off x="1324713" y="5378340"/>
              <a:ext cx="57583"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7" name="Rectangle 255"/>
            <p:cNvSpPr>
              <a:spLocks noChangeArrowheads="1"/>
            </p:cNvSpPr>
            <p:nvPr/>
          </p:nvSpPr>
          <p:spPr bwMode="auto">
            <a:xfrm>
              <a:off x="1396303" y="5303638"/>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8" name="Rectangle 256"/>
            <p:cNvSpPr>
              <a:spLocks noChangeArrowheads="1"/>
            </p:cNvSpPr>
            <p:nvPr/>
          </p:nvSpPr>
          <p:spPr bwMode="auto">
            <a:xfrm>
              <a:off x="1324713" y="5303638"/>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9" name="Rectangle 257"/>
            <p:cNvSpPr>
              <a:spLocks noChangeArrowheads="1"/>
            </p:cNvSpPr>
            <p:nvPr/>
          </p:nvSpPr>
          <p:spPr bwMode="auto">
            <a:xfrm>
              <a:off x="1573720" y="5378340"/>
              <a:ext cx="56027"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0" name="Rectangle 258"/>
            <p:cNvSpPr>
              <a:spLocks noChangeArrowheads="1"/>
            </p:cNvSpPr>
            <p:nvPr/>
          </p:nvSpPr>
          <p:spPr bwMode="auto">
            <a:xfrm>
              <a:off x="1573720" y="5445260"/>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1" name="Rectangle 259"/>
            <p:cNvSpPr>
              <a:spLocks noChangeArrowheads="1"/>
            </p:cNvSpPr>
            <p:nvPr/>
          </p:nvSpPr>
          <p:spPr bwMode="auto">
            <a:xfrm>
              <a:off x="1573720" y="5303638"/>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2" name="Rectangle 260"/>
            <p:cNvSpPr>
              <a:spLocks noChangeArrowheads="1"/>
            </p:cNvSpPr>
            <p:nvPr/>
          </p:nvSpPr>
          <p:spPr bwMode="auto">
            <a:xfrm>
              <a:off x="1502130" y="5445260"/>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3" name="Rectangle 261"/>
            <p:cNvSpPr>
              <a:spLocks noChangeArrowheads="1"/>
            </p:cNvSpPr>
            <p:nvPr/>
          </p:nvSpPr>
          <p:spPr bwMode="auto">
            <a:xfrm>
              <a:off x="1502130" y="5378340"/>
              <a:ext cx="56027"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4" name="Rectangle 262"/>
            <p:cNvSpPr>
              <a:spLocks noChangeArrowheads="1"/>
            </p:cNvSpPr>
            <p:nvPr/>
          </p:nvSpPr>
          <p:spPr bwMode="auto">
            <a:xfrm>
              <a:off x="1502130" y="5303638"/>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5" name="Rectangle 263"/>
            <p:cNvSpPr>
              <a:spLocks noChangeArrowheads="1"/>
            </p:cNvSpPr>
            <p:nvPr/>
          </p:nvSpPr>
          <p:spPr bwMode="auto">
            <a:xfrm>
              <a:off x="1749582" y="5445260"/>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6" name="Rectangle 264"/>
            <p:cNvSpPr>
              <a:spLocks noChangeArrowheads="1"/>
            </p:cNvSpPr>
            <p:nvPr/>
          </p:nvSpPr>
          <p:spPr bwMode="auto">
            <a:xfrm>
              <a:off x="1677992" y="5445260"/>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7" name="Rectangle 265"/>
            <p:cNvSpPr>
              <a:spLocks noChangeArrowheads="1"/>
            </p:cNvSpPr>
            <p:nvPr/>
          </p:nvSpPr>
          <p:spPr bwMode="auto">
            <a:xfrm>
              <a:off x="1749582" y="5303638"/>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8" name="Rectangle 266"/>
            <p:cNvSpPr>
              <a:spLocks noChangeArrowheads="1"/>
            </p:cNvSpPr>
            <p:nvPr/>
          </p:nvSpPr>
          <p:spPr bwMode="auto">
            <a:xfrm>
              <a:off x="1749582" y="5378340"/>
              <a:ext cx="56027" cy="529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9" name="Rectangle 267"/>
            <p:cNvSpPr>
              <a:spLocks noChangeArrowheads="1"/>
            </p:cNvSpPr>
            <p:nvPr/>
          </p:nvSpPr>
          <p:spPr bwMode="auto">
            <a:xfrm>
              <a:off x="1677992" y="5378340"/>
              <a:ext cx="56027" cy="529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0" name="Rectangle 268"/>
            <p:cNvSpPr>
              <a:spLocks noChangeArrowheads="1"/>
            </p:cNvSpPr>
            <p:nvPr/>
          </p:nvSpPr>
          <p:spPr bwMode="auto">
            <a:xfrm>
              <a:off x="1677992" y="5303638"/>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1" name="Rectangle 269"/>
            <p:cNvSpPr>
              <a:spLocks noChangeArrowheads="1"/>
            </p:cNvSpPr>
            <p:nvPr/>
          </p:nvSpPr>
          <p:spPr bwMode="auto">
            <a:xfrm>
              <a:off x="1148852" y="6276321"/>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2" name="Rectangle 270"/>
            <p:cNvSpPr>
              <a:spLocks noChangeArrowheads="1"/>
            </p:cNvSpPr>
            <p:nvPr/>
          </p:nvSpPr>
          <p:spPr bwMode="auto">
            <a:xfrm>
              <a:off x="1148852" y="6136254"/>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3" name="Rectangle 271"/>
            <p:cNvSpPr>
              <a:spLocks noChangeArrowheads="1"/>
            </p:cNvSpPr>
            <p:nvPr/>
          </p:nvSpPr>
          <p:spPr bwMode="auto">
            <a:xfrm>
              <a:off x="1148852" y="6210956"/>
              <a:ext cx="56027" cy="498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4" name="Rectangle 272"/>
            <p:cNvSpPr>
              <a:spLocks noChangeArrowheads="1"/>
            </p:cNvSpPr>
            <p:nvPr/>
          </p:nvSpPr>
          <p:spPr bwMode="auto">
            <a:xfrm>
              <a:off x="1220442" y="6276321"/>
              <a:ext cx="54471"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5" name="Rectangle 273"/>
            <p:cNvSpPr>
              <a:spLocks noChangeArrowheads="1"/>
            </p:cNvSpPr>
            <p:nvPr/>
          </p:nvSpPr>
          <p:spPr bwMode="auto">
            <a:xfrm>
              <a:off x="1220442" y="6210956"/>
              <a:ext cx="54471" cy="498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6" name="Rectangle 274"/>
            <p:cNvSpPr>
              <a:spLocks noChangeArrowheads="1"/>
            </p:cNvSpPr>
            <p:nvPr/>
          </p:nvSpPr>
          <p:spPr bwMode="auto">
            <a:xfrm>
              <a:off x="1220442" y="6136254"/>
              <a:ext cx="54471"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7" name="Rectangle 275"/>
            <p:cNvSpPr>
              <a:spLocks noChangeArrowheads="1"/>
            </p:cNvSpPr>
            <p:nvPr/>
          </p:nvSpPr>
          <p:spPr bwMode="auto">
            <a:xfrm>
              <a:off x="1396303" y="6210956"/>
              <a:ext cx="57583"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8" name="Rectangle 276"/>
            <p:cNvSpPr>
              <a:spLocks noChangeArrowheads="1"/>
            </p:cNvSpPr>
            <p:nvPr/>
          </p:nvSpPr>
          <p:spPr bwMode="auto">
            <a:xfrm>
              <a:off x="1324713" y="6276321"/>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9" name="Rectangle 277"/>
            <p:cNvSpPr>
              <a:spLocks noChangeArrowheads="1"/>
            </p:cNvSpPr>
            <p:nvPr/>
          </p:nvSpPr>
          <p:spPr bwMode="auto">
            <a:xfrm>
              <a:off x="1396303" y="6276321"/>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0" name="Rectangle 278"/>
            <p:cNvSpPr>
              <a:spLocks noChangeArrowheads="1"/>
            </p:cNvSpPr>
            <p:nvPr/>
          </p:nvSpPr>
          <p:spPr bwMode="auto">
            <a:xfrm>
              <a:off x="1324713" y="6210956"/>
              <a:ext cx="57583"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1" name="Rectangle 279"/>
            <p:cNvSpPr>
              <a:spLocks noChangeArrowheads="1"/>
            </p:cNvSpPr>
            <p:nvPr/>
          </p:nvSpPr>
          <p:spPr bwMode="auto">
            <a:xfrm>
              <a:off x="1396303" y="6136254"/>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2" name="Rectangle 280"/>
            <p:cNvSpPr>
              <a:spLocks noChangeArrowheads="1"/>
            </p:cNvSpPr>
            <p:nvPr/>
          </p:nvSpPr>
          <p:spPr bwMode="auto">
            <a:xfrm>
              <a:off x="1324713" y="6136254"/>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3" name="Rectangle 281"/>
            <p:cNvSpPr>
              <a:spLocks noChangeArrowheads="1"/>
            </p:cNvSpPr>
            <p:nvPr/>
          </p:nvSpPr>
          <p:spPr bwMode="auto">
            <a:xfrm>
              <a:off x="1573720" y="6210956"/>
              <a:ext cx="56027"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4" name="Rectangle 282"/>
            <p:cNvSpPr>
              <a:spLocks noChangeArrowheads="1"/>
            </p:cNvSpPr>
            <p:nvPr/>
          </p:nvSpPr>
          <p:spPr bwMode="auto">
            <a:xfrm>
              <a:off x="1573720" y="6276321"/>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5" name="Rectangle 283"/>
            <p:cNvSpPr>
              <a:spLocks noChangeArrowheads="1"/>
            </p:cNvSpPr>
            <p:nvPr/>
          </p:nvSpPr>
          <p:spPr bwMode="auto">
            <a:xfrm>
              <a:off x="1573720" y="6136254"/>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6" name="Rectangle 284"/>
            <p:cNvSpPr>
              <a:spLocks noChangeArrowheads="1"/>
            </p:cNvSpPr>
            <p:nvPr/>
          </p:nvSpPr>
          <p:spPr bwMode="auto">
            <a:xfrm>
              <a:off x="1502130" y="6276321"/>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7" name="Rectangle 285"/>
            <p:cNvSpPr>
              <a:spLocks noChangeArrowheads="1"/>
            </p:cNvSpPr>
            <p:nvPr/>
          </p:nvSpPr>
          <p:spPr bwMode="auto">
            <a:xfrm>
              <a:off x="1502130" y="6210956"/>
              <a:ext cx="56027"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8" name="Rectangle 286"/>
            <p:cNvSpPr>
              <a:spLocks noChangeArrowheads="1"/>
            </p:cNvSpPr>
            <p:nvPr/>
          </p:nvSpPr>
          <p:spPr bwMode="auto">
            <a:xfrm>
              <a:off x="1502130" y="6136254"/>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9" name="Rectangle 287"/>
            <p:cNvSpPr>
              <a:spLocks noChangeArrowheads="1"/>
            </p:cNvSpPr>
            <p:nvPr/>
          </p:nvSpPr>
          <p:spPr bwMode="auto">
            <a:xfrm>
              <a:off x="1749582" y="6276321"/>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0" name="Rectangle 288"/>
            <p:cNvSpPr>
              <a:spLocks noChangeArrowheads="1"/>
            </p:cNvSpPr>
            <p:nvPr/>
          </p:nvSpPr>
          <p:spPr bwMode="auto">
            <a:xfrm>
              <a:off x="1677992" y="6276321"/>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1" name="Rectangle 289"/>
            <p:cNvSpPr>
              <a:spLocks noChangeArrowheads="1"/>
            </p:cNvSpPr>
            <p:nvPr/>
          </p:nvSpPr>
          <p:spPr bwMode="auto">
            <a:xfrm>
              <a:off x="1749582" y="6136254"/>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2" name="Rectangle 290"/>
            <p:cNvSpPr>
              <a:spLocks noChangeArrowheads="1"/>
            </p:cNvSpPr>
            <p:nvPr/>
          </p:nvSpPr>
          <p:spPr bwMode="auto">
            <a:xfrm>
              <a:off x="1749582" y="6210956"/>
              <a:ext cx="56027"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3" name="Rectangle 291"/>
            <p:cNvSpPr>
              <a:spLocks noChangeArrowheads="1"/>
            </p:cNvSpPr>
            <p:nvPr/>
          </p:nvSpPr>
          <p:spPr bwMode="auto">
            <a:xfrm>
              <a:off x="1677992" y="6210956"/>
              <a:ext cx="56027"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4" name="Rectangle 292"/>
            <p:cNvSpPr>
              <a:spLocks noChangeArrowheads="1"/>
            </p:cNvSpPr>
            <p:nvPr/>
          </p:nvSpPr>
          <p:spPr bwMode="auto">
            <a:xfrm>
              <a:off x="1677992" y="6136254"/>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5" name="Rectangle 293"/>
            <p:cNvSpPr>
              <a:spLocks noChangeArrowheads="1"/>
            </p:cNvSpPr>
            <p:nvPr/>
          </p:nvSpPr>
          <p:spPr bwMode="auto">
            <a:xfrm>
              <a:off x="1257794" y="6604699"/>
              <a:ext cx="71589" cy="747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6" name="Rectangle 294"/>
            <p:cNvSpPr>
              <a:spLocks noChangeArrowheads="1"/>
            </p:cNvSpPr>
            <p:nvPr/>
          </p:nvSpPr>
          <p:spPr bwMode="auto">
            <a:xfrm>
              <a:off x="1257794" y="6604699"/>
              <a:ext cx="71589" cy="7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7" name="Rectangle 295"/>
            <p:cNvSpPr>
              <a:spLocks noChangeArrowheads="1"/>
            </p:cNvSpPr>
            <p:nvPr/>
          </p:nvSpPr>
          <p:spPr bwMode="auto">
            <a:xfrm>
              <a:off x="1257794" y="6696520"/>
              <a:ext cx="71589" cy="7158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8" name="Rectangle 296"/>
            <p:cNvSpPr>
              <a:spLocks noChangeArrowheads="1"/>
            </p:cNvSpPr>
            <p:nvPr/>
          </p:nvSpPr>
          <p:spPr bwMode="auto">
            <a:xfrm>
              <a:off x="1368290" y="6604699"/>
              <a:ext cx="71589" cy="747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9" name="Rectangle 297"/>
            <p:cNvSpPr>
              <a:spLocks noChangeArrowheads="1"/>
            </p:cNvSpPr>
            <p:nvPr/>
          </p:nvSpPr>
          <p:spPr bwMode="auto">
            <a:xfrm>
              <a:off x="1368290" y="6604699"/>
              <a:ext cx="71589" cy="7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0" name="Rectangle 298"/>
            <p:cNvSpPr>
              <a:spLocks noChangeArrowheads="1"/>
            </p:cNvSpPr>
            <p:nvPr/>
          </p:nvSpPr>
          <p:spPr bwMode="auto">
            <a:xfrm>
              <a:off x="1368290" y="6696520"/>
              <a:ext cx="71589" cy="7158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1" name="Rectangle 299"/>
            <p:cNvSpPr>
              <a:spLocks noChangeArrowheads="1"/>
            </p:cNvSpPr>
            <p:nvPr/>
          </p:nvSpPr>
          <p:spPr bwMode="auto">
            <a:xfrm>
              <a:off x="1531701" y="6604699"/>
              <a:ext cx="74702" cy="747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2" name="Rectangle 300"/>
            <p:cNvSpPr>
              <a:spLocks noChangeArrowheads="1"/>
            </p:cNvSpPr>
            <p:nvPr/>
          </p:nvSpPr>
          <p:spPr bwMode="auto">
            <a:xfrm>
              <a:off x="1531701" y="6604699"/>
              <a:ext cx="74702" cy="7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3" name="Rectangle 301"/>
            <p:cNvSpPr>
              <a:spLocks noChangeArrowheads="1"/>
            </p:cNvSpPr>
            <p:nvPr/>
          </p:nvSpPr>
          <p:spPr bwMode="auto">
            <a:xfrm>
              <a:off x="1531701" y="6696520"/>
              <a:ext cx="74702" cy="7158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4" name="Rectangle 302"/>
            <p:cNvSpPr>
              <a:spLocks noChangeArrowheads="1"/>
            </p:cNvSpPr>
            <p:nvPr/>
          </p:nvSpPr>
          <p:spPr bwMode="auto">
            <a:xfrm>
              <a:off x="1645310" y="6604699"/>
              <a:ext cx="71589" cy="747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5" name="Rectangle 303"/>
            <p:cNvSpPr>
              <a:spLocks noChangeArrowheads="1"/>
            </p:cNvSpPr>
            <p:nvPr/>
          </p:nvSpPr>
          <p:spPr bwMode="auto">
            <a:xfrm>
              <a:off x="1645310" y="6604699"/>
              <a:ext cx="71589" cy="7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6" name="Rectangle 304"/>
            <p:cNvSpPr>
              <a:spLocks noChangeArrowheads="1"/>
            </p:cNvSpPr>
            <p:nvPr/>
          </p:nvSpPr>
          <p:spPr bwMode="auto">
            <a:xfrm>
              <a:off x="1645310" y="6696520"/>
              <a:ext cx="71589" cy="7158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7" name="Rectangle 305"/>
            <p:cNvSpPr>
              <a:spLocks noChangeArrowheads="1"/>
            </p:cNvSpPr>
            <p:nvPr/>
          </p:nvSpPr>
          <p:spPr bwMode="auto">
            <a:xfrm>
              <a:off x="1088157" y="6490779"/>
              <a:ext cx="1557" cy="71589"/>
            </a:xfrm>
            <a:prstGeom prst="rect">
              <a:avLst/>
            </a:prstGeom>
            <a:solidFill>
              <a:srgbClr val="7F5B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8" name="Rectangle 306"/>
            <p:cNvSpPr>
              <a:spLocks noChangeArrowheads="1"/>
            </p:cNvSpPr>
            <p:nvPr/>
          </p:nvSpPr>
          <p:spPr bwMode="auto">
            <a:xfrm>
              <a:off x="1088157" y="6490779"/>
              <a:ext cx="1557" cy="71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9" name="Freeform 307"/>
            <p:cNvSpPr>
              <a:spLocks/>
            </p:cNvSpPr>
            <p:nvPr/>
          </p:nvSpPr>
          <p:spPr bwMode="auto">
            <a:xfrm>
              <a:off x="1088157" y="6558011"/>
              <a:ext cx="782816" cy="71589"/>
            </a:xfrm>
            <a:custGeom>
              <a:avLst/>
              <a:gdLst>
                <a:gd name="T0" fmla="*/ 503 w 503"/>
                <a:gd name="T1" fmla="*/ 0 h 46"/>
                <a:gd name="T2" fmla="*/ 503 w 503"/>
                <a:gd name="T3" fmla="*/ 0 h 46"/>
                <a:gd name="T4" fmla="*/ 0 w 503"/>
                <a:gd name="T5" fmla="*/ 0 h 46"/>
                <a:gd name="T6" fmla="*/ 0 w 503"/>
                <a:gd name="T7" fmla="*/ 46 h 46"/>
                <a:gd name="T8" fmla="*/ 99 w 503"/>
                <a:gd name="T9" fmla="*/ 46 h 46"/>
                <a:gd name="T10" fmla="*/ 99 w 503"/>
                <a:gd name="T11" fmla="*/ 19 h 46"/>
                <a:gd name="T12" fmla="*/ 165 w 503"/>
                <a:gd name="T13" fmla="*/ 19 h 46"/>
                <a:gd name="T14" fmla="*/ 165 w 503"/>
                <a:gd name="T15" fmla="*/ 46 h 46"/>
                <a:gd name="T16" fmla="*/ 170 w 503"/>
                <a:gd name="T17" fmla="*/ 46 h 46"/>
                <a:gd name="T18" fmla="*/ 170 w 503"/>
                <a:gd name="T19" fmla="*/ 19 h 46"/>
                <a:gd name="T20" fmla="*/ 236 w 503"/>
                <a:gd name="T21" fmla="*/ 19 h 46"/>
                <a:gd name="T22" fmla="*/ 236 w 503"/>
                <a:gd name="T23" fmla="*/ 46 h 46"/>
                <a:gd name="T24" fmla="*/ 277 w 503"/>
                <a:gd name="T25" fmla="*/ 46 h 46"/>
                <a:gd name="T26" fmla="*/ 277 w 503"/>
                <a:gd name="T27" fmla="*/ 19 h 46"/>
                <a:gd name="T28" fmla="*/ 343 w 503"/>
                <a:gd name="T29" fmla="*/ 19 h 46"/>
                <a:gd name="T30" fmla="*/ 343 w 503"/>
                <a:gd name="T31" fmla="*/ 46 h 46"/>
                <a:gd name="T32" fmla="*/ 348 w 503"/>
                <a:gd name="T33" fmla="*/ 46 h 46"/>
                <a:gd name="T34" fmla="*/ 348 w 503"/>
                <a:gd name="T35" fmla="*/ 19 h 46"/>
                <a:gd name="T36" fmla="*/ 414 w 503"/>
                <a:gd name="T37" fmla="*/ 19 h 46"/>
                <a:gd name="T38" fmla="*/ 414 w 503"/>
                <a:gd name="T39" fmla="*/ 46 h 46"/>
                <a:gd name="T40" fmla="*/ 503 w 503"/>
                <a:gd name="T41" fmla="*/ 46 h 46"/>
                <a:gd name="T42" fmla="*/ 503 w 503"/>
                <a:gd name="T4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3" h="46">
                  <a:moveTo>
                    <a:pt x="503" y="0"/>
                  </a:moveTo>
                  <a:lnTo>
                    <a:pt x="503" y="0"/>
                  </a:lnTo>
                  <a:lnTo>
                    <a:pt x="0" y="0"/>
                  </a:lnTo>
                  <a:lnTo>
                    <a:pt x="0" y="46"/>
                  </a:lnTo>
                  <a:lnTo>
                    <a:pt x="99" y="46"/>
                  </a:lnTo>
                  <a:lnTo>
                    <a:pt x="99" y="19"/>
                  </a:lnTo>
                  <a:lnTo>
                    <a:pt x="165" y="19"/>
                  </a:lnTo>
                  <a:lnTo>
                    <a:pt x="165" y="46"/>
                  </a:lnTo>
                  <a:lnTo>
                    <a:pt x="170" y="46"/>
                  </a:lnTo>
                  <a:lnTo>
                    <a:pt x="170" y="19"/>
                  </a:lnTo>
                  <a:lnTo>
                    <a:pt x="236" y="19"/>
                  </a:lnTo>
                  <a:lnTo>
                    <a:pt x="236" y="46"/>
                  </a:lnTo>
                  <a:lnTo>
                    <a:pt x="277" y="46"/>
                  </a:lnTo>
                  <a:lnTo>
                    <a:pt x="277" y="19"/>
                  </a:lnTo>
                  <a:lnTo>
                    <a:pt x="343" y="19"/>
                  </a:lnTo>
                  <a:lnTo>
                    <a:pt x="343" y="46"/>
                  </a:lnTo>
                  <a:lnTo>
                    <a:pt x="348" y="46"/>
                  </a:lnTo>
                  <a:lnTo>
                    <a:pt x="348" y="19"/>
                  </a:lnTo>
                  <a:lnTo>
                    <a:pt x="414" y="19"/>
                  </a:lnTo>
                  <a:lnTo>
                    <a:pt x="414" y="46"/>
                  </a:lnTo>
                  <a:lnTo>
                    <a:pt x="503" y="46"/>
                  </a:lnTo>
                  <a:lnTo>
                    <a:pt x="503" y="0"/>
                  </a:lnTo>
                  <a:close/>
                </a:path>
              </a:pathLst>
            </a:custGeom>
            <a:solidFill>
              <a:srgbClr val="813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0" name="Freeform 308"/>
            <p:cNvSpPr>
              <a:spLocks/>
            </p:cNvSpPr>
            <p:nvPr/>
          </p:nvSpPr>
          <p:spPr bwMode="auto">
            <a:xfrm>
              <a:off x="1088157" y="6558011"/>
              <a:ext cx="782816" cy="71589"/>
            </a:xfrm>
            <a:custGeom>
              <a:avLst/>
              <a:gdLst>
                <a:gd name="T0" fmla="*/ 503 w 503"/>
                <a:gd name="T1" fmla="*/ 0 h 46"/>
                <a:gd name="T2" fmla="*/ 503 w 503"/>
                <a:gd name="T3" fmla="*/ 0 h 46"/>
                <a:gd name="T4" fmla="*/ 0 w 503"/>
                <a:gd name="T5" fmla="*/ 0 h 46"/>
                <a:gd name="T6" fmla="*/ 0 w 503"/>
                <a:gd name="T7" fmla="*/ 46 h 46"/>
                <a:gd name="T8" fmla="*/ 99 w 503"/>
                <a:gd name="T9" fmla="*/ 46 h 46"/>
                <a:gd name="T10" fmla="*/ 99 w 503"/>
                <a:gd name="T11" fmla="*/ 19 h 46"/>
                <a:gd name="T12" fmla="*/ 165 w 503"/>
                <a:gd name="T13" fmla="*/ 19 h 46"/>
                <a:gd name="T14" fmla="*/ 165 w 503"/>
                <a:gd name="T15" fmla="*/ 46 h 46"/>
                <a:gd name="T16" fmla="*/ 170 w 503"/>
                <a:gd name="T17" fmla="*/ 46 h 46"/>
                <a:gd name="T18" fmla="*/ 170 w 503"/>
                <a:gd name="T19" fmla="*/ 19 h 46"/>
                <a:gd name="T20" fmla="*/ 236 w 503"/>
                <a:gd name="T21" fmla="*/ 19 h 46"/>
                <a:gd name="T22" fmla="*/ 236 w 503"/>
                <a:gd name="T23" fmla="*/ 46 h 46"/>
                <a:gd name="T24" fmla="*/ 277 w 503"/>
                <a:gd name="T25" fmla="*/ 46 h 46"/>
                <a:gd name="T26" fmla="*/ 277 w 503"/>
                <a:gd name="T27" fmla="*/ 19 h 46"/>
                <a:gd name="T28" fmla="*/ 343 w 503"/>
                <a:gd name="T29" fmla="*/ 19 h 46"/>
                <a:gd name="T30" fmla="*/ 343 w 503"/>
                <a:gd name="T31" fmla="*/ 46 h 46"/>
                <a:gd name="T32" fmla="*/ 348 w 503"/>
                <a:gd name="T33" fmla="*/ 46 h 46"/>
                <a:gd name="T34" fmla="*/ 348 w 503"/>
                <a:gd name="T35" fmla="*/ 19 h 46"/>
                <a:gd name="T36" fmla="*/ 414 w 503"/>
                <a:gd name="T37" fmla="*/ 19 h 46"/>
                <a:gd name="T38" fmla="*/ 414 w 503"/>
                <a:gd name="T39" fmla="*/ 46 h 46"/>
                <a:gd name="T40" fmla="*/ 503 w 503"/>
                <a:gd name="T41" fmla="*/ 46 h 46"/>
                <a:gd name="T42" fmla="*/ 503 w 503"/>
                <a:gd name="T4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3" h="46">
                  <a:moveTo>
                    <a:pt x="503" y="0"/>
                  </a:moveTo>
                  <a:lnTo>
                    <a:pt x="503" y="0"/>
                  </a:lnTo>
                  <a:lnTo>
                    <a:pt x="0" y="0"/>
                  </a:lnTo>
                  <a:lnTo>
                    <a:pt x="0" y="46"/>
                  </a:lnTo>
                  <a:lnTo>
                    <a:pt x="99" y="46"/>
                  </a:lnTo>
                  <a:lnTo>
                    <a:pt x="99" y="19"/>
                  </a:lnTo>
                  <a:lnTo>
                    <a:pt x="165" y="19"/>
                  </a:lnTo>
                  <a:lnTo>
                    <a:pt x="165" y="46"/>
                  </a:lnTo>
                  <a:lnTo>
                    <a:pt x="170" y="46"/>
                  </a:lnTo>
                  <a:lnTo>
                    <a:pt x="170" y="19"/>
                  </a:lnTo>
                  <a:lnTo>
                    <a:pt x="236" y="19"/>
                  </a:lnTo>
                  <a:lnTo>
                    <a:pt x="236" y="46"/>
                  </a:lnTo>
                  <a:lnTo>
                    <a:pt x="277" y="46"/>
                  </a:lnTo>
                  <a:lnTo>
                    <a:pt x="277" y="19"/>
                  </a:lnTo>
                  <a:lnTo>
                    <a:pt x="343" y="19"/>
                  </a:lnTo>
                  <a:lnTo>
                    <a:pt x="343" y="46"/>
                  </a:lnTo>
                  <a:lnTo>
                    <a:pt x="348" y="46"/>
                  </a:lnTo>
                  <a:lnTo>
                    <a:pt x="348" y="19"/>
                  </a:lnTo>
                  <a:lnTo>
                    <a:pt x="414" y="19"/>
                  </a:lnTo>
                  <a:lnTo>
                    <a:pt x="414" y="46"/>
                  </a:lnTo>
                  <a:lnTo>
                    <a:pt x="503" y="46"/>
                  </a:lnTo>
                  <a:lnTo>
                    <a:pt x="5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1" name="Freeform 309"/>
            <p:cNvSpPr>
              <a:spLocks/>
            </p:cNvSpPr>
            <p:nvPr/>
          </p:nvSpPr>
          <p:spPr bwMode="auto">
            <a:xfrm>
              <a:off x="1352727" y="6587579"/>
              <a:ext cx="102715" cy="42019"/>
            </a:xfrm>
            <a:custGeom>
              <a:avLst/>
              <a:gdLst>
                <a:gd name="T0" fmla="*/ 66 w 66"/>
                <a:gd name="T1" fmla="*/ 0 h 27"/>
                <a:gd name="T2" fmla="*/ 0 w 66"/>
                <a:gd name="T3" fmla="*/ 0 h 27"/>
                <a:gd name="T4" fmla="*/ 0 w 66"/>
                <a:gd name="T5" fmla="*/ 27 h 27"/>
                <a:gd name="T6" fmla="*/ 10 w 66"/>
                <a:gd name="T7" fmla="*/ 27 h 27"/>
                <a:gd name="T8" fmla="*/ 10 w 66"/>
                <a:gd name="T9" fmla="*/ 11 h 27"/>
                <a:gd name="T10" fmla="*/ 56 w 66"/>
                <a:gd name="T11" fmla="*/ 11 h 27"/>
                <a:gd name="T12" fmla="*/ 56 w 66"/>
                <a:gd name="T13" fmla="*/ 27 h 27"/>
                <a:gd name="T14" fmla="*/ 66 w 66"/>
                <a:gd name="T15" fmla="*/ 27 h 27"/>
                <a:gd name="T16" fmla="*/ 66 w 66"/>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7">
                  <a:moveTo>
                    <a:pt x="66" y="0"/>
                  </a:moveTo>
                  <a:lnTo>
                    <a:pt x="0" y="0"/>
                  </a:lnTo>
                  <a:lnTo>
                    <a:pt x="0" y="27"/>
                  </a:lnTo>
                  <a:lnTo>
                    <a:pt x="10" y="27"/>
                  </a:lnTo>
                  <a:lnTo>
                    <a:pt x="10" y="11"/>
                  </a:lnTo>
                  <a:lnTo>
                    <a:pt x="56" y="11"/>
                  </a:lnTo>
                  <a:lnTo>
                    <a:pt x="56" y="27"/>
                  </a:lnTo>
                  <a:lnTo>
                    <a:pt x="66" y="27"/>
                  </a:lnTo>
                  <a:lnTo>
                    <a:pt x="66"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2" name="Freeform 310"/>
            <p:cNvSpPr>
              <a:spLocks/>
            </p:cNvSpPr>
            <p:nvPr/>
          </p:nvSpPr>
          <p:spPr bwMode="auto">
            <a:xfrm>
              <a:off x="1352727" y="6587579"/>
              <a:ext cx="102715" cy="42019"/>
            </a:xfrm>
            <a:custGeom>
              <a:avLst/>
              <a:gdLst>
                <a:gd name="T0" fmla="*/ 66 w 66"/>
                <a:gd name="T1" fmla="*/ 0 h 27"/>
                <a:gd name="T2" fmla="*/ 0 w 66"/>
                <a:gd name="T3" fmla="*/ 0 h 27"/>
                <a:gd name="T4" fmla="*/ 0 w 66"/>
                <a:gd name="T5" fmla="*/ 27 h 27"/>
                <a:gd name="T6" fmla="*/ 10 w 66"/>
                <a:gd name="T7" fmla="*/ 27 h 27"/>
                <a:gd name="T8" fmla="*/ 10 w 66"/>
                <a:gd name="T9" fmla="*/ 11 h 27"/>
                <a:gd name="T10" fmla="*/ 56 w 66"/>
                <a:gd name="T11" fmla="*/ 11 h 27"/>
                <a:gd name="T12" fmla="*/ 56 w 66"/>
                <a:gd name="T13" fmla="*/ 27 h 27"/>
                <a:gd name="T14" fmla="*/ 66 w 66"/>
                <a:gd name="T15" fmla="*/ 27 h 27"/>
                <a:gd name="T16" fmla="*/ 66 w 66"/>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7">
                  <a:moveTo>
                    <a:pt x="66" y="0"/>
                  </a:moveTo>
                  <a:lnTo>
                    <a:pt x="0" y="0"/>
                  </a:lnTo>
                  <a:lnTo>
                    <a:pt x="0" y="27"/>
                  </a:lnTo>
                  <a:lnTo>
                    <a:pt x="10" y="27"/>
                  </a:lnTo>
                  <a:lnTo>
                    <a:pt x="10" y="11"/>
                  </a:lnTo>
                  <a:lnTo>
                    <a:pt x="56" y="11"/>
                  </a:lnTo>
                  <a:lnTo>
                    <a:pt x="56" y="27"/>
                  </a:lnTo>
                  <a:lnTo>
                    <a:pt x="66" y="27"/>
                  </a:lnTo>
                  <a:lnTo>
                    <a:pt x="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3" name="Freeform 311"/>
            <p:cNvSpPr>
              <a:spLocks/>
            </p:cNvSpPr>
            <p:nvPr/>
          </p:nvSpPr>
          <p:spPr bwMode="auto">
            <a:xfrm>
              <a:off x="1242231" y="6587579"/>
              <a:ext cx="102715" cy="42019"/>
            </a:xfrm>
            <a:custGeom>
              <a:avLst/>
              <a:gdLst>
                <a:gd name="T0" fmla="*/ 66 w 66"/>
                <a:gd name="T1" fmla="*/ 0 h 27"/>
                <a:gd name="T2" fmla="*/ 0 w 66"/>
                <a:gd name="T3" fmla="*/ 0 h 27"/>
                <a:gd name="T4" fmla="*/ 0 w 66"/>
                <a:gd name="T5" fmla="*/ 27 h 27"/>
                <a:gd name="T6" fmla="*/ 10 w 66"/>
                <a:gd name="T7" fmla="*/ 27 h 27"/>
                <a:gd name="T8" fmla="*/ 10 w 66"/>
                <a:gd name="T9" fmla="*/ 11 h 27"/>
                <a:gd name="T10" fmla="*/ 56 w 66"/>
                <a:gd name="T11" fmla="*/ 11 h 27"/>
                <a:gd name="T12" fmla="*/ 56 w 66"/>
                <a:gd name="T13" fmla="*/ 27 h 27"/>
                <a:gd name="T14" fmla="*/ 66 w 66"/>
                <a:gd name="T15" fmla="*/ 27 h 27"/>
                <a:gd name="T16" fmla="*/ 66 w 66"/>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7">
                  <a:moveTo>
                    <a:pt x="66" y="0"/>
                  </a:moveTo>
                  <a:lnTo>
                    <a:pt x="0" y="0"/>
                  </a:lnTo>
                  <a:lnTo>
                    <a:pt x="0" y="27"/>
                  </a:lnTo>
                  <a:lnTo>
                    <a:pt x="10" y="27"/>
                  </a:lnTo>
                  <a:lnTo>
                    <a:pt x="10" y="11"/>
                  </a:lnTo>
                  <a:lnTo>
                    <a:pt x="56" y="11"/>
                  </a:lnTo>
                  <a:lnTo>
                    <a:pt x="56" y="27"/>
                  </a:lnTo>
                  <a:lnTo>
                    <a:pt x="66" y="27"/>
                  </a:lnTo>
                  <a:lnTo>
                    <a:pt x="66"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4" name="Freeform 312"/>
            <p:cNvSpPr>
              <a:spLocks/>
            </p:cNvSpPr>
            <p:nvPr/>
          </p:nvSpPr>
          <p:spPr bwMode="auto">
            <a:xfrm>
              <a:off x="1242231" y="6587579"/>
              <a:ext cx="102715" cy="42019"/>
            </a:xfrm>
            <a:custGeom>
              <a:avLst/>
              <a:gdLst>
                <a:gd name="T0" fmla="*/ 66 w 66"/>
                <a:gd name="T1" fmla="*/ 0 h 27"/>
                <a:gd name="T2" fmla="*/ 0 w 66"/>
                <a:gd name="T3" fmla="*/ 0 h 27"/>
                <a:gd name="T4" fmla="*/ 0 w 66"/>
                <a:gd name="T5" fmla="*/ 27 h 27"/>
                <a:gd name="T6" fmla="*/ 10 w 66"/>
                <a:gd name="T7" fmla="*/ 27 h 27"/>
                <a:gd name="T8" fmla="*/ 10 w 66"/>
                <a:gd name="T9" fmla="*/ 11 h 27"/>
                <a:gd name="T10" fmla="*/ 56 w 66"/>
                <a:gd name="T11" fmla="*/ 11 h 27"/>
                <a:gd name="T12" fmla="*/ 56 w 66"/>
                <a:gd name="T13" fmla="*/ 27 h 27"/>
                <a:gd name="T14" fmla="*/ 66 w 66"/>
                <a:gd name="T15" fmla="*/ 27 h 27"/>
                <a:gd name="T16" fmla="*/ 66 w 66"/>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7">
                  <a:moveTo>
                    <a:pt x="66" y="0"/>
                  </a:moveTo>
                  <a:lnTo>
                    <a:pt x="0" y="0"/>
                  </a:lnTo>
                  <a:lnTo>
                    <a:pt x="0" y="27"/>
                  </a:lnTo>
                  <a:lnTo>
                    <a:pt x="10" y="27"/>
                  </a:lnTo>
                  <a:lnTo>
                    <a:pt x="10" y="11"/>
                  </a:lnTo>
                  <a:lnTo>
                    <a:pt x="56" y="11"/>
                  </a:lnTo>
                  <a:lnTo>
                    <a:pt x="56" y="27"/>
                  </a:lnTo>
                  <a:lnTo>
                    <a:pt x="66" y="27"/>
                  </a:lnTo>
                  <a:lnTo>
                    <a:pt x="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5" name="Freeform 313"/>
            <p:cNvSpPr>
              <a:spLocks/>
            </p:cNvSpPr>
            <p:nvPr/>
          </p:nvSpPr>
          <p:spPr bwMode="auto">
            <a:xfrm>
              <a:off x="1629747" y="6587579"/>
              <a:ext cx="102715" cy="42019"/>
            </a:xfrm>
            <a:custGeom>
              <a:avLst/>
              <a:gdLst>
                <a:gd name="T0" fmla="*/ 66 w 66"/>
                <a:gd name="T1" fmla="*/ 0 h 27"/>
                <a:gd name="T2" fmla="*/ 0 w 66"/>
                <a:gd name="T3" fmla="*/ 0 h 27"/>
                <a:gd name="T4" fmla="*/ 0 w 66"/>
                <a:gd name="T5" fmla="*/ 27 h 27"/>
                <a:gd name="T6" fmla="*/ 10 w 66"/>
                <a:gd name="T7" fmla="*/ 27 h 27"/>
                <a:gd name="T8" fmla="*/ 10 w 66"/>
                <a:gd name="T9" fmla="*/ 11 h 27"/>
                <a:gd name="T10" fmla="*/ 56 w 66"/>
                <a:gd name="T11" fmla="*/ 11 h 27"/>
                <a:gd name="T12" fmla="*/ 56 w 66"/>
                <a:gd name="T13" fmla="*/ 27 h 27"/>
                <a:gd name="T14" fmla="*/ 66 w 66"/>
                <a:gd name="T15" fmla="*/ 27 h 27"/>
                <a:gd name="T16" fmla="*/ 66 w 66"/>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7">
                  <a:moveTo>
                    <a:pt x="66" y="0"/>
                  </a:moveTo>
                  <a:lnTo>
                    <a:pt x="0" y="0"/>
                  </a:lnTo>
                  <a:lnTo>
                    <a:pt x="0" y="27"/>
                  </a:lnTo>
                  <a:lnTo>
                    <a:pt x="10" y="27"/>
                  </a:lnTo>
                  <a:lnTo>
                    <a:pt x="10" y="11"/>
                  </a:lnTo>
                  <a:lnTo>
                    <a:pt x="56" y="11"/>
                  </a:lnTo>
                  <a:lnTo>
                    <a:pt x="56" y="27"/>
                  </a:lnTo>
                  <a:lnTo>
                    <a:pt x="66" y="27"/>
                  </a:lnTo>
                  <a:lnTo>
                    <a:pt x="66"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6" name="Freeform 314"/>
            <p:cNvSpPr>
              <a:spLocks/>
            </p:cNvSpPr>
            <p:nvPr/>
          </p:nvSpPr>
          <p:spPr bwMode="auto">
            <a:xfrm>
              <a:off x="1629747" y="6587579"/>
              <a:ext cx="102715" cy="42019"/>
            </a:xfrm>
            <a:custGeom>
              <a:avLst/>
              <a:gdLst>
                <a:gd name="T0" fmla="*/ 66 w 66"/>
                <a:gd name="T1" fmla="*/ 0 h 27"/>
                <a:gd name="T2" fmla="*/ 0 w 66"/>
                <a:gd name="T3" fmla="*/ 0 h 27"/>
                <a:gd name="T4" fmla="*/ 0 w 66"/>
                <a:gd name="T5" fmla="*/ 27 h 27"/>
                <a:gd name="T6" fmla="*/ 10 w 66"/>
                <a:gd name="T7" fmla="*/ 27 h 27"/>
                <a:gd name="T8" fmla="*/ 10 w 66"/>
                <a:gd name="T9" fmla="*/ 11 h 27"/>
                <a:gd name="T10" fmla="*/ 56 w 66"/>
                <a:gd name="T11" fmla="*/ 11 h 27"/>
                <a:gd name="T12" fmla="*/ 56 w 66"/>
                <a:gd name="T13" fmla="*/ 27 h 27"/>
                <a:gd name="T14" fmla="*/ 66 w 66"/>
                <a:gd name="T15" fmla="*/ 27 h 27"/>
                <a:gd name="T16" fmla="*/ 66 w 66"/>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7">
                  <a:moveTo>
                    <a:pt x="66" y="0"/>
                  </a:moveTo>
                  <a:lnTo>
                    <a:pt x="0" y="0"/>
                  </a:lnTo>
                  <a:lnTo>
                    <a:pt x="0" y="27"/>
                  </a:lnTo>
                  <a:lnTo>
                    <a:pt x="10" y="27"/>
                  </a:lnTo>
                  <a:lnTo>
                    <a:pt x="10" y="11"/>
                  </a:lnTo>
                  <a:lnTo>
                    <a:pt x="56" y="11"/>
                  </a:lnTo>
                  <a:lnTo>
                    <a:pt x="56" y="27"/>
                  </a:lnTo>
                  <a:lnTo>
                    <a:pt x="66" y="27"/>
                  </a:lnTo>
                  <a:lnTo>
                    <a:pt x="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7" name="Freeform 315"/>
            <p:cNvSpPr>
              <a:spLocks/>
            </p:cNvSpPr>
            <p:nvPr/>
          </p:nvSpPr>
          <p:spPr bwMode="auto">
            <a:xfrm>
              <a:off x="1519251" y="6587579"/>
              <a:ext cx="102715" cy="42019"/>
            </a:xfrm>
            <a:custGeom>
              <a:avLst/>
              <a:gdLst>
                <a:gd name="T0" fmla="*/ 66 w 66"/>
                <a:gd name="T1" fmla="*/ 0 h 27"/>
                <a:gd name="T2" fmla="*/ 0 w 66"/>
                <a:gd name="T3" fmla="*/ 0 h 27"/>
                <a:gd name="T4" fmla="*/ 0 w 66"/>
                <a:gd name="T5" fmla="*/ 27 h 27"/>
                <a:gd name="T6" fmla="*/ 8 w 66"/>
                <a:gd name="T7" fmla="*/ 27 h 27"/>
                <a:gd name="T8" fmla="*/ 8 w 66"/>
                <a:gd name="T9" fmla="*/ 11 h 27"/>
                <a:gd name="T10" fmla="*/ 56 w 66"/>
                <a:gd name="T11" fmla="*/ 11 h 27"/>
                <a:gd name="T12" fmla="*/ 56 w 66"/>
                <a:gd name="T13" fmla="*/ 27 h 27"/>
                <a:gd name="T14" fmla="*/ 66 w 66"/>
                <a:gd name="T15" fmla="*/ 27 h 27"/>
                <a:gd name="T16" fmla="*/ 66 w 66"/>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7">
                  <a:moveTo>
                    <a:pt x="66" y="0"/>
                  </a:moveTo>
                  <a:lnTo>
                    <a:pt x="0" y="0"/>
                  </a:lnTo>
                  <a:lnTo>
                    <a:pt x="0" y="27"/>
                  </a:lnTo>
                  <a:lnTo>
                    <a:pt x="8" y="27"/>
                  </a:lnTo>
                  <a:lnTo>
                    <a:pt x="8" y="11"/>
                  </a:lnTo>
                  <a:lnTo>
                    <a:pt x="56" y="11"/>
                  </a:lnTo>
                  <a:lnTo>
                    <a:pt x="56" y="27"/>
                  </a:lnTo>
                  <a:lnTo>
                    <a:pt x="66" y="27"/>
                  </a:lnTo>
                  <a:lnTo>
                    <a:pt x="66"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8" name="Freeform 316"/>
            <p:cNvSpPr>
              <a:spLocks/>
            </p:cNvSpPr>
            <p:nvPr/>
          </p:nvSpPr>
          <p:spPr bwMode="auto">
            <a:xfrm>
              <a:off x="1519251" y="6587579"/>
              <a:ext cx="102715" cy="42019"/>
            </a:xfrm>
            <a:custGeom>
              <a:avLst/>
              <a:gdLst>
                <a:gd name="T0" fmla="*/ 66 w 66"/>
                <a:gd name="T1" fmla="*/ 0 h 27"/>
                <a:gd name="T2" fmla="*/ 0 w 66"/>
                <a:gd name="T3" fmla="*/ 0 h 27"/>
                <a:gd name="T4" fmla="*/ 0 w 66"/>
                <a:gd name="T5" fmla="*/ 27 h 27"/>
                <a:gd name="T6" fmla="*/ 8 w 66"/>
                <a:gd name="T7" fmla="*/ 27 h 27"/>
                <a:gd name="T8" fmla="*/ 8 w 66"/>
                <a:gd name="T9" fmla="*/ 11 h 27"/>
                <a:gd name="T10" fmla="*/ 56 w 66"/>
                <a:gd name="T11" fmla="*/ 11 h 27"/>
                <a:gd name="T12" fmla="*/ 56 w 66"/>
                <a:gd name="T13" fmla="*/ 27 h 27"/>
                <a:gd name="T14" fmla="*/ 66 w 66"/>
                <a:gd name="T15" fmla="*/ 27 h 27"/>
                <a:gd name="T16" fmla="*/ 66 w 66"/>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7">
                  <a:moveTo>
                    <a:pt x="66" y="0"/>
                  </a:moveTo>
                  <a:lnTo>
                    <a:pt x="0" y="0"/>
                  </a:lnTo>
                  <a:lnTo>
                    <a:pt x="0" y="27"/>
                  </a:lnTo>
                  <a:lnTo>
                    <a:pt x="8" y="27"/>
                  </a:lnTo>
                  <a:lnTo>
                    <a:pt x="8" y="11"/>
                  </a:lnTo>
                  <a:lnTo>
                    <a:pt x="56" y="11"/>
                  </a:lnTo>
                  <a:lnTo>
                    <a:pt x="56" y="27"/>
                  </a:lnTo>
                  <a:lnTo>
                    <a:pt x="66" y="27"/>
                  </a:lnTo>
                  <a:lnTo>
                    <a:pt x="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9" name="Rectangle 317"/>
            <p:cNvSpPr>
              <a:spLocks noChangeArrowheads="1"/>
            </p:cNvSpPr>
            <p:nvPr/>
          </p:nvSpPr>
          <p:spPr bwMode="auto">
            <a:xfrm>
              <a:off x="1088157" y="6558010"/>
              <a:ext cx="782816" cy="1556"/>
            </a:xfrm>
            <a:prstGeom prst="rect">
              <a:avLst/>
            </a:prstGeom>
            <a:solidFill>
              <a:srgbClr val="56226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0" name="Freeform 318"/>
            <p:cNvSpPr>
              <a:spLocks/>
            </p:cNvSpPr>
            <p:nvPr/>
          </p:nvSpPr>
          <p:spPr bwMode="auto">
            <a:xfrm>
              <a:off x="1088157" y="6558010"/>
              <a:ext cx="782816" cy="0"/>
            </a:xfrm>
            <a:custGeom>
              <a:avLst/>
              <a:gdLst>
                <a:gd name="T0" fmla="*/ 503 w 503"/>
                <a:gd name="T1" fmla="*/ 0 w 503"/>
                <a:gd name="T2" fmla="*/ 0 w 503"/>
                <a:gd name="T3" fmla="*/ 503 w 503"/>
              </a:gdLst>
              <a:ahLst/>
              <a:cxnLst>
                <a:cxn ang="0">
                  <a:pos x="T0" y="0"/>
                </a:cxn>
                <a:cxn ang="0">
                  <a:pos x="T1" y="0"/>
                </a:cxn>
                <a:cxn ang="0">
                  <a:pos x="T2" y="0"/>
                </a:cxn>
                <a:cxn ang="0">
                  <a:pos x="T3" y="0"/>
                </a:cxn>
              </a:cxnLst>
              <a:rect l="0" t="0" r="r" b="b"/>
              <a:pathLst>
                <a:path w="503">
                  <a:moveTo>
                    <a:pt x="503" y="0"/>
                  </a:moveTo>
                  <a:lnTo>
                    <a:pt x="0" y="0"/>
                  </a:lnTo>
                  <a:lnTo>
                    <a:pt x="0" y="0"/>
                  </a:lnTo>
                  <a:lnTo>
                    <a:pt x="5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1" name="Rectangle 319"/>
            <p:cNvSpPr>
              <a:spLocks noChangeArrowheads="1"/>
            </p:cNvSpPr>
            <p:nvPr/>
          </p:nvSpPr>
          <p:spPr bwMode="auto">
            <a:xfrm>
              <a:off x="1257794" y="6604698"/>
              <a:ext cx="71589" cy="24901"/>
            </a:xfrm>
            <a:prstGeom prst="rect">
              <a:avLst/>
            </a:prstGeom>
            <a:solidFill>
              <a:srgbClr val="9D79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2" name="Rectangle 320"/>
            <p:cNvSpPr>
              <a:spLocks noChangeArrowheads="1"/>
            </p:cNvSpPr>
            <p:nvPr/>
          </p:nvSpPr>
          <p:spPr bwMode="auto">
            <a:xfrm>
              <a:off x="1257794" y="6604698"/>
              <a:ext cx="71589" cy="24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3" name="Rectangle 321"/>
            <p:cNvSpPr>
              <a:spLocks noChangeArrowheads="1"/>
            </p:cNvSpPr>
            <p:nvPr/>
          </p:nvSpPr>
          <p:spPr bwMode="auto">
            <a:xfrm>
              <a:off x="1368290" y="6604698"/>
              <a:ext cx="71589" cy="24901"/>
            </a:xfrm>
            <a:prstGeom prst="rect">
              <a:avLst/>
            </a:prstGeom>
            <a:solidFill>
              <a:srgbClr val="9D79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4" name="Rectangle 322"/>
            <p:cNvSpPr>
              <a:spLocks noChangeArrowheads="1"/>
            </p:cNvSpPr>
            <p:nvPr/>
          </p:nvSpPr>
          <p:spPr bwMode="auto">
            <a:xfrm>
              <a:off x="1368290" y="6604698"/>
              <a:ext cx="71589" cy="24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5" name="Rectangle 323"/>
            <p:cNvSpPr>
              <a:spLocks noChangeArrowheads="1"/>
            </p:cNvSpPr>
            <p:nvPr/>
          </p:nvSpPr>
          <p:spPr bwMode="auto">
            <a:xfrm>
              <a:off x="1531701" y="6604698"/>
              <a:ext cx="74702" cy="24901"/>
            </a:xfrm>
            <a:prstGeom prst="rect">
              <a:avLst/>
            </a:prstGeom>
            <a:solidFill>
              <a:srgbClr val="9D79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6" name="Rectangle 324"/>
            <p:cNvSpPr>
              <a:spLocks noChangeArrowheads="1"/>
            </p:cNvSpPr>
            <p:nvPr/>
          </p:nvSpPr>
          <p:spPr bwMode="auto">
            <a:xfrm>
              <a:off x="1531701" y="6604698"/>
              <a:ext cx="74702" cy="24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7" name="Rectangle 325"/>
            <p:cNvSpPr>
              <a:spLocks noChangeArrowheads="1"/>
            </p:cNvSpPr>
            <p:nvPr/>
          </p:nvSpPr>
          <p:spPr bwMode="auto">
            <a:xfrm>
              <a:off x="1645310" y="6604698"/>
              <a:ext cx="71589" cy="24901"/>
            </a:xfrm>
            <a:prstGeom prst="rect">
              <a:avLst/>
            </a:prstGeom>
            <a:solidFill>
              <a:srgbClr val="9D79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8" name="Rectangle 326"/>
            <p:cNvSpPr>
              <a:spLocks noChangeArrowheads="1"/>
            </p:cNvSpPr>
            <p:nvPr/>
          </p:nvSpPr>
          <p:spPr bwMode="auto">
            <a:xfrm>
              <a:off x="1645310" y="6604698"/>
              <a:ext cx="71589" cy="24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9" name="TextBox 348"/>
            <p:cNvSpPr txBox="1"/>
            <p:nvPr/>
          </p:nvSpPr>
          <p:spPr>
            <a:xfrm>
              <a:off x="1858132" y="5354995"/>
              <a:ext cx="176640" cy="1166789"/>
            </a:xfrm>
            <a:prstGeom prst="rect">
              <a:avLst/>
            </a:prstGeom>
            <a:noFill/>
          </p:spPr>
          <p:txBody>
            <a:bodyPr wrap="square" lIns="179259" tIns="143407" rIns="179259" bIns="143407" rtlCol="0">
              <a:spAutoFit/>
            </a:bodyPr>
            <a:lstStyle/>
            <a:p>
              <a:pPr algn="ctr" defTabSz="914192">
                <a:lnSpc>
                  <a:spcPct val="90000"/>
                </a:lnSpc>
                <a:spcAft>
                  <a:spcPts val="588"/>
                </a:spcAft>
              </a:pPr>
              <a:r>
                <a:rPr lang="en-US" sz="588" b="1" dirty="0">
                  <a:solidFill>
                    <a:srgbClr val="FFFFFF"/>
                  </a:solidFill>
                  <a:latin typeface="Segoe UI"/>
                </a:rPr>
                <a:t>MARKTPLACE</a:t>
              </a:r>
            </a:p>
          </p:txBody>
        </p:sp>
        <p:grpSp>
          <p:nvGrpSpPr>
            <p:cNvPr id="350" name="Group 349"/>
            <p:cNvGrpSpPr/>
            <p:nvPr/>
          </p:nvGrpSpPr>
          <p:grpSpPr>
            <a:xfrm>
              <a:off x="2190988" y="5037159"/>
              <a:ext cx="1206544" cy="1221825"/>
              <a:chOff x="6478739" y="4760119"/>
              <a:chExt cx="1230738" cy="1246325"/>
            </a:xfrm>
          </p:grpSpPr>
          <p:sp>
            <p:nvSpPr>
              <p:cNvPr id="351" name="Freeform 94"/>
              <p:cNvSpPr>
                <a:spLocks/>
              </p:cNvSpPr>
              <p:nvPr/>
            </p:nvSpPr>
            <p:spPr bwMode="auto">
              <a:xfrm flipH="1">
                <a:off x="6673167" y="4760119"/>
                <a:ext cx="1031548" cy="679216"/>
              </a:xfrm>
              <a:custGeom>
                <a:avLst/>
                <a:gdLst>
                  <a:gd name="T0" fmla="*/ 387 w 460"/>
                  <a:gd name="T1" fmla="*/ 133 h 303"/>
                  <a:gd name="T2" fmla="*/ 387 w 460"/>
                  <a:gd name="T3" fmla="*/ 127 h 303"/>
                  <a:gd name="T4" fmla="*/ 260 w 460"/>
                  <a:gd name="T5" fmla="*/ 0 h 303"/>
                  <a:gd name="T6" fmla="*/ 154 w 460"/>
                  <a:gd name="T7" fmla="*/ 57 h 303"/>
                  <a:gd name="T8" fmla="*/ 119 w 460"/>
                  <a:gd name="T9" fmla="*/ 47 h 303"/>
                  <a:gd name="T10" fmla="*/ 78 w 460"/>
                  <a:gd name="T11" fmla="*/ 60 h 303"/>
                  <a:gd name="T12" fmla="*/ 46 w 460"/>
                  <a:gd name="T13" fmla="*/ 119 h 303"/>
                  <a:gd name="T14" fmla="*/ 0 w 460"/>
                  <a:gd name="T15" fmla="*/ 203 h 303"/>
                  <a:gd name="T16" fmla="*/ 89 w 460"/>
                  <a:gd name="T17" fmla="*/ 303 h 303"/>
                  <a:gd name="T18" fmla="*/ 100 w 460"/>
                  <a:gd name="T19" fmla="*/ 303 h 303"/>
                  <a:gd name="T20" fmla="*/ 110 w 460"/>
                  <a:gd name="T21" fmla="*/ 303 h 303"/>
                  <a:gd name="T22" fmla="*/ 317 w 460"/>
                  <a:gd name="T23" fmla="*/ 303 h 303"/>
                  <a:gd name="T24" fmla="*/ 321 w 460"/>
                  <a:gd name="T25" fmla="*/ 303 h 303"/>
                  <a:gd name="T26" fmla="*/ 327 w 460"/>
                  <a:gd name="T27" fmla="*/ 303 h 303"/>
                  <a:gd name="T28" fmla="*/ 342 w 460"/>
                  <a:gd name="T29" fmla="*/ 303 h 303"/>
                  <a:gd name="T30" fmla="*/ 375 w 460"/>
                  <a:gd name="T31" fmla="*/ 303 h 303"/>
                  <a:gd name="T32" fmla="*/ 460 w 460"/>
                  <a:gd name="T33" fmla="*/ 217 h 303"/>
                  <a:gd name="T34" fmla="*/ 387 w 460"/>
                  <a:gd name="T35" fmla="*/ 1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0" h="303">
                    <a:moveTo>
                      <a:pt x="387" y="133"/>
                    </a:moveTo>
                    <a:cubicBezTo>
                      <a:pt x="387" y="131"/>
                      <a:pt x="387" y="128"/>
                      <a:pt x="387" y="127"/>
                    </a:cubicBezTo>
                    <a:cubicBezTo>
                      <a:pt x="387" y="57"/>
                      <a:pt x="330" y="0"/>
                      <a:pt x="260" y="0"/>
                    </a:cubicBezTo>
                    <a:cubicBezTo>
                      <a:pt x="216" y="0"/>
                      <a:pt x="177" y="23"/>
                      <a:pt x="154" y="57"/>
                    </a:cubicBezTo>
                    <a:cubicBezTo>
                      <a:pt x="144" y="51"/>
                      <a:pt x="132" y="47"/>
                      <a:pt x="119" y="47"/>
                    </a:cubicBezTo>
                    <a:cubicBezTo>
                      <a:pt x="104" y="47"/>
                      <a:pt x="90" y="52"/>
                      <a:pt x="78" y="60"/>
                    </a:cubicBezTo>
                    <a:cubicBezTo>
                      <a:pt x="59" y="73"/>
                      <a:pt x="46" y="94"/>
                      <a:pt x="46" y="119"/>
                    </a:cubicBezTo>
                    <a:cubicBezTo>
                      <a:pt x="19" y="137"/>
                      <a:pt x="0" y="168"/>
                      <a:pt x="0" y="203"/>
                    </a:cubicBezTo>
                    <a:cubicBezTo>
                      <a:pt x="0" y="254"/>
                      <a:pt x="39" y="297"/>
                      <a:pt x="89" y="303"/>
                    </a:cubicBezTo>
                    <a:cubicBezTo>
                      <a:pt x="92" y="303"/>
                      <a:pt x="97" y="303"/>
                      <a:pt x="100" y="303"/>
                    </a:cubicBezTo>
                    <a:cubicBezTo>
                      <a:pt x="103" y="303"/>
                      <a:pt x="107" y="303"/>
                      <a:pt x="110" y="303"/>
                    </a:cubicBezTo>
                    <a:cubicBezTo>
                      <a:pt x="157" y="303"/>
                      <a:pt x="266" y="303"/>
                      <a:pt x="317" y="303"/>
                    </a:cubicBezTo>
                    <a:cubicBezTo>
                      <a:pt x="319" y="303"/>
                      <a:pt x="320" y="303"/>
                      <a:pt x="321" y="303"/>
                    </a:cubicBezTo>
                    <a:cubicBezTo>
                      <a:pt x="327" y="303"/>
                      <a:pt x="327" y="303"/>
                      <a:pt x="327" y="303"/>
                    </a:cubicBezTo>
                    <a:cubicBezTo>
                      <a:pt x="329" y="303"/>
                      <a:pt x="337" y="303"/>
                      <a:pt x="342" y="303"/>
                    </a:cubicBezTo>
                    <a:cubicBezTo>
                      <a:pt x="375" y="303"/>
                      <a:pt x="375" y="303"/>
                      <a:pt x="375" y="303"/>
                    </a:cubicBezTo>
                    <a:cubicBezTo>
                      <a:pt x="422" y="302"/>
                      <a:pt x="460" y="264"/>
                      <a:pt x="460" y="217"/>
                    </a:cubicBezTo>
                    <a:cubicBezTo>
                      <a:pt x="460" y="174"/>
                      <a:pt x="428" y="139"/>
                      <a:pt x="387" y="133"/>
                    </a:cubicBezTo>
                    <a:close/>
                  </a:path>
                </a:pathLst>
              </a:custGeom>
              <a:solidFill>
                <a:schemeClr val="accent1">
                  <a:lumMod val="60000"/>
                  <a:lumOff val="40000"/>
                </a:schemeClr>
              </a:solidFill>
              <a:ln>
                <a:noFill/>
              </a:ln>
              <a:extLst/>
            </p:spPr>
            <p:txBody>
              <a:bodyPr vert="horz" wrap="square" lIns="89630" tIns="44814" rIns="89630" bIns="44814" numCol="1" anchor="t" anchorCtr="0" compatLnSpc="1">
                <a:prstTxWarp prst="textNoShape">
                  <a:avLst/>
                </a:prstTxWarp>
              </a:bodyPr>
              <a:lstStyle/>
              <a:p>
                <a:pPr defTabSz="914192"/>
                <a:endParaRPr lang="en-US" sz="1175" dirty="0">
                  <a:solidFill>
                    <a:srgbClr val="505050"/>
                  </a:solidFill>
                  <a:latin typeface="Segoe UI"/>
                </a:endParaRPr>
              </a:p>
            </p:txBody>
          </p:sp>
          <p:sp>
            <p:nvSpPr>
              <p:cNvPr id="352" name="Freeform 95"/>
              <p:cNvSpPr>
                <a:spLocks/>
              </p:cNvSpPr>
              <p:nvPr/>
            </p:nvSpPr>
            <p:spPr bwMode="auto">
              <a:xfrm flipH="1">
                <a:off x="6478739" y="5213147"/>
                <a:ext cx="1230738" cy="793297"/>
              </a:xfrm>
              <a:custGeom>
                <a:avLst/>
                <a:gdLst>
                  <a:gd name="T0" fmla="*/ 557 w 561"/>
                  <a:gd name="T1" fmla="*/ 563 h 570"/>
                  <a:gd name="T2" fmla="*/ 443 w 561"/>
                  <a:gd name="T3" fmla="*/ 409 h 570"/>
                  <a:gd name="T4" fmla="*/ 395 w 561"/>
                  <a:gd name="T5" fmla="*/ 32 h 570"/>
                  <a:gd name="T6" fmla="*/ 402 w 561"/>
                  <a:gd name="T7" fmla="*/ 31 h 570"/>
                  <a:gd name="T8" fmla="*/ 473 w 561"/>
                  <a:gd name="T9" fmla="*/ 4 h 570"/>
                  <a:gd name="T10" fmla="*/ 470 w 561"/>
                  <a:gd name="T11" fmla="*/ 0 h 570"/>
                  <a:gd name="T12" fmla="*/ 466 w 561"/>
                  <a:gd name="T13" fmla="*/ 4 h 570"/>
                  <a:gd name="T14" fmla="*/ 401 w 561"/>
                  <a:gd name="T15" fmla="*/ 23 h 570"/>
                  <a:gd name="T16" fmla="*/ 237 w 561"/>
                  <a:gd name="T17" fmla="*/ 33 h 570"/>
                  <a:gd name="T18" fmla="*/ 73 w 561"/>
                  <a:gd name="T19" fmla="*/ 23 h 570"/>
                  <a:gd name="T20" fmla="*/ 8 w 561"/>
                  <a:gd name="T21" fmla="*/ 4 h 570"/>
                  <a:gd name="T22" fmla="*/ 4 w 561"/>
                  <a:gd name="T23" fmla="*/ 0 h 570"/>
                  <a:gd name="T24" fmla="*/ 0 w 561"/>
                  <a:gd name="T25" fmla="*/ 4 h 570"/>
                  <a:gd name="T26" fmla="*/ 72 w 561"/>
                  <a:gd name="T27" fmla="*/ 31 h 570"/>
                  <a:gd name="T28" fmla="*/ 237 w 561"/>
                  <a:gd name="T29" fmla="*/ 40 h 570"/>
                  <a:gd name="T30" fmla="*/ 387 w 561"/>
                  <a:gd name="T31" fmla="*/ 33 h 570"/>
                  <a:gd name="T32" fmla="*/ 436 w 561"/>
                  <a:gd name="T33" fmla="*/ 411 h 570"/>
                  <a:gd name="T34" fmla="*/ 557 w 561"/>
                  <a:gd name="T35" fmla="*/ 570 h 570"/>
                  <a:gd name="T36" fmla="*/ 561 w 561"/>
                  <a:gd name="T37" fmla="*/ 567 h 570"/>
                  <a:gd name="T38" fmla="*/ 557 w 561"/>
                  <a:gd name="T39" fmla="*/ 563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1" h="570">
                    <a:moveTo>
                      <a:pt x="557" y="563"/>
                    </a:moveTo>
                    <a:cubicBezTo>
                      <a:pt x="515" y="563"/>
                      <a:pt x="474" y="507"/>
                      <a:pt x="443" y="409"/>
                    </a:cubicBezTo>
                    <a:cubicBezTo>
                      <a:pt x="412" y="308"/>
                      <a:pt x="395" y="174"/>
                      <a:pt x="395" y="32"/>
                    </a:cubicBezTo>
                    <a:cubicBezTo>
                      <a:pt x="397" y="31"/>
                      <a:pt x="400" y="31"/>
                      <a:pt x="402" y="31"/>
                    </a:cubicBezTo>
                    <a:cubicBezTo>
                      <a:pt x="473" y="21"/>
                      <a:pt x="473" y="8"/>
                      <a:pt x="473" y="4"/>
                    </a:cubicBezTo>
                    <a:cubicBezTo>
                      <a:pt x="473" y="2"/>
                      <a:pt x="472" y="0"/>
                      <a:pt x="470" y="0"/>
                    </a:cubicBezTo>
                    <a:cubicBezTo>
                      <a:pt x="468" y="0"/>
                      <a:pt x="466" y="2"/>
                      <a:pt x="466" y="4"/>
                    </a:cubicBezTo>
                    <a:cubicBezTo>
                      <a:pt x="466" y="4"/>
                      <a:pt x="465" y="14"/>
                      <a:pt x="401" y="23"/>
                    </a:cubicBezTo>
                    <a:cubicBezTo>
                      <a:pt x="357" y="30"/>
                      <a:pt x="299" y="33"/>
                      <a:pt x="237" y="33"/>
                    </a:cubicBezTo>
                    <a:cubicBezTo>
                      <a:pt x="175" y="33"/>
                      <a:pt x="117" y="30"/>
                      <a:pt x="73" y="23"/>
                    </a:cubicBezTo>
                    <a:cubicBezTo>
                      <a:pt x="9" y="14"/>
                      <a:pt x="8" y="4"/>
                      <a:pt x="8" y="4"/>
                    </a:cubicBezTo>
                    <a:cubicBezTo>
                      <a:pt x="8" y="2"/>
                      <a:pt x="6" y="0"/>
                      <a:pt x="4" y="0"/>
                    </a:cubicBezTo>
                    <a:cubicBezTo>
                      <a:pt x="2" y="0"/>
                      <a:pt x="0" y="2"/>
                      <a:pt x="0" y="4"/>
                    </a:cubicBezTo>
                    <a:cubicBezTo>
                      <a:pt x="0" y="8"/>
                      <a:pt x="0" y="21"/>
                      <a:pt x="72" y="31"/>
                    </a:cubicBezTo>
                    <a:cubicBezTo>
                      <a:pt x="116" y="37"/>
                      <a:pt x="175" y="40"/>
                      <a:pt x="237" y="40"/>
                    </a:cubicBezTo>
                    <a:cubicBezTo>
                      <a:pt x="293" y="40"/>
                      <a:pt x="345" y="38"/>
                      <a:pt x="387" y="33"/>
                    </a:cubicBezTo>
                    <a:cubicBezTo>
                      <a:pt x="387" y="176"/>
                      <a:pt x="405" y="310"/>
                      <a:pt x="436" y="411"/>
                    </a:cubicBezTo>
                    <a:cubicBezTo>
                      <a:pt x="468" y="514"/>
                      <a:pt x="511" y="570"/>
                      <a:pt x="557" y="570"/>
                    </a:cubicBezTo>
                    <a:cubicBezTo>
                      <a:pt x="559" y="570"/>
                      <a:pt x="561" y="569"/>
                      <a:pt x="561" y="567"/>
                    </a:cubicBezTo>
                    <a:cubicBezTo>
                      <a:pt x="561" y="565"/>
                      <a:pt x="559" y="563"/>
                      <a:pt x="557" y="56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dirty="0">
                  <a:solidFill>
                    <a:srgbClr val="505050"/>
                  </a:solidFill>
                  <a:latin typeface="Segoe UI"/>
                </a:endParaRPr>
              </a:p>
            </p:txBody>
          </p:sp>
        </p:grpSp>
        <p:sp>
          <p:nvSpPr>
            <p:cNvPr id="353" name="Freeform 5"/>
            <p:cNvSpPr>
              <a:spLocks/>
            </p:cNvSpPr>
            <p:nvPr/>
          </p:nvSpPr>
          <p:spPr bwMode="auto">
            <a:xfrm flipH="1">
              <a:off x="3563181" y="4932499"/>
              <a:ext cx="697971" cy="452269"/>
            </a:xfrm>
            <a:custGeom>
              <a:avLst/>
              <a:gdLst>
                <a:gd name="T0" fmla="*/ 118 w 140"/>
                <a:gd name="T1" fmla="*/ 40 h 91"/>
                <a:gd name="T2" fmla="*/ 118 w 140"/>
                <a:gd name="T3" fmla="*/ 38 h 91"/>
                <a:gd name="T4" fmla="*/ 79 w 140"/>
                <a:gd name="T5" fmla="*/ 0 h 91"/>
                <a:gd name="T6" fmla="*/ 47 w 140"/>
                <a:gd name="T7" fmla="*/ 17 h 91"/>
                <a:gd name="T8" fmla="*/ 37 w 140"/>
                <a:gd name="T9" fmla="*/ 14 h 91"/>
                <a:gd name="T10" fmla="*/ 24 w 140"/>
                <a:gd name="T11" fmla="*/ 18 h 91"/>
                <a:gd name="T12" fmla="*/ 14 w 140"/>
                <a:gd name="T13" fmla="*/ 36 h 91"/>
                <a:gd name="T14" fmla="*/ 0 w 140"/>
                <a:gd name="T15" fmla="*/ 61 h 91"/>
                <a:gd name="T16" fmla="*/ 27 w 140"/>
                <a:gd name="T17" fmla="*/ 91 h 91"/>
                <a:gd name="T18" fmla="*/ 31 w 140"/>
                <a:gd name="T19" fmla="*/ 91 h 91"/>
                <a:gd name="T20" fmla="*/ 34 w 140"/>
                <a:gd name="T21" fmla="*/ 91 h 91"/>
                <a:gd name="T22" fmla="*/ 97 w 140"/>
                <a:gd name="T23" fmla="*/ 91 h 91"/>
                <a:gd name="T24" fmla="*/ 98 w 140"/>
                <a:gd name="T25" fmla="*/ 91 h 91"/>
                <a:gd name="T26" fmla="*/ 99 w 140"/>
                <a:gd name="T27" fmla="*/ 91 h 91"/>
                <a:gd name="T28" fmla="*/ 104 w 140"/>
                <a:gd name="T29" fmla="*/ 91 h 91"/>
                <a:gd name="T30" fmla="*/ 114 w 140"/>
                <a:gd name="T31" fmla="*/ 91 h 91"/>
                <a:gd name="T32" fmla="*/ 140 w 140"/>
                <a:gd name="T33" fmla="*/ 66 h 91"/>
                <a:gd name="T34" fmla="*/ 118 w 140"/>
                <a:gd name="T35" fmla="*/ 4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91">
                  <a:moveTo>
                    <a:pt x="118" y="40"/>
                  </a:moveTo>
                  <a:cubicBezTo>
                    <a:pt x="118" y="39"/>
                    <a:pt x="118" y="39"/>
                    <a:pt x="118" y="38"/>
                  </a:cubicBezTo>
                  <a:cubicBezTo>
                    <a:pt x="118" y="17"/>
                    <a:pt x="100" y="0"/>
                    <a:pt x="79" y="0"/>
                  </a:cubicBezTo>
                  <a:cubicBezTo>
                    <a:pt x="66" y="0"/>
                    <a:pt x="54" y="7"/>
                    <a:pt x="47" y="17"/>
                  </a:cubicBezTo>
                  <a:cubicBezTo>
                    <a:pt x="44" y="15"/>
                    <a:pt x="40" y="14"/>
                    <a:pt x="37" y="14"/>
                  </a:cubicBezTo>
                  <a:cubicBezTo>
                    <a:pt x="32" y="14"/>
                    <a:pt x="28" y="15"/>
                    <a:pt x="24" y="18"/>
                  </a:cubicBezTo>
                  <a:cubicBezTo>
                    <a:pt x="18" y="22"/>
                    <a:pt x="14" y="28"/>
                    <a:pt x="14" y="36"/>
                  </a:cubicBezTo>
                  <a:cubicBezTo>
                    <a:pt x="6" y="41"/>
                    <a:pt x="0" y="51"/>
                    <a:pt x="0" y="61"/>
                  </a:cubicBezTo>
                  <a:cubicBezTo>
                    <a:pt x="0" y="77"/>
                    <a:pt x="12" y="90"/>
                    <a:pt x="27" y="91"/>
                  </a:cubicBezTo>
                  <a:cubicBezTo>
                    <a:pt x="28" y="91"/>
                    <a:pt x="30" y="91"/>
                    <a:pt x="31" y="91"/>
                  </a:cubicBezTo>
                  <a:cubicBezTo>
                    <a:pt x="32" y="91"/>
                    <a:pt x="33" y="91"/>
                    <a:pt x="34" y="91"/>
                  </a:cubicBezTo>
                  <a:cubicBezTo>
                    <a:pt x="48" y="91"/>
                    <a:pt x="81" y="91"/>
                    <a:pt x="97" y="91"/>
                  </a:cubicBezTo>
                  <a:cubicBezTo>
                    <a:pt x="97" y="91"/>
                    <a:pt x="97" y="91"/>
                    <a:pt x="98" y="91"/>
                  </a:cubicBezTo>
                  <a:cubicBezTo>
                    <a:pt x="99" y="91"/>
                    <a:pt x="99" y="91"/>
                    <a:pt x="99" y="91"/>
                  </a:cubicBezTo>
                  <a:cubicBezTo>
                    <a:pt x="100" y="91"/>
                    <a:pt x="102" y="91"/>
                    <a:pt x="104" y="91"/>
                  </a:cubicBezTo>
                  <a:cubicBezTo>
                    <a:pt x="114" y="91"/>
                    <a:pt x="114" y="91"/>
                    <a:pt x="114" y="91"/>
                  </a:cubicBezTo>
                  <a:cubicBezTo>
                    <a:pt x="128" y="91"/>
                    <a:pt x="140" y="80"/>
                    <a:pt x="140" y="66"/>
                  </a:cubicBezTo>
                  <a:cubicBezTo>
                    <a:pt x="140" y="53"/>
                    <a:pt x="130" y="42"/>
                    <a:pt x="118" y="40"/>
                  </a:cubicBezTo>
                  <a:close/>
                </a:path>
              </a:pathLst>
            </a:custGeom>
            <a:solidFill>
              <a:srgbClr val="6DC2E9"/>
            </a:solidFill>
            <a:ln>
              <a:noFill/>
            </a:ln>
            <a:extLst/>
          </p:spPr>
          <p:txBody>
            <a:bodyPr vert="horz" wrap="square" lIns="89630" tIns="44814" rIns="89630" bIns="44814" numCol="1" anchor="t" anchorCtr="0" compatLnSpc="1">
              <a:prstTxWarp prst="textNoShape">
                <a:avLst/>
              </a:prstTxWarp>
            </a:bodyPr>
            <a:lstStyle/>
            <a:p>
              <a:pPr defTabSz="914192"/>
              <a:endParaRPr lang="en-US" sz="1175" dirty="0">
                <a:solidFill>
                  <a:srgbClr val="505050"/>
                </a:solidFill>
                <a:latin typeface="Segoe UI"/>
              </a:endParaRPr>
            </a:p>
          </p:txBody>
        </p:sp>
        <p:grpSp>
          <p:nvGrpSpPr>
            <p:cNvPr id="421" name="Group 420"/>
            <p:cNvGrpSpPr/>
            <p:nvPr/>
          </p:nvGrpSpPr>
          <p:grpSpPr>
            <a:xfrm>
              <a:off x="2890987" y="4968587"/>
              <a:ext cx="426424" cy="424869"/>
              <a:chOff x="11377613" y="1182290"/>
              <a:chExt cx="434975" cy="433388"/>
            </a:xfrm>
          </p:grpSpPr>
          <p:sp>
            <p:nvSpPr>
              <p:cNvPr id="390" name="Oval 45"/>
              <p:cNvSpPr>
                <a:spLocks noChangeArrowheads="1"/>
              </p:cNvSpPr>
              <p:nvPr/>
            </p:nvSpPr>
            <p:spPr bwMode="auto">
              <a:xfrm>
                <a:off x="11377613" y="1182290"/>
                <a:ext cx="434975" cy="433388"/>
              </a:xfrm>
              <a:prstGeom prst="ellipse">
                <a:avLst/>
              </a:pr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91" name="Freeform 46"/>
              <p:cNvSpPr>
                <a:spLocks noEditPoints="1"/>
              </p:cNvSpPr>
              <p:nvPr/>
            </p:nvSpPr>
            <p:spPr bwMode="auto">
              <a:xfrm>
                <a:off x="11487151" y="1307703"/>
                <a:ext cx="217488" cy="184150"/>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nvGrpSpPr>
            <p:cNvPr id="418" name="Group 417"/>
            <p:cNvGrpSpPr/>
            <p:nvPr/>
          </p:nvGrpSpPr>
          <p:grpSpPr>
            <a:xfrm>
              <a:off x="3172791" y="5544798"/>
              <a:ext cx="283245" cy="283245"/>
              <a:chOff x="11417303" y="2302935"/>
              <a:chExt cx="288925" cy="288925"/>
            </a:xfrm>
          </p:grpSpPr>
          <p:sp>
            <p:nvSpPr>
              <p:cNvPr id="396" name="Oval 51"/>
              <p:cNvSpPr>
                <a:spLocks noChangeArrowheads="1"/>
              </p:cNvSpPr>
              <p:nvPr/>
            </p:nvSpPr>
            <p:spPr bwMode="auto">
              <a:xfrm>
                <a:off x="11417303" y="2302935"/>
                <a:ext cx="288925" cy="288925"/>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97" name="Freeform 52"/>
              <p:cNvSpPr>
                <a:spLocks noEditPoints="1"/>
              </p:cNvSpPr>
              <p:nvPr/>
            </p:nvSpPr>
            <p:spPr bwMode="auto">
              <a:xfrm>
                <a:off x="11488740" y="2385485"/>
                <a:ext cx="144463" cy="123825"/>
              </a:xfrm>
              <a:custGeom>
                <a:avLst/>
                <a:gdLst>
                  <a:gd name="T0" fmla="*/ 62 w 65"/>
                  <a:gd name="T1" fmla="*/ 53 h 56"/>
                  <a:gd name="T2" fmla="*/ 0 w 65"/>
                  <a:gd name="T3" fmla="*/ 10 h 56"/>
                  <a:gd name="T4" fmla="*/ 0 w 65"/>
                  <a:gd name="T5" fmla="*/ 56 h 56"/>
                  <a:gd name="T6" fmla="*/ 65 w 65"/>
                  <a:gd name="T7" fmla="*/ 0 h 56"/>
                  <a:gd name="T8" fmla="*/ 0 w 65"/>
                  <a:gd name="T9" fmla="*/ 0 h 56"/>
                  <a:gd name="T10" fmla="*/ 38 w 65"/>
                  <a:gd name="T11" fmla="*/ 32 h 56"/>
                  <a:gd name="T12" fmla="*/ 36 w 65"/>
                  <a:gd name="T13" fmla="*/ 28 h 56"/>
                  <a:gd name="T14" fmla="*/ 34 w 65"/>
                  <a:gd name="T15" fmla="*/ 27 h 56"/>
                  <a:gd name="T16" fmla="*/ 31 w 65"/>
                  <a:gd name="T17" fmla="*/ 25 h 56"/>
                  <a:gd name="T18" fmla="*/ 28 w 65"/>
                  <a:gd name="T19" fmla="*/ 25 h 56"/>
                  <a:gd name="T20" fmla="*/ 24 w 65"/>
                  <a:gd name="T21" fmla="*/ 27 h 56"/>
                  <a:gd name="T22" fmla="*/ 22 w 65"/>
                  <a:gd name="T23" fmla="*/ 28 h 56"/>
                  <a:gd name="T24" fmla="*/ 20 w 65"/>
                  <a:gd name="T25" fmla="*/ 32 h 56"/>
                  <a:gd name="T26" fmla="*/ 20 w 65"/>
                  <a:gd name="T27" fmla="*/ 34 h 56"/>
                  <a:gd name="T28" fmla="*/ 20 w 65"/>
                  <a:gd name="T29" fmla="*/ 38 h 56"/>
                  <a:gd name="T30" fmla="*/ 22 w 65"/>
                  <a:gd name="T31" fmla="*/ 41 h 56"/>
                  <a:gd name="T32" fmla="*/ 25 w 65"/>
                  <a:gd name="T33" fmla="*/ 43 h 56"/>
                  <a:gd name="T34" fmla="*/ 27 w 65"/>
                  <a:gd name="T35" fmla="*/ 44 h 56"/>
                  <a:gd name="T36" fmla="*/ 30 w 65"/>
                  <a:gd name="T37" fmla="*/ 42 h 56"/>
                  <a:gd name="T38" fmla="*/ 33 w 65"/>
                  <a:gd name="T39" fmla="*/ 43 h 56"/>
                  <a:gd name="T40" fmla="*/ 34 w 65"/>
                  <a:gd name="T41" fmla="*/ 40 h 56"/>
                  <a:gd name="T42" fmla="*/ 38 w 65"/>
                  <a:gd name="T43" fmla="*/ 39 h 56"/>
                  <a:gd name="T44" fmla="*/ 36 w 65"/>
                  <a:gd name="T45" fmla="*/ 36 h 56"/>
                  <a:gd name="T46" fmla="*/ 32 w 65"/>
                  <a:gd name="T47" fmla="*/ 38 h 56"/>
                  <a:gd name="T48" fmla="*/ 25 w 65"/>
                  <a:gd name="T49" fmla="*/ 35 h 56"/>
                  <a:gd name="T50" fmla="*/ 32 w 65"/>
                  <a:gd name="T51" fmla="*/ 32 h 56"/>
                  <a:gd name="T52" fmla="*/ 29 w 65"/>
                  <a:gd name="T53" fmla="*/ 33 h 56"/>
                  <a:gd name="T54" fmla="*/ 27 w 65"/>
                  <a:gd name="T55" fmla="*/ 35 h 56"/>
                  <a:gd name="T56" fmla="*/ 45 w 65"/>
                  <a:gd name="T57" fmla="*/ 27 h 56"/>
                  <a:gd name="T58" fmla="*/ 46 w 65"/>
                  <a:gd name="T59" fmla="*/ 26 h 56"/>
                  <a:gd name="T60" fmla="*/ 45 w 65"/>
                  <a:gd name="T61" fmla="*/ 25 h 56"/>
                  <a:gd name="T62" fmla="*/ 42 w 65"/>
                  <a:gd name="T63" fmla="*/ 23 h 56"/>
                  <a:gd name="T64" fmla="*/ 40 w 65"/>
                  <a:gd name="T65" fmla="*/ 23 h 56"/>
                  <a:gd name="T66" fmla="*/ 37 w 65"/>
                  <a:gd name="T67" fmla="*/ 25 h 56"/>
                  <a:gd name="T68" fmla="*/ 36 w 65"/>
                  <a:gd name="T69" fmla="*/ 26 h 56"/>
                  <a:gd name="T70" fmla="*/ 38 w 65"/>
                  <a:gd name="T71" fmla="*/ 27 h 56"/>
                  <a:gd name="T72" fmla="*/ 36 w 65"/>
                  <a:gd name="T73" fmla="*/ 29 h 56"/>
                  <a:gd name="T74" fmla="*/ 37 w 65"/>
                  <a:gd name="T75" fmla="*/ 31 h 56"/>
                  <a:gd name="T76" fmla="*/ 39 w 65"/>
                  <a:gd name="T77" fmla="*/ 31 h 56"/>
                  <a:gd name="T78" fmla="*/ 41 w 65"/>
                  <a:gd name="T79" fmla="*/ 33 h 56"/>
                  <a:gd name="T80" fmla="*/ 42 w 65"/>
                  <a:gd name="T81" fmla="*/ 31 h 56"/>
                  <a:gd name="T82" fmla="*/ 45 w 65"/>
                  <a:gd name="T83" fmla="*/ 31 h 56"/>
                  <a:gd name="T84" fmla="*/ 46 w 65"/>
                  <a:gd name="T85" fmla="*/ 30 h 56"/>
                  <a:gd name="T86" fmla="*/ 43 w 65"/>
                  <a:gd name="T87" fmla="*/ 28 h 56"/>
                  <a:gd name="T88" fmla="*/ 41 w 65"/>
                  <a:gd name="T89"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5" h="56">
                    <a:moveTo>
                      <a:pt x="3" y="14"/>
                    </a:moveTo>
                    <a:cubicBezTo>
                      <a:pt x="3" y="53"/>
                      <a:pt x="3" y="53"/>
                      <a:pt x="3" y="53"/>
                    </a:cubicBezTo>
                    <a:cubicBezTo>
                      <a:pt x="62" y="53"/>
                      <a:pt x="62" y="53"/>
                      <a:pt x="62" y="53"/>
                    </a:cubicBezTo>
                    <a:cubicBezTo>
                      <a:pt x="62" y="14"/>
                      <a:pt x="62" y="14"/>
                      <a:pt x="62" y="14"/>
                    </a:cubicBezTo>
                    <a:cubicBezTo>
                      <a:pt x="3" y="14"/>
                      <a:pt x="3" y="14"/>
                      <a:pt x="3" y="14"/>
                    </a:cubicBezTo>
                    <a:close/>
                    <a:moveTo>
                      <a:pt x="0" y="10"/>
                    </a:moveTo>
                    <a:cubicBezTo>
                      <a:pt x="65" y="10"/>
                      <a:pt x="65" y="10"/>
                      <a:pt x="65" y="10"/>
                    </a:cubicBezTo>
                    <a:cubicBezTo>
                      <a:pt x="65" y="56"/>
                      <a:pt x="65" y="56"/>
                      <a:pt x="65" y="56"/>
                    </a:cubicBezTo>
                    <a:cubicBezTo>
                      <a:pt x="0" y="56"/>
                      <a:pt x="0" y="56"/>
                      <a:pt x="0" y="56"/>
                    </a:cubicBezTo>
                    <a:cubicBezTo>
                      <a:pt x="0" y="10"/>
                      <a:pt x="0" y="10"/>
                      <a:pt x="0" y="10"/>
                    </a:cubicBezTo>
                    <a:close/>
                    <a:moveTo>
                      <a:pt x="0" y="0"/>
                    </a:moveTo>
                    <a:cubicBezTo>
                      <a:pt x="65" y="0"/>
                      <a:pt x="65" y="0"/>
                      <a:pt x="65" y="0"/>
                    </a:cubicBezTo>
                    <a:cubicBezTo>
                      <a:pt x="65" y="7"/>
                      <a:pt x="65" y="7"/>
                      <a:pt x="65" y="7"/>
                    </a:cubicBezTo>
                    <a:cubicBezTo>
                      <a:pt x="0" y="7"/>
                      <a:pt x="0" y="7"/>
                      <a:pt x="0" y="7"/>
                    </a:cubicBezTo>
                    <a:cubicBezTo>
                      <a:pt x="0" y="0"/>
                      <a:pt x="0" y="0"/>
                      <a:pt x="0" y="0"/>
                    </a:cubicBezTo>
                    <a:close/>
                    <a:moveTo>
                      <a:pt x="39" y="34"/>
                    </a:moveTo>
                    <a:cubicBezTo>
                      <a:pt x="39" y="32"/>
                      <a:pt x="39" y="32"/>
                      <a:pt x="39" y="32"/>
                    </a:cubicBezTo>
                    <a:cubicBezTo>
                      <a:pt x="38" y="32"/>
                      <a:pt x="38" y="32"/>
                      <a:pt x="38" y="32"/>
                    </a:cubicBezTo>
                    <a:cubicBezTo>
                      <a:pt x="35" y="32"/>
                      <a:pt x="35" y="32"/>
                      <a:pt x="35" y="32"/>
                    </a:cubicBezTo>
                    <a:cubicBezTo>
                      <a:pt x="35" y="31"/>
                      <a:pt x="35" y="31"/>
                      <a:pt x="35" y="31"/>
                    </a:cubicBezTo>
                    <a:cubicBezTo>
                      <a:pt x="36" y="28"/>
                      <a:pt x="36" y="28"/>
                      <a:pt x="36" y="28"/>
                    </a:cubicBezTo>
                    <a:cubicBezTo>
                      <a:pt x="36" y="28"/>
                      <a:pt x="36" y="28"/>
                      <a:pt x="36" y="28"/>
                    </a:cubicBezTo>
                    <a:cubicBezTo>
                      <a:pt x="35" y="27"/>
                      <a:pt x="35" y="27"/>
                      <a:pt x="35" y="27"/>
                    </a:cubicBezTo>
                    <a:cubicBezTo>
                      <a:pt x="34" y="27"/>
                      <a:pt x="34" y="27"/>
                      <a:pt x="34" y="27"/>
                    </a:cubicBezTo>
                    <a:cubicBezTo>
                      <a:pt x="32" y="28"/>
                      <a:pt x="32" y="28"/>
                      <a:pt x="32" y="28"/>
                    </a:cubicBezTo>
                    <a:cubicBezTo>
                      <a:pt x="31" y="28"/>
                      <a:pt x="31" y="28"/>
                      <a:pt x="31" y="28"/>
                    </a:cubicBezTo>
                    <a:cubicBezTo>
                      <a:pt x="31" y="25"/>
                      <a:pt x="31" y="25"/>
                      <a:pt x="31" y="25"/>
                    </a:cubicBezTo>
                    <a:cubicBezTo>
                      <a:pt x="30" y="25"/>
                      <a:pt x="30" y="25"/>
                      <a:pt x="30" y="25"/>
                    </a:cubicBezTo>
                    <a:cubicBezTo>
                      <a:pt x="28" y="25"/>
                      <a:pt x="28" y="25"/>
                      <a:pt x="28" y="25"/>
                    </a:cubicBezTo>
                    <a:cubicBezTo>
                      <a:pt x="28" y="25"/>
                      <a:pt x="28" y="25"/>
                      <a:pt x="28" y="25"/>
                    </a:cubicBezTo>
                    <a:cubicBezTo>
                      <a:pt x="27" y="28"/>
                      <a:pt x="27" y="28"/>
                      <a:pt x="27" y="28"/>
                    </a:cubicBezTo>
                    <a:cubicBezTo>
                      <a:pt x="26" y="28"/>
                      <a:pt x="26" y="28"/>
                      <a:pt x="26" y="28"/>
                    </a:cubicBezTo>
                    <a:cubicBezTo>
                      <a:pt x="24" y="27"/>
                      <a:pt x="24" y="27"/>
                      <a:pt x="24" y="27"/>
                    </a:cubicBezTo>
                    <a:cubicBezTo>
                      <a:pt x="24" y="27"/>
                      <a:pt x="24" y="27"/>
                      <a:pt x="24" y="27"/>
                    </a:cubicBezTo>
                    <a:cubicBezTo>
                      <a:pt x="22" y="28"/>
                      <a:pt x="22" y="28"/>
                      <a:pt x="22" y="28"/>
                    </a:cubicBezTo>
                    <a:cubicBezTo>
                      <a:pt x="22" y="28"/>
                      <a:pt x="22" y="28"/>
                      <a:pt x="22" y="28"/>
                    </a:cubicBezTo>
                    <a:cubicBezTo>
                      <a:pt x="23" y="31"/>
                      <a:pt x="23" y="31"/>
                      <a:pt x="23" y="31"/>
                    </a:cubicBezTo>
                    <a:cubicBezTo>
                      <a:pt x="23" y="32"/>
                      <a:pt x="23" y="32"/>
                      <a:pt x="23" y="32"/>
                    </a:cubicBezTo>
                    <a:cubicBezTo>
                      <a:pt x="20" y="32"/>
                      <a:pt x="20" y="32"/>
                      <a:pt x="20" y="32"/>
                    </a:cubicBezTo>
                    <a:cubicBezTo>
                      <a:pt x="20" y="32"/>
                      <a:pt x="20" y="32"/>
                      <a:pt x="20" y="32"/>
                    </a:cubicBezTo>
                    <a:cubicBezTo>
                      <a:pt x="19" y="34"/>
                      <a:pt x="19" y="34"/>
                      <a:pt x="19" y="34"/>
                    </a:cubicBezTo>
                    <a:cubicBezTo>
                      <a:pt x="20" y="34"/>
                      <a:pt x="20" y="34"/>
                      <a:pt x="20" y="34"/>
                    </a:cubicBezTo>
                    <a:cubicBezTo>
                      <a:pt x="22" y="36"/>
                      <a:pt x="22" y="36"/>
                      <a:pt x="22" y="36"/>
                    </a:cubicBezTo>
                    <a:cubicBezTo>
                      <a:pt x="22" y="36"/>
                      <a:pt x="22" y="36"/>
                      <a:pt x="22" y="36"/>
                    </a:cubicBezTo>
                    <a:cubicBezTo>
                      <a:pt x="20" y="38"/>
                      <a:pt x="20" y="38"/>
                      <a:pt x="20" y="38"/>
                    </a:cubicBezTo>
                    <a:cubicBezTo>
                      <a:pt x="20" y="39"/>
                      <a:pt x="20" y="39"/>
                      <a:pt x="20" y="39"/>
                    </a:cubicBezTo>
                    <a:cubicBezTo>
                      <a:pt x="21" y="40"/>
                      <a:pt x="21" y="40"/>
                      <a:pt x="21" y="40"/>
                    </a:cubicBezTo>
                    <a:cubicBezTo>
                      <a:pt x="22" y="41"/>
                      <a:pt x="22" y="41"/>
                      <a:pt x="22" y="41"/>
                    </a:cubicBezTo>
                    <a:cubicBezTo>
                      <a:pt x="24" y="40"/>
                      <a:pt x="24" y="40"/>
                      <a:pt x="24" y="40"/>
                    </a:cubicBezTo>
                    <a:cubicBezTo>
                      <a:pt x="25" y="40"/>
                      <a:pt x="25" y="40"/>
                      <a:pt x="25" y="40"/>
                    </a:cubicBezTo>
                    <a:cubicBezTo>
                      <a:pt x="25" y="43"/>
                      <a:pt x="25" y="43"/>
                      <a:pt x="25" y="43"/>
                    </a:cubicBezTo>
                    <a:cubicBezTo>
                      <a:pt x="25" y="43"/>
                      <a:pt x="25" y="43"/>
                      <a:pt x="25" y="43"/>
                    </a:cubicBezTo>
                    <a:cubicBezTo>
                      <a:pt x="27" y="44"/>
                      <a:pt x="27" y="44"/>
                      <a:pt x="27" y="44"/>
                    </a:cubicBezTo>
                    <a:cubicBezTo>
                      <a:pt x="27" y="44"/>
                      <a:pt x="27" y="44"/>
                      <a:pt x="27" y="44"/>
                    </a:cubicBezTo>
                    <a:cubicBezTo>
                      <a:pt x="29" y="42"/>
                      <a:pt x="29" y="42"/>
                      <a:pt x="29" y="42"/>
                    </a:cubicBezTo>
                    <a:cubicBezTo>
                      <a:pt x="29" y="42"/>
                      <a:pt x="29" y="42"/>
                      <a:pt x="29" y="42"/>
                    </a:cubicBezTo>
                    <a:cubicBezTo>
                      <a:pt x="30" y="42"/>
                      <a:pt x="30" y="42"/>
                      <a:pt x="30" y="42"/>
                    </a:cubicBezTo>
                    <a:cubicBezTo>
                      <a:pt x="31" y="44"/>
                      <a:pt x="31" y="44"/>
                      <a:pt x="31" y="44"/>
                    </a:cubicBezTo>
                    <a:cubicBezTo>
                      <a:pt x="32" y="44"/>
                      <a:pt x="32" y="44"/>
                      <a:pt x="32" y="44"/>
                    </a:cubicBezTo>
                    <a:cubicBezTo>
                      <a:pt x="33" y="43"/>
                      <a:pt x="33" y="43"/>
                      <a:pt x="33" y="43"/>
                    </a:cubicBezTo>
                    <a:cubicBezTo>
                      <a:pt x="34" y="43"/>
                      <a:pt x="34" y="43"/>
                      <a:pt x="34" y="43"/>
                    </a:cubicBezTo>
                    <a:cubicBezTo>
                      <a:pt x="33" y="40"/>
                      <a:pt x="33" y="40"/>
                      <a:pt x="33" y="40"/>
                    </a:cubicBezTo>
                    <a:cubicBezTo>
                      <a:pt x="34" y="40"/>
                      <a:pt x="34" y="40"/>
                      <a:pt x="34" y="40"/>
                    </a:cubicBezTo>
                    <a:cubicBezTo>
                      <a:pt x="37" y="41"/>
                      <a:pt x="37" y="41"/>
                      <a:pt x="37" y="41"/>
                    </a:cubicBezTo>
                    <a:cubicBezTo>
                      <a:pt x="37" y="40"/>
                      <a:pt x="37" y="40"/>
                      <a:pt x="37" y="40"/>
                    </a:cubicBezTo>
                    <a:cubicBezTo>
                      <a:pt x="38" y="39"/>
                      <a:pt x="38" y="39"/>
                      <a:pt x="38" y="39"/>
                    </a:cubicBezTo>
                    <a:cubicBezTo>
                      <a:pt x="38" y="38"/>
                      <a:pt x="38" y="38"/>
                      <a:pt x="38" y="38"/>
                    </a:cubicBezTo>
                    <a:cubicBezTo>
                      <a:pt x="36" y="36"/>
                      <a:pt x="36" y="36"/>
                      <a:pt x="36" y="36"/>
                    </a:cubicBezTo>
                    <a:cubicBezTo>
                      <a:pt x="36" y="36"/>
                      <a:pt x="36" y="36"/>
                      <a:pt x="36" y="36"/>
                    </a:cubicBezTo>
                    <a:cubicBezTo>
                      <a:pt x="39" y="34"/>
                      <a:pt x="39" y="34"/>
                      <a:pt x="39" y="34"/>
                    </a:cubicBezTo>
                    <a:close/>
                    <a:moveTo>
                      <a:pt x="33" y="35"/>
                    </a:moveTo>
                    <a:cubicBezTo>
                      <a:pt x="33" y="36"/>
                      <a:pt x="33" y="37"/>
                      <a:pt x="32" y="38"/>
                    </a:cubicBezTo>
                    <a:cubicBezTo>
                      <a:pt x="31" y="38"/>
                      <a:pt x="30" y="39"/>
                      <a:pt x="29" y="39"/>
                    </a:cubicBezTo>
                    <a:cubicBezTo>
                      <a:pt x="28" y="39"/>
                      <a:pt x="27" y="38"/>
                      <a:pt x="26" y="38"/>
                    </a:cubicBezTo>
                    <a:cubicBezTo>
                      <a:pt x="26" y="37"/>
                      <a:pt x="25" y="36"/>
                      <a:pt x="25" y="35"/>
                    </a:cubicBezTo>
                    <a:cubicBezTo>
                      <a:pt x="25" y="34"/>
                      <a:pt x="26" y="33"/>
                      <a:pt x="26" y="32"/>
                    </a:cubicBezTo>
                    <a:cubicBezTo>
                      <a:pt x="27" y="31"/>
                      <a:pt x="28" y="31"/>
                      <a:pt x="29" y="31"/>
                    </a:cubicBezTo>
                    <a:cubicBezTo>
                      <a:pt x="30" y="31"/>
                      <a:pt x="31" y="31"/>
                      <a:pt x="32" y="32"/>
                    </a:cubicBezTo>
                    <a:cubicBezTo>
                      <a:pt x="33" y="33"/>
                      <a:pt x="33" y="34"/>
                      <a:pt x="33" y="35"/>
                    </a:cubicBezTo>
                    <a:close/>
                    <a:moveTo>
                      <a:pt x="27" y="35"/>
                    </a:moveTo>
                    <a:cubicBezTo>
                      <a:pt x="27" y="34"/>
                      <a:pt x="28" y="33"/>
                      <a:pt x="29" y="33"/>
                    </a:cubicBezTo>
                    <a:cubicBezTo>
                      <a:pt x="30" y="33"/>
                      <a:pt x="31" y="34"/>
                      <a:pt x="31" y="35"/>
                    </a:cubicBezTo>
                    <a:cubicBezTo>
                      <a:pt x="31" y="36"/>
                      <a:pt x="30" y="36"/>
                      <a:pt x="29" y="36"/>
                    </a:cubicBezTo>
                    <a:cubicBezTo>
                      <a:pt x="28" y="36"/>
                      <a:pt x="27" y="36"/>
                      <a:pt x="27" y="35"/>
                    </a:cubicBezTo>
                    <a:close/>
                    <a:moveTo>
                      <a:pt x="45" y="28"/>
                    </a:moveTo>
                    <a:cubicBezTo>
                      <a:pt x="45" y="28"/>
                      <a:pt x="45" y="28"/>
                      <a:pt x="45" y="28"/>
                    </a:cubicBezTo>
                    <a:cubicBezTo>
                      <a:pt x="45" y="27"/>
                      <a:pt x="45" y="27"/>
                      <a:pt x="45" y="27"/>
                    </a:cubicBezTo>
                    <a:cubicBezTo>
                      <a:pt x="46" y="26"/>
                      <a:pt x="46" y="26"/>
                      <a:pt x="46" y="26"/>
                    </a:cubicBezTo>
                    <a:cubicBezTo>
                      <a:pt x="46" y="26"/>
                      <a:pt x="46" y="26"/>
                      <a:pt x="46" y="26"/>
                    </a:cubicBezTo>
                    <a:cubicBezTo>
                      <a:pt x="46" y="26"/>
                      <a:pt x="46" y="26"/>
                      <a:pt x="46" y="26"/>
                    </a:cubicBezTo>
                    <a:cubicBezTo>
                      <a:pt x="46" y="25"/>
                      <a:pt x="46" y="25"/>
                      <a:pt x="46" y="25"/>
                    </a:cubicBezTo>
                    <a:cubicBezTo>
                      <a:pt x="45" y="25"/>
                      <a:pt x="45" y="25"/>
                      <a:pt x="45" y="25"/>
                    </a:cubicBezTo>
                    <a:cubicBezTo>
                      <a:pt x="45" y="25"/>
                      <a:pt x="45" y="25"/>
                      <a:pt x="45" y="25"/>
                    </a:cubicBezTo>
                    <a:cubicBezTo>
                      <a:pt x="44" y="25"/>
                      <a:pt x="44" y="25"/>
                      <a:pt x="44" y="25"/>
                    </a:cubicBezTo>
                    <a:cubicBezTo>
                      <a:pt x="43" y="25"/>
                      <a:pt x="43" y="24"/>
                      <a:pt x="42" y="24"/>
                    </a:cubicBezTo>
                    <a:cubicBezTo>
                      <a:pt x="42" y="23"/>
                      <a:pt x="42" y="23"/>
                      <a:pt x="42" y="23"/>
                    </a:cubicBezTo>
                    <a:cubicBezTo>
                      <a:pt x="42" y="22"/>
                      <a:pt x="42" y="22"/>
                      <a:pt x="42" y="22"/>
                    </a:cubicBezTo>
                    <a:cubicBezTo>
                      <a:pt x="41" y="22"/>
                      <a:pt x="41" y="22"/>
                      <a:pt x="41" y="22"/>
                    </a:cubicBezTo>
                    <a:cubicBezTo>
                      <a:pt x="40" y="23"/>
                      <a:pt x="40" y="23"/>
                      <a:pt x="40" y="23"/>
                    </a:cubicBezTo>
                    <a:cubicBezTo>
                      <a:pt x="40" y="24"/>
                      <a:pt x="40" y="24"/>
                      <a:pt x="40" y="24"/>
                    </a:cubicBezTo>
                    <a:cubicBezTo>
                      <a:pt x="39" y="24"/>
                      <a:pt x="39" y="25"/>
                      <a:pt x="39" y="25"/>
                    </a:cubicBezTo>
                    <a:cubicBezTo>
                      <a:pt x="37" y="25"/>
                      <a:pt x="37" y="25"/>
                      <a:pt x="37" y="25"/>
                    </a:cubicBezTo>
                    <a:cubicBezTo>
                      <a:pt x="37" y="25"/>
                      <a:pt x="37" y="25"/>
                      <a:pt x="37" y="25"/>
                    </a:cubicBezTo>
                    <a:cubicBezTo>
                      <a:pt x="37" y="25"/>
                      <a:pt x="37" y="25"/>
                      <a:pt x="37" y="25"/>
                    </a:cubicBezTo>
                    <a:cubicBezTo>
                      <a:pt x="36" y="26"/>
                      <a:pt x="36" y="26"/>
                      <a:pt x="36" y="26"/>
                    </a:cubicBezTo>
                    <a:cubicBezTo>
                      <a:pt x="36" y="26"/>
                      <a:pt x="36" y="26"/>
                      <a:pt x="36" y="26"/>
                    </a:cubicBezTo>
                    <a:cubicBezTo>
                      <a:pt x="36" y="26"/>
                      <a:pt x="36" y="26"/>
                      <a:pt x="36" y="26"/>
                    </a:cubicBezTo>
                    <a:cubicBezTo>
                      <a:pt x="38" y="27"/>
                      <a:pt x="38" y="27"/>
                      <a:pt x="38" y="27"/>
                    </a:cubicBezTo>
                    <a:cubicBezTo>
                      <a:pt x="37" y="28"/>
                      <a:pt x="37" y="28"/>
                      <a:pt x="37" y="28"/>
                    </a:cubicBezTo>
                    <a:cubicBezTo>
                      <a:pt x="38" y="28"/>
                      <a:pt x="38" y="28"/>
                      <a:pt x="38" y="28"/>
                    </a:cubicBezTo>
                    <a:cubicBezTo>
                      <a:pt x="36" y="29"/>
                      <a:pt x="36" y="29"/>
                      <a:pt x="36" y="29"/>
                    </a:cubicBezTo>
                    <a:cubicBezTo>
                      <a:pt x="36" y="30"/>
                      <a:pt x="36" y="30"/>
                      <a:pt x="36" y="30"/>
                    </a:cubicBezTo>
                    <a:cubicBezTo>
                      <a:pt x="36" y="30"/>
                      <a:pt x="36" y="30"/>
                      <a:pt x="36" y="30"/>
                    </a:cubicBezTo>
                    <a:cubicBezTo>
                      <a:pt x="37" y="31"/>
                      <a:pt x="37" y="31"/>
                      <a:pt x="37" y="31"/>
                    </a:cubicBezTo>
                    <a:cubicBezTo>
                      <a:pt x="37" y="31"/>
                      <a:pt x="37" y="31"/>
                      <a:pt x="37" y="31"/>
                    </a:cubicBezTo>
                    <a:cubicBezTo>
                      <a:pt x="37" y="31"/>
                      <a:pt x="37" y="31"/>
                      <a:pt x="37" y="31"/>
                    </a:cubicBezTo>
                    <a:cubicBezTo>
                      <a:pt x="39" y="31"/>
                      <a:pt x="39" y="31"/>
                      <a:pt x="39" y="31"/>
                    </a:cubicBezTo>
                    <a:cubicBezTo>
                      <a:pt x="39" y="31"/>
                      <a:pt x="39" y="31"/>
                      <a:pt x="40" y="31"/>
                    </a:cubicBezTo>
                    <a:cubicBezTo>
                      <a:pt x="40" y="33"/>
                      <a:pt x="40" y="33"/>
                      <a:pt x="40" y="33"/>
                    </a:cubicBezTo>
                    <a:cubicBezTo>
                      <a:pt x="41" y="33"/>
                      <a:pt x="41" y="33"/>
                      <a:pt x="41" y="33"/>
                    </a:cubicBezTo>
                    <a:cubicBezTo>
                      <a:pt x="42" y="33"/>
                      <a:pt x="42" y="33"/>
                      <a:pt x="42" y="33"/>
                    </a:cubicBezTo>
                    <a:cubicBezTo>
                      <a:pt x="42" y="33"/>
                      <a:pt x="42" y="33"/>
                      <a:pt x="42" y="33"/>
                    </a:cubicBezTo>
                    <a:cubicBezTo>
                      <a:pt x="42" y="31"/>
                      <a:pt x="42" y="31"/>
                      <a:pt x="42" y="31"/>
                    </a:cubicBezTo>
                    <a:cubicBezTo>
                      <a:pt x="43" y="31"/>
                      <a:pt x="43" y="31"/>
                      <a:pt x="44" y="31"/>
                    </a:cubicBezTo>
                    <a:cubicBezTo>
                      <a:pt x="45" y="31"/>
                      <a:pt x="45" y="31"/>
                      <a:pt x="45" y="31"/>
                    </a:cubicBezTo>
                    <a:cubicBezTo>
                      <a:pt x="45" y="31"/>
                      <a:pt x="45" y="31"/>
                      <a:pt x="45" y="31"/>
                    </a:cubicBezTo>
                    <a:cubicBezTo>
                      <a:pt x="46" y="31"/>
                      <a:pt x="46" y="31"/>
                      <a:pt x="46" y="31"/>
                    </a:cubicBezTo>
                    <a:cubicBezTo>
                      <a:pt x="46" y="30"/>
                      <a:pt x="46" y="30"/>
                      <a:pt x="46" y="30"/>
                    </a:cubicBezTo>
                    <a:cubicBezTo>
                      <a:pt x="46" y="30"/>
                      <a:pt x="46" y="30"/>
                      <a:pt x="46" y="30"/>
                    </a:cubicBezTo>
                    <a:cubicBezTo>
                      <a:pt x="46" y="29"/>
                      <a:pt x="46" y="29"/>
                      <a:pt x="46" y="29"/>
                    </a:cubicBezTo>
                    <a:cubicBezTo>
                      <a:pt x="45" y="28"/>
                      <a:pt x="45" y="28"/>
                      <a:pt x="45" y="28"/>
                    </a:cubicBezTo>
                    <a:close/>
                    <a:moveTo>
                      <a:pt x="43" y="28"/>
                    </a:moveTo>
                    <a:cubicBezTo>
                      <a:pt x="43" y="29"/>
                      <a:pt x="42" y="29"/>
                      <a:pt x="41" y="29"/>
                    </a:cubicBezTo>
                    <a:cubicBezTo>
                      <a:pt x="40" y="29"/>
                      <a:pt x="40" y="29"/>
                      <a:pt x="40" y="28"/>
                    </a:cubicBezTo>
                    <a:cubicBezTo>
                      <a:pt x="40" y="27"/>
                      <a:pt x="40" y="26"/>
                      <a:pt x="41" y="26"/>
                    </a:cubicBezTo>
                    <a:cubicBezTo>
                      <a:pt x="42" y="26"/>
                      <a:pt x="43" y="27"/>
                      <a:pt x="43" y="2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nvGrpSpPr>
            <p:cNvPr id="420" name="Group 419"/>
            <p:cNvGrpSpPr/>
            <p:nvPr/>
          </p:nvGrpSpPr>
          <p:grpSpPr>
            <a:xfrm>
              <a:off x="3491591" y="4902888"/>
              <a:ext cx="301921" cy="301921"/>
              <a:chOff x="11404599" y="1665521"/>
              <a:chExt cx="307975" cy="307975"/>
            </a:xfrm>
          </p:grpSpPr>
          <p:sp>
            <p:nvSpPr>
              <p:cNvPr id="398" name="Oval 53"/>
              <p:cNvSpPr>
                <a:spLocks noChangeArrowheads="1"/>
              </p:cNvSpPr>
              <p:nvPr/>
            </p:nvSpPr>
            <p:spPr bwMode="auto">
              <a:xfrm>
                <a:off x="11404599" y="1665521"/>
                <a:ext cx="307975" cy="307975"/>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99" name="Freeform 54"/>
              <p:cNvSpPr>
                <a:spLocks noEditPoints="1"/>
              </p:cNvSpPr>
              <p:nvPr/>
            </p:nvSpPr>
            <p:spPr bwMode="auto">
              <a:xfrm>
                <a:off x="11482386" y="1754421"/>
                <a:ext cx="152400" cy="130175"/>
              </a:xfrm>
              <a:custGeom>
                <a:avLst/>
                <a:gdLst>
                  <a:gd name="T0" fmla="*/ 66 w 69"/>
                  <a:gd name="T1" fmla="*/ 56 h 59"/>
                  <a:gd name="T2" fmla="*/ 0 w 69"/>
                  <a:gd name="T3" fmla="*/ 10 h 59"/>
                  <a:gd name="T4" fmla="*/ 0 w 69"/>
                  <a:gd name="T5" fmla="*/ 59 h 59"/>
                  <a:gd name="T6" fmla="*/ 69 w 69"/>
                  <a:gd name="T7" fmla="*/ 0 h 59"/>
                  <a:gd name="T8" fmla="*/ 0 w 69"/>
                  <a:gd name="T9" fmla="*/ 0 h 59"/>
                  <a:gd name="T10" fmla="*/ 40 w 69"/>
                  <a:gd name="T11" fmla="*/ 33 h 59"/>
                  <a:gd name="T12" fmla="*/ 38 w 69"/>
                  <a:gd name="T13" fmla="*/ 30 h 59"/>
                  <a:gd name="T14" fmla="*/ 36 w 69"/>
                  <a:gd name="T15" fmla="*/ 28 h 59"/>
                  <a:gd name="T16" fmla="*/ 32 w 69"/>
                  <a:gd name="T17" fmla="*/ 26 h 59"/>
                  <a:gd name="T18" fmla="*/ 29 w 69"/>
                  <a:gd name="T19" fmla="*/ 26 h 59"/>
                  <a:gd name="T20" fmla="*/ 25 w 69"/>
                  <a:gd name="T21" fmla="*/ 28 h 59"/>
                  <a:gd name="T22" fmla="*/ 23 w 69"/>
                  <a:gd name="T23" fmla="*/ 30 h 59"/>
                  <a:gd name="T24" fmla="*/ 21 w 69"/>
                  <a:gd name="T25" fmla="*/ 33 h 59"/>
                  <a:gd name="T26" fmla="*/ 21 w 69"/>
                  <a:gd name="T27" fmla="*/ 36 h 59"/>
                  <a:gd name="T28" fmla="*/ 21 w 69"/>
                  <a:gd name="T29" fmla="*/ 40 h 59"/>
                  <a:gd name="T30" fmla="*/ 23 w 69"/>
                  <a:gd name="T31" fmla="*/ 43 h 59"/>
                  <a:gd name="T32" fmla="*/ 26 w 69"/>
                  <a:gd name="T33" fmla="*/ 46 h 59"/>
                  <a:gd name="T34" fmla="*/ 29 w 69"/>
                  <a:gd name="T35" fmla="*/ 47 h 59"/>
                  <a:gd name="T36" fmla="*/ 31 w 69"/>
                  <a:gd name="T37" fmla="*/ 44 h 59"/>
                  <a:gd name="T38" fmla="*/ 35 w 69"/>
                  <a:gd name="T39" fmla="*/ 46 h 59"/>
                  <a:gd name="T40" fmla="*/ 36 w 69"/>
                  <a:gd name="T41" fmla="*/ 42 h 59"/>
                  <a:gd name="T42" fmla="*/ 40 w 69"/>
                  <a:gd name="T43" fmla="*/ 41 h 59"/>
                  <a:gd name="T44" fmla="*/ 38 w 69"/>
                  <a:gd name="T45" fmla="*/ 38 h 59"/>
                  <a:gd name="T46" fmla="*/ 34 w 69"/>
                  <a:gd name="T47" fmla="*/ 40 h 59"/>
                  <a:gd name="T48" fmla="*/ 27 w 69"/>
                  <a:gd name="T49" fmla="*/ 37 h 59"/>
                  <a:gd name="T50" fmla="*/ 34 w 69"/>
                  <a:gd name="T51" fmla="*/ 34 h 59"/>
                  <a:gd name="T52" fmla="*/ 31 w 69"/>
                  <a:gd name="T53" fmla="*/ 35 h 59"/>
                  <a:gd name="T54" fmla="*/ 29 w 69"/>
                  <a:gd name="T55" fmla="*/ 37 h 59"/>
                  <a:gd name="T56" fmla="*/ 48 w 69"/>
                  <a:gd name="T57" fmla="*/ 28 h 59"/>
                  <a:gd name="T58" fmla="*/ 49 w 69"/>
                  <a:gd name="T59" fmla="*/ 27 h 59"/>
                  <a:gd name="T60" fmla="*/ 48 w 69"/>
                  <a:gd name="T61" fmla="*/ 26 h 59"/>
                  <a:gd name="T62" fmla="*/ 45 w 69"/>
                  <a:gd name="T63" fmla="*/ 24 h 59"/>
                  <a:gd name="T64" fmla="*/ 43 w 69"/>
                  <a:gd name="T65" fmla="*/ 24 h 59"/>
                  <a:gd name="T66" fmla="*/ 39 w 69"/>
                  <a:gd name="T67" fmla="*/ 26 h 59"/>
                  <a:gd name="T68" fmla="*/ 38 w 69"/>
                  <a:gd name="T69" fmla="*/ 27 h 59"/>
                  <a:gd name="T70" fmla="*/ 40 w 69"/>
                  <a:gd name="T71" fmla="*/ 28 h 59"/>
                  <a:gd name="T72" fmla="*/ 38 w 69"/>
                  <a:gd name="T73" fmla="*/ 31 h 59"/>
                  <a:gd name="T74" fmla="*/ 39 w 69"/>
                  <a:gd name="T75" fmla="*/ 32 h 59"/>
                  <a:gd name="T76" fmla="*/ 41 w 69"/>
                  <a:gd name="T77" fmla="*/ 32 h 59"/>
                  <a:gd name="T78" fmla="*/ 43 w 69"/>
                  <a:gd name="T79" fmla="*/ 35 h 59"/>
                  <a:gd name="T80" fmla="*/ 45 w 69"/>
                  <a:gd name="T81" fmla="*/ 33 h 59"/>
                  <a:gd name="T82" fmla="*/ 48 w 69"/>
                  <a:gd name="T83" fmla="*/ 33 h 59"/>
                  <a:gd name="T84" fmla="*/ 49 w 69"/>
                  <a:gd name="T85" fmla="*/ 31 h 59"/>
                  <a:gd name="T86" fmla="*/ 45 w 69"/>
                  <a:gd name="T87" fmla="*/ 29 h 59"/>
                  <a:gd name="T88" fmla="*/ 44 w 69"/>
                  <a:gd name="T89" fmla="*/ 2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 h="59">
                    <a:moveTo>
                      <a:pt x="3" y="14"/>
                    </a:moveTo>
                    <a:cubicBezTo>
                      <a:pt x="3" y="56"/>
                      <a:pt x="3" y="56"/>
                      <a:pt x="3" y="56"/>
                    </a:cubicBezTo>
                    <a:cubicBezTo>
                      <a:pt x="66" y="56"/>
                      <a:pt x="66" y="56"/>
                      <a:pt x="66" y="56"/>
                    </a:cubicBezTo>
                    <a:cubicBezTo>
                      <a:pt x="66" y="14"/>
                      <a:pt x="66" y="14"/>
                      <a:pt x="66" y="14"/>
                    </a:cubicBezTo>
                    <a:cubicBezTo>
                      <a:pt x="3" y="14"/>
                      <a:pt x="3" y="14"/>
                      <a:pt x="3" y="14"/>
                    </a:cubicBezTo>
                    <a:close/>
                    <a:moveTo>
                      <a:pt x="0" y="10"/>
                    </a:moveTo>
                    <a:cubicBezTo>
                      <a:pt x="69" y="10"/>
                      <a:pt x="69" y="10"/>
                      <a:pt x="69" y="10"/>
                    </a:cubicBezTo>
                    <a:cubicBezTo>
                      <a:pt x="69" y="59"/>
                      <a:pt x="69" y="59"/>
                      <a:pt x="69" y="59"/>
                    </a:cubicBezTo>
                    <a:cubicBezTo>
                      <a:pt x="0" y="59"/>
                      <a:pt x="0" y="59"/>
                      <a:pt x="0" y="59"/>
                    </a:cubicBezTo>
                    <a:cubicBezTo>
                      <a:pt x="0" y="10"/>
                      <a:pt x="0" y="10"/>
                      <a:pt x="0" y="10"/>
                    </a:cubicBezTo>
                    <a:close/>
                    <a:moveTo>
                      <a:pt x="0" y="0"/>
                    </a:moveTo>
                    <a:cubicBezTo>
                      <a:pt x="69" y="0"/>
                      <a:pt x="69" y="0"/>
                      <a:pt x="69" y="0"/>
                    </a:cubicBezTo>
                    <a:cubicBezTo>
                      <a:pt x="69" y="7"/>
                      <a:pt x="69" y="7"/>
                      <a:pt x="69" y="7"/>
                    </a:cubicBezTo>
                    <a:cubicBezTo>
                      <a:pt x="0" y="7"/>
                      <a:pt x="0" y="7"/>
                      <a:pt x="0" y="7"/>
                    </a:cubicBezTo>
                    <a:cubicBezTo>
                      <a:pt x="0" y="0"/>
                      <a:pt x="0" y="0"/>
                      <a:pt x="0" y="0"/>
                    </a:cubicBezTo>
                    <a:close/>
                    <a:moveTo>
                      <a:pt x="41" y="36"/>
                    </a:moveTo>
                    <a:cubicBezTo>
                      <a:pt x="41" y="34"/>
                      <a:pt x="41" y="34"/>
                      <a:pt x="41" y="34"/>
                    </a:cubicBezTo>
                    <a:cubicBezTo>
                      <a:pt x="41" y="34"/>
                      <a:pt x="41" y="33"/>
                      <a:pt x="40" y="33"/>
                    </a:cubicBezTo>
                    <a:cubicBezTo>
                      <a:pt x="37" y="33"/>
                      <a:pt x="37" y="33"/>
                      <a:pt x="37" y="33"/>
                    </a:cubicBezTo>
                    <a:cubicBezTo>
                      <a:pt x="37" y="33"/>
                      <a:pt x="37" y="33"/>
                      <a:pt x="37" y="33"/>
                    </a:cubicBezTo>
                    <a:cubicBezTo>
                      <a:pt x="38" y="30"/>
                      <a:pt x="38" y="30"/>
                      <a:pt x="38" y="30"/>
                    </a:cubicBezTo>
                    <a:cubicBezTo>
                      <a:pt x="38" y="29"/>
                      <a:pt x="38" y="29"/>
                      <a:pt x="38" y="29"/>
                    </a:cubicBezTo>
                    <a:cubicBezTo>
                      <a:pt x="37" y="28"/>
                      <a:pt x="37" y="28"/>
                      <a:pt x="37" y="28"/>
                    </a:cubicBezTo>
                    <a:cubicBezTo>
                      <a:pt x="36" y="28"/>
                      <a:pt x="36" y="28"/>
                      <a:pt x="36" y="28"/>
                    </a:cubicBezTo>
                    <a:cubicBezTo>
                      <a:pt x="34" y="30"/>
                      <a:pt x="34" y="30"/>
                      <a:pt x="34" y="30"/>
                    </a:cubicBezTo>
                    <a:cubicBezTo>
                      <a:pt x="33" y="30"/>
                      <a:pt x="33" y="30"/>
                      <a:pt x="33" y="30"/>
                    </a:cubicBezTo>
                    <a:cubicBezTo>
                      <a:pt x="32" y="26"/>
                      <a:pt x="32" y="26"/>
                      <a:pt x="32" y="26"/>
                    </a:cubicBezTo>
                    <a:cubicBezTo>
                      <a:pt x="32" y="26"/>
                      <a:pt x="32" y="26"/>
                      <a:pt x="32" y="26"/>
                    </a:cubicBezTo>
                    <a:cubicBezTo>
                      <a:pt x="30" y="26"/>
                      <a:pt x="30" y="26"/>
                      <a:pt x="30" y="26"/>
                    </a:cubicBezTo>
                    <a:cubicBezTo>
                      <a:pt x="29" y="26"/>
                      <a:pt x="29" y="26"/>
                      <a:pt x="29" y="26"/>
                    </a:cubicBezTo>
                    <a:cubicBezTo>
                      <a:pt x="29" y="30"/>
                      <a:pt x="29" y="30"/>
                      <a:pt x="29" y="30"/>
                    </a:cubicBezTo>
                    <a:cubicBezTo>
                      <a:pt x="28" y="30"/>
                      <a:pt x="28" y="30"/>
                      <a:pt x="28" y="30"/>
                    </a:cubicBezTo>
                    <a:cubicBezTo>
                      <a:pt x="25" y="28"/>
                      <a:pt x="25" y="28"/>
                      <a:pt x="25" y="28"/>
                    </a:cubicBezTo>
                    <a:cubicBezTo>
                      <a:pt x="25" y="28"/>
                      <a:pt x="25" y="28"/>
                      <a:pt x="25" y="28"/>
                    </a:cubicBezTo>
                    <a:cubicBezTo>
                      <a:pt x="23" y="29"/>
                      <a:pt x="23" y="29"/>
                      <a:pt x="23" y="29"/>
                    </a:cubicBezTo>
                    <a:cubicBezTo>
                      <a:pt x="23" y="30"/>
                      <a:pt x="23" y="30"/>
                      <a:pt x="23" y="30"/>
                    </a:cubicBezTo>
                    <a:cubicBezTo>
                      <a:pt x="25" y="33"/>
                      <a:pt x="25" y="33"/>
                      <a:pt x="25" y="33"/>
                    </a:cubicBezTo>
                    <a:cubicBezTo>
                      <a:pt x="24" y="33"/>
                      <a:pt x="24" y="33"/>
                      <a:pt x="24" y="33"/>
                    </a:cubicBezTo>
                    <a:cubicBezTo>
                      <a:pt x="21" y="33"/>
                      <a:pt x="21" y="33"/>
                      <a:pt x="21" y="33"/>
                    </a:cubicBezTo>
                    <a:cubicBezTo>
                      <a:pt x="21" y="34"/>
                      <a:pt x="21" y="34"/>
                      <a:pt x="21" y="34"/>
                    </a:cubicBezTo>
                    <a:cubicBezTo>
                      <a:pt x="20" y="36"/>
                      <a:pt x="20" y="36"/>
                      <a:pt x="20" y="36"/>
                    </a:cubicBezTo>
                    <a:cubicBezTo>
                      <a:pt x="21" y="36"/>
                      <a:pt x="21" y="36"/>
                      <a:pt x="21" y="36"/>
                    </a:cubicBezTo>
                    <a:cubicBezTo>
                      <a:pt x="23" y="38"/>
                      <a:pt x="23" y="38"/>
                      <a:pt x="23" y="38"/>
                    </a:cubicBezTo>
                    <a:cubicBezTo>
                      <a:pt x="23" y="38"/>
                      <a:pt x="23" y="38"/>
                      <a:pt x="24" y="38"/>
                    </a:cubicBezTo>
                    <a:cubicBezTo>
                      <a:pt x="21" y="40"/>
                      <a:pt x="21" y="40"/>
                      <a:pt x="21" y="40"/>
                    </a:cubicBezTo>
                    <a:cubicBezTo>
                      <a:pt x="21" y="41"/>
                      <a:pt x="21" y="41"/>
                      <a:pt x="21" y="41"/>
                    </a:cubicBezTo>
                    <a:cubicBezTo>
                      <a:pt x="22" y="43"/>
                      <a:pt x="22" y="43"/>
                      <a:pt x="22" y="43"/>
                    </a:cubicBezTo>
                    <a:cubicBezTo>
                      <a:pt x="23" y="43"/>
                      <a:pt x="23" y="43"/>
                      <a:pt x="23" y="43"/>
                    </a:cubicBezTo>
                    <a:cubicBezTo>
                      <a:pt x="26" y="42"/>
                      <a:pt x="26" y="42"/>
                      <a:pt x="26" y="42"/>
                    </a:cubicBezTo>
                    <a:cubicBezTo>
                      <a:pt x="26" y="43"/>
                      <a:pt x="26" y="43"/>
                      <a:pt x="26" y="43"/>
                    </a:cubicBezTo>
                    <a:cubicBezTo>
                      <a:pt x="26" y="46"/>
                      <a:pt x="26" y="46"/>
                      <a:pt x="26" y="46"/>
                    </a:cubicBezTo>
                    <a:cubicBezTo>
                      <a:pt x="26" y="46"/>
                      <a:pt x="26" y="46"/>
                      <a:pt x="26" y="46"/>
                    </a:cubicBezTo>
                    <a:cubicBezTo>
                      <a:pt x="28" y="47"/>
                      <a:pt x="28" y="47"/>
                      <a:pt x="28" y="47"/>
                    </a:cubicBezTo>
                    <a:cubicBezTo>
                      <a:pt x="29" y="47"/>
                      <a:pt x="29" y="47"/>
                      <a:pt x="29" y="47"/>
                    </a:cubicBezTo>
                    <a:cubicBezTo>
                      <a:pt x="30" y="44"/>
                      <a:pt x="30" y="44"/>
                      <a:pt x="30" y="44"/>
                    </a:cubicBezTo>
                    <a:cubicBezTo>
                      <a:pt x="31" y="44"/>
                      <a:pt x="31" y="44"/>
                      <a:pt x="31" y="44"/>
                    </a:cubicBezTo>
                    <a:cubicBezTo>
                      <a:pt x="31" y="44"/>
                      <a:pt x="31" y="44"/>
                      <a:pt x="31" y="44"/>
                    </a:cubicBezTo>
                    <a:cubicBezTo>
                      <a:pt x="33" y="47"/>
                      <a:pt x="33" y="47"/>
                      <a:pt x="33" y="47"/>
                    </a:cubicBezTo>
                    <a:cubicBezTo>
                      <a:pt x="33" y="47"/>
                      <a:pt x="33" y="47"/>
                      <a:pt x="33" y="47"/>
                    </a:cubicBezTo>
                    <a:cubicBezTo>
                      <a:pt x="35" y="46"/>
                      <a:pt x="35" y="46"/>
                      <a:pt x="35" y="46"/>
                    </a:cubicBezTo>
                    <a:cubicBezTo>
                      <a:pt x="36" y="46"/>
                      <a:pt x="36" y="46"/>
                      <a:pt x="36" y="46"/>
                    </a:cubicBezTo>
                    <a:cubicBezTo>
                      <a:pt x="35" y="43"/>
                      <a:pt x="35" y="43"/>
                      <a:pt x="35" y="43"/>
                    </a:cubicBezTo>
                    <a:cubicBezTo>
                      <a:pt x="36" y="42"/>
                      <a:pt x="36" y="42"/>
                      <a:pt x="36" y="42"/>
                    </a:cubicBezTo>
                    <a:cubicBezTo>
                      <a:pt x="39" y="43"/>
                      <a:pt x="39" y="43"/>
                      <a:pt x="39" y="43"/>
                    </a:cubicBezTo>
                    <a:cubicBezTo>
                      <a:pt x="39" y="43"/>
                      <a:pt x="39" y="43"/>
                      <a:pt x="39" y="43"/>
                    </a:cubicBezTo>
                    <a:cubicBezTo>
                      <a:pt x="40" y="41"/>
                      <a:pt x="40" y="41"/>
                      <a:pt x="40" y="41"/>
                    </a:cubicBezTo>
                    <a:cubicBezTo>
                      <a:pt x="40" y="40"/>
                      <a:pt x="40" y="40"/>
                      <a:pt x="40" y="40"/>
                    </a:cubicBezTo>
                    <a:cubicBezTo>
                      <a:pt x="38" y="38"/>
                      <a:pt x="38" y="38"/>
                      <a:pt x="38" y="38"/>
                    </a:cubicBezTo>
                    <a:cubicBezTo>
                      <a:pt x="38" y="38"/>
                      <a:pt x="38" y="38"/>
                      <a:pt x="38" y="38"/>
                    </a:cubicBezTo>
                    <a:cubicBezTo>
                      <a:pt x="41" y="36"/>
                      <a:pt x="41" y="36"/>
                      <a:pt x="41" y="36"/>
                    </a:cubicBezTo>
                    <a:close/>
                    <a:moveTo>
                      <a:pt x="35" y="37"/>
                    </a:moveTo>
                    <a:cubicBezTo>
                      <a:pt x="35" y="38"/>
                      <a:pt x="34" y="39"/>
                      <a:pt x="34" y="40"/>
                    </a:cubicBezTo>
                    <a:cubicBezTo>
                      <a:pt x="33" y="40"/>
                      <a:pt x="32" y="41"/>
                      <a:pt x="31" y="41"/>
                    </a:cubicBezTo>
                    <a:cubicBezTo>
                      <a:pt x="30" y="41"/>
                      <a:pt x="29" y="40"/>
                      <a:pt x="28" y="40"/>
                    </a:cubicBezTo>
                    <a:cubicBezTo>
                      <a:pt x="27" y="39"/>
                      <a:pt x="27" y="38"/>
                      <a:pt x="27" y="37"/>
                    </a:cubicBezTo>
                    <a:cubicBezTo>
                      <a:pt x="27" y="35"/>
                      <a:pt x="27" y="34"/>
                      <a:pt x="28" y="34"/>
                    </a:cubicBezTo>
                    <a:cubicBezTo>
                      <a:pt x="29" y="33"/>
                      <a:pt x="30" y="32"/>
                      <a:pt x="31" y="32"/>
                    </a:cubicBezTo>
                    <a:cubicBezTo>
                      <a:pt x="32" y="32"/>
                      <a:pt x="33" y="33"/>
                      <a:pt x="34" y="34"/>
                    </a:cubicBezTo>
                    <a:cubicBezTo>
                      <a:pt x="34" y="34"/>
                      <a:pt x="35" y="35"/>
                      <a:pt x="35" y="37"/>
                    </a:cubicBezTo>
                    <a:close/>
                    <a:moveTo>
                      <a:pt x="29" y="37"/>
                    </a:moveTo>
                    <a:cubicBezTo>
                      <a:pt x="29" y="36"/>
                      <a:pt x="30" y="35"/>
                      <a:pt x="31" y="35"/>
                    </a:cubicBezTo>
                    <a:cubicBezTo>
                      <a:pt x="32" y="35"/>
                      <a:pt x="33" y="36"/>
                      <a:pt x="33" y="37"/>
                    </a:cubicBezTo>
                    <a:cubicBezTo>
                      <a:pt x="33" y="38"/>
                      <a:pt x="32" y="39"/>
                      <a:pt x="31" y="39"/>
                    </a:cubicBezTo>
                    <a:cubicBezTo>
                      <a:pt x="30" y="39"/>
                      <a:pt x="29" y="38"/>
                      <a:pt x="29" y="37"/>
                    </a:cubicBezTo>
                    <a:close/>
                    <a:moveTo>
                      <a:pt x="48" y="30"/>
                    </a:moveTo>
                    <a:cubicBezTo>
                      <a:pt x="48" y="29"/>
                      <a:pt x="48" y="29"/>
                      <a:pt x="48" y="29"/>
                    </a:cubicBezTo>
                    <a:cubicBezTo>
                      <a:pt x="48" y="28"/>
                      <a:pt x="48" y="28"/>
                      <a:pt x="48" y="28"/>
                    </a:cubicBezTo>
                    <a:cubicBezTo>
                      <a:pt x="49" y="27"/>
                      <a:pt x="49" y="27"/>
                      <a:pt x="49" y="27"/>
                    </a:cubicBezTo>
                    <a:cubicBezTo>
                      <a:pt x="49" y="27"/>
                      <a:pt x="49" y="27"/>
                      <a:pt x="49" y="27"/>
                    </a:cubicBezTo>
                    <a:cubicBezTo>
                      <a:pt x="49" y="27"/>
                      <a:pt x="49" y="27"/>
                      <a:pt x="49" y="27"/>
                    </a:cubicBezTo>
                    <a:cubicBezTo>
                      <a:pt x="48" y="26"/>
                      <a:pt x="48" y="26"/>
                      <a:pt x="48" y="26"/>
                    </a:cubicBezTo>
                    <a:cubicBezTo>
                      <a:pt x="48" y="26"/>
                      <a:pt x="48" y="26"/>
                      <a:pt x="48" y="26"/>
                    </a:cubicBezTo>
                    <a:cubicBezTo>
                      <a:pt x="48" y="26"/>
                      <a:pt x="48" y="26"/>
                      <a:pt x="48" y="26"/>
                    </a:cubicBezTo>
                    <a:cubicBezTo>
                      <a:pt x="46" y="26"/>
                      <a:pt x="46" y="26"/>
                      <a:pt x="46" y="26"/>
                    </a:cubicBezTo>
                    <a:cubicBezTo>
                      <a:pt x="46" y="26"/>
                      <a:pt x="45" y="26"/>
                      <a:pt x="45" y="25"/>
                    </a:cubicBezTo>
                    <a:cubicBezTo>
                      <a:pt x="45" y="24"/>
                      <a:pt x="45" y="24"/>
                      <a:pt x="45" y="24"/>
                    </a:cubicBezTo>
                    <a:cubicBezTo>
                      <a:pt x="44" y="24"/>
                      <a:pt x="44" y="24"/>
                      <a:pt x="44" y="24"/>
                    </a:cubicBezTo>
                    <a:cubicBezTo>
                      <a:pt x="43" y="24"/>
                      <a:pt x="43" y="24"/>
                      <a:pt x="43" y="24"/>
                    </a:cubicBezTo>
                    <a:cubicBezTo>
                      <a:pt x="43" y="24"/>
                      <a:pt x="43" y="24"/>
                      <a:pt x="43" y="24"/>
                    </a:cubicBezTo>
                    <a:cubicBezTo>
                      <a:pt x="42" y="25"/>
                      <a:pt x="42" y="25"/>
                      <a:pt x="42" y="25"/>
                    </a:cubicBezTo>
                    <a:cubicBezTo>
                      <a:pt x="42" y="26"/>
                      <a:pt x="41" y="26"/>
                      <a:pt x="41" y="26"/>
                    </a:cubicBezTo>
                    <a:cubicBezTo>
                      <a:pt x="39" y="26"/>
                      <a:pt x="39" y="26"/>
                      <a:pt x="39" y="26"/>
                    </a:cubicBezTo>
                    <a:cubicBezTo>
                      <a:pt x="39" y="26"/>
                      <a:pt x="39" y="26"/>
                      <a:pt x="39" y="26"/>
                    </a:cubicBezTo>
                    <a:cubicBezTo>
                      <a:pt x="39" y="26"/>
                      <a:pt x="39" y="26"/>
                      <a:pt x="39" y="26"/>
                    </a:cubicBezTo>
                    <a:cubicBezTo>
                      <a:pt x="38" y="27"/>
                      <a:pt x="38" y="27"/>
                      <a:pt x="38" y="27"/>
                    </a:cubicBezTo>
                    <a:cubicBezTo>
                      <a:pt x="38" y="27"/>
                      <a:pt x="38" y="27"/>
                      <a:pt x="38" y="27"/>
                    </a:cubicBezTo>
                    <a:cubicBezTo>
                      <a:pt x="38" y="27"/>
                      <a:pt x="38" y="27"/>
                      <a:pt x="38" y="27"/>
                    </a:cubicBezTo>
                    <a:cubicBezTo>
                      <a:pt x="40" y="28"/>
                      <a:pt x="40" y="28"/>
                      <a:pt x="40" y="28"/>
                    </a:cubicBezTo>
                    <a:cubicBezTo>
                      <a:pt x="39" y="29"/>
                      <a:pt x="39" y="29"/>
                      <a:pt x="39" y="29"/>
                    </a:cubicBezTo>
                    <a:cubicBezTo>
                      <a:pt x="40" y="30"/>
                      <a:pt x="40" y="30"/>
                      <a:pt x="40" y="30"/>
                    </a:cubicBezTo>
                    <a:cubicBezTo>
                      <a:pt x="38" y="31"/>
                      <a:pt x="38" y="31"/>
                      <a:pt x="38" y="31"/>
                    </a:cubicBezTo>
                    <a:cubicBezTo>
                      <a:pt x="38" y="31"/>
                      <a:pt x="38" y="31"/>
                      <a:pt x="38" y="31"/>
                    </a:cubicBezTo>
                    <a:cubicBezTo>
                      <a:pt x="38" y="32"/>
                      <a:pt x="38" y="32"/>
                      <a:pt x="38" y="32"/>
                    </a:cubicBezTo>
                    <a:cubicBezTo>
                      <a:pt x="39" y="32"/>
                      <a:pt x="39" y="32"/>
                      <a:pt x="39" y="32"/>
                    </a:cubicBezTo>
                    <a:cubicBezTo>
                      <a:pt x="39" y="33"/>
                      <a:pt x="39" y="33"/>
                      <a:pt x="39" y="33"/>
                    </a:cubicBezTo>
                    <a:cubicBezTo>
                      <a:pt x="39" y="33"/>
                      <a:pt x="39" y="33"/>
                      <a:pt x="39" y="33"/>
                    </a:cubicBezTo>
                    <a:cubicBezTo>
                      <a:pt x="41" y="32"/>
                      <a:pt x="41" y="32"/>
                      <a:pt x="41" y="32"/>
                    </a:cubicBezTo>
                    <a:cubicBezTo>
                      <a:pt x="41" y="33"/>
                      <a:pt x="42" y="33"/>
                      <a:pt x="42" y="33"/>
                    </a:cubicBezTo>
                    <a:cubicBezTo>
                      <a:pt x="43" y="35"/>
                      <a:pt x="43" y="35"/>
                      <a:pt x="43" y="35"/>
                    </a:cubicBezTo>
                    <a:cubicBezTo>
                      <a:pt x="43" y="35"/>
                      <a:pt x="43" y="35"/>
                      <a:pt x="43" y="35"/>
                    </a:cubicBezTo>
                    <a:cubicBezTo>
                      <a:pt x="44" y="35"/>
                      <a:pt x="44" y="35"/>
                      <a:pt x="44" y="35"/>
                    </a:cubicBezTo>
                    <a:cubicBezTo>
                      <a:pt x="45" y="35"/>
                      <a:pt x="45" y="35"/>
                      <a:pt x="45" y="35"/>
                    </a:cubicBezTo>
                    <a:cubicBezTo>
                      <a:pt x="45" y="33"/>
                      <a:pt x="45" y="33"/>
                      <a:pt x="45" y="33"/>
                    </a:cubicBezTo>
                    <a:cubicBezTo>
                      <a:pt x="45" y="33"/>
                      <a:pt x="46" y="33"/>
                      <a:pt x="46" y="32"/>
                    </a:cubicBezTo>
                    <a:cubicBezTo>
                      <a:pt x="48" y="33"/>
                      <a:pt x="48" y="33"/>
                      <a:pt x="48" y="33"/>
                    </a:cubicBezTo>
                    <a:cubicBezTo>
                      <a:pt x="48" y="33"/>
                      <a:pt x="48" y="33"/>
                      <a:pt x="48" y="33"/>
                    </a:cubicBezTo>
                    <a:cubicBezTo>
                      <a:pt x="48" y="32"/>
                      <a:pt x="48" y="32"/>
                      <a:pt x="48" y="32"/>
                    </a:cubicBezTo>
                    <a:cubicBezTo>
                      <a:pt x="49" y="32"/>
                      <a:pt x="49" y="32"/>
                      <a:pt x="49" y="32"/>
                    </a:cubicBezTo>
                    <a:cubicBezTo>
                      <a:pt x="49" y="31"/>
                      <a:pt x="49" y="31"/>
                      <a:pt x="49" y="31"/>
                    </a:cubicBezTo>
                    <a:cubicBezTo>
                      <a:pt x="49" y="31"/>
                      <a:pt x="49" y="31"/>
                      <a:pt x="49" y="31"/>
                    </a:cubicBezTo>
                    <a:cubicBezTo>
                      <a:pt x="48" y="30"/>
                      <a:pt x="48" y="30"/>
                      <a:pt x="48" y="30"/>
                    </a:cubicBezTo>
                    <a:close/>
                    <a:moveTo>
                      <a:pt x="45" y="29"/>
                    </a:moveTo>
                    <a:cubicBezTo>
                      <a:pt x="45" y="30"/>
                      <a:pt x="44" y="31"/>
                      <a:pt x="44" y="31"/>
                    </a:cubicBezTo>
                    <a:cubicBezTo>
                      <a:pt x="43" y="31"/>
                      <a:pt x="42" y="30"/>
                      <a:pt x="42" y="29"/>
                    </a:cubicBezTo>
                    <a:cubicBezTo>
                      <a:pt x="42" y="28"/>
                      <a:pt x="43" y="28"/>
                      <a:pt x="44" y="28"/>
                    </a:cubicBezTo>
                    <a:cubicBezTo>
                      <a:pt x="44" y="28"/>
                      <a:pt x="45" y="28"/>
                      <a:pt x="45" y="29"/>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nvGrpSpPr>
            <p:cNvPr id="417" name="Group 416"/>
            <p:cNvGrpSpPr/>
            <p:nvPr/>
          </p:nvGrpSpPr>
          <p:grpSpPr>
            <a:xfrm>
              <a:off x="2641318" y="5265330"/>
              <a:ext cx="183643" cy="185199"/>
              <a:chOff x="11457781" y="2658535"/>
              <a:chExt cx="187325" cy="188913"/>
            </a:xfrm>
          </p:grpSpPr>
          <p:sp>
            <p:nvSpPr>
              <p:cNvPr id="403" name="Oval 58"/>
              <p:cNvSpPr>
                <a:spLocks noChangeArrowheads="1"/>
              </p:cNvSpPr>
              <p:nvPr/>
            </p:nvSpPr>
            <p:spPr bwMode="auto">
              <a:xfrm>
                <a:off x="11457781" y="2658535"/>
                <a:ext cx="187325" cy="188913"/>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04" name="Freeform 59"/>
              <p:cNvSpPr>
                <a:spLocks noEditPoints="1"/>
              </p:cNvSpPr>
              <p:nvPr/>
            </p:nvSpPr>
            <p:spPr bwMode="auto">
              <a:xfrm>
                <a:off x="11505406" y="2714098"/>
                <a:ext cx="93663" cy="79375"/>
              </a:xfrm>
              <a:custGeom>
                <a:avLst/>
                <a:gdLst>
                  <a:gd name="T0" fmla="*/ 40 w 42"/>
                  <a:gd name="T1" fmla="*/ 34 h 36"/>
                  <a:gd name="T2" fmla="*/ 0 w 42"/>
                  <a:gd name="T3" fmla="*/ 6 h 36"/>
                  <a:gd name="T4" fmla="*/ 0 w 42"/>
                  <a:gd name="T5" fmla="*/ 36 h 36"/>
                  <a:gd name="T6" fmla="*/ 42 w 42"/>
                  <a:gd name="T7" fmla="*/ 0 h 36"/>
                  <a:gd name="T8" fmla="*/ 0 w 42"/>
                  <a:gd name="T9" fmla="*/ 0 h 36"/>
                  <a:gd name="T10" fmla="*/ 24 w 42"/>
                  <a:gd name="T11" fmla="*/ 20 h 36"/>
                  <a:gd name="T12" fmla="*/ 23 w 42"/>
                  <a:gd name="T13" fmla="*/ 18 h 36"/>
                  <a:gd name="T14" fmla="*/ 22 w 42"/>
                  <a:gd name="T15" fmla="*/ 17 h 36"/>
                  <a:gd name="T16" fmla="*/ 19 w 42"/>
                  <a:gd name="T17" fmla="*/ 16 h 36"/>
                  <a:gd name="T18" fmla="*/ 18 w 42"/>
                  <a:gd name="T19" fmla="*/ 16 h 36"/>
                  <a:gd name="T20" fmla="*/ 15 w 42"/>
                  <a:gd name="T21" fmla="*/ 17 h 36"/>
                  <a:gd name="T22" fmla="*/ 14 w 42"/>
                  <a:gd name="T23" fmla="*/ 18 h 36"/>
                  <a:gd name="T24" fmla="*/ 13 w 42"/>
                  <a:gd name="T25" fmla="*/ 20 h 36"/>
                  <a:gd name="T26" fmla="*/ 12 w 42"/>
                  <a:gd name="T27" fmla="*/ 22 h 36"/>
                  <a:gd name="T28" fmla="*/ 13 w 42"/>
                  <a:gd name="T29" fmla="*/ 24 h 36"/>
                  <a:gd name="T30" fmla="*/ 14 w 42"/>
                  <a:gd name="T31" fmla="*/ 26 h 36"/>
                  <a:gd name="T32" fmla="*/ 16 w 42"/>
                  <a:gd name="T33" fmla="*/ 28 h 36"/>
                  <a:gd name="T34" fmla="*/ 17 w 42"/>
                  <a:gd name="T35" fmla="*/ 28 h 36"/>
                  <a:gd name="T36" fmla="*/ 19 w 42"/>
                  <a:gd name="T37" fmla="*/ 27 h 36"/>
                  <a:gd name="T38" fmla="*/ 21 w 42"/>
                  <a:gd name="T39" fmla="*/ 28 h 36"/>
                  <a:gd name="T40" fmla="*/ 22 w 42"/>
                  <a:gd name="T41" fmla="*/ 26 h 36"/>
                  <a:gd name="T42" fmla="*/ 24 w 42"/>
                  <a:gd name="T43" fmla="*/ 25 h 36"/>
                  <a:gd name="T44" fmla="*/ 23 w 42"/>
                  <a:gd name="T45" fmla="*/ 23 h 36"/>
                  <a:gd name="T46" fmla="*/ 20 w 42"/>
                  <a:gd name="T47" fmla="*/ 24 h 36"/>
                  <a:gd name="T48" fmla="*/ 16 w 42"/>
                  <a:gd name="T49" fmla="*/ 22 h 36"/>
                  <a:gd name="T50" fmla="*/ 20 w 42"/>
                  <a:gd name="T51" fmla="*/ 20 h 36"/>
                  <a:gd name="T52" fmla="*/ 19 w 42"/>
                  <a:gd name="T53" fmla="*/ 21 h 36"/>
                  <a:gd name="T54" fmla="*/ 17 w 42"/>
                  <a:gd name="T55" fmla="*/ 22 h 36"/>
                  <a:gd name="T56" fmla="*/ 29 w 42"/>
                  <a:gd name="T57" fmla="*/ 17 h 36"/>
                  <a:gd name="T58" fmla="*/ 30 w 42"/>
                  <a:gd name="T59" fmla="*/ 16 h 36"/>
                  <a:gd name="T60" fmla="*/ 29 w 42"/>
                  <a:gd name="T61" fmla="*/ 16 h 36"/>
                  <a:gd name="T62" fmla="*/ 27 w 42"/>
                  <a:gd name="T63" fmla="*/ 14 h 36"/>
                  <a:gd name="T64" fmla="*/ 26 w 42"/>
                  <a:gd name="T65" fmla="*/ 14 h 36"/>
                  <a:gd name="T66" fmla="*/ 24 w 42"/>
                  <a:gd name="T67" fmla="*/ 16 h 36"/>
                  <a:gd name="T68" fmla="*/ 23 w 42"/>
                  <a:gd name="T69" fmla="*/ 16 h 36"/>
                  <a:gd name="T70" fmla="*/ 24 w 42"/>
                  <a:gd name="T71" fmla="*/ 17 h 36"/>
                  <a:gd name="T72" fmla="*/ 23 w 42"/>
                  <a:gd name="T73" fmla="*/ 19 h 36"/>
                  <a:gd name="T74" fmla="*/ 24 w 42"/>
                  <a:gd name="T75" fmla="*/ 20 h 36"/>
                  <a:gd name="T76" fmla="*/ 25 w 42"/>
                  <a:gd name="T77" fmla="*/ 20 h 36"/>
                  <a:gd name="T78" fmla="*/ 26 w 42"/>
                  <a:gd name="T79" fmla="*/ 21 h 36"/>
                  <a:gd name="T80" fmla="*/ 27 w 42"/>
                  <a:gd name="T81" fmla="*/ 20 h 36"/>
                  <a:gd name="T82" fmla="*/ 29 w 42"/>
                  <a:gd name="T83" fmla="*/ 20 h 36"/>
                  <a:gd name="T84" fmla="*/ 30 w 42"/>
                  <a:gd name="T85" fmla="*/ 19 h 36"/>
                  <a:gd name="T86" fmla="*/ 27 w 42"/>
                  <a:gd name="T87" fmla="*/ 18 h 36"/>
                  <a:gd name="T88" fmla="*/ 26 w 42"/>
                  <a:gd name="T89"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 h="36">
                    <a:moveTo>
                      <a:pt x="2" y="8"/>
                    </a:moveTo>
                    <a:cubicBezTo>
                      <a:pt x="2" y="34"/>
                      <a:pt x="2" y="34"/>
                      <a:pt x="2" y="34"/>
                    </a:cubicBezTo>
                    <a:cubicBezTo>
                      <a:pt x="40" y="34"/>
                      <a:pt x="40" y="34"/>
                      <a:pt x="40" y="34"/>
                    </a:cubicBezTo>
                    <a:cubicBezTo>
                      <a:pt x="40" y="8"/>
                      <a:pt x="40" y="8"/>
                      <a:pt x="40" y="8"/>
                    </a:cubicBezTo>
                    <a:cubicBezTo>
                      <a:pt x="2" y="8"/>
                      <a:pt x="2" y="8"/>
                      <a:pt x="2" y="8"/>
                    </a:cubicBezTo>
                    <a:close/>
                    <a:moveTo>
                      <a:pt x="0" y="6"/>
                    </a:moveTo>
                    <a:cubicBezTo>
                      <a:pt x="42" y="6"/>
                      <a:pt x="42" y="6"/>
                      <a:pt x="42" y="6"/>
                    </a:cubicBezTo>
                    <a:cubicBezTo>
                      <a:pt x="42" y="36"/>
                      <a:pt x="42" y="36"/>
                      <a:pt x="42" y="36"/>
                    </a:cubicBezTo>
                    <a:cubicBezTo>
                      <a:pt x="0" y="36"/>
                      <a:pt x="0" y="36"/>
                      <a:pt x="0" y="36"/>
                    </a:cubicBezTo>
                    <a:cubicBezTo>
                      <a:pt x="0" y="6"/>
                      <a:pt x="0" y="6"/>
                      <a:pt x="0" y="6"/>
                    </a:cubicBezTo>
                    <a:close/>
                    <a:moveTo>
                      <a:pt x="0" y="0"/>
                    </a:moveTo>
                    <a:cubicBezTo>
                      <a:pt x="42" y="0"/>
                      <a:pt x="42" y="0"/>
                      <a:pt x="42" y="0"/>
                    </a:cubicBezTo>
                    <a:cubicBezTo>
                      <a:pt x="42" y="4"/>
                      <a:pt x="42" y="4"/>
                      <a:pt x="42" y="4"/>
                    </a:cubicBezTo>
                    <a:cubicBezTo>
                      <a:pt x="0" y="4"/>
                      <a:pt x="0" y="4"/>
                      <a:pt x="0" y="4"/>
                    </a:cubicBezTo>
                    <a:cubicBezTo>
                      <a:pt x="0" y="0"/>
                      <a:pt x="0" y="0"/>
                      <a:pt x="0" y="0"/>
                    </a:cubicBezTo>
                    <a:close/>
                    <a:moveTo>
                      <a:pt x="25" y="22"/>
                    </a:moveTo>
                    <a:cubicBezTo>
                      <a:pt x="25" y="21"/>
                      <a:pt x="25" y="21"/>
                      <a:pt x="25" y="21"/>
                    </a:cubicBezTo>
                    <a:cubicBezTo>
                      <a:pt x="24" y="20"/>
                      <a:pt x="24" y="20"/>
                      <a:pt x="24" y="20"/>
                    </a:cubicBezTo>
                    <a:cubicBezTo>
                      <a:pt x="23" y="20"/>
                      <a:pt x="23" y="20"/>
                      <a:pt x="23" y="20"/>
                    </a:cubicBezTo>
                    <a:cubicBezTo>
                      <a:pt x="22" y="20"/>
                      <a:pt x="22" y="20"/>
                      <a:pt x="22" y="20"/>
                    </a:cubicBezTo>
                    <a:cubicBezTo>
                      <a:pt x="23" y="18"/>
                      <a:pt x="23" y="18"/>
                      <a:pt x="23" y="18"/>
                    </a:cubicBezTo>
                    <a:cubicBezTo>
                      <a:pt x="23" y="18"/>
                      <a:pt x="23" y="18"/>
                      <a:pt x="23" y="18"/>
                    </a:cubicBezTo>
                    <a:cubicBezTo>
                      <a:pt x="22" y="17"/>
                      <a:pt x="22" y="17"/>
                      <a:pt x="22" y="17"/>
                    </a:cubicBezTo>
                    <a:cubicBezTo>
                      <a:pt x="22" y="17"/>
                      <a:pt x="22" y="17"/>
                      <a:pt x="22" y="17"/>
                    </a:cubicBezTo>
                    <a:cubicBezTo>
                      <a:pt x="20" y="18"/>
                      <a:pt x="20" y="18"/>
                      <a:pt x="20" y="18"/>
                    </a:cubicBezTo>
                    <a:cubicBezTo>
                      <a:pt x="20" y="18"/>
                      <a:pt x="20" y="18"/>
                      <a:pt x="20" y="18"/>
                    </a:cubicBezTo>
                    <a:cubicBezTo>
                      <a:pt x="19" y="16"/>
                      <a:pt x="19" y="16"/>
                      <a:pt x="19" y="16"/>
                    </a:cubicBezTo>
                    <a:cubicBezTo>
                      <a:pt x="19" y="16"/>
                      <a:pt x="19" y="16"/>
                      <a:pt x="19" y="16"/>
                    </a:cubicBezTo>
                    <a:cubicBezTo>
                      <a:pt x="18" y="16"/>
                      <a:pt x="18" y="16"/>
                      <a:pt x="18" y="16"/>
                    </a:cubicBezTo>
                    <a:cubicBezTo>
                      <a:pt x="18" y="16"/>
                      <a:pt x="18" y="16"/>
                      <a:pt x="18" y="16"/>
                    </a:cubicBezTo>
                    <a:cubicBezTo>
                      <a:pt x="17" y="18"/>
                      <a:pt x="17" y="18"/>
                      <a:pt x="17" y="18"/>
                    </a:cubicBezTo>
                    <a:cubicBezTo>
                      <a:pt x="17" y="18"/>
                      <a:pt x="17" y="18"/>
                      <a:pt x="17" y="18"/>
                    </a:cubicBezTo>
                    <a:cubicBezTo>
                      <a:pt x="15" y="17"/>
                      <a:pt x="15" y="17"/>
                      <a:pt x="15" y="17"/>
                    </a:cubicBezTo>
                    <a:cubicBezTo>
                      <a:pt x="15" y="17"/>
                      <a:pt x="15" y="17"/>
                      <a:pt x="15" y="17"/>
                    </a:cubicBezTo>
                    <a:cubicBezTo>
                      <a:pt x="14" y="18"/>
                      <a:pt x="14" y="18"/>
                      <a:pt x="14" y="18"/>
                    </a:cubicBezTo>
                    <a:cubicBezTo>
                      <a:pt x="14" y="18"/>
                      <a:pt x="14" y="18"/>
                      <a:pt x="14" y="18"/>
                    </a:cubicBezTo>
                    <a:cubicBezTo>
                      <a:pt x="15" y="20"/>
                      <a:pt x="15" y="20"/>
                      <a:pt x="15" y="20"/>
                    </a:cubicBezTo>
                    <a:cubicBezTo>
                      <a:pt x="15" y="20"/>
                      <a:pt x="15" y="20"/>
                      <a:pt x="15" y="20"/>
                    </a:cubicBezTo>
                    <a:cubicBezTo>
                      <a:pt x="13" y="20"/>
                      <a:pt x="13" y="20"/>
                      <a:pt x="13" y="20"/>
                    </a:cubicBezTo>
                    <a:cubicBezTo>
                      <a:pt x="12" y="21"/>
                      <a:pt x="12" y="21"/>
                      <a:pt x="12" y="21"/>
                    </a:cubicBezTo>
                    <a:cubicBezTo>
                      <a:pt x="12" y="22"/>
                      <a:pt x="12" y="22"/>
                      <a:pt x="12" y="22"/>
                    </a:cubicBezTo>
                    <a:cubicBezTo>
                      <a:pt x="12" y="22"/>
                      <a:pt x="12" y="22"/>
                      <a:pt x="12" y="22"/>
                    </a:cubicBezTo>
                    <a:cubicBezTo>
                      <a:pt x="14" y="23"/>
                      <a:pt x="14" y="23"/>
                      <a:pt x="14" y="23"/>
                    </a:cubicBezTo>
                    <a:cubicBezTo>
                      <a:pt x="14" y="23"/>
                      <a:pt x="14" y="23"/>
                      <a:pt x="14" y="23"/>
                    </a:cubicBezTo>
                    <a:cubicBezTo>
                      <a:pt x="13" y="24"/>
                      <a:pt x="13" y="24"/>
                      <a:pt x="13" y="24"/>
                    </a:cubicBezTo>
                    <a:cubicBezTo>
                      <a:pt x="13" y="25"/>
                      <a:pt x="13" y="25"/>
                      <a:pt x="13" y="25"/>
                    </a:cubicBezTo>
                    <a:cubicBezTo>
                      <a:pt x="13" y="26"/>
                      <a:pt x="13" y="26"/>
                      <a:pt x="13" y="26"/>
                    </a:cubicBezTo>
                    <a:cubicBezTo>
                      <a:pt x="14" y="26"/>
                      <a:pt x="14" y="26"/>
                      <a:pt x="14" y="26"/>
                    </a:cubicBezTo>
                    <a:cubicBezTo>
                      <a:pt x="15" y="26"/>
                      <a:pt x="15" y="26"/>
                      <a:pt x="15" y="26"/>
                    </a:cubicBezTo>
                    <a:cubicBezTo>
                      <a:pt x="16" y="26"/>
                      <a:pt x="16" y="26"/>
                      <a:pt x="16" y="26"/>
                    </a:cubicBezTo>
                    <a:cubicBezTo>
                      <a:pt x="16" y="28"/>
                      <a:pt x="16" y="28"/>
                      <a:pt x="16" y="28"/>
                    </a:cubicBezTo>
                    <a:cubicBezTo>
                      <a:pt x="16" y="28"/>
                      <a:pt x="16" y="28"/>
                      <a:pt x="16" y="28"/>
                    </a:cubicBezTo>
                    <a:cubicBezTo>
                      <a:pt x="17" y="28"/>
                      <a:pt x="17" y="28"/>
                      <a:pt x="17" y="28"/>
                    </a:cubicBezTo>
                    <a:cubicBezTo>
                      <a:pt x="17" y="28"/>
                      <a:pt x="17" y="28"/>
                      <a:pt x="17" y="28"/>
                    </a:cubicBezTo>
                    <a:cubicBezTo>
                      <a:pt x="18" y="27"/>
                      <a:pt x="18" y="27"/>
                      <a:pt x="18" y="27"/>
                    </a:cubicBezTo>
                    <a:cubicBezTo>
                      <a:pt x="19" y="27"/>
                      <a:pt x="19" y="27"/>
                      <a:pt x="19" y="27"/>
                    </a:cubicBezTo>
                    <a:cubicBezTo>
                      <a:pt x="19" y="27"/>
                      <a:pt x="19" y="27"/>
                      <a:pt x="19" y="27"/>
                    </a:cubicBezTo>
                    <a:cubicBezTo>
                      <a:pt x="20" y="28"/>
                      <a:pt x="20" y="28"/>
                      <a:pt x="20" y="28"/>
                    </a:cubicBezTo>
                    <a:cubicBezTo>
                      <a:pt x="20" y="28"/>
                      <a:pt x="20" y="28"/>
                      <a:pt x="20" y="28"/>
                    </a:cubicBezTo>
                    <a:cubicBezTo>
                      <a:pt x="21" y="28"/>
                      <a:pt x="21" y="28"/>
                      <a:pt x="21" y="28"/>
                    </a:cubicBezTo>
                    <a:cubicBezTo>
                      <a:pt x="22" y="28"/>
                      <a:pt x="22" y="28"/>
                      <a:pt x="22" y="28"/>
                    </a:cubicBezTo>
                    <a:cubicBezTo>
                      <a:pt x="21" y="26"/>
                      <a:pt x="21" y="26"/>
                      <a:pt x="21" y="26"/>
                    </a:cubicBezTo>
                    <a:cubicBezTo>
                      <a:pt x="22" y="26"/>
                      <a:pt x="22" y="26"/>
                      <a:pt x="22" y="26"/>
                    </a:cubicBezTo>
                    <a:cubicBezTo>
                      <a:pt x="23" y="26"/>
                      <a:pt x="23" y="26"/>
                      <a:pt x="23" y="26"/>
                    </a:cubicBezTo>
                    <a:cubicBezTo>
                      <a:pt x="24" y="26"/>
                      <a:pt x="24" y="26"/>
                      <a:pt x="24" y="26"/>
                    </a:cubicBezTo>
                    <a:cubicBezTo>
                      <a:pt x="24" y="25"/>
                      <a:pt x="24" y="25"/>
                      <a:pt x="24" y="25"/>
                    </a:cubicBezTo>
                    <a:cubicBezTo>
                      <a:pt x="24" y="24"/>
                      <a:pt x="24" y="24"/>
                      <a:pt x="24" y="24"/>
                    </a:cubicBezTo>
                    <a:cubicBezTo>
                      <a:pt x="23" y="23"/>
                      <a:pt x="23" y="23"/>
                      <a:pt x="23" y="23"/>
                    </a:cubicBezTo>
                    <a:cubicBezTo>
                      <a:pt x="23" y="23"/>
                      <a:pt x="23" y="23"/>
                      <a:pt x="23" y="23"/>
                    </a:cubicBezTo>
                    <a:cubicBezTo>
                      <a:pt x="25" y="22"/>
                      <a:pt x="25" y="22"/>
                      <a:pt x="25" y="22"/>
                    </a:cubicBezTo>
                    <a:close/>
                    <a:moveTo>
                      <a:pt x="21" y="22"/>
                    </a:moveTo>
                    <a:cubicBezTo>
                      <a:pt x="21" y="23"/>
                      <a:pt x="21" y="24"/>
                      <a:pt x="20" y="24"/>
                    </a:cubicBezTo>
                    <a:cubicBezTo>
                      <a:pt x="20" y="24"/>
                      <a:pt x="19" y="25"/>
                      <a:pt x="19" y="25"/>
                    </a:cubicBezTo>
                    <a:cubicBezTo>
                      <a:pt x="18" y="25"/>
                      <a:pt x="17" y="24"/>
                      <a:pt x="17" y="24"/>
                    </a:cubicBezTo>
                    <a:cubicBezTo>
                      <a:pt x="16" y="24"/>
                      <a:pt x="16" y="23"/>
                      <a:pt x="16" y="22"/>
                    </a:cubicBezTo>
                    <a:cubicBezTo>
                      <a:pt x="16" y="22"/>
                      <a:pt x="16" y="21"/>
                      <a:pt x="17" y="20"/>
                    </a:cubicBezTo>
                    <a:cubicBezTo>
                      <a:pt x="17" y="20"/>
                      <a:pt x="18" y="20"/>
                      <a:pt x="19" y="20"/>
                    </a:cubicBezTo>
                    <a:cubicBezTo>
                      <a:pt x="19" y="20"/>
                      <a:pt x="20" y="20"/>
                      <a:pt x="20" y="20"/>
                    </a:cubicBezTo>
                    <a:cubicBezTo>
                      <a:pt x="21" y="21"/>
                      <a:pt x="21" y="22"/>
                      <a:pt x="21" y="22"/>
                    </a:cubicBezTo>
                    <a:close/>
                    <a:moveTo>
                      <a:pt x="17" y="22"/>
                    </a:moveTo>
                    <a:cubicBezTo>
                      <a:pt x="17" y="22"/>
                      <a:pt x="18" y="21"/>
                      <a:pt x="19" y="21"/>
                    </a:cubicBezTo>
                    <a:cubicBezTo>
                      <a:pt x="19" y="21"/>
                      <a:pt x="20" y="22"/>
                      <a:pt x="20" y="22"/>
                    </a:cubicBezTo>
                    <a:cubicBezTo>
                      <a:pt x="20" y="23"/>
                      <a:pt x="19" y="23"/>
                      <a:pt x="19" y="23"/>
                    </a:cubicBezTo>
                    <a:cubicBezTo>
                      <a:pt x="18" y="23"/>
                      <a:pt x="17" y="23"/>
                      <a:pt x="17" y="22"/>
                    </a:cubicBezTo>
                    <a:close/>
                    <a:moveTo>
                      <a:pt x="29" y="18"/>
                    </a:moveTo>
                    <a:cubicBezTo>
                      <a:pt x="29" y="18"/>
                      <a:pt x="29" y="18"/>
                      <a:pt x="29" y="18"/>
                    </a:cubicBezTo>
                    <a:cubicBezTo>
                      <a:pt x="29" y="17"/>
                      <a:pt x="29" y="17"/>
                      <a:pt x="29" y="17"/>
                    </a:cubicBezTo>
                    <a:cubicBezTo>
                      <a:pt x="29" y="17"/>
                      <a:pt x="29" y="17"/>
                      <a:pt x="29" y="17"/>
                    </a:cubicBezTo>
                    <a:cubicBezTo>
                      <a:pt x="30" y="16"/>
                      <a:pt x="30" y="16"/>
                      <a:pt x="30" y="16"/>
                    </a:cubicBezTo>
                    <a:cubicBezTo>
                      <a:pt x="30" y="16"/>
                      <a:pt x="30" y="16"/>
                      <a:pt x="30" y="16"/>
                    </a:cubicBezTo>
                    <a:cubicBezTo>
                      <a:pt x="29" y="16"/>
                      <a:pt x="29" y="16"/>
                      <a:pt x="29" y="16"/>
                    </a:cubicBezTo>
                    <a:cubicBezTo>
                      <a:pt x="29" y="16"/>
                      <a:pt x="29" y="16"/>
                      <a:pt x="29" y="16"/>
                    </a:cubicBezTo>
                    <a:cubicBezTo>
                      <a:pt x="29" y="16"/>
                      <a:pt x="29" y="16"/>
                      <a:pt x="29" y="16"/>
                    </a:cubicBezTo>
                    <a:cubicBezTo>
                      <a:pt x="28" y="16"/>
                      <a:pt x="28" y="16"/>
                      <a:pt x="28" y="16"/>
                    </a:cubicBezTo>
                    <a:cubicBezTo>
                      <a:pt x="27" y="15"/>
                      <a:pt x="27" y="15"/>
                      <a:pt x="27" y="15"/>
                    </a:cubicBezTo>
                    <a:cubicBezTo>
                      <a:pt x="27" y="14"/>
                      <a:pt x="27" y="14"/>
                      <a:pt x="27" y="14"/>
                    </a:cubicBezTo>
                    <a:cubicBezTo>
                      <a:pt x="27" y="14"/>
                      <a:pt x="27" y="14"/>
                      <a:pt x="27" y="14"/>
                    </a:cubicBezTo>
                    <a:cubicBezTo>
                      <a:pt x="26" y="14"/>
                      <a:pt x="26" y="14"/>
                      <a:pt x="26" y="14"/>
                    </a:cubicBezTo>
                    <a:cubicBezTo>
                      <a:pt x="26" y="14"/>
                      <a:pt x="26" y="14"/>
                      <a:pt x="26" y="14"/>
                    </a:cubicBezTo>
                    <a:cubicBezTo>
                      <a:pt x="26" y="15"/>
                      <a:pt x="26" y="15"/>
                      <a:pt x="26" y="15"/>
                    </a:cubicBezTo>
                    <a:cubicBezTo>
                      <a:pt x="25" y="16"/>
                      <a:pt x="25" y="16"/>
                      <a:pt x="25" y="16"/>
                    </a:cubicBezTo>
                    <a:cubicBezTo>
                      <a:pt x="24" y="16"/>
                      <a:pt x="24" y="16"/>
                      <a:pt x="24" y="16"/>
                    </a:cubicBezTo>
                    <a:cubicBezTo>
                      <a:pt x="24" y="16"/>
                      <a:pt x="24" y="16"/>
                      <a:pt x="24" y="16"/>
                    </a:cubicBezTo>
                    <a:cubicBezTo>
                      <a:pt x="24" y="16"/>
                      <a:pt x="24" y="16"/>
                      <a:pt x="24" y="16"/>
                    </a:cubicBezTo>
                    <a:cubicBezTo>
                      <a:pt x="23" y="16"/>
                      <a:pt x="23" y="16"/>
                      <a:pt x="23" y="16"/>
                    </a:cubicBezTo>
                    <a:cubicBezTo>
                      <a:pt x="23" y="16"/>
                      <a:pt x="23" y="16"/>
                      <a:pt x="23" y="16"/>
                    </a:cubicBezTo>
                    <a:cubicBezTo>
                      <a:pt x="23" y="17"/>
                      <a:pt x="23" y="17"/>
                      <a:pt x="23" y="17"/>
                    </a:cubicBezTo>
                    <a:cubicBezTo>
                      <a:pt x="24" y="17"/>
                      <a:pt x="24" y="17"/>
                      <a:pt x="24" y="17"/>
                    </a:cubicBezTo>
                    <a:cubicBezTo>
                      <a:pt x="24" y="18"/>
                      <a:pt x="24" y="18"/>
                      <a:pt x="24" y="18"/>
                    </a:cubicBezTo>
                    <a:cubicBezTo>
                      <a:pt x="24" y="18"/>
                      <a:pt x="24" y="18"/>
                      <a:pt x="24" y="18"/>
                    </a:cubicBezTo>
                    <a:cubicBezTo>
                      <a:pt x="23" y="19"/>
                      <a:pt x="23" y="19"/>
                      <a:pt x="23" y="19"/>
                    </a:cubicBezTo>
                    <a:cubicBezTo>
                      <a:pt x="23" y="19"/>
                      <a:pt x="23" y="19"/>
                      <a:pt x="23" y="19"/>
                    </a:cubicBezTo>
                    <a:cubicBezTo>
                      <a:pt x="23" y="19"/>
                      <a:pt x="23" y="19"/>
                      <a:pt x="23" y="19"/>
                    </a:cubicBezTo>
                    <a:cubicBezTo>
                      <a:pt x="24" y="20"/>
                      <a:pt x="24" y="20"/>
                      <a:pt x="24" y="20"/>
                    </a:cubicBezTo>
                    <a:cubicBezTo>
                      <a:pt x="24" y="20"/>
                      <a:pt x="24" y="20"/>
                      <a:pt x="24" y="20"/>
                    </a:cubicBezTo>
                    <a:cubicBezTo>
                      <a:pt x="24" y="20"/>
                      <a:pt x="24" y="20"/>
                      <a:pt x="24" y="20"/>
                    </a:cubicBezTo>
                    <a:cubicBezTo>
                      <a:pt x="25" y="20"/>
                      <a:pt x="25" y="20"/>
                      <a:pt x="25" y="20"/>
                    </a:cubicBezTo>
                    <a:cubicBezTo>
                      <a:pt x="26" y="20"/>
                      <a:pt x="26" y="20"/>
                      <a:pt x="26" y="20"/>
                    </a:cubicBezTo>
                    <a:cubicBezTo>
                      <a:pt x="26" y="21"/>
                      <a:pt x="26" y="21"/>
                      <a:pt x="26" y="21"/>
                    </a:cubicBezTo>
                    <a:cubicBezTo>
                      <a:pt x="26" y="21"/>
                      <a:pt x="26" y="21"/>
                      <a:pt x="26" y="21"/>
                    </a:cubicBezTo>
                    <a:cubicBezTo>
                      <a:pt x="27" y="21"/>
                      <a:pt x="27" y="21"/>
                      <a:pt x="27" y="21"/>
                    </a:cubicBezTo>
                    <a:cubicBezTo>
                      <a:pt x="27" y="21"/>
                      <a:pt x="27" y="21"/>
                      <a:pt x="27" y="21"/>
                    </a:cubicBezTo>
                    <a:cubicBezTo>
                      <a:pt x="27" y="20"/>
                      <a:pt x="27" y="20"/>
                      <a:pt x="27" y="20"/>
                    </a:cubicBezTo>
                    <a:cubicBezTo>
                      <a:pt x="28" y="20"/>
                      <a:pt x="28" y="20"/>
                      <a:pt x="28" y="20"/>
                    </a:cubicBezTo>
                    <a:cubicBezTo>
                      <a:pt x="29" y="20"/>
                      <a:pt x="29" y="20"/>
                      <a:pt x="29" y="20"/>
                    </a:cubicBezTo>
                    <a:cubicBezTo>
                      <a:pt x="29" y="20"/>
                      <a:pt x="29" y="20"/>
                      <a:pt x="29" y="20"/>
                    </a:cubicBezTo>
                    <a:cubicBezTo>
                      <a:pt x="29" y="20"/>
                      <a:pt x="29" y="20"/>
                      <a:pt x="29" y="20"/>
                    </a:cubicBezTo>
                    <a:cubicBezTo>
                      <a:pt x="30" y="19"/>
                      <a:pt x="30" y="19"/>
                      <a:pt x="30" y="19"/>
                    </a:cubicBezTo>
                    <a:cubicBezTo>
                      <a:pt x="30" y="19"/>
                      <a:pt x="30" y="19"/>
                      <a:pt x="30" y="19"/>
                    </a:cubicBezTo>
                    <a:cubicBezTo>
                      <a:pt x="29" y="19"/>
                      <a:pt x="29" y="19"/>
                      <a:pt x="29" y="19"/>
                    </a:cubicBezTo>
                    <a:cubicBezTo>
                      <a:pt x="29" y="18"/>
                      <a:pt x="29" y="18"/>
                      <a:pt x="29" y="18"/>
                    </a:cubicBezTo>
                    <a:close/>
                    <a:moveTo>
                      <a:pt x="27" y="18"/>
                    </a:moveTo>
                    <a:cubicBezTo>
                      <a:pt x="27" y="18"/>
                      <a:pt x="27" y="19"/>
                      <a:pt x="26" y="19"/>
                    </a:cubicBezTo>
                    <a:cubicBezTo>
                      <a:pt x="26" y="19"/>
                      <a:pt x="25" y="18"/>
                      <a:pt x="25" y="18"/>
                    </a:cubicBezTo>
                    <a:cubicBezTo>
                      <a:pt x="25" y="17"/>
                      <a:pt x="26" y="17"/>
                      <a:pt x="26" y="17"/>
                    </a:cubicBezTo>
                    <a:cubicBezTo>
                      <a:pt x="27" y="17"/>
                      <a:pt x="27" y="17"/>
                      <a:pt x="27" y="1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nvGrpSpPr>
            <p:cNvPr id="419" name="Group 418"/>
            <p:cNvGrpSpPr/>
            <p:nvPr/>
          </p:nvGrpSpPr>
          <p:grpSpPr>
            <a:xfrm>
              <a:off x="3868192" y="5170227"/>
              <a:ext cx="185199" cy="185199"/>
              <a:chOff x="11485564" y="2062396"/>
              <a:chExt cx="188913" cy="188913"/>
            </a:xfrm>
          </p:grpSpPr>
          <p:sp>
            <p:nvSpPr>
              <p:cNvPr id="408" name="Oval 63"/>
              <p:cNvSpPr>
                <a:spLocks noChangeArrowheads="1"/>
              </p:cNvSpPr>
              <p:nvPr/>
            </p:nvSpPr>
            <p:spPr bwMode="auto">
              <a:xfrm>
                <a:off x="11485564" y="2062396"/>
                <a:ext cx="188913" cy="188913"/>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09" name="Freeform 64"/>
              <p:cNvSpPr>
                <a:spLocks noEditPoints="1"/>
              </p:cNvSpPr>
              <p:nvPr/>
            </p:nvSpPr>
            <p:spPr bwMode="auto">
              <a:xfrm>
                <a:off x="11531602" y="2114784"/>
                <a:ext cx="95250" cy="80963"/>
              </a:xfrm>
              <a:custGeom>
                <a:avLst/>
                <a:gdLst>
                  <a:gd name="T0" fmla="*/ 41 w 43"/>
                  <a:gd name="T1" fmla="*/ 34 h 36"/>
                  <a:gd name="T2" fmla="*/ 0 w 43"/>
                  <a:gd name="T3" fmla="*/ 6 h 36"/>
                  <a:gd name="T4" fmla="*/ 0 w 43"/>
                  <a:gd name="T5" fmla="*/ 36 h 36"/>
                  <a:gd name="T6" fmla="*/ 43 w 43"/>
                  <a:gd name="T7" fmla="*/ 0 h 36"/>
                  <a:gd name="T8" fmla="*/ 0 w 43"/>
                  <a:gd name="T9" fmla="*/ 0 h 36"/>
                  <a:gd name="T10" fmla="*/ 25 w 43"/>
                  <a:gd name="T11" fmla="*/ 20 h 36"/>
                  <a:gd name="T12" fmla="*/ 24 w 43"/>
                  <a:gd name="T13" fmla="*/ 18 h 36"/>
                  <a:gd name="T14" fmla="*/ 22 w 43"/>
                  <a:gd name="T15" fmla="*/ 17 h 36"/>
                  <a:gd name="T16" fmla="*/ 20 w 43"/>
                  <a:gd name="T17" fmla="*/ 16 h 36"/>
                  <a:gd name="T18" fmla="*/ 18 w 43"/>
                  <a:gd name="T19" fmla="*/ 16 h 36"/>
                  <a:gd name="T20" fmla="*/ 16 w 43"/>
                  <a:gd name="T21" fmla="*/ 17 h 36"/>
                  <a:gd name="T22" fmla="*/ 15 w 43"/>
                  <a:gd name="T23" fmla="*/ 18 h 36"/>
                  <a:gd name="T24" fmla="*/ 13 w 43"/>
                  <a:gd name="T25" fmla="*/ 20 h 36"/>
                  <a:gd name="T26" fmla="*/ 13 w 43"/>
                  <a:gd name="T27" fmla="*/ 22 h 36"/>
                  <a:gd name="T28" fmla="*/ 14 w 43"/>
                  <a:gd name="T29" fmla="*/ 25 h 36"/>
                  <a:gd name="T30" fmla="*/ 14 w 43"/>
                  <a:gd name="T31" fmla="*/ 26 h 36"/>
                  <a:gd name="T32" fmla="*/ 16 w 43"/>
                  <a:gd name="T33" fmla="*/ 28 h 36"/>
                  <a:gd name="T34" fmla="*/ 18 w 43"/>
                  <a:gd name="T35" fmla="*/ 29 h 36"/>
                  <a:gd name="T36" fmla="*/ 19 w 43"/>
                  <a:gd name="T37" fmla="*/ 27 h 36"/>
                  <a:gd name="T38" fmla="*/ 22 w 43"/>
                  <a:gd name="T39" fmla="*/ 28 h 36"/>
                  <a:gd name="T40" fmla="*/ 22 w 43"/>
                  <a:gd name="T41" fmla="*/ 26 h 36"/>
                  <a:gd name="T42" fmla="*/ 25 w 43"/>
                  <a:gd name="T43" fmla="*/ 25 h 36"/>
                  <a:gd name="T44" fmla="*/ 24 w 43"/>
                  <a:gd name="T45" fmla="*/ 23 h 36"/>
                  <a:gd name="T46" fmla="*/ 22 w 43"/>
                  <a:gd name="T47" fmla="*/ 22 h 36"/>
                  <a:gd name="T48" fmla="*/ 17 w 43"/>
                  <a:gd name="T49" fmla="*/ 24 h 36"/>
                  <a:gd name="T50" fmla="*/ 19 w 43"/>
                  <a:gd name="T51" fmla="*/ 20 h 36"/>
                  <a:gd name="T52" fmla="*/ 18 w 43"/>
                  <a:gd name="T53" fmla="*/ 22 h 36"/>
                  <a:gd name="T54" fmla="*/ 19 w 43"/>
                  <a:gd name="T55" fmla="*/ 24 h 36"/>
                  <a:gd name="T56" fmla="*/ 30 w 43"/>
                  <a:gd name="T57" fmla="*/ 18 h 36"/>
                  <a:gd name="T58" fmla="*/ 30 w 43"/>
                  <a:gd name="T59" fmla="*/ 17 h 36"/>
                  <a:gd name="T60" fmla="*/ 30 w 43"/>
                  <a:gd name="T61" fmla="*/ 16 h 36"/>
                  <a:gd name="T62" fmla="*/ 28 w 43"/>
                  <a:gd name="T63" fmla="*/ 16 h 36"/>
                  <a:gd name="T64" fmla="*/ 27 w 43"/>
                  <a:gd name="T65" fmla="*/ 14 h 36"/>
                  <a:gd name="T66" fmla="*/ 25 w 43"/>
                  <a:gd name="T67" fmla="*/ 16 h 36"/>
                  <a:gd name="T68" fmla="*/ 24 w 43"/>
                  <a:gd name="T69" fmla="*/ 16 h 36"/>
                  <a:gd name="T70" fmla="*/ 24 w 43"/>
                  <a:gd name="T71" fmla="*/ 17 h 36"/>
                  <a:gd name="T72" fmla="*/ 25 w 43"/>
                  <a:gd name="T73" fmla="*/ 18 h 36"/>
                  <a:gd name="T74" fmla="*/ 24 w 43"/>
                  <a:gd name="T75" fmla="*/ 19 h 36"/>
                  <a:gd name="T76" fmla="*/ 25 w 43"/>
                  <a:gd name="T77" fmla="*/ 20 h 36"/>
                  <a:gd name="T78" fmla="*/ 26 w 43"/>
                  <a:gd name="T79" fmla="*/ 21 h 36"/>
                  <a:gd name="T80" fmla="*/ 28 w 43"/>
                  <a:gd name="T81" fmla="*/ 21 h 36"/>
                  <a:gd name="T82" fmla="*/ 30 w 43"/>
                  <a:gd name="T83" fmla="*/ 20 h 36"/>
                  <a:gd name="T84" fmla="*/ 30 w 43"/>
                  <a:gd name="T85" fmla="*/ 19 h 36"/>
                  <a:gd name="T86" fmla="*/ 29 w 43"/>
                  <a:gd name="T87" fmla="*/ 18 h 36"/>
                  <a:gd name="T88" fmla="*/ 26 w 43"/>
                  <a:gd name="T89"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 h="36">
                    <a:moveTo>
                      <a:pt x="2" y="9"/>
                    </a:moveTo>
                    <a:cubicBezTo>
                      <a:pt x="2" y="34"/>
                      <a:pt x="2" y="34"/>
                      <a:pt x="2" y="34"/>
                    </a:cubicBezTo>
                    <a:cubicBezTo>
                      <a:pt x="41" y="34"/>
                      <a:pt x="41" y="34"/>
                      <a:pt x="41" y="34"/>
                    </a:cubicBezTo>
                    <a:cubicBezTo>
                      <a:pt x="41" y="9"/>
                      <a:pt x="41" y="9"/>
                      <a:pt x="41" y="9"/>
                    </a:cubicBezTo>
                    <a:cubicBezTo>
                      <a:pt x="2" y="9"/>
                      <a:pt x="2" y="9"/>
                      <a:pt x="2" y="9"/>
                    </a:cubicBezTo>
                    <a:close/>
                    <a:moveTo>
                      <a:pt x="0" y="6"/>
                    </a:moveTo>
                    <a:cubicBezTo>
                      <a:pt x="43" y="6"/>
                      <a:pt x="43" y="6"/>
                      <a:pt x="43" y="6"/>
                    </a:cubicBezTo>
                    <a:cubicBezTo>
                      <a:pt x="43" y="36"/>
                      <a:pt x="43" y="36"/>
                      <a:pt x="43" y="36"/>
                    </a:cubicBezTo>
                    <a:cubicBezTo>
                      <a:pt x="0" y="36"/>
                      <a:pt x="0" y="36"/>
                      <a:pt x="0" y="36"/>
                    </a:cubicBezTo>
                    <a:cubicBezTo>
                      <a:pt x="0" y="6"/>
                      <a:pt x="0" y="6"/>
                      <a:pt x="0" y="6"/>
                    </a:cubicBezTo>
                    <a:close/>
                    <a:moveTo>
                      <a:pt x="0" y="0"/>
                    </a:moveTo>
                    <a:cubicBezTo>
                      <a:pt x="43" y="0"/>
                      <a:pt x="43" y="0"/>
                      <a:pt x="43" y="0"/>
                    </a:cubicBezTo>
                    <a:cubicBezTo>
                      <a:pt x="43" y="4"/>
                      <a:pt x="43" y="4"/>
                      <a:pt x="43" y="4"/>
                    </a:cubicBezTo>
                    <a:cubicBezTo>
                      <a:pt x="0" y="4"/>
                      <a:pt x="0" y="4"/>
                      <a:pt x="0" y="4"/>
                    </a:cubicBezTo>
                    <a:cubicBezTo>
                      <a:pt x="0" y="0"/>
                      <a:pt x="0" y="0"/>
                      <a:pt x="0" y="0"/>
                    </a:cubicBezTo>
                    <a:close/>
                    <a:moveTo>
                      <a:pt x="26" y="22"/>
                    </a:moveTo>
                    <a:cubicBezTo>
                      <a:pt x="25" y="21"/>
                      <a:pt x="25" y="21"/>
                      <a:pt x="25" y="21"/>
                    </a:cubicBezTo>
                    <a:cubicBezTo>
                      <a:pt x="25" y="20"/>
                      <a:pt x="25" y="20"/>
                      <a:pt x="25" y="20"/>
                    </a:cubicBezTo>
                    <a:cubicBezTo>
                      <a:pt x="23" y="20"/>
                      <a:pt x="23" y="20"/>
                      <a:pt x="23" y="20"/>
                    </a:cubicBezTo>
                    <a:cubicBezTo>
                      <a:pt x="23" y="20"/>
                      <a:pt x="23" y="20"/>
                      <a:pt x="23" y="20"/>
                    </a:cubicBezTo>
                    <a:cubicBezTo>
                      <a:pt x="24" y="18"/>
                      <a:pt x="24" y="18"/>
                      <a:pt x="24" y="18"/>
                    </a:cubicBezTo>
                    <a:cubicBezTo>
                      <a:pt x="24" y="18"/>
                      <a:pt x="24" y="18"/>
                      <a:pt x="24" y="18"/>
                    </a:cubicBezTo>
                    <a:cubicBezTo>
                      <a:pt x="23" y="17"/>
                      <a:pt x="23" y="17"/>
                      <a:pt x="23" y="17"/>
                    </a:cubicBezTo>
                    <a:cubicBezTo>
                      <a:pt x="22" y="17"/>
                      <a:pt x="22" y="17"/>
                      <a:pt x="22" y="17"/>
                    </a:cubicBezTo>
                    <a:cubicBezTo>
                      <a:pt x="21" y="18"/>
                      <a:pt x="21" y="18"/>
                      <a:pt x="21" y="18"/>
                    </a:cubicBezTo>
                    <a:cubicBezTo>
                      <a:pt x="21" y="18"/>
                      <a:pt x="21" y="18"/>
                      <a:pt x="21" y="18"/>
                    </a:cubicBezTo>
                    <a:cubicBezTo>
                      <a:pt x="20" y="16"/>
                      <a:pt x="20" y="16"/>
                      <a:pt x="20" y="16"/>
                    </a:cubicBezTo>
                    <a:cubicBezTo>
                      <a:pt x="20" y="16"/>
                      <a:pt x="20" y="16"/>
                      <a:pt x="20" y="16"/>
                    </a:cubicBezTo>
                    <a:cubicBezTo>
                      <a:pt x="19" y="16"/>
                      <a:pt x="19" y="16"/>
                      <a:pt x="19" y="16"/>
                    </a:cubicBezTo>
                    <a:cubicBezTo>
                      <a:pt x="18" y="16"/>
                      <a:pt x="18" y="16"/>
                      <a:pt x="18" y="16"/>
                    </a:cubicBezTo>
                    <a:cubicBezTo>
                      <a:pt x="18" y="18"/>
                      <a:pt x="18" y="18"/>
                      <a:pt x="18" y="18"/>
                    </a:cubicBezTo>
                    <a:cubicBezTo>
                      <a:pt x="17" y="18"/>
                      <a:pt x="17" y="18"/>
                      <a:pt x="17" y="18"/>
                    </a:cubicBezTo>
                    <a:cubicBezTo>
                      <a:pt x="16" y="17"/>
                      <a:pt x="16" y="17"/>
                      <a:pt x="16" y="17"/>
                    </a:cubicBezTo>
                    <a:cubicBezTo>
                      <a:pt x="16" y="17"/>
                      <a:pt x="16" y="17"/>
                      <a:pt x="16" y="17"/>
                    </a:cubicBezTo>
                    <a:cubicBezTo>
                      <a:pt x="15" y="18"/>
                      <a:pt x="15" y="18"/>
                      <a:pt x="15" y="18"/>
                    </a:cubicBezTo>
                    <a:cubicBezTo>
                      <a:pt x="15" y="18"/>
                      <a:pt x="15" y="18"/>
                      <a:pt x="15" y="18"/>
                    </a:cubicBezTo>
                    <a:cubicBezTo>
                      <a:pt x="15" y="20"/>
                      <a:pt x="15" y="20"/>
                      <a:pt x="15" y="20"/>
                    </a:cubicBezTo>
                    <a:cubicBezTo>
                      <a:pt x="15" y="20"/>
                      <a:pt x="15" y="20"/>
                      <a:pt x="15" y="20"/>
                    </a:cubicBezTo>
                    <a:cubicBezTo>
                      <a:pt x="13" y="20"/>
                      <a:pt x="13" y="20"/>
                      <a:pt x="13" y="20"/>
                    </a:cubicBezTo>
                    <a:cubicBezTo>
                      <a:pt x="13" y="21"/>
                      <a:pt x="13" y="21"/>
                      <a:pt x="13" y="21"/>
                    </a:cubicBezTo>
                    <a:cubicBezTo>
                      <a:pt x="13" y="22"/>
                      <a:pt x="13" y="22"/>
                      <a:pt x="13" y="22"/>
                    </a:cubicBezTo>
                    <a:cubicBezTo>
                      <a:pt x="13" y="22"/>
                      <a:pt x="13" y="22"/>
                      <a:pt x="13" y="22"/>
                    </a:cubicBezTo>
                    <a:cubicBezTo>
                      <a:pt x="15" y="23"/>
                      <a:pt x="15" y="23"/>
                      <a:pt x="15" y="23"/>
                    </a:cubicBezTo>
                    <a:cubicBezTo>
                      <a:pt x="15" y="23"/>
                      <a:pt x="15" y="23"/>
                      <a:pt x="15" y="23"/>
                    </a:cubicBezTo>
                    <a:cubicBezTo>
                      <a:pt x="14" y="25"/>
                      <a:pt x="14" y="25"/>
                      <a:pt x="14" y="25"/>
                    </a:cubicBezTo>
                    <a:cubicBezTo>
                      <a:pt x="13" y="25"/>
                      <a:pt x="13" y="25"/>
                      <a:pt x="13" y="25"/>
                    </a:cubicBezTo>
                    <a:cubicBezTo>
                      <a:pt x="14" y="26"/>
                      <a:pt x="14" y="26"/>
                      <a:pt x="14" y="26"/>
                    </a:cubicBezTo>
                    <a:cubicBezTo>
                      <a:pt x="14" y="26"/>
                      <a:pt x="14" y="26"/>
                      <a:pt x="14" y="26"/>
                    </a:cubicBezTo>
                    <a:cubicBezTo>
                      <a:pt x="16" y="26"/>
                      <a:pt x="16" y="26"/>
                      <a:pt x="16" y="26"/>
                    </a:cubicBezTo>
                    <a:cubicBezTo>
                      <a:pt x="17" y="26"/>
                      <a:pt x="17" y="26"/>
                      <a:pt x="17" y="26"/>
                    </a:cubicBezTo>
                    <a:cubicBezTo>
                      <a:pt x="16" y="28"/>
                      <a:pt x="16" y="28"/>
                      <a:pt x="16" y="28"/>
                    </a:cubicBezTo>
                    <a:cubicBezTo>
                      <a:pt x="17" y="28"/>
                      <a:pt x="17" y="28"/>
                      <a:pt x="17" y="28"/>
                    </a:cubicBezTo>
                    <a:cubicBezTo>
                      <a:pt x="18" y="29"/>
                      <a:pt x="18" y="29"/>
                      <a:pt x="18" y="29"/>
                    </a:cubicBezTo>
                    <a:cubicBezTo>
                      <a:pt x="18" y="29"/>
                      <a:pt x="18" y="29"/>
                      <a:pt x="18" y="29"/>
                    </a:cubicBezTo>
                    <a:cubicBezTo>
                      <a:pt x="19" y="27"/>
                      <a:pt x="19" y="27"/>
                      <a:pt x="19" y="27"/>
                    </a:cubicBezTo>
                    <a:cubicBezTo>
                      <a:pt x="19" y="27"/>
                      <a:pt x="19" y="27"/>
                      <a:pt x="19" y="27"/>
                    </a:cubicBezTo>
                    <a:cubicBezTo>
                      <a:pt x="19" y="27"/>
                      <a:pt x="19" y="27"/>
                      <a:pt x="19" y="27"/>
                    </a:cubicBezTo>
                    <a:cubicBezTo>
                      <a:pt x="20" y="29"/>
                      <a:pt x="20" y="29"/>
                      <a:pt x="20" y="29"/>
                    </a:cubicBezTo>
                    <a:cubicBezTo>
                      <a:pt x="21" y="29"/>
                      <a:pt x="21" y="29"/>
                      <a:pt x="21" y="29"/>
                    </a:cubicBezTo>
                    <a:cubicBezTo>
                      <a:pt x="22" y="28"/>
                      <a:pt x="22" y="28"/>
                      <a:pt x="22" y="28"/>
                    </a:cubicBezTo>
                    <a:cubicBezTo>
                      <a:pt x="22" y="28"/>
                      <a:pt x="22" y="28"/>
                      <a:pt x="22" y="28"/>
                    </a:cubicBezTo>
                    <a:cubicBezTo>
                      <a:pt x="22" y="26"/>
                      <a:pt x="22" y="26"/>
                      <a:pt x="22" y="26"/>
                    </a:cubicBezTo>
                    <a:cubicBezTo>
                      <a:pt x="22" y="26"/>
                      <a:pt x="22" y="26"/>
                      <a:pt x="22" y="26"/>
                    </a:cubicBezTo>
                    <a:cubicBezTo>
                      <a:pt x="24" y="26"/>
                      <a:pt x="24" y="26"/>
                      <a:pt x="24" y="26"/>
                    </a:cubicBezTo>
                    <a:cubicBezTo>
                      <a:pt x="24" y="26"/>
                      <a:pt x="24" y="26"/>
                      <a:pt x="24" y="26"/>
                    </a:cubicBezTo>
                    <a:cubicBezTo>
                      <a:pt x="25" y="25"/>
                      <a:pt x="25" y="25"/>
                      <a:pt x="25" y="25"/>
                    </a:cubicBezTo>
                    <a:cubicBezTo>
                      <a:pt x="25" y="25"/>
                      <a:pt x="25" y="25"/>
                      <a:pt x="25" y="25"/>
                    </a:cubicBezTo>
                    <a:cubicBezTo>
                      <a:pt x="24" y="23"/>
                      <a:pt x="24" y="23"/>
                      <a:pt x="24" y="23"/>
                    </a:cubicBezTo>
                    <a:cubicBezTo>
                      <a:pt x="24" y="23"/>
                      <a:pt x="24" y="23"/>
                      <a:pt x="24" y="23"/>
                    </a:cubicBezTo>
                    <a:cubicBezTo>
                      <a:pt x="25" y="22"/>
                      <a:pt x="25" y="22"/>
                      <a:pt x="25" y="22"/>
                    </a:cubicBezTo>
                    <a:lnTo>
                      <a:pt x="26" y="22"/>
                    </a:lnTo>
                    <a:close/>
                    <a:moveTo>
                      <a:pt x="22" y="22"/>
                    </a:moveTo>
                    <a:cubicBezTo>
                      <a:pt x="22" y="23"/>
                      <a:pt x="21" y="24"/>
                      <a:pt x="21" y="24"/>
                    </a:cubicBezTo>
                    <a:cubicBezTo>
                      <a:pt x="21" y="25"/>
                      <a:pt x="20" y="25"/>
                      <a:pt x="19" y="25"/>
                    </a:cubicBezTo>
                    <a:cubicBezTo>
                      <a:pt x="19" y="25"/>
                      <a:pt x="18" y="25"/>
                      <a:pt x="17" y="24"/>
                    </a:cubicBezTo>
                    <a:cubicBezTo>
                      <a:pt x="17" y="24"/>
                      <a:pt x="17" y="23"/>
                      <a:pt x="17" y="22"/>
                    </a:cubicBezTo>
                    <a:cubicBezTo>
                      <a:pt x="17" y="22"/>
                      <a:pt x="17" y="21"/>
                      <a:pt x="17" y="21"/>
                    </a:cubicBezTo>
                    <a:cubicBezTo>
                      <a:pt x="18" y="20"/>
                      <a:pt x="19" y="20"/>
                      <a:pt x="19" y="20"/>
                    </a:cubicBezTo>
                    <a:cubicBezTo>
                      <a:pt x="20" y="20"/>
                      <a:pt x="21" y="20"/>
                      <a:pt x="21" y="21"/>
                    </a:cubicBezTo>
                    <a:cubicBezTo>
                      <a:pt x="21" y="21"/>
                      <a:pt x="22" y="22"/>
                      <a:pt x="22" y="22"/>
                    </a:cubicBezTo>
                    <a:close/>
                    <a:moveTo>
                      <a:pt x="18" y="22"/>
                    </a:moveTo>
                    <a:cubicBezTo>
                      <a:pt x="18" y="22"/>
                      <a:pt x="19" y="21"/>
                      <a:pt x="19" y="21"/>
                    </a:cubicBezTo>
                    <a:cubicBezTo>
                      <a:pt x="20" y="21"/>
                      <a:pt x="20" y="22"/>
                      <a:pt x="20" y="22"/>
                    </a:cubicBezTo>
                    <a:cubicBezTo>
                      <a:pt x="20" y="23"/>
                      <a:pt x="20" y="24"/>
                      <a:pt x="19" y="24"/>
                    </a:cubicBezTo>
                    <a:cubicBezTo>
                      <a:pt x="19" y="24"/>
                      <a:pt x="18" y="23"/>
                      <a:pt x="18" y="22"/>
                    </a:cubicBezTo>
                    <a:close/>
                    <a:moveTo>
                      <a:pt x="29" y="18"/>
                    </a:moveTo>
                    <a:cubicBezTo>
                      <a:pt x="30" y="18"/>
                      <a:pt x="30" y="18"/>
                      <a:pt x="30" y="18"/>
                    </a:cubicBezTo>
                    <a:cubicBezTo>
                      <a:pt x="29" y="17"/>
                      <a:pt x="29" y="17"/>
                      <a:pt x="29" y="17"/>
                    </a:cubicBezTo>
                    <a:cubicBezTo>
                      <a:pt x="30" y="17"/>
                      <a:pt x="30" y="17"/>
                      <a:pt x="30" y="17"/>
                    </a:cubicBezTo>
                    <a:cubicBezTo>
                      <a:pt x="30" y="17"/>
                      <a:pt x="30" y="17"/>
                      <a:pt x="30" y="17"/>
                    </a:cubicBezTo>
                    <a:cubicBezTo>
                      <a:pt x="30" y="16"/>
                      <a:pt x="30" y="16"/>
                      <a:pt x="30" y="16"/>
                    </a:cubicBezTo>
                    <a:cubicBezTo>
                      <a:pt x="30" y="16"/>
                      <a:pt x="30" y="16"/>
                      <a:pt x="30" y="16"/>
                    </a:cubicBezTo>
                    <a:cubicBezTo>
                      <a:pt x="30" y="16"/>
                      <a:pt x="30" y="16"/>
                      <a:pt x="30" y="16"/>
                    </a:cubicBezTo>
                    <a:cubicBezTo>
                      <a:pt x="30" y="16"/>
                      <a:pt x="30" y="16"/>
                      <a:pt x="30" y="16"/>
                    </a:cubicBezTo>
                    <a:cubicBezTo>
                      <a:pt x="29" y="16"/>
                      <a:pt x="29" y="16"/>
                      <a:pt x="29" y="16"/>
                    </a:cubicBezTo>
                    <a:cubicBezTo>
                      <a:pt x="28" y="16"/>
                      <a:pt x="28" y="16"/>
                      <a:pt x="28" y="16"/>
                    </a:cubicBezTo>
                    <a:cubicBezTo>
                      <a:pt x="28" y="15"/>
                      <a:pt x="28" y="15"/>
                      <a:pt x="28" y="15"/>
                    </a:cubicBezTo>
                    <a:cubicBezTo>
                      <a:pt x="27" y="14"/>
                      <a:pt x="27" y="14"/>
                      <a:pt x="27" y="14"/>
                    </a:cubicBezTo>
                    <a:cubicBezTo>
                      <a:pt x="27" y="14"/>
                      <a:pt x="27" y="14"/>
                      <a:pt x="27" y="14"/>
                    </a:cubicBezTo>
                    <a:cubicBezTo>
                      <a:pt x="26" y="15"/>
                      <a:pt x="26" y="15"/>
                      <a:pt x="26" y="15"/>
                    </a:cubicBezTo>
                    <a:cubicBezTo>
                      <a:pt x="26" y="16"/>
                      <a:pt x="26" y="16"/>
                      <a:pt x="26" y="16"/>
                    </a:cubicBezTo>
                    <a:cubicBezTo>
                      <a:pt x="25" y="16"/>
                      <a:pt x="25" y="16"/>
                      <a:pt x="25" y="16"/>
                    </a:cubicBezTo>
                    <a:cubicBezTo>
                      <a:pt x="25" y="16"/>
                      <a:pt x="25" y="16"/>
                      <a:pt x="25" y="16"/>
                    </a:cubicBezTo>
                    <a:cubicBezTo>
                      <a:pt x="24" y="16"/>
                      <a:pt x="24" y="16"/>
                      <a:pt x="24" y="16"/>
                    </a:cubicBezTo>
                    <a:cubicBezTo>
                      <a:pt x="24" y="16"/>
                      <a:pt x="24" y="16"/>
                      <a:pt x="24" y="16"/>
                    </a:cubicBezTo>
                    <a:cubicBezTo>
                      <a:pt x="24" y="16"/>
                      <a:pt x="24" y="16"/>
                      <a:pt x="24" y="16"/>
                    </a:cubicBezTo>
                    <a:cubicBezTo>
                      <a:pt x="24" y="17"/>
                      <a:pt x="24" y="17"/>
                      <a:pt x="24" y="17"/>
                    </a:cubicBezTo>
                    <a:cubicBezTo>
                      <a:pt x="24" y="17"/>
                      <a:pt x="24" y="17"/>
                      <a:pt x="24" y="17"/>
                    </a:cubicBezTo>
                    <a:cubicBezTo>
                      <a:pt x="25" y="17"/>
                      <a:pt x="25" y="17"/>
                      <a:pt x="25" y="17"/>
                    </a:cubicBezTo>
                    <a:cubicBezTo>
                      <a:pt x="25" y="18"/>
                      <a:pt x="25" y="18"/>
                      <a:pt x="25" y="18"/>
                    </a:cubicBezTo>
                    <a:cubicBezTo>
                      <a:pt x="25" y="18"/>
                      <a:pt x="25" y="18"/>
                      <a:pt x="25" y="18"/>
                    </a:cubicBezTo>
                    <a:cubicBezTo>
                      <a:pt x="24" y="19"/>
                      <a:pt x="24" y="19"/>
                      <a:pt x="24" y="19"/>
                    </a:cubicBezTo>
                    <a:cubicBezTo>
                      <a:pt x="24" y="19"/>
                      <a:pt x="24" y="19"/>
                      <a:pt x="24" y="19"/>
                    </a:cubicBezTo>
                    <a:cubicBezTo>
                      <a:pt x="24" y="19"/>
                      <a:pt x="24" y="19"/>
                      <a:pt x="24" y="19"/>
                    </a:cubicBezTo>
                    <a:cubicBezTo>
                      <a:pt x="24" y="20"/>
                      <a:pt x="24" y="20"/>
                      <a:pt x="24" y="20"/>
                    </a:cubicBezTo>
                    <a:cubicBezTo>
                      <a:pt x="24" y="20"/>
                      <a:pt x="24" y="20"/>
                      <a:pt x="24" y="20"/>
                    </a:cubicBezTo>
                    <a:cubicBezTo>
                      <a:pt x="25" y="20"/>
                      <a:pt x="25" y="20"/>
                      <a:pt x="25" y="20"/>
                    </a:cubicBezTo>
                    <a:cubicBezTo>
                      <a:pt x="25" y="20"/>
                      <a:pt x="25" y="20"/>
                      <a:pt x="25" y="20"/>
                    </a:cubicBezTo>
                    <a:cubicBezTo>
                      <a:pt x="26" y="20"/>
                      <a:pt x="26" y="20"/>
                      <a:pt x="26" y="20"/>
                    </a:cubicBezTo>
                    <a:cubicBezTo>
                      <a:pt x="26" y="21"/>
                      <a:pt x="26" y="21"/>
                      <a:pt x="26" y="21"/>
                    </a:cubicBezTo>
                    <a:cubicBezTo>
                      <a:pt x="27" y="21"/>
                      <a:pt x="27" y="21"/>
                      <a:pt x="27" y="21"/>
                    </a:cubicBezTo>
                    <a:cubicBezTo>
                      <a:pt x="27" y="21"/>
                      <a:pt x="27" y="21"/>
                      <a:pt x="27" y="21"/>
                    </a:cubicBezTo>
                    <a:cubicBezTo>
                      <a:pt x="28" y="21"/>
                      <a:pt x="28" y="21"/>
                      <a:pt x="28" y="21"/>
                    </a:cubicBezTo>
                    <a:cubicBezTo>
                      <a:pt x="28" y="20"/>
                      <a:pt x="28" y="20"/>
                      <a:pt x="28" y="20"/>
                    </a:cubicBezTo>
                    <a:cubicBezTo>
                      <a:pt x="29" y="20"/>
                      <a:pt x="29" y="20"/>
                      <a:pt x="29" y="20"/>
                    </a:cubicBezTo>
                    <a:cubicBezTo>
                      <a:pt x="30" y="20"/>
                      <a:pt x="30" y="20"/>
                      <a:pt x="30" y="20"/>
                    </a:cubicBezTo>
                    <a:cubicBezTo>
                      <a:pt x="30" y="20"/>
                      <a:pt x="30" y="20"/>
                      <a:pt x="30" y="20"/>
                    </a:cubicBezTo>
                    <a:cubicBezTo>
                      <a:pt x="30" y="20"/>
                      <a:pt x="30" y="20"/>
                      <a:pt x="30" y="20"/>
                    </a:cubicBezTo>
                    <a:cubicBezTo>
                      <a:pt x="30" y="19"/>
                      <a:pt x="30" y="19"/>
                      <a:pt x="30" y="19"/>
                    </a:cubicBezTo>
                    <a:cubicBezTo>
                      <a:pt x="30" y="19"/>
                      <a:pt x="30" y="19"/>
                      <a:pt x="30" y="19"/>
                    </a:cubicBezTo>
                    <a:cubicBezTo>
                      <a:pt x="30" y="19"/>
                      <a:pt x="30" y="19"/>
                      <a:pt x="30" y="19"/>
                    </a:cubicBezTo>
                    <a:cubicBezTo>
                      <a:pt x="29" y="18"/>
                      <a:pt x="29" y="18"/>
                      <a:pt x="29" y="18"/>
                    </a:cubicBezTo>
                    <a:close/>
                    <a:moveTo>
                      <a:pt x="28" y="18"/>
                    </a:moveTo>
                    <a:cubicBezTo>
                      <a:pt x="28" y="18"/>
                      <a:pt x="28" y="19"/>
                      <a:pt x="27" y="19"/>
                    </a:cubicBezTo>
                    <a:cubicBezTo>
                      <a:pt x="27" y="19"/>
                      <a:pt x="26" y="18"/>
                      <a:pt x="26" y="18"/>
                    </a:cubicBezTo>
                    <a:cubicBezTo>
                      <a:pt x="26" y="17"/>
                      <a:pt x="27" y="17"/>
                      <a:pt x="27" y="17"/>
                    </a:cubicBezTo>
                    <a:cubicBezTo>
                      <a:pt x="28" y="17"/>
                      <a:pt x="28" y="17"/>
                      <a:pt x="28" y="1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sp>
        <p:nvSpPr>
          <p:cNvPr id="355" name="Rectangle 354"/>
          <p:cNvSpPr/>
          <p:nvPr/>
        </p:nvSpPr>
        <p:spPr>
          <a:xfrm>
            <a:off x="728543" y="2581589"/>
            <a:ext cx="5167824" cy="2060785"/>
          </a:xfrm>
          <a:prstGeom prst="rect">
            <a:avLst/>
          </a:prstGeom>
        </p:spPr>
        <p:txBody>
          <a:bodyPr wrap="square">
            <a:spAutoFit/>
          </a:bodyPr>
          <a:lstStyle/>
          <a:p>
            <a:pPr defTabSz="914192"/>
            <a:r>
              <a:rPr lang="en-US" sz="1567" dirty="0">
                <a:solidFill>
                  <a:srgbClr val="404040"/>
                </a:solidFill>
                <a:latin typeface="Segoe UI"/>
              </a:rPr>
              <a:t>Growing ecosystem of 3,000+ offers</a:t>
            </a:r>
          </a:p>
          <a:p>
            <a:pPr defTabSz="914192"/>
            <a:endParaRPr lang="en-US" sz="1567" dirty="0">
              <a:solidFill>
                <a:srgbClr val="404040"/>
              </a:solidFill>
              <a:latin typeface="Segoe UI"/>
            </a:endParaRPr>
          </a:p>
          <a:p>
            <a:pPr defTabSz="914192"/>
            <a:r>
              <a:rPr lang="en-US" sz="1567" dirty="0">
                <a:solidFill>
                  <a:srgbClr val="404040"/>
                </a:solidFill>
                <a:latin typeface="Segoe UI"/>
              </a:rPr>
              <a:t>Complement and extend functionality of Azure services</a:t>
            </a:r>
          </a:p>
          <a:p>
            <a:pPr defTabSz="914192"/>
            <a:endParaRPr lang="en-US" sz="1567" dirty="0">
              <a:solidFill>
                <a:srgbClr val="404040"/>
              </a:solidFill>
              <a:latin typeface="Segoe UI"/>
            </a:endParaRPr>
          </a:p>
          <a:p>
            <a:pPr defTabSz="914192"/>
            <a:r>
              <a:rPr lang="en-US" sz="1567" dirty="0">
                <a:solidFill>
                  <a:srgbClr val="404040"/>
                </a:solidFill>
                <a:latin typeface="Segoe UI"/>
              </a:rPr>
              <a:t>One-stop shop that simplifies configuration, deployment, and management</a:t>
            </a:r>
          </a:p>
          <a:p>
            <a:pPr defTabSz="914192"/>
            <a:endParaRPr lang="en-US" sz="1567" dirty="0">
              <a:solidFill>
                <a:srgbClr val="404040"/>
              </a:solidFill>
              <a:latin typeface="Segoe UI"/>
            </a:endParaRPr>
          </a:p>
          <a:p>
            <a:pPr defTabSz="914192"/>
            <a:r>
              <a:rPr lang="en-US" sz="1567" dirty="0">
                <a:solidFill>
                  <a:srgbClr val="404040"/>
                </a:solidFill>
                <a:latin typeface="Segoe UI"/>
              </a:rPr>
              <a:t>Integrated platform experience </a:t>
            </a:r>
          </a:p>
        </p:txBody>
      </p:sp>
      <p:pic>
        <p:nvPicPr>
          <p:cNvPr id="11" name="Picture 10"/>
          <p:cNvPicPr>
            <a:picLocks noChangeAspect="1"/>
          </p:cNvPicPr>
          <p:nvPr/>
        </p:nvPicPr>
        <p:blipFill rotWithShape="1">
          <a:blip r:embed="rId4"/>
          <a:srcRect t="5273" r="84596" b="3935"/>
          <a:stretch/>
        </p:blipFill>
        <p:spPr>
          <a:xfrm>
            <a:off x="6317283" y="-23344"/>
            <a:ext cx="5879769" cy="6880372"/>
          </a:xfrm>
          <a:prstGeom prst="rect">
            <a:avLst/>
          </a:prstGeom>
        </p:spPr>
      </p:pic>
    </p:spTree>
    <p:extLst>
      <p:ext uri="{BB962C8B-B14F-4D97-AF65-F5344CB8AC3E}">
        <p14:creationId xmlns:p14="http://schemas.microsoft.com/office/powerpoint/2010/main" val="104451975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txBox="1">
            <a:spLocks/>
          </p:cNvSpPr>
          <p:nvPr/>
        </p:nvSpPr>
        <p:spPr>
          <a:xfrm>
            <a:off x="791463" y="2286000"/>
            <a:ext cx="6279213" cy="2286000"/>
          </a:xfrm>
          <a:prstGeom prst="rect">
            <a:avLst/>
          </a:prstGeom>
        </p:spPr>
        <p:txBody>
          <a:bodyPr lIns="152400" tIns="0" rIns="0" bIns="0" anchor="ctr" anchorCtr="0">
            <a:noAutofit/>
          </a:bodyPr>
          <a:lstStyle>
            <a:lvl1pPr algn="l" defTabSz="1306220" rtl="0" eaLnBrk="1" latinLnBrk="0" hangingPunct="1">
              <a:spcBef>
                <a:spcPct val="0"/>
              </a:spcBef>
              <a:buNone/>
              <a:defRPr sz="6000" kern="1200" spc="-90"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pPr marL="0" marR="0" lvl="0" indent="0" algn="l" defTabSz="1088473" rtl="0" eaLnBrk="1" fontAlgn="auto" latinLnBrk="0" hangingPunct="1">
              <a:lnSpc>
                <a:spcPct val="100000"/>
              </a:lnSpc>
              <a:spcBef>
                <a:spcPts val="417"/>
              </a:spcBef>
              <a:spcAft>
                <a:spcPts val="0"/>
              </a:spcAft>
              <a:buClrTx/>
              <a:buSzTx/>
              <a:buFontTx/>
              <a:buNone/>
              <a:tabLst/>
              <a:defRPr/>
            </a:pPr>
            <a:r>
              <a:rPr kumimoji="0" lang="en-US" sz="6000" b="0" i="0" u="none" strike="noStrike" kern="1200" cap="none" spc="-75" normalizeH="0" baseline="0" noProof="0" dirty="0">
                <a:ln>
                  <a:noFill/>
                </a:ln>
                <a:solidFill>
                  <a:srgbClr val="FFFFFF"/>
                </a:solidFill>
                <a:effectLst/>
                <a:uLnTx/>
                <a:uFillTx/>
                <a:latin typeface="Segoe UI Light" panose="020B0502040204020203" pitchFamily="34" charset="0"/>
                <a:cs typeface="Segoe UI" panose="020B0502040204020203" pitchFamily="34" charset="0"/>
              </a:rPr>
              <a:t>Microsoft Azure</a:t>
            </a:r>
            <a:br>
              <a:rPr kumimoji="0" lang="en-US" sz="6000" b="0" i="0" u="none" strike="noStrike" kern="1200" cap="none" spc="-75" normalizeH="0" baseline="0" noProof="0" dirty="0">
                <a:ln>
                  <a:noFill/>
                </a:ln>
                <a:solidFill>
                  <a:srgbClr val="FFFFFF"/>
                </a:solidFill>
                <a:effectLst/>
                <a:uLnTx/>
                <a:uFillTx/>
                <a:latin typeface="Segoe UI Light" panose="020B0502040204020203" pitchFamily="34" charset="0"/>
                <a:cs typeface="Segoe UI" panose="020B0502040204020203" pitchFamily="34" charset="0"/>
              </a:rPr>
            </a:br>
            <a:r>
              <a:rPr kumimoji="0" lang="en-US" sz="6000" b="0" i="0" u="none" strike="noStrike" kern="1200" cap="none" spc="-75" normalizeH="0" baseline="0" noProof="0" dirty="0">
                <a:ln>
                  <a:noFill/>
                </a:ln>
                <a:solidFill>
                  <a:srgbClr val="FFFFFF"/>
                </a:solidFill>
                <a:effectLst/>
                <a:uLnTx/>
                <a:uFillTx/>
                <a:latin typeface="Segoe UI Light" panose="020B0502040204020203" pitchFamily="34" charset="0"/>
                <a:cs typeface="Segoe UI" panose="020B0502040204020203" pitchFamily="34" charset="0"/>
              </a:rPr>
              <a:t>Virtual</a:t>
            </a:r>
            <a:r>
              <a:rPr kumimoji="0" lang="en-US" sz="6000" b="0" i="0" u="none" strike="noStrike" kern="1200" cap="none" spc="-75" normalizeH="0" noProof="0" dirty="0">
                <a:ln>
                  <a:noFill/>
                </a:ln>
                <a:solidFill>
                  <a:srgbClr val="FFFFFF"/>
                </a:solidFill>
                <a:effectLst/>
                <a:uLnTx/>
                <a:uFillTx/>
                <a:latin typeface="Segoe UI Light" panose="020B0502040204020203" pitchFamily="34" charset="0"/>
                <a:cs typeface="Segoe UI" panose="020B0502040204020203" pitchFamily="34" charset="0"/>
              </a:rPr>
              <a:t> Machines</a:t>
            </a:r>
            <a:endParaRPr kumimoji="0" lang="en-US" sz="6000" b="0" i="0" u="none" strike="noStrike" kern="1200" cap="none" spc="-75" normalizeH="0" baseline="0" noProof="0" dirty="0">
              <a:ln>
                <a:noFill/>
              </a:ln>
              <a:solidFill>
                <a:srgbClr val="FFFFFF"/>
              </a:solidFill>
              <a:effectLst/>
              <a:uLnTx/>
              <a:uFillTx/>
              <a:latin typeface="Segoe UI Light" panose="020B0502040204020203" pitchFamily="34" charset="0"/>
              <a:cs typeface="Segoe UI" panose="020B0502040204020203" pitchFamily="34" charset="0"/>
            </a:endParaRPr>
          </a:p>
        </p:txBody>
      </p:sp>
      <p:pic>
        <p:nvPicPr>
          <p:cNvPr id="9" name="Picture 4"/>
          <p:cNvPicPr>
            <a:picLocks noChangeAspect="1"/>
          </p:cNvPicPr>
          <p:nvPr/>
        </p:nvPicPr>
        <p:blipFill>
          <a:blip r:embed="rId2"/>
          <a:stretch>
            <a:fillRect/>
          </a:stretch>
        </p:blipFill>
        <p:spPr>
          <a:xfrm>
            <a:off x="8605159" y="2188027"/>
            <a:ext cx="2369862" cy="3184502"/>
          </a:xfrm>
          <a:prstGeom prst="rect">
            <a:avLst/>
          </a:prstGeom>
        </p:spPr>
      </p:pic>
      <p:sp>
        <p:nvSpPr>
          <p:cNvPr id="10" name="Rettangolo 9"/>
          <p:cNvSpPr/>
          <p:nvPr/>
        </p:nvSpPr>
        <p:spPr bwMode="auto">
          <a:xfrm>
            <a:off x="9075807" y="2657834"/>
            <a:ext cx="1428565" cy="1122444"/>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it-IT"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260220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6053" y="257107"/>
            <a:ext cx="8190590" cy="1130363"/>
          </a:xfrm>
        </p:spPr>
        <p:txBody>
          <a:bodyPr/>
          <a:lstStyle/>
          <a:p>
            <a:r>
              <a:rPr lang="en-US" dirty="0">
                <a:solidFill>
                  <a:srgbClr val="616161"/>
                </a:solidFill>
              </a:rPr>
              <a:t>Virtual machines categories</a:t>
            </a:r>
          </a:p>
        </p:txBody>
      </p:sp>
      <p:grpSp>
        <p:nvGrpSpPr>
          <p:cNvPr id="11" name="Gruppo 10"/>
          <p:cNvGrpSpPr/>
          <p:nvPr/>
        </p:nvGrpSpPr>
        <p:grpSpPr>
          <a:xfrm>
            <a:off x="1" y="1785554"/>
            <a:ext cx="12192000" cy="3976530"/>
            <a:chOff x="0" y="1820861"/>
            <a:chExt cx="12436475" cy="4056268"/>
          </a:xfrm>
        </p:grpSpPr>
        <p:sp>
          <p:nvSpPr>
            <p:cNvPr id="4" name="Rectangle 3"/>
            <p:cNvSpPr/>
            <p:nvPr/>
          </p:nvSpPr>
          <p:spPr bwMode="auto">
            <a:xfrm>
              <a:off x="0" y="1820861"/>
              <a:ext cx="12436475" cy="4056268"/>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p:cNvPicPr>
              <a:picLocks noChangeAspect="1"/>
            </p:cNvPicPr>
            <p:nvPr/>
          </p:nvPicPr>
          <p:blipFill>
            <a:blip r:embed="rId3"/>
            <a:stretch>
              <a:fillRect/>
            </a:stretch>
          </p:blipFill>
          <p:spPr>
            <a:xfrm>
              <a:off x="7742237" y="2899921"/>
              <a:ext cx="1748116" cy="2273741"/>
            </a:xfrm>
            <a:prstGeom prst="rect">
              <a:avLst/>
            </a:prstGeom>
          </p:spPr>
        </p:pic>
        <p:pic>
          <p:nvPicPr>
            <p:cNvPr id="7" name="Picture 6"/>
            <p:cNvPicPr>
              <a:picLocks noChangeAspect="1"/>
            </p:cNvPicPr>
            <p:nvPr/>
          </p:nvPicPr>
          <p:blipFill>
            <a:blip r:embed="rId4"/>
            <a:stretch>
              <a:fillRect/>
            </a:stretch>
          </p:blipFill>
          <p:spPr>
            <a:xfrm>
              <a:off x="697511" y="2899921"/>
              <a:ext cx="1698961" cy="2209805"/>
            </a:xfrm>
            <a:prstGeom prst="rect">
              <a:avLst/>
            </a:prstGeom>
          </p:spPr>
        </p:pic>
        <p:sp>
          <p:nvSpPr>
            <p:cNvPr id="3" name="Rectangle 2"/>
            <p:cNvSpPr/>
            <p:nvPr/>
          </p:nvSpPr>
          <p:spPr bwMode="auto">
            <a:xfrm>
              <a:off x="7192197" y="2021067"/>
              <a:ext cx="2971800" cy="752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Light"/>
                  <a:ea typeface="Segoe UI" pitchFamily="34" charset="0"/>
                  <a:cs typeface="Segoe UI" pitchFamily="34" charset="0"/>
                </a:rPr>
                <a:t>High Performance compute</a:t>
              </a:r>
            </a:p>
          </p:txBody>
        </p:sp>
        <p:sp>
          <p:nvSpPr>
            <p:cNvPr id="10" name="Rectangle 9"/>
            <p:cNvSpPr/>
            <p:nvPr/>
          </p:nvSpPr>
          <p:spPr bwMode="auto">
            <a:xfrm>
              <a:off x="2887802" y="1984050"/>
              <a:ext cx="2065606" cy="752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Light"/>
                  <a:ea typeface="Segoe UI" pitchFamily="34" charset="0"/>
                  <a:cs typeface="Segoe UI" pitchFamily="34" charset="0"/>
                </a:rPr>
                <a:t>Memory optimized</a:t>
              </a:r>
            </a:p>
          </p:txBody>
        </p:sp>
        <p:pic>
          <p:nvPicPr>
            <p:cNvPr id="5" name="Picture 4"/>
            <p:cNvPicPr>
              <a:picLocks noChangeAspect="1"/>
            </p:cNvPicPr>
            <p:nvPr/>
          </p:nvPicPr>
          <p:blipFill>
            <a:blip r:embed="rId5"/>
            <a:stretch>
              <a:fillRect/>
            </a:stretch>
          </p:blipFill>
          <p:spPr>
            <a:xfrm>
              <a:off x="3017837" y="2770893"/>
              <a:ext cx="1769726" cy="2378069"/>
            </a:xfrm>
            <a:prstGeom prst="rect">
              <a:avLst/>
            </a:prstGeom>
          </p:spPr>
        </p:pic>
        <p:sp>
          <p:nvSpPr>
            <p:cNvPr id="18" name="Rectangle 17"/>
            <p:cNvSpPr/>
            <p:nvPr/>
          </p:nvSpPr>
          <p:spPr bwMode="auto">
            <a:xfrm>
              <a:off x="408737" y="1984050"/>
              <a:ext cx="2339620" cy="752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Light"/>
                  <a:ea typeface="Segoe UI" pitchFamily="34" charset="0"/>
                  <a:cs typeface="Segoe UI" pitchFamily="34" charset="0"/>
                </a:rPr>
                <a:t>General purpose</a:t>
              </a:r>
            </a:p>
          </p:txBody>
        </p:sp>
        <p:pic>
          <p:nvPicPr>
            <p:cNvPr id="20" name="Picture 4"/>
            <p:cNvPicPr>
              <a:picLocks noChangeAspect="1"/>
            </p:cNvPicPr>
            <p:nvPr/>
          </p:nvPicPr>
          <p:blipFill>
            <a:blip r:embed="rId5"/>
            <a:stretch>
              <a:fillRect/>
            </a:stretch>
          </p:blipFill>
          <p:spPr>
            <a:xfrm>
              <a:off x="5439111" y="2770893"/>
              <a:ext cx="1769726" cy="2378069"/>
            </a:xfrm>
            <a:prstGeom prst="rect">
              <a:avLst/>
            </a:prstGeom>
          </p:spPr>
        </p:pic>
        <p:sp>
          <p:nvSpPr>
            <p:cNvPr id="8" name="Rettangolo 7"/>
            <p:cNvSpPr/>
            <p:nvPr/>
          </p:nvSpPr>
          <p:spPr bwMode="auto">
            <a:xfrm>
              <a:off x="5789098" y="3064576"/>
              <a:ext cx="1066800" cy="838200"/>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it-IT"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CasellaDiTesto 8"/>
            <p:cNvSpPr txBox="1"/>
            <p:nvPr/>
          </p:nvSpPr>
          <p:spPr>
            <a:xfrm>
              <a:off x="5964617" y="3008352"/>
              <a:ext cx="665442" cy="1154162"/>
            </a:xfrm>
            <a:prstGeom prst="rect">
              <a:avLst/>
            </a:prstGeom>
            <a:noFill/>
          </p:spPr>
          <p:txBody>
            <a:bodyPr wrap="square" lIns="179285" tIns="143428" rIns="179285" bIns="143428" rtlCol="0">
              <a:spAutoFit/>
            </a:bodyPr>
            <a:lstStyle/>
            <a:p>
              <a:pPr defTabSz="914367">
                <a:lnSpc>
                  <a:spcPct val="90000"/>
                </a:lnSpc>
                <a:spcAft>
                  <a:spcPts val="588"/>
                </a:spcAft>
              </a:pPr>
              <a:r>
                <a:rPr lang="it-IT" sz="6078" b="1" dirty="0">
                  <a:solidFill>
                    <a:srgbClr val="FFFFFF"/>
                  </a:solidFill>
                  <a:latin typeface="Segoe UI"/>
                  <a:cs typeface="Calibri" panose="020F0502020204030204" pitchFamily="34" charset="0"/>
                </a:rPr>
                <a:t>F</a:t>
              </a:r>
            </a:p>
          </p:txBody>
        </p:sp>
        <p:sp>
          <p:nvSpPr>
            <p:cNvPr id="22" name="Rectangle 9"/>
            <p:cNvSpPr/>
            <p:nvPr/>
          </p:nvSpPr>
          <p:spPr bwMode="auto">
            <a:xfrm>
              <a:off x="5289695" y="1984049"/>
              <a:ext cx="2065606" cy="752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Light"/>
                  <a:ea typeface="Segoe UI" pitchFamily="34" charset="0"/>
                  <a:cs typeface="Segoe UI" pitchFamily="34" charset="0"/>
                </a:rPr>
                <a:t>Compute optimized</a:t>
              </a:r>
            </a:p>
          </p:txBody>
        </p:sp>
      </p:grpSp>
      <p:pic>
        <p:nvPicPr>
          <p:cNvPr id="23" name="Picture 4"/>
          <p:cNvPicPr>
            <a:picLocks noChangeAspect="1"/>
          </p:cNvPicPr>
          <p:nvPr/>
        </p:nvPicPr>
        <p:blipFill>
          <a:blip r:embed="rId5"/>
          <a:stretch>
            <a:fillRect/>
          </a:stretch>
        </p:blipFill>
        <p:spPr>
          <a:xfrm>
            <a:off x="9762596" y="2738208"/>
            <a:ext cx="1734937" cy="2331321"/>
          </a:xfrm>
          <a:prstGeom prst="rect">
            <a:avLst/>
          </a:prstGeom>
        </p:spPr>
      </p:pic>
      <p:sp>
        <p:nvSpPr>
          <p:cNvPr id="24" name="Rettangolo 23"/>
          <p:cNvSpPr/>
          <p:nvPr/>
        </p:nvSpPr>
        <p:spPr bwMode="auto">
          <a:xfrm>
            <a:off x="10105703" y="3026118"/>
            <a:ext cx="1045829" cy="821723"/>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it-IT"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CasellaDiTesto 24"/>
          <p:cNvSpPr txBox="1"/>
          <p:nvPr/>
        </p:nvSpPr>
        <p:spPr>
          <a:xfrm>
            <a:off x="10191645" y="3012481"/>
            <a:ext cx="1032671" cy="1037554"/>
          </a:xfrm>
          <a:prstGeom prst="rect">
            <a:avLst/>
          </a:prstGeom>
          <a:noFill/>
        </p:spPr>
        <p:txBody>
          <a:bodyPr wrap="square" lIns="179285" tIns="143428" rIns="179285" bIns="143428" rtlCol="0">
            <a:spAutoFit/>
          </a:bodyPr>
          <a:lstStyle/>
          <a:p>
            <a:pPr defTabSz="914367">
              <a:lnSpc>
                <a:spcPct val="90000"/>
              </a:lnSpc>
              <a:spcAft>
                <a:spcPts val="588"/>
              </a:spcAft>
            </a:pPr>
            <a:r>
              <a:rPr lang="it-IT" sz="5400" b="1" dirty="0">
                <a:solidFill>
                  <a:srgbClr val="FFFFFF"/>
                </a:solidFill>
                <a:latin typeface="Segoe UI"/>
                <a:cs typeface="Calibri" panose="020F0502020204030204" pitchFamily="34" charset="0"/>
              </a:rPr>
              <a:t>N</a:t>
            </a:r>
          </a:p>
        </p:txBody>
      </p:sp>
      <p:sp>
        <p:nvSpPr>
          <p:cNvPr id="26" name="Rectangle 2"/>
          <p:cNvSpPr/>
          <p:nvPr/>
        </p:nvSpPr>
        <p:spPr bwMode="auto">
          <a:xfrm>
            <a:off x="9171927" y="2010646"/>
            <a:ext cx="2913381" cy="7374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Light"/>
                <a:ea typeface="Segoe UI" pitchFamily="34" charset="0"/>
                <a:cs typeface="Segoe UI" pitchFamily="34" charset="0"/>
              </a:rPr>
              <a:t>GPU</a:t>
            </a:r>
          </a:p>
        </p:txBody>
      </p:sp>
    </p:spTree>
    <p:extLst>
      <p:ext uri="{BB962C8B-B14F-4D97-AF65-F5344CB8AC3E}">
        <p14:creationId xmlns:p14="http://schemas.microsoft.com/office/powerpoint/2010/main" val="37993143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Machine Storage Architecture</a:t>
            </a:r>
          </a:p>
        </p:txBody>
      </p:sp>
      <p:sp>
        <p:nvSpPr>
          <p:cNvPr id="4" name="Rectangle 3"/>
          <p:cNvSpPr/>
          <p:nvPr/>
        </p:nvSpPr>
        <p:spPr bwMode="auto">
          <a:xfrm>
            <a:off x="925817" y="1300036"/>
            <a:ext cx="10594243" cy="933644"/>
          </a:xfrm>
          <a:prstGeom prst="rect">
            <a:avLst/>
          </a:prstGeom>
          <a:solidFill>
            <a:srgbClr val="00B294"/>
          </a:solidFill>
          <a:ln>
            <a:noFill/>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68586" tIns="34292" rIns="68586" bIns="34292" numCol="1" rtlCol="0" anchor="ctr" anchorCtr="0" compatLnSpc="1">
            <a:prstTxWarp prst="textNoShape">
              <a:avLst/>
            </a:prstTxWarp>
          </a:bodyPr>
          <a:lstStyle/>
          <a:p>
            <a:pPr algn="ctr" defTabSz="685626" fontAlgn="base">
              <a:spcBef>
                <a:spcPct val="0"/>
              </a:spcBef>
              <a:spcAft>
                <a:spcPct val="0"/>
              </a:spcAft>
            </a:pPr>
            <a:r>
              <a:rPr lang="en-US" sz="3137" dirty="0">
                <a:solidFill>
                  <a:srgbClr val="FFFFFF"/>
                </a:solidFill>
                <a:latin typeface="Segoe UI Light"/>
              </a:rPr>
              <a:t>Azure Virtual Machine</a:t>
            </a:r>
          </a:p>
        </p:txBody>
      </p:sp>
      <p:sp>
        <p:nvSpPr>
          <p:cNvPr id="5" name="Rectangle 4"/>
          <p:cNvSpPr/>
          <p:nvPr/>
        </p:nvSpPr>
        <p:spPr bwMode="auto">
          <a:xfrm>
            <a:off x="935612" y="2293558"/>
            <a:ext cx="2576171" cy="685242"/>
          </a:xfrm>
          <a:prstGeom prst="rect">
            <a:avLst/>
          </a:prstGeom>
          <a:solidFill>
            <a:srgbClr val="1181DA"/>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6" tIns="34292" rIns="68586" bIns="34292" numCol="1" rtlCol="0" anchor="ctr" anchorCtr="0" compatLnSpc="1">
            <a:prstTxWarp prst="textNoShape">
              <a:avLst/>
            </a:prstTxWarp>
          </a:bodyPr>
          <a:lstStyle/>
          <a:p>
            <a:pPr algn="ctr" defTabSz="685626" fontAlgn="base">
              <a:spcBef>
                <a:spcPct val="0"/>
              </a:spcBef>
              <a:spcAft>
                <a:spcPct val="0"/>
              </a:spcAft>
            </a:pPr>
            <a:r>
              <a:rPr lang="en-US" sz="1961" dirty="0">
                <a:solidFill>
                  <a:srgbClr val="FFFFFF"/>
                </a:solidFill>
                <a:latin typeface="Segoe UI Light"/>
              </a:rPr>
              <a:t>C:\</a:t>
            </a:r>
          </a:p>
          <a:p>
            <a:pPr algn="ctr" defTabSz="685626" fontAlgn="base">
              <a:spcBef>
                <a:spcPct val="0"/>
              </a:spcBef>
              <a:spcAft>
                <a:spcPct val="0"/>
              </a:spcAft>
            </a:pPr>
            <a:r>
              <a:rPr lang="en-US" sz="1961" dirty="0">
                <a:solidFill>
                  <a:srgbClr val="FFFFFF"/>
                </a:solidFill>
                <a:latin typeface="Segoe UI Light"/>
              </a:rPr>
              <a:t>OS Disk</a:t>
            </a:r>
          </a:p>
        </p:txBody>
      </p:sp>
      <p:sp>
        <p:nvSpPr>
          <p:cNvPr id="7" name="Rectangle 6"/>
          <p:cNvSpPr/>
          <p:nvPr/>
        </p:nvSpPr>
        <p:spPr bwMode="auto">
          <a:xfrm>
            <a:off x="6269754" y="2293556"/>
            <a:ext cx="2576171" cy="855248"/>
          </a:xfrm>
          <a:prstGeom prst="rect">
            <a:avLst/>
          </a:prstGeom>
          <a:solidFill>
            <a:srgbClr val="1181DA"/>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6" tIns="34292" rIns="68586" bIns="34292" numCol="1" rtlCol="0" anchor="ctr" anchorCtr="0" compatLnSpc="1">
            <a:prstTxWarp prst="textNoShape">
              <a:avLst/>
            </a:prstTxWarp>
          </a:bodyPr>
          <a:lstStyle/>
          <a:p>
            <a:pPr algn="ctr" defTabSz="685626" fontAlgn="base">
              <a:spcBef>
                <a:spcPct val="0"/>
              </a:spcBef>
              <a:spcAft>
                <a:spcPct val="0"/>
              </a:spcAft>
            </a:pPr>
            <a:r>
              <a:rPr lang="en-US" sz="1961" dirty="0">
                <a:solidFill>
                  <a:srgbClr val="FFFFFF"/>
                </a:solidFill>
                <a:latin typeface="Segoe UI Light"/>
              </a:rPr>
              <a:t>E:\  F:\  etc.</a:t>
            </a:r>
          </a:p>
          <a:p>
            <a:pPr algn="ctr" defTabSz="685626" fontAlgn="base">
              <a:spcBef>
                <a:spcPct val="0"/>
              </a:spcBef>
              <a:spcAft>
                <a:spcPct val="0"/>
              </a:spcAft>
            </a:pPr>
            <a:r>
              <a:rPr lang="en-US" sz="1961" dirty="0">
                <a:solidFill>
                  <a:srgbClr val="FFFFFF"/>
                </a:solidFill>
                <a:latin typeface="Segoe UI Light"/>
              </a:rPr>
              <a:t>Data Disks</a:t>
            </a:r>
          </a:p>
        </p:txBody>
      </p:sp>
      <p:sp>
        <p:nvSpPr>
          <p:cNvPr id="12" name="Rectangle 11"/>
          <p:cNvSpPr/>
          <p:nvPr/>
        </p:nvSpPr>
        <p:spPr bwMode="auto">
          <a:xfrm>
            <a:off x="3609747" y="2298904"/>
            <a:ext cx="2576171" cy="1344683"/>
          </a:xfrm>
          <a:prstGeom prst="rect">
            <a:avLst/>
          </a:prstGeom>
          <a:solidFill>
            <a:srgbClr val="68217A"/>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8586" tIns="34292" rIns="68586" bIns="34292" numCol="1" rtlCol="0" anchor="ctr" anchorCtr="0" compatLnSpc="1">
            <a:prstTxWarp prst="textNoShape">
              <a:avLst/>
            </a:prstTxWarp>
          </a:bodyPr>
          <a:lstStyle/>
          <a:p>
            <a:pPr algn="ctr" defTabSz="685626" fontAlgn="base">
              <a:spcBef>
                <a:spcPct val="0"/>
              </a:spcBef>
              <a:spcAft>
                <a:spcPct val="0"/>
              </a:spcAft>
            </a:pPr>
            <a:r>
              <a:rPr lang="en-US" sz="1961" dirty="0">
                <a:solidFill>
                  <a:srgbClr val="FFFFFF"/>
                </a:solidFill>
                <a:latin typeface="Segoe UI Light"/>
              </a:rPr>
              <a:t>D:\</a:t>
            </a:r>
          </a:p>
          <a:p>
            <a:pPr algn="ctr" defTabSz="685626" fontAlgn="base">
              <a:spcBef>
                <a:spcPct val="0"/>
              </a:spcBef>
              <a:spcAft>
                <a:spcPct val="0"/>
              </a:spcAft>
            </a:pPr>
            <a:r>
              <a:rPr lang="en-US" sz="1961" dirty="0">
                <a:solidFill>
                  <a:srgbClr val="FFFFFF"/>
                </a:solidFill>
                <a:latin typeface="Segoe UI Light"/>
              </a:rPr>
              <a:t>Temporary Disk</a:t>
            </a:r>
          </a:p>
        </p:txBody>
      </p:sp>
      <p:sp>
        <p:nvSpPr>
          <p:cNvPr id="13" name="Rectangle 12"/>
          <p:cNvSpPr/>
          <p:nvPr/>
        </p:nvSpPr>
        <p:spPr bwMode="auto">
          <a:xfrm>
            <a:off x="935612" y="3055834"/>
            <a:ext cx="2595641" cy="587753"/>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86" tIns="34292" rIns="68586" bIns="34292" numCol="1" rtlCol="0" anchor="ctr" anchorCtr="0" compatLnSpc="1">
            <a:prstTxWarp prst="textNoShape">
              <a:avLst/>
            </a:prstTxWarp>
          </a:bodyPr>
          <a:lstStyle/>
          <a:p>
            <a:pPr algn="ctr" defTabSz="685626"/>
            <a:r>
              <a:rPr lang="en-US" sz="2353" i="1" dirty="0">
                <a:solidFill>
                  <a:sysClr val="windowText" lastClr="000000"/>
                </a:solidFill>
                <a:latin typeface="Segoe UI Light"/>
                <a:ea typeface="Segoe UI" pitchFamily="34" charset="0"/>
                <a:cs typeface="Segoe UI" pitchFamily="34" charset="0"/>
              </a:rPr>
              <a:t>Disk Cache</a:t>
            </a:r>
          </a:p>
        </p:txBody>
      </p:sp>
      <p:sp>
        <p:nvSpPr>
          <p:cNvPr id="10" name="Can 9"/>
          <p:cNvSpPr/>
          <p:nvPr/>
        </p:nvSpPr>
        <p:spPr bwMode="auto">
          <a:xfrm>
            <a:off x="4718298" y="4364247"/>
            <a:ext cx="2250057" cy="2201388"/>
          </a:xfrm>
          <a:prstGeom prst="can">
            <a:avLst/>
          </a:prstGeom>
          <a:solidFill>
            <a:srgbClr val="1181DA"/>
          </a:solidFill>
          <a:ln>
            <a:solidFill>
              <a:schemeClr val="bg1">
                <a:lumMod val="5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6" tIns="34292" rIns="68586" bIns="34292" numCol="1" rtlCol="0" anchor="ctr" anchorCtr="0" compatLnSpc="1">
            <a:prstTxWarp prst="textNoShape">
              <a:avLst/>
            </a:prstTxWarp>
          </a:bodyPr>
          <a:lstStyle/>
          <a:p>
            <a:pPr algn="ctr" defTabSz="685626"/>
            <a:r>
              <a:rPr lang="en-US" sz="2800" dirty="0">
                <a:solidFill>
                  <a:srgbClr val="FFFFFF">
                    <a:alpha val="98824"/>
                  </a:srgbClr>
                </a:solidFill>
                <a:latin typeface="Segoe UI Light"/>
                <a:ea typeface="Segoe UI" pitchFamily="34" charset="0"/>
                <a:cs typeface="Segoe UI" pitchFamily="34" charset="0"/>
              </a:rPr>
              <a:t>Azure Blob</a:t>
            </a:r>
          </a:p>
        </p:txBody>
      </p:sp>
      <p:cxnSp>
        <p:nvCxnSpPr>
          <p:cNvPr id="9" name="Straight Arrow Connector 8"/>
          <p:cNvCxnSpPr>
            <a:stCxn id="7" idx="2"/>
          </p:cNvCxnSpPr>
          <p:nvPr/>
        </p:nvCxnSpPr>
        <p:spPr>
          <a:xfrm flipH="1">
            <a:off x="6445381" y="3148804"/>
            <a:ext cx="1112459" cy="1215443"/>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3" idx="2"/>
          </p:cNvCxnSpPr>
          <p:nvPr/>
        </p:nvCxnSpPr>
        <p:spPr>
          <a:xfrm>
            <a:off x="2233433" y="3643587"/>
            <a:ext cx="2485524" cy="926371"/>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auto">
          <a:xfrm>
            <a:off x="8931044" y="2280200"/>
            <a:ext cx="2576171" cy="868605"/>
          </a:xfrm>
          <a:prstGeom prst="rect">
            <a:avLst/>
          </a:prstGeom>
          <a:solidFill>
            <a:srgbClr val="1181DA"/>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6" tIns="34292" rIns="68586" bIns="34292" numCol="1" rtlCol="0" anchor="ctr" anchorCtr="0" compatLnSpc="1">
            <a:prstTxWarp prst="textNoShape">
              <a:avLst/>
            </a:prstTxWarp>
          </a:bodyPr>
          <a:lstStyle/>
          <a:p>
            <a:pPr algn="ctr" defTabSz="685626" fontAlgn="base">
              <a:spcBef>
                <a:spcPct val="0"/>
              </a:spcBef>
              <a:spcAft>
                <a:spcPct val="0"/>
              </a:spcAft>
            </a:pPr>
            <a:r>
              <a:rPr lang="en-US" sz="1961" dirty="0">
                <a:solidFill>
                  <a:srgbClr val="FFFFFF"/>
                </a:solidFill>
                <a:latin typeface="Segoe UI Light"/>
              </a:rPr>
              <a:t>G:\, H:\, etc.</a:t>
            </a:r>
          </a:p>
          <a:p>
            <a:pPr algn="ctr" defTabSz="685626" fontAlgn="base">
              <a:spcBef>
                <a:spcPct val="0"/>
              </a:spcBef>
              <a:spcAft>
                <a:spcPct val="0"/>
              </a:spcAft>
            </a:pPr>
            <a:r>
              <a:rPr lang="en-US" sz="1961" dirty="0">
                <a:solidFill>
                  <a:srgbClr val="FFFFFF"/>
                </a:solidFill>
                <a:latin typeface="Segoe UI Light"/>
              </a:rPr>
              <a:t>SMB Share</a:t>
            </a:r>
          </a:p>
        </p:txBody>
      </p:sp>
      <p:sp>
        <p:nvSpPr>
          <p:cNvPr id="14" name="Can 13"/>
          <p:cNvSpPr/>
          <p:nvPr/>
        </p:nvSpPr>
        <p:spPr bwMode="auto">
          <a:xfrm>
            <a:off x="8271002" y="4379459"/>
            <a:ext cx="2391171" cy="2166447"/>
          </a:xfrm>
          <a:prstGeom prst="can">
            <a:avLst/>
          </a:prstGeom>
          <a:solidFill>
            <a:srgbClr val="003C6C"/>
          </a:solidFill>
          <a:ln>
            <a:solidFill>
              <a:schemeClr val="bg1">
                <a:lumMod val="5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6" tIns="34292" rIns="68586" bIns="34292" numCol="1" rtlCol="0" anchor="ctr" anchorCtr="0" compatLnSpc="1">
            <a:prstTxWarp prst="textNoShape">
              <a:avLst/>
            </a:prstTxWarp>
          </a:bodyPr>
          <a:lstStyle/>
          <a:p>
            <a:pPr algn="ctr" defTabSz="685626"/>
            <a:r>
              <a:rPr lang="en-US" sz="2800" dirty="0">
                <a:solidFill>
                  <a:srgbClr val="FFFFFF">
                    <a:alpha val="98824"/>
                  </a:srgbClr>
                </a:solidFill>
                <a:latin typeface="Segoe UI Light"/>
                <a:ea typeface="Segoe UI" pitchFamily="34" charset="0"/>
                <a:cs typeface="Segoe UI" pitchFamily="34" charset="0"/>
              </a:rPr>
              <a:t>Azure Files</a:t>
            </a:r>
          </a:p>
        </p:txBody>
      </p:sp>
      <p:cxnSp>
        <p:nvCxnSpPr>
          <p:cNvPr id="15" name="Straight Arrow Connector 14"/>
          <p:cNvCxnSpPr>
            <a:endCxn id="14" idx="1"/>
          </p:cNvCxnSpPr>
          <p:nvPr/>
        </p:nvCxnSpPr>
        <p:spPr>
          <a:xfrm flipH="1">
            <a:off x="9466588" y="3122091"/>
            <a:ext cx="694829" cy="1257367"/>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293137"/>
      </p:ext>
    </p:extLst>
  </p:cSld>
  <p:clrMapOvr>
    <a:masterClrMapping/>
  </p:clrMapOvr>
  <p:transition advTm="80550">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616161"/>
                </a:solidFill>
              </a:rPr>
              <a:t>Virtual Machine Images</a:t>
            </a:r>
          </a:p>
        </p:txBody>
      </p:sp>
      <p:sp>
        <p:nvSpPr>
          <p:cNvPr id="4" name="Freeform 128"/>
          <p:cNvSpPr>
            <a:spLocks noChangeAspect="1"/>
          </p:cNvSpPr>
          <p:nvPr/>
        </p:nvSpPr>
        <p:spPr bwMode="black">
          <a:xfrm>
            <a:off x="4826065" y="2285290"/>
            <a:ext cx="7365936" cy="429635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3C6C"/>
          </a:solidFill>
          <a:extLst/>
        </p:spPr>
        <p:txBody>
          <a:bodyPr vert="horz" wrap="square" lIns="89630" tIns="44814" rIns="89630" bIns="44814" numCol="1" anchor="t" anchorCtr="0" compatLnSpc="1">
            <a:prstTxWarp prst="textNoShape">
              <a:avLst/>
            </a:prstTxWarp>
          </a:bodyPr>
          <a:lstStyle/>
          <a:p>
            <a:pPr defTabSz="913957"/>
            <a:endParaRPr lang="en-US" sz="1765">
              <a:solidFill>
                <a:srgbClr val="505050"/>
              </a:solidFill>
              <a:latin typeface="Segoe UI"/>
            </a:endParaRPr>
          </a:p>
        </p:txBody>
      </p:sp>
      <p:sp>
        <p:nvSpPr>
          <p:cNvPr id="5" name="Freeform 79"/>
          <p:cNvSpPr>
            <a:spLocks noEditPoints="1"/>
          </p:cNvSpPr>
          <p:nvPr/>
        </p:nvSpPr>
        <p:spPr bwMode="black">
          <a:xfrm>
            <a:off x="7491588" y="5051457"/>
            <a:ext cx="637762" cy="81940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ln/>
        </p:spPr>
        <p:style>
          <a:lnRef idx="2">
            <a:schemeClr val="dk1"/>
          </a:lnRef>
          <a:fillRef idx="1">
            <a:schemeClr val="lt1"/>
          </a:fillRef>
          <a:effectRef idx="0">
            <a:schemeClr val="dk1"/>
          </a:effectRef>
          <a:fontRef idx="minor">
            <a:schemeClr val="dk1"/>
          </a:fontRef>
        </p:style>
        <p:txBody>
          <a:bodyPr vert="horz" wrap="square" lIns="80675" tIns="40338" rIns="80675" bIns="40338" numCol="1" anchor="t" anchorCtr="0" compatLnSpc="1">
            <a:prstTxWarp prst="textNoShape">
              <a:avLst/>
            </a:prstTxWarp>
          </a:bodyPr>
          <a:lstStyle/>
          <a:p>
            <a:pPr defTabSz="913957"/>
            <a:endParaRPr lang="en-US" sz="1567" dirty="0">
              <a:solidFill>
                <a:srgbClr val="505050"/>
              </a:solidFill>
              <a:latin typeface="Segoe UI"/>
            </a:endParaRPr>
          </a:p>
        </p:txBody>
      </p:sp>
      <p:pic>
        <p:nvPicPr>
          <p:cNvPr id="6" name="Picture 5"/>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40000" contrast="-40000"/>
                    </a14:imgEffect>
                  </a14:imgLayer>
                </a14:imgProps>
              </a:ext>
            </a:extLst>
          </a:blip>
          <a:stretch>
            <a:fillRect/>
          </a:stretch>
        </p:blipFill>
        <p:spPr>
          <a:xfrm>
            <a:off x="5962990" y="4785215"/>
            <a:ext cx="1220269" cy="532482"/>
          </a:xfrm>
          <a:prstGeom prst="rect">
            <a:avLst/>
          </a:prstGeom>
        </p:spPr>
      </p:pic>
      <p:sp>
        <p:nvSpPr>
          <p:cNvPr id="7" name="Freeform 79"/>
          <p:cNvSpPr>
            <a:spLocks noEditPoints="1"/>
          </p:cNvSpPr>
          <p:nvPr/>
        </p:nvSpPr>
        <p:spPr bwMode="black">
          <a:xfrm>
            <a:off x="7491588" y="4082222"/>
            <a:ext cx="637762" cy="81940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ln/>
        </p:spPr>
        <p:style>
          <a:lnRef idx="2">
            <a:schemeClr val="dk1"/>
          </a:lnRef>
          <a:fillRef idx="1">
            <a:schemeClr val="lt1"/>
          </a:fillRef>
          <a:effectRef idx="0">
            <a:schemeClr val="dk1"/>
          </a:effectRef>
          <a:fontRef idx="minor">
            <a:schemeClr val="dk1"/>
          </a:fontRef>
        </p:style>
        <p:txBody>
          <a:bodyPr vert="horz" wrap="square" lIns="80675" tIns="40338" rIns="80675" bIns="40338" numCol="1" anchor="t" anchorCtr="0" compatLnSpc="1">
            <a:prstTxWarp prst="textNoShape">
              <a:avLst/>
            </a:prstTxWarp>
          </a:bodyPr>
          <a:lstStyle/>
          <a:p>
            <a:pPr defTabSz="913957"/>
            <a:endParaRPr lang="en-US" sz="1567" dirty="0">
              <a:solidFill>
                <a:srgbClr val="505050"/>
              </a:solidFill>
              <a:latin typeface="Segoe UI"/>
            </a:endParaRPr>
          </a:p>
        </p:txBody>
      </p:sp>
      <p:sp>
        <p:nvSpPr>
          <p:cNvPr id="9" name="Rectangle 8"/>
          <p:cNvSpPr/>
          <p:nvPr/>
        </p:nvSpPr>
        <p:spPr bwMode="auto">
          <a:xfrm>
            <a:off x="5697247" y="3966050"/>
            <a:ext cx="2806706" cy="2091658"/>
          </a:xfrm>
          <a:prstGeom prst="rect">
            <a:avLst/>
          </a:prstGeom>
          <a:solidFill>
            <a:srgbClr val="FFFFFF"/>
          </a:solidFill>
          <a:ln w="57150" cap="flat" cmpd="sng" algn="ctr">
            <a:solidFill>
              <a:srgbClr val="404040"/>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Freeform 79"/>
          <p:cNvSpPr>
            <a:spLocks noEditPoints="1"/>
          </p:cNvSpPr>
          <p:nvPr/>
        </p:nvSpPr>
        <p:spPr bwMode="black">
          <a:xfrm>
            <a:off x="10517022" y="5021141"/>
            <a:ext cx="637762" cy="81940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ln/>
        </p:spPr>
        <p:style>
          <a:lnRef idx="2">
            <a:schemeClr val="dk1"/>
          </a:lnRef>
          <a:fillRef idx="1">
            <a:schemeClr val="lt1"/>
          </a:fillRef>
          <a:effectRef idx="0">
            <a:schemeClr val="dk1"/>
          </a:effectRef>
          <a:fontRef idx="minor">
            <a:schemeClr val="dk1"/>
          </a:fontRef>
        </p:style>
        <p:txBody>
          <a:bodyPr vert="horz" wrap="square" lIns="80675" tIns="40338" rIns="80675" bIns="40338" numCol="1" anchor="t" anchorCtr="0" compatLnSpc="1">
            <a:prstTxWarp prst="textNoShape">
              <a:avLst/>
            </a:prstTxWarp>
          </a:bodyPr>
          <a:lstStyle/>
          <a:p>
            <a:pPr defTabSz="913957"/>
            <a:endParaRPr lang="en-US" sz="1567" dirty="0">
              <a:solidFill>
                <a:srgbClr val="505050"/>
              </a:solidFill>
              <a:latin typeface="Segoe UI"/>
            </a:endParaRPr>
          </a:p>
        </p:txBody>
      </p:sp>
      <p:pic>
        <p:nvPicPr>
          <p:cNvPr id="14" name="Picture 13"/>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40000" contrast="-40000"/>
                    </a14:imgEffect>
                  </a14:imgLayer>
                </a14:imgProps>
              </a:ext>
            </a:extLst>
          </a:blip>
          <a:stretch>
            <a:fillRect/>
          </a:stretch>
        </p:blipFill>
        <p:spPr>
          <a:xfrm>
            <a:off x="8988424" y="4754900"/>
            <a:ext cx="1220269" cy="532482"/>
          </a:xfrm>
          <a:prstGeom prst="rect">
            <a:avLst/>
          </a:prstGeom>
        </p:spPr>
      </p:pic>
      <p:sp>
        <p:nvSpPr>
          <p:cNvPr id="15" name="Freeform 79"/>
          <p:cNvSpPr>
            <a:spLocks noEditPoints="1"/>
          </p:cNvSpPr>
          <p:nvPr/>
        </p:nvSpPr>
        <p:spPr bwMode="black">
          <a:xfrm>
            <a:off x="10517022" y="4051907"/>
            <a:ext cx="637762" cy="81940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ln/>
        </p:spPr>
        <p:style>
          <a:lnRef idx="2">
            <a:schemeClr val="dk1"/>
          </a:lnRef>
          <a:fillRef idx="1">
            <a:schemeClr val="lt1"/>
          </a:fillRef>
          <a:effectRef idx="0">
            <a:schemeClr val="dk1"/>
          </a:effectRef>
          <a:fontRef idx="minor">
            <a:schemeClr val="dk1"/>
          </a:fontRef>
        </p:style>
        <p:txBody>
          <a:bodyPr vert="horz" wrap="square" lIns="80675" tIns="40338" rIns="80675" bIns="40338" numCol="1" anchor="t" anchorCtr="0" compatLnSpc="1">
            <a:prstTxWarp prst="textNoShape">
              <a:avLst/>
            </a:prstTxWarp>
          </a:bodyPr>
          <a:lstStyle/>
          <a:p>
            <a:pPr defTabSz="913957"/>
            <a:endParaRPr lang="en-US" sz="1567" dirty="0">
              <a:solidFill>
                <a:srgbClr val="505050"/>
              </a:solidFill>
              <a:latin typeface="Segoe UI"/>
            </a:endParaRPr>
          </a:p>
        </p:txBody>
      </p:sp>
      <p:sp>
        <p:nvSpPr>
          <p:cNvPr id="16" name="Rectangle 15"/>
          <p:cNvSpPr/>
          <p:nvPr/>
        </p:nvSpPr>
        <p:spPr>
          <a:xfrm>
            <a:off x="243603" y="1627453"/>
            <a:ext cx="6094444" cy="2504328"/>
          </a:xfrm>
          <a:prstGeom prst="rect">
            <a:avLst/>
          </a:prstGeom>
        </p:spPr>
        <p:txBody>
          <a:bodyPr>
            <a:spAutoFit/>
          </a:bodyPr>
          <a:lstStyle/>
          <a:p>
            <a:pPr defTabSz="914367"/>
            <a:r>
              <a:rPr lang="en-US" sz="3137" dirty="0">
                <a:solidFill>
                  <a:srgbClr val="404040"/>
                </a:solidFill>
                <a:latin typeface="Segoe UI Light"/>
              </a:rPr>
              <a:t>Captures all disks attached</a:t>
            </a:r>
          </a:p>
          <a:p>
            <a:pPr defTabSz="914367"/>
            <a:r>
              <a:rPr lang="en-US" sz="3137" dirty="0">
                <a:solidFill>
                  <a:srgbClr val="404040"/>
                </a:solidFill>
                <a:latin typeface="Segoe UI Light"/>
              </a:rPr>
              <a:t>Best effort disk consistency</a:t>
            </a:r>
          </a:p>
          <a:p>
            <a:pPr defTabSz="914367"/>
            <a:r>
              <a:rPr lang="en-US" sz="3137" dirty="0">
                <a:solidFill>
                  <a:srgbClr val="404040"/>
                </a:solidFill>
                <a:latin typeface="Segoe UI Light"/>
              </a:rPr>
              <a:t>Re-deploy as a new VM</a:t>
            </a:r>
          </a:p>
          <a:p>
            <a:pPr defTabSz="914367"/>
            <a:r>
              <a:rPr lang="en-US" sz="3137" dirty="0" err="1">
                <a:solidFill>
                  <a:srgbClr val="404040"/>
                </a:solidFill>
                <a:latin typeface="Segoe UI Light"/>
              </a:rPr>
              <a:t>Sysprep</a:t>
            </a:r>
            <a:r>
              <a:rPr lang="en-US" sz="3137" dirty="0">
                <a:solidFill>
                  <a:srgbClr val="404040"/>
                </a:solidFill>
                <a:latin typeface="Segoe UI Light"/>
              </a:rPr>
              <a:t> and non-</a:t>
            </a:r>
            <a:r>
              <a:rPr lang="en-US" sz="3137" dirty="0" err="1">
                <a:solidFill>
                  <a:srgbClr val="404040"/>
                </a:solidFill>
                <a:latin typeface="Segoe UI Light"/>
              </a:rPr>
              <a:t>Sysprep</a:t>
            </a:r>
            <a:endParaRPr lang="en-US" sz="3137" dirty="0">
              <a:solidFill>
                <a:srgbClr val="404040"/>
              </a:solidFill>
              <a:latin typeface="Segoe UI Light"/>
            </a:endParaRPr>
          </a:p>
          <a:p>
            <a:pPr defTabSz="914367"/>
            <a:endParaRPr lang="en-US" sz="3137" dirty="0">
              <a:solidFill>
                <a:srgbClr val="404040"/>
              </a:solidFill>
              <a:latin typeface="Segoe UI Light"/>
            </a:endParaRPr>
          </a:p>
        </p:txBody>
      </p:sp>
      <p:cxnSp>
        <p:nvCxnSpPr>
          <p:cNvPr id="21" name="Straight Connector 20"/>
          <p:cNvCxnSpPr/>
          <p:nvPr/>
        </p:nvCxnSpPr>
        <p:spPr>
          <a:xfrm>
            <a:off x="269241" y="1486746"/>
            <a:ext cx="5460258"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2691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500"/>
                                        <p:tgtEl>
                                          <p:spTgt spid="9"/>
                                        </p:tgtEl>
                                      </p:cBhvr>
                                    </p:animEffect>
                                  </p:childTnLst>
                                </p:cTn>
                              </p:par>
                            </p:childTnLst>
                          </p:cTn>
                        </p:par>
                        <p:par>
                          <p:cTn id="8" fill="hold">
                            <p:stCondLst>
                              <p:cond delay="500"/>
                            </p:stCondLst>
                            <p:childTnLst>
                              <p:par>
                                <p:cTn id="9" presetID="10" presetClass="exit" presetSubtype="0" fill="hold" grpId="1" nodeType="afterEffect">
                                  <p:stCondLst>
                                    <p:cond delay="0"/>
                                  </p:stCondLst>
                                  <p:childTnLst>
                                    <p:animEffect transition="out" filter="fade">
                                      <p:cBhvr>
                                        <p:cTn id="10" dur="500"/>
                                        <p:tgtEl>
                                          <p:spTgt spid="9"/>
                                        </p:tgtEl>
                                      </p:cBhvr>
                                    </p:animEffect>
                                    <p:set>
                                      <p:cBhvr>
                                        <p:cTn id="11" dur="1" fill="hold">
                                          <p:stCondLst>
                                            <p:cond delay="499"/>
                                          </p:stCondLst>
                                        </p:cTn>
                                        <p:tgtEl>
                                          <p:spTgt spid="9"/>
                                        </p:tgtEl>
                                        <p:attrNameLst>
                                          <p:attrName>style.visibility</p:attrName>
                                        </p:attrNameLst>
                                      </p:cBhvr>
                                      <p:to>
                                        <p:strVal val="hidden"/>
                                      </p:to>
                                    </p:se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anim calcmode="lin" valueType="num">
                                      <p:cBhvr>
                                        <p:cTn id="16" dur="1000" fill="hold"/>
                                        <p:tgtEl>
                                          <p:spTgt spid="14"/>
                                        </p:tgtEl>
                                        <p:attrNameLst>
                                          <p:attrName>ppt_x</p:attrName>
                                        </p:attrNameLst>
                                      </p:cBhvr>
                                      <p:tavLst>
                                        <p:tav tm="0">
                                          <p:val>
                                            <p:strVal val="#ppt_x"/>
                                          </p:val>
                                        </p:tav>
                                        <p:tav tm="100000">
                                          <p:val>
                                            <p:strVal val="#ppt_x"/>
                                          </p:val>
                                        </p:tav>
                                      </p:tavLst>
                                    </p:anim>
                                    <p:anim calcmode="lin" valueType="num">
                                      <p:cBhvr>
                                        <p:cTn id="17" dur="1000" fill="hold"/>
                                        <p:tgtEl>
                                          <p:spTgt spid="14"/>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1000"/>
                                        <p:tgtEl>
                                          <p:spTgt spid="13"/>
                                        </p:tgtEl>
                                      </p:cBhvr>
                                    </p:animEffect>
                                    <p:anim calcmode="lin" valueType="num">
                                      <p:cBhvr>
                                        <p:cTn id="21" dur="1000" fill="hold"/>
                                        <p:tgtEl>
                                          <p:spTgt spid="13"/>
                                        </p:tgtEl>
                                        <p:attrNameLst>
                                          <p:attrName>ppt_x</p:attrName>
                                        </p:attrNameLst>
                                      </p:cBhvr>
                                      <p:tavLst>
                                        <p:tav tm="0">
                                          <p:val>
                                            <p:strVal val="#ppt_x"/>
                                          </p:val>
                                        </p:tav>
                                        <p:tav tm="100000">
                                          <p:val>
                                            <p:strVal val="#ppt_x"/>
                                          </p:val>
                                        </p:tav>
                                      </p:tavLst>
                                    </p:anim>
                                    <p:anim calcmode="lin" valueType="num">
                                      <p:cBhvr>
                                        <p:cTn id="22" dur="1000" fill="hold"/>
                                        <p:tgtEl>
                                          <p:spTgt spid="13"/>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1000"/>
                                        <p:tgtEl>
                                          <p:spTgt spid="15"/>
                                        </p:tgtEl>
                                      </p:cBhvr>
                                    </p:animEffect>
                                    <p:anim calcmode="lin" valueType="num">
                                      <p:cBhvr>
                                        <p:cTn id="26" dur="1000" fill="hold"/>
                                        <p:tgtEl>
                                          <p:spTgt spid="15"/>
                                        </p:tgtEl>
                                        <p:attrNameLst>
                                          <p:attrName>ppt_x</p:attrName>
                                        </p:attrNameLst>
                                      </p:cBhvr>
                                      <p:tavLst>
                                        <p:tav tm="0">
                                          <p:val>
                                            <p:strVal val="#ppt_x"/>
                                          </p:val>
                                        </p:tav>
                                        <p:tav tm="100000">
                                          <p:val>
                                            <p:strVal val="#ppt_x"/>
                                          </p:val>
                                        </p:tav>
                                      </p:tavLst>
                                    </p:anim>
                                    <p:anim calcmode="lin" valueType="num">
                                      <p:cBhvr>
                                        <p:cTn id="27" dur="1000" fill="hold"/>
                                        <p:tgtEl>
                                          <p:spTgt spid="15"/>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22" presetClass="entr" presetSubtype="8"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3"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7" name="Rectangle 66"/>
          <p:cNvSpPr/>
          <p:nvPr>
            <p:custDataLst>
              <p:tags r:id="rId1"/>
            </p:custDataLst>
          </p:nvPr>
        </p:nvSpPr>
        <p:spPr bwMode="auto">
          <a:xfrm>
            <a:off x="1643727" y="2487089"/>
            <a:ext cx="5273996" cy="2747564"/>
          </a:xfrm>
          <a:prstGeom prst="rect">
            <a:avLst/>
          </a:prstGeom>
          <a:solidFill>
            <a:srgbClr val="DEDEDE"/>
          </a:solidFill>
          <a:ln w="9525" cap="flat" cmpd="sng" algn="ctr">
            <a:solidFill>
              <a:srgbClr val="000000"/>
            </a:solidFill>
            <a:prstDash val="solid"/>
            <a:headEnd type="none" w="med" len="med"/>
            <a:tailEnd type="none" w="med" len="med"/>
          </a:ln>
          <a:effectLst/>
        </p:spPr>
        <p:txBody>
          <a:bodyPr vert="horz" wrap="square" lIns="68544" tIns="34272" rIns="68544" bIns="34272" numCol="1" spcCol="0" rtlCol="0" anchor="ctr" anchorCtr="0" compatLnSpc="1">
            <a:prstTxWarp prst="textNoShape">
              <a:avLst/>
            </a:prstTxWarp>
          </a:bodyPr>
          <a:lstStyle/>
          <a:p>
            <a:pPr algn="ctr" defTabSz="685214" fontAlgn="base">
              <a:spcBef>
                <a:spcPct val="0"/>
              </a:spcBef>
              <a:spcAft>
                <a:spcPct val="0"/>
              </a:spcAft>
              <a:defRPr/>
            </a:pPr>
            <a:endParaRPr lang="en-US" sz="1700" kern="0" dirty="0">
              <a:solidFill>
                <a:srgbClr val="FFFFFF"/>
              </a:solidFill>
              <a:latin typeface="Segoe UI"/>
            </a:endParaRPr>
          </a:p>
        </p:txBody>
      </p:sp>
      <p:sp>
        <p:nvSpPr>
          <p:cNvPr id="68" name="Rectangle 67"/>
          <p:cNvSpPr/>
          <p:nvPr/>
        </p:nvSpPr>
        <p:spPr bwMode="auto">
          <a:xfrm>
            <a:off x="1907751" y="2810591"/>
            <a:ext cx="2088300" cy="2119691"/>
          </a:xfrm>
          <a:prstGeom prst="rect">
            <a:avLst/>
          </a:prstGeom>
          <a:solidFill>
            <a:srgbClr val="0078D7"/>
          </a:solidFill>
          <a:ln w="9525" cap="flat" cmpd="sng" algn="ctr">
            <a:noFill/>
            <a:prstDash val="solid"/>
            <a:headEnd type="none" w="med" len="med"/>
            <a:tailEnd type="none" w="med" len="med"/>
          </a:ln>
          <a:effectLst/>
        </p:spPr>
        <p:txBody>
          <a:bodyPr vert="horz" wrap="square" lIns="91387" tIns="45695" rIns="91387" bIns="91423" numCol="1" spcCol="0" rtlCol="0" anchor="b" anchorCtr="0" compatLnSpc="1">
            <a:prstTxWarp prst="textNoShape">
              <a:avLst/>
            </a:prstTxWarp>
          </a:bodyPr>
          <a:lstStyle/>
          <a:p>
            <a:pPr algn="ctr" defTabSz="685214" fontAlgn="base">
              <a:spcBef>
                <a:spcPct val="0"/>
              </a:spcBef>
              <a:spcAft>
                <a:spcPct val="0"/>
              </a:spcAft>
              <a:defRPr/>
            </a:pPr>
            <a:r>
              <a:rPr lang="en-US" sz="1765" b="1" kern="0" dirty="0">
                <a:ln>
                  <a:solidFill>
                    <a:srgbClr val="FFFFFF">
                      <a:alpha val="0"/>
                    </a:srgbClr>
                  </a:solidFill>
                </a:ln>
                <a:solidFill>
                  <a:srgbClr val="FFFFFF"/>
                </a:solidFill>
                <a:latin typeface="Segoe UI Light"/>
              </a:rPr>
              <a:t>Virtual Machine</a:t>
            </a:r>
          </a:p>
        </p:txBody>
      </p:sp>
      <p:sp>
        <p:nvSpPr>
          <p:cNvPr id="69" name="Rectangle 68"/>
          <p:cNvSpPr/>
          <p:nvPr/>
        </p:nvSpPr>
        <p:spPr bwMode="auto">
          <a:xfrm>
            <a:off x="4546755" y="2843274"/>
            <a:ext cx="2082538" cy="2087008"/>
          </a:xfrm>
          <a:prstGeom prst="rect">
            <a:avLst/>
          </a:prstGeom>
          <a:solidFill>
            <a:srgbClr val="0078D7"/>
          </a:solidFill>
          <a:ln w="9525" cap="flat" cmpd="sng" algn="ctr">
            <a:noFill/>
            <a:prstDash val="solid"/>
            <a:headEnd type="none" w="med" len="med"/>
            <a:tailEnd type="none" w="med" len="med"/>
          </a:ln>
          <a:effectLst/>
        </p:spPr>
        <p:txBody>
          <a:bodyPr vert="horz" wrap="square" lIns="91387" tIns="45695" rIns="91387" bIns="91423" numCol="1" spcCol="0" rtlCol="0" anchor="b" anchorCtr="0" compatLnSpc="1">
            <a:prstTxWarp prst="textNoShape">
              <a:avLst/>
            </a:prstTxWarp>
          </a:bodyPr>
          <a:lstStyle/>
          <a:p>
            <a:pPr algn="ctr" defTabSz="685214" fontAlgn="base">
              <a:spcBef>
                <a:spcPct val="0"/>
              </a:spcBef>
              <a:spcAft>
                <a:spcPct val="0"/>
              </a:spcAft>
              <a:defRPr/>
            </a:pPr>
            <a:r>
              <a:rPr lang="en-US" sz="1765" b="1" kern="0" dirty="0">
                <a:ln>
                  <a:solidFill>
                    <a:srgbClr val="FFFFFF">
                      <a:alpha val="0"/>
                    </a:srgbClr>
                  </a:solidFill>
                </a:ln>
                <a:solidFill>
                  <a:srgbClr val="FFFFFF"/>
                </a:solidFill>
                <a:latin typeface="Segoe UI Light"/>
              </a:rPr>
              <a:t>Virtual Machine</a:t>
            </a:r>
          </a:p>
        </p:txBody>
      </p:sp>
      <p:sp>
        <p:nvSpPr>
          <p:cNvPr id="70" name="Title 3"/>
          <p:cNvSpPr txBox="1">
            <a:spLocks/>
          </p:cNvSpPr>
          <p:nvPr>
            <p:custDataLst>
              <p:tags r:id="rId2"/>
            </p:custDataLst>
          </p:nvPr>
        </p:nvSpPr>
        <p:spPr>
          <a:xfrm>
            <a:off x="269241" y="289957"/>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it-IT" sz="4705" spc="-100" dirty="0" err="1">
                <a:solidFill>
                  <a:srgbClr val="FFFFFF"/>
                </a:solidFill>
                <a:latin typeface="Segoe UI Light"/>
              </a:rPr>
              <a:t>Availability</a:t>
            </a:r>
            <a:r>
              <a:rPr lang="it-IT" sz="4705" spc="-100" dirty="0">
                <a:solidFill>
                  <a:srgbClr val="FFFFFF"/>
                </a:solidFill>
                <a:latin typeface="Segoe UI Light"/>
              </a:rPr>
              <a:t> Sets</a:t>
            </a:r>
          </a:p>
        </p:txBody>
      </p:sp>
      <p:grpSp>
        <p:nvGrpSpPr>
          <p:cNvPr id="71" name="Group 70"/>
          <p:cNvGrpSpPr/>
          <p:nvPr/>
        </p:nvGrpSpPr>
        <p:grpSpPr>
          <a:xfrm>
            <a:off x="2015763" y="3066185"/>
            <a:ext cx="1980287" cy="1345022"/>
            <a:chOff x="1" y="2703286"/>
            <a:chExt cx="1520439" cy="1219200"/>
          </a:xfrm>
        </p:grpSpPr>
        <p:pic>
          <p:nvPicPr>
            <p:cNvPr id="72" name="Picture 7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 y="2703286"/>
              <a:ext cx="1520439" cy="1219200"/>
            </a:xfrm>
            <a:prstGeom prst="rect">
              <a:avLst/>
            </a:prstGeom>
          </p:spPr>
        </p:pic>
        <p:sp>
          <p:nvSpPr>
            <p:cNvPr id="73" name="Freeform 6"/>
            <p:cNvSpPr>
              <a:spLocks noEditPoints="1"/>
            </p:cNvSpPr>
            <p:nvPr/>
          </p:nvSpPr>
          <p:spPr bwMode="auto">
            <a:xfrm>
              <a:off x="119095" y="3059930"/>
              <a:ext cx="1288134" cy="8331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p:spPr>
          <p:txBody>
            <a:bodyPr vert="horz" wrap="square" lIns="91427" tIns="45713" rIns="91427" bIns="45713" numCol="1" anchor="ctr" anchorCtr="0" compatLnSpc="1">
              <a:prstTxWarp prst="textNoShape">
                <a:avLst/>
              </a:prstTxWarp>
            </a:bodyPr>
            <a:lstStyle/>
            <a:p>
              <a:pPr algn="ctr" defTabSz="914367">
                <a:lnSpc>
                  <a:spcPct val="90000"/>
                </a:lnSpc>
              </a:pPr>
              <a:r>
                <a:rPr lang="en-US" sz="1961" dirty="0">
                  <a:solidFill>
                    <a:srgbClr val="FFFFFF"/>
                  </a:solidFill>
                  <a:latin typeface="Segoe UI Light"/>
                </a:rPr>
                <a:t>SQL Server</a:t>
              </a:r>
            </a:p>
            <a:p>
              <a:pPr algn="ctr" defTabSz="914367">
                <a:lnSpc>
                  <a:spcPct val="90000"/>
                </a:lnSpc>
              </a:pPr>
              <a:r>
                <a:rPr lang="en-US" sz="1961" dirty="0">
                  <a:solidFill>
                    <a:srgbClr val="FFFFFF"/>
                  </a:solidFill>
                  <a:latin typeface="Segoe UI Light"/>
                </a:rPr>
                <a:t>Primary </a:t>
              </a:r>
            </a:p>
          </p:txBody>
        </p:sp>
      </p:grpSp>
      <p:grpSp>
        <p:nvGrpSpPr>
          <p:cNvPr id="74" name="Group 73"/>
          <p:cNvGrpSpPr/>
          <p:nvPr/>
        </p:nvGrpSpPr>
        <p:grpSpPr>
          <a:xfrm>
            <a:off x="4703424" y="3079469"/>
            <a:ext cx="1925868" cy="1303280"/>
            <a:chOff x="1" y="2673510"/>
            <a:chExt cx="1686130" cy="1199863"/>
          </a:xfrm>
        </p:grpSpPr>
        <p:pic>
          <p:nvPicPr>
            <p:cNvPr id="76" name="Picture 7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 y="2673510"/>
              <a:ext cx="1686130" cy="1196285"/>
            </a:xfrm>
            <a:prstGeom prst="rect">
              <a:avLst/>
            </a:prstGeom>
          </p:spPr>
        </p:pic>
        <p:sp>
          <p:nvSpPr>
            <p:cNvPr id="77" name="Freeform 6"/>
            <p:cNvSpPr>
              <a:spLocks noEditPoints="1"/>
            </p:cNvSpPr>
            <p:nvPr/>
          </p:nvSpPr>
          <p:spPr bwMode="auto">
            <a:xfrm>
              <a:off x="222351" y="3040215"/>
              <a:ext cx="1288134" cy="8331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p:spPr>
          <p:txBody>
            <a:bodyPr vert="horz" wrap="square" lIns="91427" tIns="45713" rIns="91427" bIns="45713" numCol="1" anchor="ctr" anchorCtr="0" compatLnSpc="1">
              <a:prstTxWarp prst="textNoShape">
                <a:avLst/>
              </a:prstTxWarp>
            </a:bodyPr>
            <a:lstStyle/>
            <a:p>
              <a:pPr algn="ctr" defTabSz="914367">
                <a:lnSpc>
                  <a:spcPct val="90000"/>
                </a:lnSpc>
              </a:pPr>
              <a:r>
                <a:rPr lang="en-US" sz="1961" dirty="0">
                  <a:solidFill>
                    <a:srgbClr val="FFFFFF"/>
                  </a:solidFill>
                  <a:latin typeface="Segoe UI Light"/>
                </a:rPr>
                <a:t>SQL Server</a:t>
              </a:r>
            </a:p>
            <a:p>
              <a:pPr algn="ctr" defTabSz="914367">
                <a:lnSpc>
                  <a:spcPct val="90000"/>
                </a:lnSpc>
              </a:pPr>
              <a:r>
                <a:rPr lang="en-US" sz="1961" dirty="0">
                  <a:solidFill>
                    <a:srgbClr val="FFFFFF"/>
                  </a:solidFill>
                  <a:latin typeface="Segoe UI Light"/>
                </a:rPr>
                <a:t>Secondary </a:t>
              </a:r>
            </a:p>
          </p:txBody>
        </p:sp>
      </p:grpSp>
      <p:sp>
        <p:nvSpPr>
          <p:cNvPr id="92" name="Rectangle 91"/>
          <p:cNvSpPr/>
          <p:nvPr>
            <p:custDataLst>
              <p:tags r:id="rId3"/>
            </p:custDataLst>
          </p:nvPr>
        </p:nvSpPr>
        <p:spPr bwMode="auto">
          <a:xfrm>
            <a:off x="2229113" y="1736315"/>
            <a:ext cx="3895870" cy="463399"/>
          </a:xfrm>
          <a:prstGeom prst="rect">
            <a:avLst/>
          </a:prstGeom>
          <a:noFill/>
          <a:ln w="9525" cap="flat" cmpd="sng" algn="ctr">
            <a:noFill/>
            <a:prstDash val="solid"/>
            <a:headEnd type="none" w="med" len="med"/>
            <a:tailEnd type="none" w="med" len="med"/>
          </a:ln>
          <a:effectLst/>
        </p:spPr>
        <p:txBody>
          <a:bodyPr vert="horz" wrap="square" lIns="68544" tIns="34272" rIns="68544" bIns="34272" numCol="1" spcCol="0" rtlCol="0" anchor="ctr" anchorCtr="0" compatLnSpc="1">
            <a:prstTxWarp prst="textNoShape">
              <a:avLst/>
            </a:prstTxWarp>
          </a:bodyPr>
          <a:lstStyle/>
          <a:p>
            <a:pPr algn="ctr" defTabSz="685214" fontAlgn="base">
              <a:spcBef>
                <a:spcPct val="0"/>
              </a:spcBef>
              <a:spcAft>
                <a:spcPct val="0"/>
              </a:spcAft>
              <a:defRPr/>
            </a:pPr>
            <a:r>
              <a:rPr lang="en-US" sz="3921" kern="0" dirty="0">
                <a:solidFill>
                  <a:srgbClr val="FFFFFF"/>
                </a:solidFill>
                <a:latin typeface="Segoe UI Light"/>
              </a:rPr>
              <a:t>Availability set</a:t>
            </a:r>
          </a:p>
        </p:txBody>
      </p:sp>
      <p:sp>
        <p:nvSpPr>
          <p:cNvPr id="93" name="Rectangle 92"/>
          <p:cNvSpPr/>
          <p:nvPr>
            <p:custDataLst>
              <p:tags r:id="rId4"/>
            </p:custDataLst>
          </p:nvPr>
        </p:nvSpPr>
        <p:spPr bwMode="auto">
          <a:xfrm>
            <a:off x="1554407" y="5724922"/>
            <a:ext cx="5453251" cy="463399"/>
          </a:xfrm>
          <a:prstGeom prst="rect">
            <a:avLst/>
          </a:prstGeom>
          <a:noFill/>
          <a:ln w="9525" cap="flat" cmpd="sng" algn="ctr">
            <a:noFill/>
            <a:prstDash val="solid"/>
            <a:headEnd type="none" w="med" len="med"/>
            <a:tailEnd type="none" w="med" len="med"/>
          </a:ln>
          <a:effectLst/>
        </p:spPr>
        <p:txBody>
          <a:bodyPr vert="horz" wrap="square" lIns="68544" tIns="34272" rIns="68544" bIns="34272" numCol="1" spcCol="0" rtlCol="0" anchor="ctr" anchorCtr="0" compatLnSpc="1">
            <a:prstTxWarp prst="textNoShape">
              <a:avLst/>
            </a:prstTxWarp>
          </a:bodyPr>
          <a:lstStyle/>
          <a:p>
            <a:pPr algn="ctr" defTabSz="685214" fontAlgn="base">
              <a:spcBef>
                <a:spcPct val="0"/>
              </a:spcBef>
              <a:spcAft>
                <a:spcPct val="0"/>
              </a:spcAft>
              <a:defRPr/>
            </a:pPr>
            <a:r>
              <a:rPr lang="en-US" sz="3137" kern="0" dirty="0">
                <a:solidFill>
                  <a:srgbClr val="FFFFFF"/>
                </a:solidFill>
                <a:latin typeface="Segoe UI Light"/>
              </a:rPr>
              <a:t>SLA</a:t>
            </a:r>
            <a:r>
              <a:rPr lang="en-US" sz="3137" b="1" kern="0" dirty="0">
                <a:solidFill>
                  <a:srgbClr val="FFFFFF"/>
                </a:solidFill>
                <a:latin typeface="Segoe UI Light"/>
              </a:rPr>
              <a:t> </a:t>
            </a:r>
            <a:r>
              <a:rPr lang="en-US" sz="3137" kern="0" dirty="0">
                <a:solidFill>
                  <a:srgbClr val="FFFFFF"/>
                </a:solidFill>
                <a:latin typeface="Segoe UI Light"/>
              </a:rPr>
              <a:t>99.95</a:t>
            </a:r>
          </a:p>
        </p:txBody>
      </p:sp>
      <p:sp>
        <p:nvSpPr>
          <p:cNvPr id="104" name="Left Brace 103"/>
          <p:cNvSpPr/>
          <p:nvPr/>
        </p:nvSpPr>
        <p:spPr>
          <a:xfrm rot="16200000">
            <a:off x="3988954" y="2702173"/>
            <a:ext cx="554401" cy="5483009"/>
          </a:xfrm>
          <a:prstGeom prst="leftBrace">
            <a:avLst/>
          </a:prstGeom>
          <a:noFill/>
          <a:ln w="57150" cap="flat" cmpd="sng" algn="ctr">
            <a:solidFill>
              <a:schemeClr val="bg1"/>
            </a:solidFill>
            <a:prstDash val="solid"/>
            <a:headEnd type="none"/>
            <a:tailEnd type="none"/>
          </a:ln>
          <a:effectLst/>
        </p:spPr>
        <p:txBody>
          <a:bodyPr rtlCol="0" anchor="ctr"/>
          <a:lstStyle/>
          <a:p>
            <a:pPr algn="ctr" defTabSz="896386">
              <a:defRPr/>
            </a:pPr>
            <a:endParaRPr lang="en-US" sz="1765" kern="0" dirty="0">
              <a:ln>
                <a:solidFill>
                  <a:sysClr val="windowText" lastClr="000000"/>
                </a:solidFill>
              </a:ln>
              <a:solidFill>
                <a:srgbClr val="FFFFFF"/>
              </a:solidFill>
              <a:latin typeface="Segoe UI"/>
            </a:endParaRPr>
          </a:p>
        </p:txBody>
      </p:sp>
      <p:sp>
        <p:nvSpPr>
          <p:cNvPr id="105" name="Content Placeholder 2"/>
          <p:cNvSpPr txBox="1">
            <a:spLocks/>
          </p:cNvSpPr>
          <p:nvPr/>
        </p:nvSpPr>
        <p:spPr>
          <a:xfrm>
            <a:off x="8057770" y="2985877"/>
            <a:ext cx="4790607" cy="1749987"/>
          </a:xfrm>
          <a:prstGeom prst="rect">
            <a:avLst/>
          </a:prstGeom>
          <a:noFill/>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1175"/>
              </a:spcBef>
              <a:buClr>
                <a:srgbClr val="505050"/>
              </a:buClr>
              <a:buNone/>
              <a:defRPr/>
            </a:pPr>
            <a:r>
              <a:rPr lang="en-US" sz="2745" dirty="0">
                <a:solidFill>
                  <a:srgbClr val="FFFFFF"/>
                </a:solidFill>
                <a:latin typeface="Segoe UI Light"/>
              </a:rPr>
              <a:t>SLA High Availability </a:t>
            </a:r>
          </a:p>
          <a:p>
            <a:pPr marL="0" indent="0" defTabSz="914367">
              <a:lnSpc>
                <a:spcPct val="100000"/>
              </a:lnSpc>
              <a:spcBef>
                <a:spcPts val="1175"/>
              </a:spcBef>
              <a:buClr>
                <a:srgbClr val="505050"/>
              </a:buClr>
              <a:buNone/>
              <a:defRPr/>
            </a:pPr>
            <a:r>
              <a:rPr lang="en-US" sz="2745" dirty="0">
                <a:solidFill>
                  <a:srgbClr val="FFFFFF"/>
                </a:solidFill>
                <a:latin typeface="Segoe UI Light"/>
              </a:rPr>
              <a:t>Hardware and Software</a:t>
            </a:r>
          </a:p>
          <a:p>
            <a:pPr marL="0" indent="0" defTabSz="914367">
              <a:lnSpc>
                <a:spcPct val="100000"/>
              </a:lnSpc>
              <a:spcBef>
                <a:spcPts val="1175"/>
              </a:spcBef>
              <a:buClr>
                <a:srgbClr val="505050"/>
              </a:buClr>
              <a:buNone/>
              <a:defRPr/>
            </a:pPr>
            <a:r>
              <a:rPr lang="en-US" sz="2745" dirty="0">
                <a:solidFill>
                  <a:srgbClr val="FFFFFF"/>
                </a:solidFill>
                <a:latin typeface="Segoe UI Light"/>
              </a:rPr>
              <a:t>Windows and Linux</a:t>
            </a:r>
          </a:p>
        </p:txBody>
      </p:sp>
    </p:spTree>
    <p:extLst>
      <p:ext uri="{BB962C8B-B14F-4D97-AF65-F5344CB8AC3E}">
        <p14:creationId xmlns:p14="http://schemas.microsoft.com/office/powerpoint/2010/main" val="30995428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22" name="Picture 21"/>
          <p:cNvPicPr>
            <a:picLocks noChangeAspect="1"/>
          </p:cNvPicPr>
          <p:nvPr/>
        </p:nvPicPr>
        <p:blipFill>
          <a:blip r:embed="rId3"/>
          <a:stretch>
            <a:fillRect/>
          </a:stretch>
        </p:blipFill>
        <p:spPr>
          <a:xfrm>
            <a:off x="866" y="1262949"/>
            <a:ext cx="6766020" cy="5631114"/>
          </a:xfrm>
          <a:prstGeom prst="rect">
            <a:avLst/>
          </a:prstGeom>
        </p:spPr>
      </p:pic>
      <p:pic>
        <p:nvPicPr>
          <p:cNvPr id="24" name="Picture 23"/>
          <p:cNvPicPr>
            <a:picLocks noChangeAspect="1"/>
          </p:cNvPicPr>
          <p:nvPr/>
        </p:nvPicPr>
        <p:blipFill>
          <a:blip r:embed="rId4"/>
          <a:stretch>
            <a:fillRect/>
          </a:stretch>
        </p:blipFill>
        <p:spPr>
          <a:xfrm>
            <a:off x="-148823" y="3729772"/>
            <a:ext cx="2290583" cy="3158593"/>
          </a:xfrm>
          <a:prstGeom prst="rect">
            <a:avLst/>
          </a:prstGeom>
        </p:spPr>
      </p:pic>
      <p:pic>
        <p:nvPicPr>
          <p:cNvPr id="23" name="Picture 22"/>
          <p:cNvPicPr>
            <a:picLocks noChangeAspect="1"/>
          </p:cNvPicPr>
          <p:nvPr/>
        </p:nvPicPr>
        <p:blipFill>
          <a:blip r:embed="rId5"/>
          <a:stretch>
            <a:fillRect/>
          </a:stretch>
        </p:blipFill>
        <p:spPr>
          <a:xfrm>
            <a:off x="1294640" y="2493974"/>
            <a:ext cx="2018298" cy="4405234"/>
          </a:xfrm>
          <a:prstGeom prst="rect">
            <a:avLst/>
          </a:prstGeom>
        </p:spPr>
      </p:pic>
      <p:pic>
        <p:nvPicPr>
          <p:cNvPr id="25" name="Picture 24"/>
          <p:cNvPicPr>
            <a:picLocks noChangeAspect="1"/>
          </p:cNvPicPr>
          <p:nvPr/>
        </p:nvPicPr>
        <p:blipFill>
          <a:blip r:embed="rId6"/>
          <a:stretch>
            <a:fillRect/>
          </a:stretch>
        </p:blipFill>
        <p:spPr>
          <a:xfrm>
            <a:off x="34110" y="3100023"/>
            <a:ext cx="1752095" cy="3841749"/>
          </a:xfrm>
          <a:prstGeom prst="rect">
            <a:avLst/>
          </a:prstGeom>
        </p:spPr>
      </p:pic>
      <p:pic>
        <p:nvPicPr>
          <p:cNvPr id="30" name="Picture 29"/>
          <p:cNvPicPr>
            <a:picLocks noChangeAspect="1"/>
          </p:cNvPicPr>
          <p:nvPr/>
        </p:nvPicPr>
        <p:blipFill>
          <a:blip r:embed="rId7"/>
          <a:stretch>
            <a:fillRect/>
          </a:stretch>
        </p:blipFill>
        <p:spPr>
          <a:xfrm>
            <a:off x="6320074" y="1130805"/>
            <a:ext cx="3257358" cy="1867649"/>
          </a:xfrm>
          <a:prstGeom prst="rect">
            <a:avLst/>
          </a:prstGeom>
        </p:spPr>
      </p:pic>
      <p:sp>
        <p:nvSpPr>
          <p:cNvPr id="48" name="Title 1"/>
          <p:cNvSpPr txBox="1">
            <a:spLocks/>
          </p:cNvSpPr>
          <p:nvPr/>
        </p:nvSpPr>
        <p:spPr>
          <a:xfrm>
            <a:off x="7245158" y="2013720"/>
            <a:ext cx="1447390" cy="685606"/>
          </a:xfrm>
          <a:prstGeom prst="rect">
            <a:avLst/>
          </a:prstGeom>
          <a:noFill/>
        </p:spPr>
        <p:txBody>
          <a:bodyPr vert="horz" lIns="143366" tIns="89603" rIns="143366" bIns="89603" rtlCol="0" anchor="t" anchorCtr="0">
            <a:normAutofit fontScale="97500" lnSpcReduction="10000"/>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pPr defTabSz="1066669"/>
            <a:r>
              <a:rPr lang="en-US" spc="-96" dirty="0">
                <a:solidFill>
                  <a:srgbClr val="3F5765"/>
                </a:solidFill>
              </a:rPr>
              <a:t>Azure</a:t>
            </a:r>
          </a:p>
        </p:txBody>
      </p:sp>
      <p:grpSp>
        <p:nvGrpSpPr>
          <p:cNvPr id="29" name="Group 28"/>
          <p:cNvGrpSpPr/>
          <p:nvPr/>
        </p:nvGrpSpPr>
        <p:grpSpPr>
          <a:xfrm>
            <a:off x="614966" y="1833565"/>
            <a:ext cx="6399807" cy="5144673"/>
            <a:chOff x="4547574" y="736462"/>
            <a:chExt cx="6868692" cy="5521600"/>
          </a:xfrm>
        </p:grpSpPr>
        <p:pic>
          <p:nvPicPr>
            <p:cNvPr id="31" name="Picture 30"/>
            <p:cNvPicPr>
              <a:picLocks noChangeAspect="1"/>
            </p:cNvPicPr>
            <p:nvPr/>
          </p:nvPicPr>
          <p:blipFill>
            <a:blip r:embed="rId8"/>
            <a:stretch>
              <a:fillRect/>
            </a:stretch>
          </p:blipFill>
          <p:spPr>
            <a:xfrm>
              <a:off x="4547574" y="736462"/>
              <a:ext cx="3341325" cy="5521600"/>
            </a:xfrm>
            <a:prstGeom prst="rect">
              <a:avLst/>
            </a:prstGeom>
          </p:spPr>
        </p:pic>
        <p:pic>
          <p:nvPicPr>
            <p:cNvPr id="32" name="Picture 31"/>
            <p:cNvPicPr>
              <a:picLocks noChangeAspect="1"/>
            </p:cNvPicPr>
            <p:nvPr/>
          </p:nvPicPr>
          <p:blipFill>
            <a:blip r:embed="rId9"/>
            <a:stretch>
              <a:fillRect/>
            </a:stretch>
          </p:blipFill>
          <p:spPr>
            <a:xfrm>
              <a:off x="6090330" y="3788463"/>
              <a:ext cx="5325936" cy="2452800"/>
            </a:xfrm>
            <a:prstGeom prst="rect">
              <a:avLst/>
            </a:prstGeom>
          </p:spPr>
        </p:pic>
      </p:grpSp>
      <p:sp>
        <p:nvSpPr>
          <p:cNvPr id="16" name="Title 1"/>
          <p:cNvSpPr txBox="1">
            <a:spLocks/>
          </p:cNvSpPr>
          <p:nvPr/>
        </p:nvSpPr>
        <p:spPr>
          <a:xfrm>
            <a:off x="270067" y="290403"/>
            <a:ext cx="11654187" cy="899409"/>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5293" spc="-100">
                <a:gradFill>
                  <a:gsLst>
                    <a:gs pos="1250">
                      <a:srgbClr val="FFFFFF"/>
                    </a:gs>
                    <a:gs pos="100000">
                      <a:srgbClr val="FFFFFF"/>
                    </a:gs>
                  </a:gsLst>
                  <a:lin ang="5400000" scaled="0"/>
                </a:gradFill>
                <a:latin typeface="Segoe UI Light"/>
              </a:rPr>
              <a:t>Connectivity</a:t>
            </a:r>
          </a:p>
        </p:txBody>
      </p:sp>
      <p:sp>
        <p:nvSpPr>
          <p:cNvPr id="20" name="Content Placeholder 2"/>
          <p:cNvSpPr txBox="1">
            <a:spLocks/>
          </p:cNvSpPr>
          <p:nvPr/>
        </p:nvSpPr>
        <p:spPr>
          <a:xfrm>
            <a:off x="2646965" y="4254900"/>
            <a:ext cx="4315649" cy="837176"/>
          </a:xfrm>
          <a:prstGeom prst="rect">
            <a:avLst/>
          </a:prstGeom>
        </p:spPr>
        <p:txBody>
          <a:bodyPr vert="horz" lIns="91414" tIns="45706" rIns="91414" bIns="45706"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defTabSz="914049">
              <a:spcBef>
                <a:spcPts val="980"/>
              </a:spcBef>
              <a:buNone/>
              <a:defRPr/>
            </a:pPr>
            <a:endParaRPr lang="en-US" sz="3528" dirty="0">
              <a:gradFill>
                <a:gsLst>
                  <a:gs pos="0">
                    <a:srgbClr val="7FBA00">
                      <a:lumMod val="5000"/>
                      <a:lumOff val="95000"/>
                    </a:srgbClr>
                  </a:gs>
                  <a:gs pos="100000">
                    <a:srgbClr val="FFFFFF"/>
                  </a:gs>
                </a:gsLst>
                <a:lin ang="5400000" scaled="1"/>
              </a:gradFill>
              <a:latin typeface="Segoe UI Light"/>
            </a:endParaRPr>
          </a:p>
        </p:txBody>
      </p:sp>
      <p:sp>
        <p:nvSpPr>
          <p:cNvPr id="27" name="Content Placeholder 2"/>
          <p:cNvSpPr txBox="1">
            <a:spLocks/>
          </p:cNvSpPr>
          <p:nvPr/>
        </p:nvSpPr>
        <p:spPr>
          <a:xfrm>
            <a:off x="2219311" y="3271839"/>
            <a:ext cx="4772867" cy="837176"/>
          </a:xfrm>
          <a:prstGeom prst="rect">
            <a:avLst/>
          </a:prstGeom>
        </p:spPr>
        <p:txBody>
          <a:bodyPr vert="horz" lIns="91414" tIns="45706" rIns="91414" bIns="45706"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defTabSz="914049">
              <a:spcBef>
                <a:spcPts val="980"/>
              </a:spcBef>
              <a:buNone/>
              <a:defRPr/>
            </a:pPr>
            <a:endParaRPr lang="en-US" sz="3528" dirty="0">
              <a:gradFill>
                <a:gsLst>
                  <a:gs pos="0">
                    <a:srgbClr val="7FBA00">
                      <a:lumMod val="5000"/>
                      <a:lumOff val="95000"/>
                    </a:srgbClr>
                  </a:gs>
                  <a:gs pos="100000">
                    <a:srgbClr val="FFFFFF"/>
                  </a:gs>
                </a:gsLst>
                <a:lin ang="5400000" scaled="1"/>
              </a:gradFill>
              <a:latin typeface="Segoe UI Light"/>
            </a:endParaRPr>
          </a:p>
        </p:txBody>
      </p:sp>
      <p:sp>
        <p:nvSpPr>
          <p:cNvPr id="17" name="Bent Arrow 16"/>
          <p:cNvSpPr/>
          <p:nvPr/>
        </p:nvSpPr>
        <p:spPr bwMode="auto">
          <a:xfrm rot="16200000" flipV="1">
            <a:off x="5802254" y="4254376"/>
            <a:ext cx="3266638" cy="841598"/>
          </a:xfrm>
          <a:prstGeom prst="bentArrow">
            <a:avLst/>
          </a:prstGeom>
          <a:solidFill>
            <a:srgbClr val="BDD4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Title 1"/>
          <p:cNvSpPr txBox="1">
            <a:spLocks/>
          </p:cNvSpPr>
          <p:nvPr/>
        </p:nvSpPr>
        <p:spPr>
          <a:xfrm>
            <a:off x="8692548" y="3523234"/>
            <a:ext cx="3661667" cy="4030012"/>
          </a:xfrm>
          <a:prstGeom prst="rect">
            <a:avLst/>
          </a:prstGeom>
          <a:noFill/>
        </p:spPr>
        <p:txBody>
          <a:bodyPr vert="horz" lIns="143366" tIns="89603" rIns="143366" bIns="89603" rtlCol="0" anchor="t" anchorCtr="0">
            <a:noAutofit/>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pPr defTabSz="1066669"/>
            <a:r>
              <a:rPr lang="en-US" sz="3200" spc="-96" dirty="0">
                <a:solidFill>
                  <a:srgbClr val="FFFFFF"/>
                </a:solidFill>
              </a:rPr>
              <a:t>SSL (P2S)</a:t>
            </a:r>
          </a:p>
          <a:p>
            <a:pPr defTabSz="1066669"/>
            <a:endParaRPr lang="en-US" sz="3200" spc="-96" dirty="0">
              <a:solidFill>
                <a:srgbClr val="FFFFFF"/>
              </a:solidFill>
            </a:endParaRPr>
          </a:p>
          <a:p>
            <a:pPr defTabSz="1066669"/>
            <a:r>
              <a:rPr lang="en-US" sz="3200" spc="-96" dirty="0">
                <a:solidFill>
                  <a:srgbClr val="FFFFFF"/>
                </a:solidFill>
              </a:rPr>
              <a:t>VPN (S2S)</a:t>
            </a:r>
          </a:p>
          <a:p>
            <a:pPr defTabSz="1066669"/>
            <a:endParaRPr lang="en-US" sz="3200" spc="-96" dirty="0">
              <a:solidFill>
                <a:srgbClr val="FFFFFF"/>
              </a:solidFill>
            </a:endParaRPr>
          </a:p>
          <a:p>
            <a:pPr defTabSz="1066669"/>
            <a:r>
              <a:rPr lang="en-US" sz="3200" spc="-96" dirty="0">
                <a:solidFill>
                  <a:srgbClr val="FFFFFF"/>
                </a:solidFill>
              </a:rPr>
              <a:t>ExpressRoute</a:t>
            </a:r>
          </a:p>
        </p:txBody>
      </p:sp>
    </p:spTree>
    <p:extLst>
      <p:ext uri="{BB962C8B-B14F-4D97-AF65-F5344CB8AC3E}">
        <p14:creationId xmlns:p14="http://schemas.microsoft.com/office/powerpoint/2010/main" val="2142059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anim calcmode="lin" valueType="num">
                                      <p:cBhvr>
                                        <p:cTn id="17" dur="1000" fill="hold"/>
                                        <p:tgtEl>
                                          <p:spTgt spid="23"/>
                                        </p:tgtEl>
                                        <p:attrNameLst>
                                          <p:attrName>ppt_x</p:attrName>
                                        </p:attrNameLst>
                                      </p:cBhvr>
                                      <p:tavLst>
                                        <p:tav tm="0">
                                          <p:val>
                                            <p:strVal val="#ppt_x"/>
                                          </p:val>
                                        </p:tav>
                                        <p:tav tm="100000">
                                          <p:val>
                                            <p:strVal val="#ppt_x"/>
                                          </p:val>
                                        </p:tav>
                                      </p:tavLst>
                                    </p:anim>
                                    <p:anim calcmode="lin" valueType="num">
                                      <p:cBhvr>
                                        <p:cTn id="18" dur="1000" fill="hold"/>
                                        <p:tgtEl>
                                          <p:spTgt spid="23"/>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25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1000"/>
                                        <p:tgtEl>
                                          <p:spTgt spid="25"/>
                                        </p:tgtEl>
                                      </p:cBhvr>
                                    </p:animEffect>
                                    <p:anim calcmode="lin" valueType="num">
                                      <p:cBhvr>
                                        <p:cTn id="22" dur="1000" fill="hold"/>
                                        <p:tgtEl>
                                          <p:spTgt spid="25"/>
                                        </p:tgtEl>
                                        <p:attrNameLst>
                                          <p:attrName>ppt_x</p:attrName>
                                        </p:attrNameLst>
                                      </p:cBhvr>
                                      <p:tavLst>
                                        <p:tav tm="0">
                                          <p:val>
                                            <p:strVal val="#ppt_x"/>
                                          </p:val>
                                        </p:tav>
                                        <p:tav tm="100000">
                                          <p:val>
                                            <p:strVal val="#ppt_x"/>
                                          </p:val>
                                        </p:tav>
                                      </p:tavLst>
                                    </p:anim>
                                    <p:anim calcmode="lin" valueType="num">
                                      <p:cBhvr>
                                        <p:cTn id="23" dur="1000" fill="hold"/>
                                        <p:tgtEl>
                                          <p:spTgt spid="25"/>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50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1000"/>
                                        <p:tgtEl>
                                          <p:spTgt spid="24"/>
                                        </p:tgtEl>
                                      </p:cBhvr>
                                    </p:animEffect>
                                    <p:anim calcmode="lin" valueType="num">
                                      <p:cBhvr>
                                        <p:cTn id="27" dur="1000" fill="hold"/>
                                        <p:tgtEl>
                                          <p:spTgt spid="24"/>
                                        </p:tgtEl>
                                        <p:attrNameLst>
                                          <p:attrName>ppt_x</p:attrName>
                                        </p:attrNameLst>
                                      </p:cBhvr>
                                      <p:tavLst>
                                        <p:tav tm="0">
                                          <p:val>
                                            <p:strVal val="#ppt_x"/>
                                          </p:val>
                                        </p:tav>
                                        <p:tav tm="100000">
                                          <p:val>
                                            <p:strVal val="#ppt_x"/>
                                          </p:val>
                                        </p:tav>
                                      </p:tavLst>
                                    </p:anim>
                                    <p:anim calcmode="lin" valueType="num">
                                      <p:cBhvr>
                                        <p:cTn id="28" dur="1000" fill="hold"/>
                                        <p:tgtEl>
                                          <p:spTgt spid="24"/>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100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2000"/>
                                        <p:tgtEl>
                                          <p:spTgt spid="22"/>
                                        </p:tgtEl>
                                      </p:cBhvr>
                                    </p:animEffect>
                                    <p:anim calcmode="lin" valueType="num">
                                      <p:cBhvr>
                                        <p:cTn id="32" dur="2000" fill="hold"/>
                                        <p:tgtEl>
                                          <p:spTgt spid="22"/>
                                        </p:tgtEl>
                                        <p:attrNameLst>
                                          <p:attrName>ppt_x</p:attrName>
                                        </p:attrNameLst>
                                      </p:cBhvr>
                                      <p:tavLst>
                                        <p:tav tm="0">
                                          <p:val>
                                            <p:strVal val="#ppt_x"/>
                                          </p:val>
                                        </p:tav>
                                        <p:tav tm="100000">
                                          <p:val>
                                            <p:strVal val="#ppt_x"/>
                                          </p:val>
                                        </p:tav>
                                      </p:tavLst>
                                    </p:anim>
                                    <p:anim calcmode="lin" valueType="num">
                                      <p:cBhvr>
                                        <p:cTn id="33" dur="2000" fill="hold"/>
                                        <p:tgtEl>
                                          <p:spTgt spid="22"/>
                                        </p:tgtEl>
                                        <p:attrNameLst>
                                          <p:attrName>ppt_y</p:attrName>
                                        </p:attrNameLst>
                                      </p:cBhvr>
                                      <p:tavLst>
                                        <p:tav tm="0">
                                          <p:val>
                                            <p:strVal val="#ppt_y+.1"/>
                                          </p:val>
                                        </p:tav>
                                        <p:tav tm="100000">
                                          <p:val>
                                            <p:strVal val="#ppt_y"/>
                                          </p:val>
                                        </p:tav>
                                      </p:tavLst>
                                    </p:anim>
                                  </p:childTnLst>
                                </p:cTn>
                              </p:par>
                              <p:par>
                                <p:cTn id="34" presetID="22" presetClass="entr" presetSubtype="4" fill="hold" grpId="0" nodeType="withEffect">
                                  <p:stCondLst>
                                    <p:cond delay="500"/>
                                  </p:stCondLst>
                                  <p:childTnLst>
                                    <p:set>
                                      <p:cBhvr>
                                        <p:cTn id="35" dur="1" fill="hold">
                                          <p:stCondLst>
                                            <p:cond delay="0"/>
                                          </p:stCondLst>
                                        </p:cTn>
                                        <p:tgtEl>
                                          <p:spTgt spid="17"/>
                                        </p:tgtEl>
                                        <p:attrNameLst>
                                          <p:attrName>style.visibility</p:attrName>
                                        </p:attrNameLst>
                                      </p:cBhvr>
                                      <p:to>
                                        <p:strVal val="visible"/>
                                      </p:to>
                                    </p:set>
                                    <p:animEffect transition="in" filter="wipe(down)">
                                      <p:cBhvr>
                                        <p:cTn id="36" dur="500"/>
                                        <p:tgtEl>
                                          <p:spTgt spid="17"/>
                                        </p:tgtEl>
                                      </p:cBhvr>
                                    </p:animEffect>
                                  </p:childTnLst>
                                </p:cTn>
                              </p:par>
                              <p:par>
                                <p:cTn id="37" presetID="42" presetClass="entr" presetSubtype="0" fill="hold" grpId="0" nodeType="withEffect">
                                  <p:stCondLst>
                                    <p:cond delay="2000"/>
                                  </p:stCondLst>
                                  <p:childTnLst>
                                    <p:set>
                                      <p:cBhvr>
                                        <p:cTn id="38" dur="1" fill="hold">
                                          <p:stCondLst>
                                            <p:cond delay="0"/>
                                          </p:stCondLst>
                                        </p:cTn>
                                        <p:tgtEl>
                                          <p:spTgt spid="39">
                                            <p:txEl>
                                              <p:pRg st="0" end="0"/>
                                            </p:txEl>
                                          </p:spTgt>
                                        </p:tgtEl>
                                        <p:attrNameLst>
                                          <p:attrName>style.visibility</p:attrName>
                                        </p:attrNameLst>
                                      </p:cBhvr>
                                      <p:to>
                                        <p:strVal val="visible"/>
                                      </p:to>
                                    </p:set>
                                    <p:animEffect transition="in" filter="fade">
                                      <p:cBhvr>
                                        <p:cTn id="39" dur="1000"/>
                                        <p:tgtEl>
                                          <p:spTgt spid="39">
                                            <p:txEl>
                                              <p:pRg st="0" end="0"/>
                                            </p:txEl>
                                          </p:spTgt>
                                        </p:tgtEl>
                                      </p:cBhvr>
                                    </p:animEffect>
                                    <p:anim calcmode="lin" valueType="num">
                                      <p:cBhvr>
                                        <p:cTn id="40" dur="10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41" dur="1000" fill="hold"/>
                                        <p:tgtEl>
                                          <p:spTgt spid="3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2000"/>
                                  </p:stCondLst>
                                  <p:childTnLst>
                                    <p:set>
                                      <p:cBhvr>
                                        <p:cTn id="45" dur="1" fill="hold">
                                          <p:stCondLst>
                                            <p:cond delay="0"/>
                                          </p:stCondLst>
                                        </p:cTn>
                                        <p:tgtEl>
                                          <p:spTgt spid="39">
                                            <p:txEl>
                                              <p:pRg st="2" end="2"/>
                                            </p:txEl>
                                          </p:spTgt>
                                        </p:tgtEl>
                                        <p:attrNameLst>
                                          <p:attrName>style.visibility</p:attrName>
                                        </p:attrNameLst>
                                      </p:cBhvr>
                                      <p:to>
                                        <p:strVal val="visible"/>
                                      </p:to>
                                    </p:set>
                                    <p:animEffect transition="in" filter="fade">
                                      <p:cBhvr>
                                        <p:cTn id="46" dur="1000"/>
                                        <p:tgtEl>
                                          <p:spTgt spid="39">
                                            <p:txEl>
                                              <p:pRg st="2" end="2"/>
                                            </p:txEl>
                                          </p:spTgt>
                                        </p:tgtEl>
                                      </p:cBhvr>
                                    </p:animEffect>
                                    <p:anim calcmode="lin" valueType="num">
                                      <p:cBhvr>
                                        <p:cTn id="47" dur="1000" fill="hold"/>
                                        <p:tgtEl>
                                          <p:spTgt spid="39">
                                            <p:txEl>
                                              <p:pRg st="2" end="2"/>
                                            </p:txEl>
                                          </p:spTgt>
                                        </p:tgtEl>
                                        <p:attrNameLst>
                                          <p:attrName>ppt_x</p:attrName>
                                        </p:attrNameLst>
                                      </p:cBhvr>
                                      <p:tavLst>
                                        <p:tav tm="0">
                                          <p:val>
                                            <p:strVal val="#ppt_x"/>
                                          </p:val>
                                        </p:tav>
                                        <p:tav tm="100000">
                                          <p:val>
                                            <p:strVal val="#ppt_x"/>
                                          </p:val>
                                        </p:tav>
                                      </p:tavLst>
                                    </p:anim>
                                    <p:anim calcmode="lin" valueType="num">
                                      <p:cBhvr>
                                        <p:cTn id="48" dur="1000" fill="hold"/>
                                        <p:tgtEl>
                                          <p:spTgt spid="3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2000"/>
                                  </p:stCondLst>
                                  <p:childTnLst>
                                    <p:set>
                                      <p:cBhvr>
                                        <p:cTn id="52" dur="1" fill="hold">
                                          <p:stCondLst>
                                            <p:cond delay="0"/>
                                          </p:stCondLst>
                                        </p:cTn>
                                        <p:tgtEl>
                                          <p:spTgt spid="39">
                                            <p:txEl>
                                              <p:pRg st="4" end="4"/>
                                            </p:txEl>
                                          </p:spTgt>
                                        </p:tgtEl>
                                        <p:attrNameLst>
                                          <p:attrName>style.visibility</p:attrName>
                                        </p:attrNameLst>
                                      </p:cBhvr>
                                      <p:to>
                                        <p:strVal val="visible"/>
                                      </p:to>
                                    </p:set>
                                    <p:animEffect transition="in" filter="fade">
                                      <p:cBhvr>
                                        <p:cTn id="53" dur="1000"/>
                                        <p:tgtEl>
                                          <p:spTgt spid="39">
                                            <p:txEl>
                                              <p:pRg st="4" end="4"/>
                                            </p:txEl>
                                          </p:spTgt>
                                        </p:tgtEl>
                                      </p:cBhvr>
                                    </p:animEffect>
                                    <p:anim calcmode="lin" valueType="num">
                                      <p:cBhvr>
                                        <p:cTn id="54" dur="1000" fill="hold"/>
                                        <p:tgtEl>
                                          <p:spTgt spid="39">
                                            <p:txEl>
                                              <p:pRg st="4" end="4"/>
                                            </p:txEl>
                                          </p:spTgt>
                                        </p:tgtEl>
                                        <p:attrNameLst>
                                          <p:attrName>ppt_x</p:attrName>
                                        </p:attrNameLst>
                                      </p:cBhvr>
                                      <p:tavLst>
                                        <p:tav tm="0">
                                          <p:val>
                                            <p:strVal val="#ppt_x"/>
                                          </p:val>
                                        </p:tav>
                                        <p:tav tm="100000">
                                          <p:val>
                                            <p:strVal val="#ppt_x"/>
                                          </p:val>
                                        </p:tav>
                                      </p:tavLst>
                                    </p:anim>
                                    <p:anim calcmode="lin" valueType="num">
                                      <p:cBhvr>
                                        <p:cTn id="55" dur="1000" fill="hold"/>
                                        <p:tgtEl>
                                          <p:spTgt spid="3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17" grpId="0" animBg="1"/>
      <p:bldP spid="39"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Azure Resource Groups</a:t>
            </a:r>
          </a:p>
        </p:txBody>
      </p:sp>
      <p:sp>
        <p:nvSpPr>
          <p:cNvPr id="3" name="Content Placeholder 2"/>
          <p:cNvSpPr>
            <a:spLocks noGrp="1"/>
          </p:cNvSpPr>
          <p:nvPr>
            <p:ph sz="quarter" idx="10"/>
          </p:nvPr>
        </p:nvSpPr>
        <p:spPr>
          <a:prstGeom prst="rect">
            <a:avLst/>
          </a:prstGeom>
        </p:spPr>
        <p:txBody>
          <a:bodyPr>
            <a:noAutofit/>
          </a:bodyPr>
          <a:lstStyle/>
          <a:p>
            <a:r>
              <a:rPr lang="en-US" sz="3200" dirty="0"/>
              <a:t>Containers of multiple Resources</a:t>
            </a:r>
          </a:p>
          <a:p>
            <a:r>
              <a:rPr lang="en-US" sz="3200" dirty="0"/>
              <a:t>Every Resource must exist in one and only one Resource Group</a:t>
            </a:r>
          </a:p>
          <a:p>
            <a:r>
              <a:rPr lang="en-US" sz="3200" dirty="0"/>
              <a:t>Unit of management</a:t>
            </a:r>
          </a:p>
          <a:p>
            <a:pPr lvl="1"/>
            <a:r>
              <a:rPr lang="en-US" sz="3200" dirty="0">
                <a:latin typeface="+mj-lt"/>
              </a:rPr>
              <a:t>Lifecycle</a:t>
            </a:r>
          </a:p>
          <a:p>
            <a:pPr lvl="1"/>
            <a:r>
              <a:rPr lang="en-US" sz="3200" dirty="0">
                <a:latin typeface="+mj-lt"/>
              </a:rPr>
              <a:t>Identity</a:t>
            </a:r>
          </a:p>
          <a:p>
            <a:pPr lvl="1"/>
            <a:r>
              <a:rPr lang="en-US" sz="3200" dirty="0">
                <a:latin typeface="+mj-lt"/>
              </a:rPr>
              <a:t>Grouping</a:t>
            </a:r>
          </a:p>
          <a:p>
            <a:pPr lvl="1"/>
            <a:endParaRPr lang="en-US" sz="3200" dirty="0"/>
          </a:p>
          <a:p>
            <a:endParaRPr lang="en-US" sz="3200" dirty="0"/>
          </a:p>
          <a:p>
            <a:pPr marL="336076" lvl="1" indent="0">
              <a:buNone/>
            </a:pPr>
            <a:endParaRPr lang="en-US" altLang="zh-CN" sz="2400" baseline="30000" dirty="0"/>
          </a:p>
        </p:txBody>
      </p:sp>
      <p:pic>
        <p:nvPicPr>
          <p:cNvPr id="5" name="Picture 4"/>
          <p:cNvPicPr>
            <a:picLocks noChangeAspect="1"/>
          </p:cNvPicPr>
          <p:nvPr/>
        </p:nvPicPr>
        <p:blipFill>
          <a:blip r:embed="rId3"/>
          <a:stretch>
            <a:fillRect/>
          </a:stretch>
        </p:blipFill>
        <p:spPr>
          <a:xfrm>
            <a:off x="5053454" y="3006929"/>
            <a:ext cx="6165952" cy="3324703"/>
          </a:xfrm>
          <a:prstGeom prst="rect">
            <a:avLst/>
          </a:prstGeom>
        </p:spPr>
      </p:pic>
    </p:spTree>
    <p:extLst>
      <p:ext uri="{BB962C8B-B14F-4D97-AF65-F5344CB8AC3E}">
        <p14:creationId xmlns:p14="http://schemas.microsoft.com/office/powerpoint/2010/main" val="4126200627"/>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Azure Resource Manager Templates</a:t>
            </a:r>
          </a:p>
        </p:txBody>
      </p:sp>
      <p:sp>
        <p:nvSpPr>
          <p:cNvPr id="3" name="Content Placeholder 2"/>
          <p:cNvSpPr>
            <a:spLocks noGrp="1"/>
          </p:cNvSpPr>
          <p:nvPr>
            <p:ph sz="quarter" idx="10"/>
          </p:nvPr>
        </p:nvSpPr>
        <p:spPr>
          <a:prstGeom prst="rect">
            <a:avLst/>
          </a:prstGeom>
        </p:spPr>
        <p:txBody>
          <a:bodyPr>
            <a:noAutofit/>
          </a:bodyPr>
          <a:lstStyle/>
          <a:p>
            <a:pPr lvl="1"/>
            <a:endParaRPr lang="en-US" sz="3200" dirty="0"/>
          </a:p>
          <a:p>
            <a:endParaRPr lang="en-US" sz="3200" dirty="0"/>
          </a:p>
          <a:p>
            <a:pPr marL="336076" lvl="1" indent="0">
              <a:buNone/>
            </a:pPr>
            <a:endParaRPr lang="en-US" altLang="zh-CN" sz="2400" baseline="30000" dirty="0"/>
          </a:p>
        </p:txBody>
      </p:sp>
      <p:grpSp>
        <p:nvGrpSpPr>
          <p:cNvPr id="6" name="Group 4"/>
          <p:cNvGrpSpPr>
            <a:grpSpLocks noChangeAspect="1"/>
          </p:cNvGrpSpPr>
          <p:nvPr/>
        </p:nvGrpSpPr>
        <p:grpSpPr bwMode="auto">
          <a:xfrm>
            <a:off x="6402308" y="1900416"/>
            <a:ext cx="5371770" cy="4452621"/>
            <a:chOff x="2863" y="318"/>
            <a:chExt cx="4354" cy="3609"/>
          </a:xfrm>
        </p:grpSpPr>
        <p:sp>
          <p:nvSpPr>
            <p:cNvPr id="7" name="AutoShape 3"/>
            <p:cNvSpPr>
              <a:spLocks noChangeAspect="1" noChangeArrowheads="1" noTextEdit="1"/>
            </p:cNvSpPr>
            <p:nvPr/>
          </p:nvSpPr>
          <p:spPr bwMode="auto">
            <a:xfrm>
              <a:off x="2864" y="319"/>
              <a:ext cx="4353" cy="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9" name="Freeform 5"/>
            <p:cNvSpPr>
              <a:spLocks/>
            </p:cNvSpPr>
            <p:nvPr/>
          </p:nvSpPr>
          <p:spPr bwMode="auto">
            <a:xfrm>
              <a:off x="286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0" name="Freeform 6"/>
            <p:cNvSpPr>
              <a:spLocks/>
            </p:cNvSpPr>
            <p:nvPr/>
          </p:nvSpPr>
          <p:spPr bwMode="auto">
            <a:xfrm>
              <a:off x="2863" y="2620"/>
              <a:ext cx="1366"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919 w 941"/>
                <a:gd name="T23" fmla="*/ 22 h 455"/>
                <a:gd name="T24" fmla="*/ 936 w 941"/>
                <a:gd name="T25" fmla="*/ 62 h 455"/>
                <a:gd name="T26" fmla="*/ 936 w 941"/>
                <a:gd name="T27" fmla="*/ 392 h 455"/>
                <a:gd name="T28" fmla="*/ 938 w 941"/>
                <a:gd name="T29" fmla="*/ 392 h 455"/>
                <a:gd name="T30" fmla="*/ 941 w 941"/>
                <a:gd name="T31" fmla="*/ 392 h 455"/>
                <a:gd name="T32" fmla="*/ 941 w 941"/>
                <a:gd name="T33" fmla="*/ 62 h 455"/>
                <a:gd name="T34" fmla="*/ 878 w 941"/>
                <a:gd name="T35" fmla="*/ 0 h 455"/>
                <a:gd name="T36" fmla="*/ 63 w 941"/>
                <a:gd name="T37" fmla="*/ 0 h 455"/>
                <a:gd name="T38" fmla="*/ 0 w 941"/>
                <a:gd name="T39" fmla="*/ 62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2"/>
                    <a:pt x="5" y="62"/>
                    <a:pt x="5" y="62"/>
                  </a:cubicBezTo>
                  <a:cubicBezTo>
                    <a:pt x="5" y="46"/>
                    <a:pt x="12" y="32"/>
                    <a:pt x="22" y="22"/>
                  </a:cubicBezTo>
                  <a:cubicBezTo>
                    <a:pt x="33" y="11"/>
                    <a:pt x="47" y="5"/>
                    <a:pt x="63"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3"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1" name="Freeform 7"/>
            <p:cNvSpPr>
              <a:spLocks/>
            </p:cNvSpPr>
            <p:nvPr/>
          </p:nvSpPr>
          <p:spPr bwMode="auto">
            <a:xfrm>
              <a:off x="3003" y="2813"/>
              <a:ext cx="143" cy="326"/>
            </a:xfrm>
            <a:custGeom>
              <a:avLst/>
              <a:gdLst>
                <a:gd name="T0" fmla="*/ 0 w 98"/>
                <a:gd name="T1" fmla="*/ 0 h 224"/>
                <a:gd name="T2" fmla="*/ 0 w 98"/>
                <a:gd name="T3" fmla="*/ 189 h 224"/>
                <a:gd name="T4" fmla="*/ 98 w 98"/>
                <a:gd name="T5" fmla="*/ 224 h 224"/>
                <a:gd name="T6" fmla="*/ 98 w 98"/>
                <a:gd name="T7" fmla="*/ 0 h 224"/>
                <a:gd name="T8" fmla="*/ 0 w 98"/>
                <a:gd name="T9" fmla="*/ 0 h 224"/>
              </a:gdLst>
              <a:ahLst/>
              <a:cxnLst>
                <a:cxn ang="0">
                  <a:pos x="T0" y="T1"/>
                </a:cxn>
                <a:cxn ang="0">
                  <a:pos x="T2" y="T3"/>
                </a:cxn>
                <a:cxn ang="0">
                  <a:pos x="T4" y="T5"/>
                </a:cxn>
                <a:cxn ang="0">
                  <a:pos x="T6" y="T7"/>
                </a:cxn>
                <a:cxn ang="0">
                  <a:pos x="T8" y="T9"/>
                </a:cxn>
              </a:cxnLst>
              <a:rect l="0" t="0" r="r" b="b"/>
              <a:pathLst>
                <a:path w="98" h="224">
                  <a:moveTo>
                    <a:pt x="0" y="0"/>
                  </a:moveTo>
                  <a:cubicBezTo>
                    <a:pt x="0" y="189"/>
                    <a:pt x="0" y="189"/>
                    <a:pt x="0" y="189"/>
                  </a:cubicBezTo>
                  <a:cubicBezTo>
                    <a:pt x="0" y="208"/>
                    <a:pt x="44" y="224"/>
                    <a:pt x="98" y="224"/>
                  </a:cubicBezTo>
                  <a:cubicBezTo>
                    <a:pt x="98" y="0"/>
                    <a:pt x="98" y="0"/>
                    <a:pt x="98"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2" name="Freeform 8"/>
            <p:cNvSpPr>
              <a:spLocks/>
            </p:cNvSpPr>
            <p:nvPr/>
          </p:nvSpPr>
          <p:spPr bwMode="auto">
            <a:xfrm>
              <a:off x="3144" y="2813"/>
              <a:ext cx="144" cy="326"/>
            </a:xfrm>
            <a:custGeom>
              <a:avLst/>
              <a:gdLst>
                <a:gd name="T0" fmla="*/ 0 w 99"/>
                <a:gd name="T1" fmla="*/ 224 h 224"/>
                <a:gd name="T2" fmla="*/ 1 w 99"/>
                <a:gd name="T3" fmla="*/ 224 h 224"/>
                <a:gd name="T4" fmla="*/ 99 w 99"/>
                <a:gd name="T5" fmla="*/ 189 h 224"/>
                <a:gd name="T6" fmla="*/ 99 w 99"/>
                <a:gd name="T7" fmla="*/ 0 h 224"/>
                <a:gd name="T8" fmla="*/ 0 w 99"/>
                <a:gd name="T9" fmla="*/ 0 h 224"/>
                <a:gd name="T10" fmla="*/ 0 w 99"/>
                <a:gd name="T11" fmla="*/ 224 h 224"/>
              </a:gdLst>
              <a:ahLst/>
              <a:cxnLst>
                <a:cxn ang="0">
                  <a:pos x="T0" y="T1"/>
                </a:cxn>
                <a:cxn ang="0">
                  <a:pos x="T2" y="T3"/>
                </a:cxn>
                <a:cxn ang="0">
                  <a:pos x="T4" y="T5"/>
                </a:cxn>
                <a:cxn ang="0">
                  <a:pos x="T6" y="T7"/>
                </a:cxn>
                <a:cxn ang="0">
                  <a:pos x="T8" y="T9"/>
                </a:cxn>
                <a:cxn ang="0">
                  <a:pos x="T10" y="T11"/>
                </a:cxn>
              </a:cxnLst>
              <a:rect l="0" t="0" r="r" b="b"/>
              <a:pathLst>
                <a:path w="99" h="224">
                  <a:moveTo>
                    <a:pt x="0" y="224"/>
                  </a:moveTo>
                  <a:cubicBezTo>
                    <a:pt x="1" y="224"/>
                    <a:pt x="1" y="224"/>
                    <a:pt x="1" y="224"/>
                  </a:cubicBezTo>
                  <a:cubicBezTo>
                    <a:pt x="55" y="224"/>
                    <a:pt x="99" y="208"/>
                    <a:pt x="99" y="189"/>
                  </a:cubicBezTo>
                  <a:cubicBezTo>
                    <a:pt x="99" y="0"/>
                    <a:pt x="99" y="0"/>
                    <a:pt x="99" y="0"/>
                  </a:cubicBezTo>
                  <a:cubicBezTo>
                    <a:pt x="0" y="0"/>
                    <a:pt x="0" y="0"/>
                    <a:pt x="0" y="0"/>
                  </a:cubicBezTo>
                  <a:lnTo>
                    <a:pt x="0" y="224"/>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3" name="Oval 9"/>
            <p:cNvSpPr>
              <a:spLocks noChangeArrowheads="1"/>
            </p:cNvSpPr>
            <p:nvPr/>
          </p:nvSpPr>
          <p:spPr bwMode="auto">
            <a:xfrm>
              <a:off x="3003" y="2761"/>
              <a:ext cx="285" cy="1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4" name="Oval 10"/>
            <p:cNvSpPr>
              <a:spLocks noChangeArrowheads="1"/>
            </p:cNvSpPr>
            <p:nvPr/>
          </p:nvSpPr>
          <p:spPr bwMode="auto">
            <a:xfrm>
              <a:off x="3033" y="2775"/>
              <a:ext cx="226" cy="69"/>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5" name="Freeform 11"/>
            <p:cNvSpPr>
              <a:spLocks/>
            </p:cNvSpPr>
            <p:nvPr/>
          </p:nvSpPr>
          <p:spPr bwMode="auto">
            <a:xfrm>
              <a:off x="3033" y="2775"/>
              <a:ext cx="226" cy="56"/>
            </a:xfrm>
            <a:custGeom>
              <a:avLst/>
              <a:gdLst>
                <a:gd name="T0" fmla="*/ 140 w 156"/>
                <a:gd name="T1" fmla="*/ 38 h 38"/>
                <a:gd name="T2" fmla="*/ 156 w 156"/>
                <a:gd name="T3" fmla="*/ 24 h 38"/>
                <a:gd name="T4" fmla="*/ 78 w 156"/>
                <a:gd name="T5" fmla="*/ 0 h 38"/>
                <a:gd name="T6" fmla="*/ 0 w 156"/>
                <a:gd name="T7" fmla="*/ 24 h 38"/>
                <a:gd name="T8" fmla="*/ 17 w 156"/>
                <a:gd name="T9" fmla="*/ 38 h 38"/>
                <a:gd name="T10" fmla="*/ 78 w 156"/>
                <a:gd name="T11" fmla="*/ 29 h 38"/>
                <a:gd name="T12" fmla="*/ 140 w 15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56" h="38">
                  <a:moveTo>
                    <a:pt x="140" y="38"/>
                  </a:moveTo>
                  <a:cubicBezTo>
                    <a:pt x="150" y="34"/>
                    <a:pt x="156" y="29"/>
                    <a:pt x="156" y="24"/>
                  </a:cubicBezTo>
                  <a:cubicBezTo>
                    <a:pt x="156" y="11"/>
                    <a:pt x="121" y="0"/>
                    <a:pt x="78" y="0"/>
                  </a:cubicBezTo>
                  <a:cubicBezTo>
                    <a:pt x="35" y="0"/>
                    <a:pt x="0" y="11"/>
                    <a:pt x="0" y="24"/>
                  </a:cubicBezTo>
                  <a:cubicBezTo>
                    <a:pt x="0" y="29"/>
                    <a:pt x="6" y="34"/>
                    <a:pt x="17" y="38"/>
                  </a:cubicBezTo>
                  <a:cubicBezTo>
                    <a:pt x="31" y="33"/>
                    <a:pt x="53" y="29"/>
                    <a:pt x="78" y="29"/>
                  </a:cubicBezTo>
                  <a:cubicBezTo>
                    <a:pt x="103" y="29"/>
                    <a:pt x="126" y="33"/>
                    <a:pt x="140" y="38"/>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6" name="Freeform 12"/>
            <p:cNvSpPr>
              <a:spLocks noEditPoints="1"/>
            </p:cNvSpPr>
            <p:nvPr/>
          </p:nvSpPr>
          <p:spPr bwMode="auto">
            <a:xfrm>
              <a:off x="3043" y="2928"/>
              <a:ext cx="207" cy="118"/>
            </a:xfrm>
            <a:custGeom>
              <a:avLst/>
              <a:gdLst>
                <a:gd name="T0" fmla="*/ 135 w 143"/>
                <a:gd name="T1" fmla="*/ 74 h 81"/>
                <a:gd name="T2" fmla="*/ 113 w 143"/>
                <a:gd name="T3" fmla="*/ 81 h 81"/>
                <a:gd name="T4" fmla="*/ 82 w 143"/>
                <a:gd name="T5" fmla="*/ 81 h 81"/>
                <a:gd name="T6" fmla="*/ 82 w 143"/>
                <a:gd name="T7" fmla="*/ 0 h 81"/>
                <a:gd name="T8" fmla="*/ 111 w 143"/>
                <a:gd name="T9" fmla="*/ 0 h 81"/>
                <a:gd name="T10" fmla="*/ 133 w 143"/>
                <a:gd name="T11" fmla="*/ 5 h 81"/>
                <a:gd name="T12" fmla="*/ 139 w 143"/>
                <a:gd name="T13" fmla="*/ 19 h 81"/>
                <a:gd name="T14" fmla="*/ 134 w 143"/>
                <a:gd name="T15" fmla="*/ 31 h 81"/>
                <a:gd name="T16" fmla="*/ 124 w 143"/>
                <a:gd name="T17" fmla="*/ 37 h 81"/>
                <a:gd name="T18" fmla="*/ 124 w 143"/>
                <a:gd name="T19" fmla="*/ 37 h 81"/>
                <a:gd name="T20" fmla="*/ 138 w 143"/>
                <a:gd name="T21" fmla="*/ 44 h 81"/>
                <a:gd name="T22" fmla="*/ 142 w 143"/>
                <a:gd name="T23" fmla="*/ 57 h 81"/>
                <a:gd name="T24" fmla="*/ 135 w 143"/>
                <a:gd name="T25" fmla="*/ 74 h 81"/>
                <a:gd name="T26" fmla="*/ 59 w 143"/>
                <a:gd name="T27" fmla="*/ 69 h 81"/>
                <a:gd name="T28" fmla="*/ 28 w 143"/>
                <a:gd name="T29" fmla="*/ 81 h 81"/>
                <a:gd name="T30" fmla="*/ 0 w 143"/>
                <a:gd name="T31" fmla="*/ 81 h 81"/>
                <a:gd name="T32" fmla="*/ 0 w 143"/>
                <a:gd name="T33" fmla="*/ 0 h 81"/>
                <a:gd name="T34" fmla="*/ 28 w 143"/>
                <a:gd name="T35" fmla="*/ 0 h 81"/>
                <a:gd name="T36" fmla="*/ 71 w 143"/>
                <a:gd name="T37" fmla="*/ 39 h 81"/>
                <a:gd name="T38" fmla="*/ 59 w 143"/>
                <a:gd name="T3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81">
                  <a:moveTo>
                    <a:pt x="135" y="74"/>
                  </a:moveTo>
                  <a:cubicBezTo>
                    <a:pt x="129" y="78"/>
                    <a:pt x="122" y="81"/>
                    <a:pt x="113" y="81"/>
                  </a:cubicBezTo>
                  <a:cubicBezTo>
                    <a:pt x="82" y="81"/>
                    <a:pt x="82" y="81"/>
                    <a:pt x="82" y="81"/>
                  </a:cubicBezTo>
                  <a:cubicBezTo>
                    <a:pt x="82" y="0"/>
                    <a:pt x="82" y="0"/>
                    <a:pt x="82" y="0"/>
                  </a:cubicBezTo>
                  <a:cubicBezTo>
                    <a:pt x="111" y="0"/>
                    <a:pt x="111" y="0"/>
                    <a:pt x="111" y="0"/>
                  </a:cubicBezTo>
                  <a:cubicBezTo>
                    <a:pt x="121" y="0"/>
                    <a:pt x="128" y="2"/>
                    <a:pt x="133" y="5"/>
                  </a:cubicBezTo>
                  <a:cubicBezTo>
                    <a:pt x="137" y="9"/>
                    <a:pt x="139" y="13"/>
                    <a:pt x="139" y="19"/>
                  </a:cubicBezTo>
                  <a:cubicBezTo>
                    <a:pt x="139" y="24"/>
                    <a:pt x="138" y="28"/>
                    <a:pt x="134" y="31"/>
                  </a:cubicBezTo>
                  <a:cubicBezTo>
                    <a:pt x="131" y="34"/>
                    <a:pt x="128" y="36"/>
                    <a:pt x="124" y="37"/>
                  </a:cubicBezTo>
                  <a:cubicBezTo>
                    <a:pt x="124" y="37"/>
                    <a:pt x="124" y="37"/>
                    <a:pt x="124" y="37"/>
                  </a:cubicBezTo>
                  <a:cubicBezTo>
                    <a:pt x="129" y="38"/>
                    <a:pt x="134" y="40"/>
                    <a:pt x="138" y="44"/>
                  </a:cubicBezTo>
                  <a:cubicBezTo>
                    <a:pt x="141" y="47"/>
                    <a:pt x="142" y="52"/>
                    <a:pt x="142" y="57"/>
                  </a:cubicBezTo>
                  <a:cubicBezTo>
                    <a:pt x="143" y="64"/>
                    <a:pt x="140" y="70"/>
                    <a:pt x="135" y="74"/>
                  </a:cubicBezTo>
                  <a:close/>
                  <a:moveTo>
                    <a:pt x="59" y="69"/>
                  </a:moveTo>
                  <a:cubicBezTo>
                    <a:pt x="52" y="77"/>
                    <a:pt x="41" y="81"/>
                    <a:pt x="28" y="81"/>
                  </a:cubicBezTo>
                  <a:cubicBezTo>
                    <a:pt x="0" y="81"/>
                    <a:pt x="0" y="81"/>
                    <a:pt x="0" y="81"/>
                  </a:cubicBezTo>
                  <a:cubicBezTo>
                    <a:pt x="0" y="0"/>
                    <a:pt x="0" y="0"/>
                    <a:pt x="0" y="0"/>
                  </a:cubicBezTo>
                  <a:cubicBezTo>
                    <a:pt x="28" y="0"/>
                    <a:pt x="28" y="0"/>
                    <a:pt x="28" y="0"/>
                  </a:cubicBezTo>
                  <a:cubicBezTo>
                    <a:pt x="57" y="0"/>
                    <a:pt x="71" y="13"/>
                    <a:pt x="71" y="39"/>
                  </a:cubicBezTo>
                  <a:cubicBezTo>
                    <a:pt x="71" y="52"/>
                    <a:pt x="67" y="62"/>
                    <a:pt x="59"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7" name="Freeform 13"/>
            <p:cNvSpPr>
              <a:spLocks/>
            </p:cNvSpPr>
            <p:nvPr/>
          </p:nvSpPr>
          <p:spPr bwMode="auto">
            <a:xfrm>
              <a:off x="3069" y="2950"/>
              <a:ext cx="49" cy="74"/>
            </a:xfrm>
            <a:custGeom>
              <a:avLst/>
              <a:gdLst>
                <a:gd name="T0" fmla="*/ 9 w 34"/>
                <a:gd name="T1" fmla="*/ 0 h 51"/>
                <a:gd name="T2" fmla="*/ 0 w 34"/>
                <a:gd name="T3" fmla="*/ 0 h 51"/>
                <a:gd name="T4" fmla="*/ 0 w 34"/>
                <a:gd name="T5" fmla="*/ 51 h 51"/>
                <a:gd name="T6" fmla="*/ 9 w 34"/>
                <a:gd name="T7" fmla="*/ 51 h 51"/>
                <a:gd name="T8" fmla="*/ 28 w 34"/>
                <a:gd name="T9" fmla="*/ 44 h 51"/>
                <a:gd name="T10" fmla="*/ 34 w 34"/>
                <a:gd name="T11" fmla="*/ 25 h 51"/>
                <a:gd name="T12" fmla="*/ 28 w 34"/>
                <a:gd name="T13" fmla="*/ 7 h 51"/>
                <a:gd name="T14" fmla="*/ 9 w 34"/>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1">
                  <a:moveTo>
                    <a:pt x="9" y="0"/>
                  </a:moveTo>
                  <a:cubicBezTo>
                    <a:pt x="0" y="0"/>
                    <a:pt x="0" y="0"/>
                    <a:pt x="0" y="0"/>
                  </a:cubicBezTo>
                  <a:cubicBezTo>
                    <a:pt x="0" y="51"/>
                    <a:pt x="0" y="51"/>
                    <a:pt x="0" y="51"/>
                  </a:cubicBezTo>
                  <a:cubicBezTo>
                    <a:pt x="9" y="51"/>
                    <a:pt x="9" y="51"/>
                    <a:pt x="9" y="51"/>
                  </a:cubicBezTo>
                  <a:cubicBezTo>
                    <a:pt x="17" y="51"/>
                    <a:pt x="23" y="49"/>
                    <a:pt x="28" y="44"/>
                  </a:cubicBezTo>
                  <a:cubicBezTo>
                    <a:pt x="32" y="39"/>
                    <a:pt x="34" y="33"/>
                    <a:pt x="34" y="25"/>
                  </a:cubicBezTo>
                  <a:cubicBezTo>
                    <a:pt x="34" y="17"/>
                    <a:pt x="32" y="11"/>
                    <a:pt x="28" y="7"/>
                  </a:cubicBezTo>
                  <a:cubicBezTo>
                    <a:pt x="23" y="2"/>
                    <a:pt x="17" y="0"/>
                    <a:pt x="9"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8" name="Freeform 14"/>
            <p:cNvSpPr>
              <a:spLocks/>
            </p:cNvSpPr>
            <p:nvPr/>
          </p:nvSpPr>
          <p:spPr bwMode="auto">
            <a:xfrm>
              <a:off x="3188" y="2948"/>
              <a:ext cx="29" cy="28"/>
            </a:xfrm>
            <a:custGeom>
              <a:avLst/>
              <a:gdLst>
                <a:gd name="T0" fmla="*/ 17 w 20"/>
                <a:gd name="T1" fmla="*/ 16 h 19"/>
                <a:gd name="T2" fmla="*/ 20 w 20"/>
                <a:gd name="T3" fmla="*/ 9 h 19"/>
                <a:gd name="T4" fmla="*/ 7 w 20"/>
                <a:gd name="T5" fmla="*/ 0 h 19"/>
                <a:gd name="T6" fmla="*/ 0 w 20"/>
                <a:gd name="T7" fmla="*/ 0 h 19"/>
                <a:gd name="T8" fmla="*/ 0 w 20"/>
                <a:gd name="T9" fmla="*/ 19 h 19"/>
                <a:gd name="T10" fmla="*/ 8 w 20"/>
                <a:gd name="T11" fmla="*/ 19 h 19"/>
                <a:gd name="T12" fmla="*/ 17 w 20"/>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17" y="16"/>
                  </a:moveTo>
                  <a:cubicBezTo>
                    <a:pt x="19" y="14"/>
                    <a:pt x="20" y="12"/>
                    <a:pt x="20" y="9"/>
                  </a:cubicBezTo>
                  <a:cubicBezTo>
                    <a:pt x="20" y="3"/>
                    <a:pt x="16" y="0"/>
                    <a:pt x="7" y="0"/>
                  </a:cubicBezTo>
                  <a:cubicBezTo>
                    <a:pt x="0" y="0"/>
                    <a:pt x="0" y="0"/>
                    <a:pt x="0" y="0"/>
                  </a:cubicBezTo>
                  <a:cubicBezTo>
                    <a:pt x="0" y="19"/>
                    <a:pt x="0" y="19"/>
                    <a:pt x="0" y="19"/>
                  </a:cubicBezTo>
                  <a:cubicBezTo>
                    <a:pt x="8" y="19"/>
                    <a:pt x="8" y="19"/>
                    <a:pt x="8" y="19"/>
                  </a:cubicBezTo>
                  <a:cubicBezTo>
                    <a:pt x="12" y="19"/>
                    <a:pt x="15" y="18"/>
                    <a:pt x="17" y="1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9" name="Freeform 15"/>
            <p:cNvSpPr>
              <a:spLocks/>
            </p:cNvSpPr>
            <p:nvPr/>
          </p:nvSpPr>
          <p:spPr bwMode="auto">
            <a:xfrm>
              <a:off x="3188" y="2995"/>
              <a:ext cx="33" cy="30"/>
            </a:xfrm>
            <a:custGeom>
              <a:avLst/>
              <a:gdLst>
                <a:gd name="T0" fmla="*/ 20 w 23"/>
                <a:gd name="T1" fmla="*/ 3 h 21"/>
                <a:gd name="T2" fmla="*/ 10 w 23"/>
                <a:gd name="T3" fmla="*/ 0 h 21"/>
                <a:gd name="T4" fmla="*/ 0 w 23"/>
                <a:gd name="T5" fmla="*/ 0 h 21"/>
                <a:gd name="T6" fmla="*/ 0 w 23"/>
                <a:gd name="T7" fmla="*/ 21 h 21"/>
                <a:gd name="T8" fmla="*/ 10 w 23"/>
                <a:gd name="T9" fmla="*/ 21 h 21"/>
                <a:gd name="T10" fmla="*/ 20 w 23"/>
                <a:gd name="T11" fmla="*/ 18 h 21"/>
                <a:gd name="T12" fmla="*/ 23 w 23"/>
                <a:gd name="T13" fmla="*/ 10 h 21"/>
                <a:gd name="T14" fmla="*/ 20 w 23"/>
                <a:gd name="T15" fmla="*/ 3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1">
                  <a:moveTo>
                    <a:pt x="20" y="3"/>
                  </a:moveTo>
                  <a:cubicBezTo>
                    <a:pt x="18" y="1"/>
                    <a:pt x="14" y="0"/>
                    <a:pt x="10" y="0"/>
                  </a:cubicBezTo>
                  <a:cubicBezTo>
                    <a:pt x="0" y="0"/>
                    <a:pt x="0" y="0"/>
                    <a:pt x="0" y="0"/>
                  </a:cubicBezTo>
                  <a:cubicBezTo>
                    <a:pt x="0" y="21"/>
                    <a:pt x="0" y="21"/>
                    <a:pt x="0" y="21"/>
                  </a:cubicBezTo>
                  <a:cubicBezTo>
                    <a:pt x="10" y="21"/>
                    <a:pt x="10" y="21"/>
                    <a:pt x="10" y="21"/>
                  </a:cubicBezTo>
                  <a:cubicBezTo>
                    <a:pt x="14" y="21"/>
                    <a:pt x="18" y="20"/>
                    <a:pt x="20" y="18"/>
                  </a:cubicBezTo>
                  <a:cubicBezTo>
                    <a:pt x="22" y="16"/>
                    <a:pt x="23" y="14"/>
                    <a:pt x="23" y="10"/>
                  </a:cubicBezTo>
                  <a:cubicBezTo>
                    <a:pt x="23" y="7"/>
                    <a:pt x="22" y="5"/>
                    <a:pt x="20" y="3"/>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0" name="Rectangle 16"/>
            <p:cNvSpPr>
              <a:spLocks noChangeArrowheads="1"/>
            </p:cNvSpPr>
            <p:nvPr/>
          </p:nvSpPr>
          <p:spPr bwMode="auto">
            <a:xfrm>
              <a:off x="3398" y="2838"/>
              <a:ext cx="5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a:ln>
                    <a:noFill/>
                  </a:ln>
                  <a:solidFill>
                    <a:srgbClr val="FFFFFF"/>
                  </a:solidFill>
                  <a:effectLst/>
                  <a:uLnTx/>
                  <a:uFillTx/>
                  <a:latin typeface="Segoe Pro Display Light" panose="020B0302040504020203" pitchFamily="34" charset="0"/>
                  <a:ea typeface="+mn-ea"/>
                  <a:cs typeface="+mn-cs"/>
                </a:rPr>
                <a:t>SQL - A</a:t>
              </a:r>
              <a:endParaRPr kumimoji="0" lang="en-US" alt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21" name="Freeform 17"/>
            <p:cNvSpPr>
              <a:spLocks/>
            </p:cNvSpPr>
            <p:nvPr/>
          </p:nvSpPr>
          <p:spPr bwMode="auto">
            <a:xfrm>
              <a:off x="432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2" name="Freeform 18"/>
            <p:cNvSpPr>
              <a:spLocks/>
            </p:cNvSpPr>
            <p:nvPr/>
          </p:nvSpPr>
          <p:spPr bwMode="auto">
            <a:xfrm>
              <a:off x="4322" y="2620"/>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878 w 941"/>
                <a:gd name="T23" fmla="*/ 5 h 455"/>
                <a:gd name="T24" fmla="*/ 919 w 941"/>
                <a:gd name="T25" fmla="*/ 22 h 455"/>
                <a:gd name="T26" fmla="*/ 936 w 941"/>
                <a:gd name="T27" fmla="*/ 62 h 455"/>
                <a:gd name="T28" fmla="*/ 936 w 941"/>
                <a:gd name="T29" fmla="*/ 392 h 455"/>
                <a:gd name="T30" fmla="*/ 938 w 941"/>
                <a:gd name="T31" fmla="*/ 392 h 455"/>
                <a:gd name="T32" fmla="*/ 941 w 941"/>
                <a:gd name="T33" fmla="*/ 392 h 455"/>
                <a:gd name="T34" fmla="*/ 941 w 941"/>
                <a:gd name="T35" fmla="*/ 62 h 455"/>
                <a:gd name="T36" fmla="*/ 878 w 941"/>
                <a:gd name="T37" fmla="*/ 0 h 455"/>
                <a:gd name="T38" fmla="*/ 63 w 941"/>
                <a:gd name="T39" fmla="*/ 0 h 455"/>
                <a:gd name="T40" fmla="*/ 0 w 941"/>
                <a:gd name="T41" fmla="*/ 62 h 455"/>
                <a:gd name="T42" fmla="*/ 0 w 941"/>
                <a:gd name="T43" fmla="*/ 392 h 455"/>
                <a:gd name="T44" fmla="*/ 63 w 941"/>
                <a:gd name="T45" fmla="*/ 455 h 455"/>
                <a:gd name="T46" fmla="*/ 878 w 941"/>
                <a:gd name="T47" fmla="*/ 455 h 455"/>
                <a:gd name="T48" fmla="*/ 878 w 941"/>
                <a:gd name="T49" fmla="*/ 455 h 455"/>
                <a:gd name="T50" fmla="*/ 941 w 941"/>
                <a:gd name="T51" fmla="*/ 392 h 455"/>
                <a:gd name="T52" fmla="*/ 938 w 941"/>
                <a:gd name="T53"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2" y="444"/>
                    <a:pt x="22" y="433"/>
                  </a:cubicBezTo>
                  <a:cubicBezTo>
                    <a:pt x="11" y="423"/>
                    <a:pt x="5" y="408"/>
                    <a:pt x="5" y="392"/>
                  </a:cubicBezTo>
                  <a:cubicBezTo>
                    <a:pt x="5" y="62"/>
                    <a:pt x="5" y="62"/>
                    <a:pt x="5" y="62"/>
                  </a:cubicBezTo>
                  <a:cubicBezTo>
                    <a:pt x="5" y="46"/>
                    <a:pt x="11" y="32"/>
                    <a:pt x="22" y="22"/>
                  </a:cubicBezTo>
                  <a:cubicBezTo>
                    <a:pt x="32" y="11"/>
                    <a:pt x="47" y="5"/>
                    <a:pt x="63" y="5"/>
                  </a:cubicBezTo>
                  <a:cubicBezTo>
                    <a:pt x="878" y="5"/>
                    <a:pt x="878" y="5"/>
                    <a:pt x="878"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2"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878" y="455"/>
                    <a:pt x="878" y="455"/>
                    <a:pt x="878" y="455"/>
                  </a:cubicBezTo>
                  <a:cubicBezTo>
                    <a:pt x="912"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3" name="Freeform 19"/>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4" name="Freeform 20"/>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5" name="Freeform 21"/>
            <p:cNvSpPr>
              <a:spLocks/>
            </p:cNvSpPr>
            <p:nvPr/>
          </p:nvSpPr>
          <p:spPr bwMode="auto">
            <a:xfrm>
              <a:off x="4472" y="2845"/>
              <a:ext cx="42" cy="10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6" name="Freeform 22"/>
            <p:cNvSpPr>
              <a:spLocks/>
            </p:cNvSpPr>
            <p:nvPr/>
          </p:nvSpPr>
          <p:spPr bwMode="auto">
            <a:xfrm>
              <a:off x="4523" y="2958"/>
              <a:ext cx="203" cy="101"/>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7" name="Freeform 23"/>
            <p:cNvSpPr>
              <a:spLocks/>
            </p:cNvSpPr>
            <p:nvPr/>
          </p:nvSpPr>
          <p:spPr bwMode="auto">
            <a:xfrm>
              <a:off x="4604" y="2881"/>
              <a:ext cx="144" cy="121"/>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8" name="Freeform 24"/>
            <p:cNvSpPr>
              <a:spLocks/>
            </p:cNvSpPr>
            <p:nvPr/>
          </p:nvSpPr>
          <p:spPr bwMode="auto">
            <a:xfrm>
              <a:off x="4534" y="2807"/>
              <a:ext cx="63" cy="60"/>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9" name="Freeform 25"/>
            <p:cNvSpPr>
              <a:spLocks/>
            </p:cNvSpPr>
            <p:nvPr/>
          </p:nvSpPr>
          <p:spPr bwMode="auto">
            <a:xfrm>
              <a:off x="4478" y="2953"/>
              <a:ext cx="45" cy="114"/>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0" name="Freeform 26"/>
            <p:cNvSpPr>
              <a:spLocks/>
            </p:cNvSpPr>
            <p:nvPr/>
          </p:nvSpPr>
          <p:spPr bwMode="auto">
            <a:xfrm>
              <a:off x="4499" y="2867"/>
              <a:ext cx="105" cy="115"/>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1" name="Freeform 27"/>
            <p:cNvSpPr>
              <a:spLocks/>
            </p:cNvSpPr>
            <p:nvPr/>
          </p:nvSpPr>
          <p:spPr bwMode="auto">
            <a:xfrm>
              <a:off x="4575" y="2831"/>
              <a:ext cx="144" cy="63"/>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2" name="Freeform 28"/>
            <p:cNvSpPr>
              <a:spLocks/>
            </p:cNvSpPr>
            <p:nvPr/>
          </p:nvSpPr>
          <p:spPr bwMode="auto">
            <a:xfrm>
              <a:off x="4653" y="2921"/>
              <a:ext cx="75" cy="72"/>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3" name="Freeform 29"/>
            <p:cNvSpPr>
              <a:spLocks/>
            </p:cNvSpPr>
            <p:nvPr/>
          </p:nvSpPr>
          <p:spPr bwMode="auto">
            <a:xfrm>
              <a:off x="4590" y="3002"/>
              <a:ext cx="66" cy="67"/>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4" name="Freeform 30"/>
            <p:cNvSpPr>
              <a:spLocks/>
            </p:cNvSpPr>
            <p:nvPr/>
          </p:nvSpPr>
          <p:spPr bwMode="auto">
            <a:xfrm>
              <a:off x="4468" y="2902"/>
              <a:ext cx="103" cy="101"/>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5" name="Rectangle 31"/>
            <p:cNvSpPr>
              <a:spLocks noChangeArrowheads="1"/>
            </p:cNvSpPr>
            <p:nvPr/>
          </p:nvSpPr>
          <p:spPr bwMode="auto">
            <a:xfrm>
              <a:off x="4884" y="2838"/>
              <a:ext cx="60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a:ln>
                    <a:noFill/>
                  </a:ln>
                  <a:solidFill>
                    <a:srgbClr val="FFFFFF"/>
                  </a:solidFill>
                  <a:effectLst/>
                  <a:uLnTx/>
                  <a:uFillTx/>
                  <a:latin typeface="Segoe Pro Display Light" panose="020B0302040504020203" pitchFamily="34" charset="0"/>
                  <a:ea typeface="+mn-ea"/>
                  <a:cs typeface="+mn-cs"/>
                </a:rPr>
                <a:t>Website</a:t>
              </a:r>
              <a:endParaRPr kumimoji="0" lang="en-US" alt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36" name="Freeform 32"/>
            <p:cNvSpPr>
              <a:spLocks/>
            </p:cNvSpPr>
            <p:nvPr/>
          </p:nvSpPr>
          <p:spPr bwMode="auto">
            <a:xfrm>
              <a:off x="5778" y="2584"/>
              <a:ext cx="1353" cy="647"/>
            </a:xfrm>
            <a:custGeom>
              <a:avLst/>
              <a:gdLst>
                <a:gd name="T0" fmla="*/ 874 w 932"/>
                <a:gd name="T1" fmla="*/ 0 h 446"/>
                <a:gd name="T2" fmla="*/ 59 w 932"/>
                <a:gd name="T3" fmla="*/ 0 h 446"/>
                <a:gd name="T4" fmla="*/ 18 w 932"/>
                <a:gd name="T5" fmla="*/ 17 h 446"/>
                <a:gd name="T6" fmla="*/ 0 w 932"/>
                <a:gd name="T7" fmla="*/ 58 h 446"/>
                <a:gd name="T8" fmla="*/ 0 w 932"/>
                <a:gd name="T9" fmla="*/ 388 h 446"/>
                <a:gd name="T10" fmla="*/ 18 w 932"/>
                <a:gd name="T11" fmla="*/ 430 h 446"/>
                <a:gd name="T12" fmla="*/ 53 w 932"/>
                <a:gd name="T13" fmla="*/ 446 h 446"/>
                <a:gd name="T14" fmla="*/ 53 w 932"/>
                <a:gd name="T15" fmla="*/ 442 h 446"/>
                <a:gd name="T16" fmla="*/ 53 w 932"/>
                <a:gd name="T17" fmla="*/ 113 h 446"/>
                <a:gd name="T18" fmla="*/ 113 w 932"/>
                <a:gd name="T19" fmla="*/ 52 h 446"/>
                <a:gd name="T20" fmla="*/ 928 w 932"/>
                <a:gd name="T21" fmla="*/ 52 h 446"/>
                <a:gd name="T22" fmla="*/ 932 w 932"/>
                <a:gd name="T23" fmla="*/ 52 h 446"/>
                <a:gd name="T24" fmla="*/ 915 w 932"/>
                <a:gd name="T25" fmla="*/ 17 h 446"/>
                <a:gd name="T26" fmla="*/ 874 w 932"/>
                <a:gd name="T27" fmla="*/ 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2" h="446">
                  <a:moveTo>
                    <a:pt x="874" y="0"/>
                  </a:moveTo>
                  <a:cubicBezTo>
                    <a:pt x="59" y="0"/>
                    <a:pt x="59" y="0"/>
                    <a:pt x="59" y="0"/>
                  </a:cubicBezTo>
                  <a:cubicBezTo>
                    <a:pt x="43" y="0"/>
                    <a:pt x="28" y="7"/>
                    <a:pt x="18" y="17"/>
                  </a:cubicBezTo>
                  <a:cubicBezTo>
                    <a:pt x="7" y="28"/>
                    <a:pt x="0" y="42"/>
                    <a:pt x="0" y="58"/>
                  </a:cubicBezTo>
                  <a:cubicBezTo>
                    <a:pt x="0" y="388"/>
                    <a:pt x="0" y="388"/>
                    <a:pt x="0" y="388"/>
                  </a:cubicBezTo>
                  <a:cubicBezTo>
                    <a:pt x="0" y="404"/>
                    <a:pt x="7" y="419"/>
                    <a:pt x="18" y="430"/>
                  </a:cubicBezTo>
                  <a:cubicBezTo>
                    <a:pt x="27" y="439"/>
                    <a:pt x="39" y="445"/>
                    <a:pt x="53" y="446"/>
                  </a:cubicBezTo>
                  <a:cubicBezTo>
                    <a:pt x="53" y="445"/>
                    <a:pt x="53" y="444"/>
                    <a:pt x="53" y="442"/>
                  </a:cubicBezTo>
                  <a:cubicBezTo>
                    <a:pt x="53" y="113"/>
                    <a:pt x="53" y="113"/>
                    <a:pt x="53" y="113"/>
                  </a:cubicBezTo>
                  <a:cubicBezTo>
                    <a:pt x="53" y="79"/>
                    <a:pt x="80" y="52"/>
                    <a:pt x="113" y="52"/>
                  </a:cubicBezTo>
                  <a:cubicBezTo>
                    <a:pt x="928" y="52"/>
                    <a:pt x="928" y="52"/>
                    <a:pt x="928" y="52"/>
                  </a:cubicBezTo>
                  <a:cubicBezTo>
                    <a:pt x="929" y="52"/>
                    <a:pt x="930" y="52"/>
                    <a:pt x="932" y="52"/>
                  </a:cubicBezTo>
                  <a:cubicBezTo>
                    <a:pt x="930" y="39"/>
                    <a:pt x="924" y="26"/>
                    <a:pt x="915" y="17"/>
                  </a:cubicBezTo>
                  <a:cubicBezTo>
                    <a:pt x="904" y="7"/>
                    <a:pt x="890" y="0"/>
                    <a:pt x="874" y="0"/>
                  </a:cubicBezTo>
                </a:path>
              </a:pathLst>
            </a:custGeom>
            <a:solidFill>
              <a:srgbClr val="4E6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7" name="Freeform 33"/>
            <p:cNvSpPr>
              <a:spLocks/>
            </p:cNvSpPr>
            <p:nvPr/>
          </p:nvSpPr>
          <p:spPr bwMode="auto">
            <a:xfrm>
              <a:off x="5772" y="2578"/>
              <a:ext cx="1365" cy="659"/>
            </a:xfrm>
            <a:custGeom>
              <a:avLst/>
              <a:gdLst>
                <a:gd name="T0" fmla="*/ 878 w 940"/>
                <a:gd name="T1" fmla="*/ 0 h 454"/>
                <a:gd name="T2" fmla="*/ 63 w 940"/>
                <a:gd name="T3" fmla="*/ 0 h 454"/>
                <a:gd name="T4" fmla="*/ 0 w 940"/>
                <a:gd name="T5" fmla="*/ 62 h 454"/>
                <a:gd name="T6" fmla="*/ 0 w 940"/>
                <a:gd name="T7" fmla="*/ 392 h 454"/>
                <a:gd name="T8" fmla="*/ 57 w 940"/>
                <a:gd name="T9" fmla="*/ 454 h 454"/>
                <a:gd name="T10" fmla="*/ 57 w 940"/>
                <a:gd name="T11" fmla="*/ 450 h 454"/>
                <a:gd name="T12" fmla="*/ 22 w 940"/>
                <a:gd name="T13" fmla="*/ 434 h 454"/>
                <a:gd name="T14" fmla="*/ 4 w 940"/>
                <a:gd name="T15" fmla="*/ 392 h 454"/>
                <a:gd name="T16" fmla="*/ 4 w 940"/>
                <a:gd name="T17" fmla="*/ 62 h 454"/>
                <a:gd name="T18" fmla="*/ 22 w 940"/>
                <a:gd name="T19" fmla="*/ 21 h 454"/>
                <a:gd name="T20" fmla="*/ 63 w 940"/>
                <a:gd name="T21" fmla="*/ 4 h 454"/>
                <a:gd name="T22" fmla="*/ 878 w 940"/>
                <a:gd name="T23" fmla="*/ 4 h 454"/>
                <a:gd name="T24" fmla="*/ 919 w 940"/>
                <a:gd name="T25" fmla="*/ 21 h 454"/>
                <a:gd name="T26" fmla="*/ 936 w 940"/>
                <a:gd name="T27" fmla="*/ 56 h 454"/>
                <a:gd name="T28" fmla="*/ 940 w 940"/>
                <a:gd name="T29" fmla="*/ 57 h 454"/>
                <a:gd name="T30" fmla="*/ 878 w 940"/>
                <a:gd name="T31"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0" h="454">
                  <a:moveTo>
                    <a:pt x="878" y="0"/>
                  </a:moveTo>
                  <a:cubicBezTo>
                    <a:pt x="63" y="0"/>
                    <a:pt x="63" y="0"/>
                    <a:pt x="63" y="0"/>
                  </a:cubicBezTo>
                  <a:cubicBezTo>
                    <a:pt x="28" y="0"/>
                    <a:pt x="0" y="28"/>
                    <a:pt x="0" y="62"/>
                  </a:cubicBezTo>
                  <a:cubicBezTo>
                    <a:pt x="0" y="392"/>
                    <a:pt x="0" y="392"/>
                    <a:pt x="0" y="392"/>
                  </a:cubicBezTo>
                  <a:cubicBezTo>
                    <a:pt x="0" y="425"/>
                    <a:pt x="25" y="452"/>
                    <a:pt x="57" y="454"/>
                  </a:cubicBezTo>
                  <a:cubicBezTo>
                    <a:pt x="57" y="453"/>
                    <a:pt x="57" y="452"/>
                    <a:pt x="57" y="450"/>
                  </a:cubicBezTo>
                  <a:cubicBezTo>
                    <a:pt x="43" y="449"/>
                    <a:pt x="31" y="443"/>
                    <a:pt x="22" y="434"/>
                  </a:cubicBezTo>
                  <a:cubicBezTo>
                    <a:pt x="11" y="423"/>
                    <a:pt x="4" y="408"/>
                    <a:pt x="4" y="392"/>
                  </a:cubicBezTo>
                  <a:cubicBezTo>
                    <a:pt x="4" y="62"/>
                    <a:pt x="4" y="62"/>
                    <a:pt x="4" y="62"/>
                  </a:cubicBezTo>
                  <a:cubicBezTo>
                    <a:pt x="4" y="46"/>
                    <a:pt x="11" y="32"/>
                    <a:pt x="22" y="21"/>
                  </a:cubicBezTo>
                  <a:cubicBezTo>
                    <a:pt x="32" y="11"/>
                    <a:pt x="47" y="4"/>
                    <a:pt x="63" y="4"/>
                  </a:cubicBezTo>
                  <a:cubicBezTo>
                    <a:pt x="878" y="4"/>
                    <a:pt x="878" y="4"/>
                    <a:pt x="878" y="4"/>
                  </a:cubicBezTo>
                  <a:cubicBezTo>
                    <a:pt x="894" y="4"/>
                    <a:pt x="908" y="11"/>
                    <a:pt x="919" y="21"/>
                  </a:cubicBezTo>
                  <a:cubicBezTo>
                    <a:pt x="928" y="30"/>
                    <a:pt x="934" y="43"/>
                    <a:pt x="936" y="56"/>
                  </a:cubicBezTo>
                  <a:cubicBezTo>
                    <a:pt x="937" y="56"/>
                    <a:pt x="938" y="57"/>
                    <a:pt x="940" y="57"/>
                  </a:cubicBezTo>
                  <a:cubicBezTo>
                    <a:pt x="937" y="25"/>
                    <a:pt x="910" y="0"/>
                    <a:pt x="87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8" name="Freeform 34"/>
            <p:cNvSpPr>
              <a:spLocks/>
            </p:cNvSpPr>
            <p:nvPr/>
          </p:nvSpPr>
          <p:spPr bwMode="auto">
            <a:xfrm>
              <a:off x="5855" y="2659"/>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1 h 451"/>
                <a:gd name="T10" fmla="*/ 60 w 935"/>
                <a:gd name="T11" fmla="*/ 0 h 451"/>
                <a:gd name="T12" fmla="*/ 875 w 935"/>
                <a:gd name="T13" fmla="*/ 0 h 451"/>
                <a:gd name="T14" fmla="*/ 935 w 935"/>
                <a:gd name="T15" fmla="*/ 61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1"/>
                    <a:pt x="0" y="61"/>
                    <a:pt x="0" y="61"/>
                  </a:cubicBezTo>
                  <a:cubicBezTo>
                    <a:pt x="0" y="27"/>
                    <a:pt x="27" y="0"/>
                    <a:pt x="60" y="0"/>
                  </a:cubicBezTo>
                  <a:cubicBezTo>
                    <a:pt x="875" y="0"/>
                    <a:pt x="875" y="0"/>
                    <a:pt x="875" y="0"/>
                  </a:cubicBezTo>
                  <a:cubicBezTo>
                    <a:pt x="908" y="0"/>
                    <a:pt x="935" y="27"/>
                    <a:pt x="935" y="61"/>
                  </a:cubicBezTo>
                  <a:cubicBezTo>
                    <a:pt x="935" y="390"/>
                    <a:pt x="935" y="390"/>
                    <a:pt x="935" y="390"/>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9" name="Freeform 35"/>
            <p:cNvSpPr>
              <a:spLocks/>
            </p:cNvSpPr>
            <p:nvPr/>
          </p:nvSpPr>
          <p:spPr bwMode="auto">
            <a:xfrm>
              <a:off x="5850" y="2656"/>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3 h 455"/>
                <a:gd name="T16" fmla="*/ 22 w 941"/>
                <a:gd name="T17" fmla="*/ 22 h 455"/>
                <a:gd name="T18" fmla="*/ 63 w 941"/>
                <a:gd name="T19" fmla="*/ 5 h 455"/>
                <a:gd name="T20" fmla="*/ 878 w 941"/>
                <a:gd name="T21" fmla="*/ 5 h 455"/>
                <a:gd name="T22" fmla="*/ 919 w 941"/>
                <a:gd name="T23" fmla="*/ 22 h 455"/>
                <a:gd name="T24" fmla="*/ 936 w 941"/>
                <a:gd name="T25" fmla="*/ 63 h 455"/>
                <a:gd name="T26" fmla="*/ 936 w 941"/>
                <a:gd name="T27" fmla="*/ 392 h 455"/>
                <a:gd name="T28" fmla="*/ 938 w 941"/>
                <a:gd name="T29" fmla="*/ 392 h 455"/>
                <a:gd name="T30" fmla="*/ 941 w 941"/>
                <a:gd name="T31" fmla="*/ 392 h 455"/>
                <a:gd name="T32" fmla="*/ 941 w 941"/>
                <a:gd name="T33" fmla="*/ 63 h 455"/>
                <a:gd name="T34" fmla="*/ 878 w 941"/>
                <a:gd name="T35" fmla="*/ 0 h 455"/>
                <a:gd name="T36" fmla="*/ 63 w 941"/>
                <a:gd name="T37" fmla="*/ 0 h 455"/>
                <a:gd name="T38" fmla="*/ 0 w 941"/>
                <a:gd name="T39" fmla="*/ 63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3"/>
                    <a:pt x="5" y="63"/>
                    <a:pt x="5" y="63"/>
                  </a:cubicBezTo>
                  <a:cubicBezTo>
                    <a:pt x="5" y="47"/>
                    <a:pt x="12" y="32"/>
                    <a:pt x="22" y="22"/>
                  </a:cubicBezTo>
                  <a:cubicBezTo>
                    <a:pt x="33" y="11"/>
                    <a:pt x="47" y="5"/>
                    <a:pt x="63" y="5"/>
                  </a:cubicBezTo>
                  <a:cubicBezTo>
                    <a:pt x="878" y="5"/>
                    <a:pt x="878" y="5"/>
                    <a:pt x="878" y="5"/>
                  </a:cubicBezTo>
                  <a:cubicBezTo>
                    <a:pt x="894" y="5"/>
                    <a:pt x="908" y="11"/>
                    <a:pt x="919" y="22"/>
                  </a:cubicBezTo>
                  <a:cubicBezTo>
                    <a:pt x="929" y="32"/>
                    <a:pt x="936" y="47"/>
                    <a:pt x="936" y="63"/>
                  </a:cubicBezTo>
                  <a:cubicBezTo>
                    <a:pt x="936" y="392"/>
                    <a:pt x="936" y="392"/>
                    <a:pt x="936" y="392"/>
                  </a:cubicBezTo>
                  <a:cubicBezTo>
                    <a:pt x="938" y="392"/>
                    <a:pt x="938" y="392"/>
                    <a:pt x="938" y="392"/>
                  </a:cubicBezTo>
                  <a:cubicBezTo>
                    <a:pt x="941" y="392"/>
                    <a:pt x="941" y="392"/>
                    <a:pt x="941" y="392"/>
                  </a:cubicBezTo>
                  <a:cubicBezTo>
                    <a:pt x="941" y="63"/>
                    <a:pt x="941" y="63"/>
                    <a:pt x="941" y="63"/>
                  </a:cubicBezTo>
                  <a:cubicBezTo>
                    <a:pt x="941" y="28"/>
                    <a:pt x="913" y="0"/>
                    <a:pt x="878" y="0"/>
                  </a:cubicBezTo>
                  <a:cubicBezTo>
                    <a:pt x="63" y="0"/>
                    <a:pt x="63" y="0"/>
                    <a:pt x="63" y="0"/>
                  </a:cubicBezTo>
                  <a:cubicBezTo>
                    <a:pt x="28" y="0"/>
                    <a:pt x="0" y="28"/>
                    <a:pt x="0" y="63"/>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0" name="Freeform 36"/>
            <p:cNvSpPr>
              <a:spLocks/>
            </p:cNvSpPr>
            <p:nvPr/>
          </p:nvSpPr>
          <p:spPr bwMode="auto">
            <a:xfrm>
              <a:off x="6068" y="3044"/>
              <a:ext cx="211" cy="63"/>
            </a:xfrm>
            <a:custGeom>
              <a:avLst/>
              <a:gdLst>
                <a:gd name="T0" fmla="*/ 105 w 145"/>
                <a:gd name="T1" fmla="*/ 0 h 43"/>
                <a:gd name="T2" fmla="*/ 100 w 145"/>
                <a:gd name="T3" fmla="*/ 0 h 43"/>
                <a:gd name="T4" fmla="*/ 48 w 145"/>
                <a:gd name="T5" fmla="*/ 0 h 43"/>
                <a:gd name="T6" fmla="*/ 45 w 145"/>
                <a:gd name="T7" fmla="*/ 0 h 43"/>
                <a:gd name="T8" fmla="*/ 0 w 145"/>
                <a:gd name="T9" fmla="*/ 29 h 43"/>
                <a:gd name="T10" fmla="*/ 0 w 145"/>
                <a:gd name="T11" fmla="*/ 43 h 43"/>
                <a:gd name="T12" fmla="*/ 54 w 145"/>
                <a:gd name="T13" fmla="*/ 43 h 43"/>
                <a:gd name="T14" fmla="*/ 94 w 145"/>
                <a:gd name="T15" fmla="*/ 43 h 43"/>
                <a:gd name="T16" fmla="*/ 145 w 145"/>
                <a:gd name="T17" fmla="*/ 43 h 43"/>
                <a:gd name="T18" fmla="*/ 145 w 145"/>
                <a:gd name="T19" fmla="*/ 29 h 43"/>
                <a:gd name="T20" fmla="*/ 105 w 145"/>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43">
                  <a:moveTo>
                    <a:pt x="105" y="0"/>
                  </a:moveTo>
                  <a:cubicBezTo>
                    <a:pt x="100" y="0"/>
                    <a:pt x="100" y="0"/>
                    <a:pt x="100" y="0"/>
                  </a:cubicBezTo>
                  <a:cubicBezTo>
                    <a:pt x="48" y="0"/>
                    <a:pt x="48" y="0"/>
                    <a:pt x="48" y="0"/>
                  </a:cubicBezTo>
                  <a:cubicBezTo>
                    <a:pt x="45" y="0"/>
                    <a:pt x="45" y="0"/>
                    <a:pt x="45" y="0"/>
                  </a:cubicBezTo>
                  <a:cubicBezTo>
                    <a:pt x="52" y="26"/>
                    <a:pt x="43" y="29"/>
                    <a:pt x="0" y="29"/>
                  </a:cubicBezTo>
                  <a:cubicBezTo>
                    <a:pt x="0" y="43"/>
                    <a:pt x="0" y="43"/>
                    <a:pt x="0" y="43"/>
                  </a:cubicBezTo>
                  <a:cubicBezTo>
                    <a:pt x="54" y="43"/>
                    <a:pt x="54" y="43"/>
                    <a:pt x="54" y="43"/>
                  </a:cubicBezTo>
                  <a:cubicBezTo>
                    <a:pt x="94" y="43"/>
                    <a:pt x="94" y="43"/>
                    <a:pt x="94" y="43"/>
                  </a:cubicBezTo>
                  <a:cubicBezTo>
                    <a:pt x="145" y="43"/>
                    <a:pt x="145" y="43"/>
                    <a:pt x="145" y="43"/>
                  </a:cubicBezTo>
                  <a:cubicBezTo>
                    <a:pt x="145" y="29"/>
                    <a:pt x="145" y="29"/>
                    <a:pt x="145" y="29"/>
                  </a:cubicBezTo>
                  <a:cubicBezTo>
                    <a:pt x="102" y="29"/>
                    <a:pt x="98" y="26"/>
                    <a:pt x="105"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1" name="Freeform 37"/>
            <p:cNvSpPr>
              <a:spLocks noEditPoints="1"/>
            </p:cNvSpPr>
            <p:nvPr/>
          </p:nvSpPr>
          <p:spPr bwMode="auto">
            <a:xfrm>
              <a:off x="6013" y="2810"/>
              <a:ext cx="321" cy="234"/>
            </a:xfrm>
            <a:custGeom>
              <a:avLst/>
              <a:gdLst>
                <a:gd name="T0" fmla="*/ 207 w 221"/>
                <a:gd name="T1" fmla="*/ 0 h 161"/>
                <a:gd name="T2" fmla="*/ 12 w 221"/>
                <a:gd name="T3" fmla="*/ 0 h 161"/>
                <a:gd name="T4" fmla="*/ 0 w 221"/>
                <a:gd name="T5" fmla="*/ 13 h 161"/>
                <a:gd name="T6" fmla="*/ 0 w 221"/>
                <a:gd name="T7" fmla="*/ 149 h 161"/>
                <a:gd name="T8" fmla="*/ 12 w 221"/>
                <a:gd name="T9" fmla="*/ 161 h 161"/>
                <a:gd name="T10" fmla="*/ 207 w 221"/>
                <a:gd name="T11" fmla="*/ 161 h 161"/>
                <a:gd name="T12" fmla="*/ 221 w 221"/>
                <a:gd name="T13" fmla="*/ 149 h 161"/>
                <a:gd name="T14" fmla="*/ 221 w 221"/>
                <a:gd name="T15" fmla="*/ 13 h 161"/>
                <a:gd name="T16" fmla="*/ 207 w 221"/>
                <a:gd name="T17" fmla="*/ 0 h 161"/>
                <a:gd name="T18" fmla="*/ 204 w 221"/>
                <a:gd name="T19" fmla="*/ 17 h 161"/>
                <a:gd name="T20" fmla="*/ 204 w 221"/>
                <a:gd name="T21" fmla="*/ 144 h 161"/>
                <a:gd name="T22" fmla="*/ 17 w 221"/>
                <a:gd name="T23" fmla="*/ 144 h 161"/>
                <a:gd name="T24" fmla="*/ 17 w 221"/>
                <a:gd name="T25" fmla="*/ 17 h 161"/>
                <a:gd name="T26" fmla="*/ 204 w 221"/>
                <a:gd name="T27" fmla="*/ 17 h 161"/>
                <a:gd name="T28" fmla="*/ 204 w 221"/>
                <a:gd name="T2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161">
                  <a:moveTo>
                    <a:pt x="207" y="0"/>
                  </a:moveTo>
                  <a:cubicBezTo>
                    <a:pt x="12" y="0"/>
                    <a:pt x="12" y="0"/>
                    <a:pt x="12" y="0"/>
                  </a:cubicBezTo>
                  <a:cubicBezTo>
                    <a:pt x="6" y="0"/>
                    <a:pt x="0" y="6"/>
                    <a:pt x="0" y="13"/>
                  </a:cubicBezTo>
                  <a:cubicBezTo>
                    <a:pt x="0" y="149"/>
                    <a:pt x="0" y="149"/>
                    <a:pt x="0" y="149"/>
                  </a:cubicBezTo>
                  <a:cubicBezTo>
                    <a:pt x="0" y="155"/>
                    <a:pt x="6" y="161"/>
                    <a:pt x="12" y="161"/>
                  </a:cubicBezTo>
                  <a:cubicBezTo>
                    <a:pt x="207" y="161"/>
                    <a:pt x="207" y="161"/>
                    <a:pt x="207" y="161"/>
                  </a:cubicBezTo>
                  <a:cubicBezTo>
                    <a:pt x="214" y="161"/>
                    <a:pt x="221" y="155"/>
                    <a:pt x="221" y="149"/>
                  </a:cubicBezTo>
                  <a:cubicBezTo>
                    <a:pt x="221" y="13"/>
                    <a:pt x="221" y="13"/>
                    <a:pt x="221" y="13"/>
                  </a:cubicBezTo>
                  <a:cubicBezTo>
                    <a:pt x="221" y="6"/>
                    <a:pt x="214" y="0"/>
                    <a:pt x="207" y="0"/>
                  </a:cubicBezTo>
                  <a:moveTo>
                    <a:pt x="204" y="17"/>
                  </a:moveTo>
                  <a:cubicBezTo>
                    <a:pt x="204" y="144"/>
                    <a:pt x="204" y="144"/>
                    <a:pt x="204" y="144"/>
                  </a:cubicBezTo>
                  <a:cubicBezTo>
                    <a:pt x="17" y="144"/>
                    <a:pt x="17" y="144"/>
                    <a:pt x="17" y="144"/>
                  </a:cubicBezTo>
                  <a:cubicBezTo>
                    <a:pt x="17" y="17"/>
                    <a:pt x="17" y="17"/>
                    <a:pt x="17" y="17"/>
                  </a:cubicBezTo>
                  <a:cubicBezTo>
                    <a:pt x="204" y="17"/>
                    <a:pt x="204" y="17"/>
                    <a:pt x="204" y="17"/>
                  </a:cubicBezTo>
                  <a:cubicBezTo>
                    <a:pt x="204" y="17"/>
                    <a:pt x="204" y="17"/>
                    <a:pt x="204" y="17"/>
                  </a:cubicBezTo>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2" name="Freeform 38"/>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3" name="Freeform 39"/>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4" name="Freeform 40"/>
            <p:cNvSpPr>
              <a:spLocks/>
            </p:cNvSpPr>
            <p:nvPr/>
          </p:nvSpPr>
          <p:spPr bwMode="auto">
            <a:xfrm>
              <a:off x="6013" y="2810"/>
              <a:ext cx="302" cy="234"/>
            </a:xfrm>
            <a:custGeom>
              <a:avLst/>
              <a:gdLst>
                <a:gd name="T0" fmla="*/ 17 w 208"/>
                <a:gd name="T1" fmla="*/ 144 h 161"/>
                <a:gd name="T2" fmla="*/ 17 w 208"/>
                <a:gd name="T3" fmla="*/ 144 h 161"/>
                <a:gd name="T4" fmla="*/ 17 w 208"/>
                <a:gd name="T5" fmla="*/ 17 h 161"/>
                <a:gd name="T6" fmla="*/ 188 w 208"/>
                <a:gd name="T7" fmla="*/ 17 h 161"/>
                <a:gd name="T8" fmla="*/ 208 w 208"/>
                <a:gd name="T9" fmla="*/ 0 h 161"/>
                <a:gd name="T10" fmla="*/ 207 w 208"/>
                <a:gd name="T11" fmla="*/ 0 h 161"/>
                <a:gd name="T12" fmla="*/ 12 w 208"/>
                <a:gd name="T13" fmla="*/ 0 h 161"/>
                <a:gd name="T14" fmla="*/ 0 w 208"/>
                <a:gd name="T15" fmla="*/ 13 h 161"/>
                <a:gd name="T16" fmla="*/ 0 w 208"/>
                <a:gd name="T17" fmla="*/ 149 h 161"/>
                <a:gd name="T18" fmla="*/ 12 w 208"/>
                <a:gd name="T19" fmla="*/ 161 h 161"/>
                <a:gd name="T20" fmla="*/ 17 w 208"/>
                <a:gd name="T21" fmla="*/ 161 h 161"/>
                <a:gd name="T22" fmla="*/ 37 w 208"/>
                <a:gd name="T23" fmla="*/ 144 h 161"/>
                <a:gd name="T24" fmla="*/ 17 w 208"/>
                <a:gd name="T25" fmla="*/ 14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61">
                  <a:moveTo>
                    <a:pt x="17" y="144"/>
                  </a:moveTo>
                  <a:cubicBezTo>
                    <a:pt x="17" y="144"/>
                    <a:pt x="17" y="144"/>
                    <a:pt x="17" y="144"/>
                  </a:cubicBezTo>
                  <a:cubicBezTo>
                    <a:pt x="17" y="17"/>
                    <a:pt x="17" y="17"/>
                    <a:pt x="17" y="17"/>
                  </a:cubicBezTo>
                  <a:cubicBezTo>
                    <a:pt x="188" y="17"/>
                    <a:pt x="188" y="17"/>
                    <a:pt x="188" y="17"/>
                  </a:cubicBezTo>
                  <a:cubicBezTo>
                    <a:pt x="208" y="0"/>
                    <a:pt x="208" y="0"/>
                    <a:pt x="208" y="0"/>
                  </a:cubicBezTo>
                  <a:cubicBezTo>
                    <a:pt x="207" y="0"/>
                    <a:pt x="207" y="0"/>
                    <a:pt x="207" y="0"/>
                  </a:cubicBezTo>
                  <a:cubicBezTo>
                    <a:pt x="12" y="0"/>
                    <a:pt x="12" y="0"/>
                    <a:pt x="12" y="0"/>
                  </a:cubicBezTo>
                  <a:cubicBezTo>
                    <a:pt x="6" y="0"/>
                    <a:pt x="0" y="6"/>
                    <a:pt x="0" y="13"/>
                  </a:cubicBezTo>
                  <a:cubicBezTo>
                    <a:pt x="0" y="149"/>
                    <a:pt x="0" y="149"/>
                    <a:pt x="0" y="149"/>
                  </a:cubicBezTo>
                  <a:cubicBezTo>
                    <a:pt x="0" y="155"/>
                    <a:pt x="6" y="161"/>
                    <a:pt x="12" y="161"/>
                  </a:cubicBezTo>
                  <a:cubicBezTo>
                    <a:pt x="17" y="161"/>
                    <a:pt x="17" y="161"/>
                    <a:pt x="17" y="161"/>
                  </a:cubicBezTo>
                  <a:cubicBezTo>
                    <a:pt x="37" y="144"/>
                    <a:pt x="37" y="144"/>
                    <a:pt x="37" y="144"/>
                  </a:cubicBezTo>
                  <a:lnTo>
                    <a:pt x="17" y="14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5" name="Freeform 41"/>
            <p:cNvSpPr>
              <a:spLocks/>
            </p:cNvSpPr>
            <p:nvPr/>
          </p:nvSpPr>
          <p:spPr bwMode="auto">
            <a:xfrm>
              <a:off x="6038" y="2835"/>
              <a:ext cx="248" cy="184"/>
            </a:xfrm>
            <a:custGeom>
              <a:avLst/>
              <a:gdLst>
                <a:gd name="T0" fmla="*/ 0 w 248"/>
                <a:gd name="T1" fmla="*/ 184 h 184"/>
                <a:gd name="T2" fmla="*/ 0 w 248"/>
                <a:gd name="T3" fmla="*/ 184 h 184"/>
                <a:gd name="T4" fmla="*/ 0 w 248"/>
                <a:gd name="T5" fmla="*/ 0 h 184"/>
                <a:gd name="T6" fmla="*/ 248 w 248"/>
                <a:gd name="T7" fmla="*/ 0 h 184"/>
                <a:gd name="T8" fmla="*/ 248 w 248"/>
                <a:gd name="T9" fmla="*/ 0 h 184"/>
                <a:gd name="T10" fmla="*/ 0 w 248"/>
                <a:gd name="T11" fmla="*/ 0 h 184"/>
                <a:gd name="T12" fmla="*/ 0 w 248"/>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248" h="184">
                  <a:moveTo>
                    <a:pt x="0" y="184"/>
                  </a:moveTo>
                  <a:lnTo>
                    <a:pt x="0" y="184"/>
                  </a:lnTo>
                  <a:lnTo>
                    <a:pt x="0" y="0"/>
                  </a:lnTo>
                  <a:lnTo>
                    <a:pt x="248" y="0"/>
                  </a:lnTo>
                  <a:lnTo>
                    <a:pt x="248" y="0"/>
                  </a:lnTo>
                  <a:lnTo>
                    <a:pt x="0" y="0"/>
                  </a:lnTo>
                  <a:lnTo>
                    <a:pt x="0" y="184"/>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6" name="Rectangle 42"/>
            <p:cNvSpPr>
              <a:spLocks noChangeArrowheads="1"/>
            </p:cNvSpPr>
            <p:nvPr/>
          </p:nvSpPr>
          <p:spPr bwMode="auto">
            <a:xfrm>
              <a:off x="6068" y="3086"/>
              <a:ext cx="211" cy="2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7" name="Oval 43"/>
            <p:cNvSpPr>
              <a:spLocks noChangeArrowheads="1"/>
            </p:cNvSpPr>
            <p:nvPr/>
          </p:nvSpPr>
          <p:spPr bwMode="auto">
            <a:xfrm>
              <a:off x="6167" y="2819"/>
              <a:ext cx="10" cy="9"/>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8" name="Freeform 44"/>
            <p:cNvSpPr>
              <a:spLocks/>
            </p:cNvSpPr>
            <p:nvPr/>
          </p:nvSpPr>
          <p:spPr bwMode="auto">
            <a:xfrm>
              <a:off x="6115" y="2855"/>
              <a:ext cx="116" cy="70"/>
            </a:xfrm>
            <a:custGeom>
              <a:avLst/>
              <a:gdLst>
                <a:gd name="T0" fmla="*/ 40 w 80"/>
                <a:gd name="T1" fmla="*/ 0 h 48"/>
                <a:gd name="T2" fmla="*/ 40 w 80"/>
                <a:gd name="T3" fmla="*/ 1 h 48"/>
                <a:gd name="T4" fmla="*/ 1 w 80"/>
                <a:gd name="T5" fmla="*/ 23 h 48"/>
                <a:gd name="T6" fmla="*/ 0 w 80"/>
                <a:gd name="T7" fmla="*/ 24 h 48"/>
                <a:gd name="T8" fmla="*/ 1 w 80"/>
                <a:gd name="T9" fmla="*/ 25 h 48"/>
                <a:gd name="T10" fmla="*/ 40 w 80"/>
                <a:gd name="T11" fmla="*/ 47 h 48"/>
                <a:gd name="T12" fmla="*/ 40 w 80"/>
                <a:gd name="T13" fmla="*/ 48 h 48"/>
                <a:gd name="T14" fmla="*/ 41 w 80"/>
                <a:gd name="T15" fmla="*/ 47 h 48"/>
                <a:gd name="T16" fmla="*/ 80 w 80"/>
                <a:gd name="T17" fmla="*/ 25 h 48"/>
                <a:gd name="T18" fmla="*/ 80 w 80"/>
                <a:gd name="T19" fmla="*/ 24 h 48"/>
                <a:gd name="T20" fmla="*/ 80 w 80"/>
                <a:gd name="T21" fmla="*/ 23 h 48"/>
                <a:gd name="T22" fmla="*/ 41 w 80"/>
                <a:gd name="T23" fmla="*/ 1 h 48"/>
                <a:gd name="T24" fmla="*/ 40 w 80"/>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48">
                  <a:moveTo>
                    <a:pt x="40" y="0"/>
                  </a:moveTo>
                  <a:cubicBezTo>
                    <a:pt x="40" y="0"/>
                    <a:pt x="40" y="1"/>
                    <a:pt x="40" y="1"/>
                  </a:cubicBezTo>
                  <a:cubicBezTo>
                    <a:pt x="1" y="23"/>
                    <a:pt x="1" y="23"/>
                    <a:pt x="1" y="23"/>
                  </a:cubicBezTo>
                  <a:cubicBezTo>
                    <a:pt x="1" y="23"/>
                    <a:pt x="0" y="23"/>
                    <a:pt x="0" y="24"/>
                  </a:cubicBezTo>
                  <a:cubicBezTo>
                    <a:pt x="0" y="24"/>
                    <a:pt x="1" y="25"/>
                    <a:pt x="1" y="25"/>
                  </a:cubicBezTo>
                  <a:cubicBezTo>
                    <a:pt x="40" y="47"/>
                    <a:pt x="40" y="47"/>
                    <a:pt x="40" y="47"/>
                  </a:cubicBezTo>
                  <a:cubicBezTo>
                    <a:pt x="40" y="48"/>
                    <a:pt x="40" y="48"/>
                    <a:pt x="40" y="48"/>
                  </a:cubicBezTo>
                  <a:cubicBezTo>
                    <a:pt x="41" y="47"/>
                    <a:pt x="41" y="47"/>
                    <a:pt x="41" y="47"/>
                  </a:cubicBezTo>
                  <a:cubicBezTo>
                    <a:pt x="80" y="25"/>
                    <a:pt x="80" y="25"/>
                    <a:pt x="80" y="25"/>
                  </a:cubicBezTo>
                  <a:cubicBezTo>
                    <a:pt x="80" y="25"/>
                    <a:pt x="80" y="24"/>
                    <a:pt x="80" y="24"/>
                  </a:cubicBezTo>
                  <a:cubicBezTo>
                    <a:pt x="80" y="24"/>
                    <a:pt x="80" y="23"/>
                    <a:pt x="80" y="23"/>
                  </a:cubicBezTo>
                  <a:cubicBezTo>
                    <a:pt x="41" y="1"/>
                    <a:pt x="41" y="1"/>
                    <a:pt x="41" y="1"/>
                  </a:cubicBezTo>
                  <a:cubicBezTo>
                    <a:pt x="41" y="1"/>
                    <a:pt x="40" y="0"/>
                    <a:pt x="40"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9" name="Freeform 45"/>
            <p:cNvSpPr>
              <a:spLocks/>
            </p:cNvSpPr>
            <p:nvPr/>
          </p:nvSpPr>
          <p:spPr bwMode="auto">
            <a:xfrm>
              <a:off x="6107" y="2902"/>
              <a:ext cx="60" cy="101"/>
            </a:xfrm>
            <a:custGeom>
              <a:avLst/>
              <a:gdLst>
                <a:gd name="T0" fmla="*/ 1 w 41"/>
                <a:gd name="T1" fmla="*/ 0 h 70"/>
                <a:gd name="T2" fmla="*/ 0 w 41"/>
                <a:gd name="T3" fmla="*/ 1 h 70"/>
                <a:gd name="T4" fmla="*/ 0 w 41"/>
                <a:gd name="T5" fmla="*/ 2 h 70"/>
                <a:gd name="T6" fmla="*/ 0 w 41"/>
                <a:gd name="T7" fmla="*/ 46 h 70"/>
                <a:gd name="T8" fmla="*/ 0 w 41"/>
                <a:gd name="T9" fmla="*/ 47 h 70"/>
                <a:gd name="T10" fmla="*/ 39 w 41"/>
                <a:gd name="T11" fmla="*/ 70 h 70"/>
                <a:gd name="T12" fmla="*/ 40 w 41"/>
                <a:gd name="T13" fmla="*/ 70 h 70"/>
                <a:gd name="T14" fmla="*/ 40 w 41"/>
                <a:gd name="T15" fmla="*/ 70 h 70"/>
                <a:gd name="T16" fmla="*/ 41 w 41"/>
                <a:gd name="T17" fmla="*/ 69 h 70"/>
                <a:gd name="T18" fmla="*/ 41 w 41"/>
                <a:gd name="T19" fmla="*/ 24 h 70"/>
                <a:gd name="T20" fmla="*/ 40 w 41"/>
                <a:gd name="T21" fmla="*/ 23 h 70"/>
                <a:gd name="T22" fmla="*/ 2 w 41"/>
                <a:gd name="T23" fmla="*/ 1 h 70"/>
                <a:gd name="T24" fmla="*/ 1 w 41"/>
                <a:gd name="T2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70">
                  <a:moveTo>
                    <a:pt x="1" y="0"/>
                  </a:moveTo>
                  <a:cubicBezTo>
                    <a:pt x="1" y="0"/>
                    <a:pt x="1" y="1"/>
                    <a:pt x="0" y="1"/>
                  </a:cubicBezTo>
                  <a:cubicBezTo>
                    <a:pt x="0" y="1"/>
                    <a:pt x="0" y="1"/>
                    <a:pt x="0" y="2"/>
                  </a:cubicBezTo>
                  <a:cubicBezTo>
                    <a:pt x="0" y="46"/>
                    <a:pt x="0" y="46"/>
                    <a:pt x="0" y="46"/>
                  </a:cubicBezTo>
                  <a:cubicBezTo>
                    <a:pt x="0" y="47"/>
                    <a:pt x="0" y="47"/>
                    <a:pt x="0" y="47"/>
                  </a:cubicBezTo>
                  <a:cubicBezTo>
                    <a:pt x="39" y="70"/>
                    <a:pt x="39" y="70"/>
                    <a:pt x="39" y="70"/>
                  </a:cubicBezTo>
                  <a:cubicBezTo>
                    <a:pt x="40" y="70"/>
                    <a:pt x="40" y="70"/>
                    <a:pt x="40" y="70"/>
                  </a:cubicBezTo>
                  <a:cubicBezTo>
                    <a:pt x="40" y="70"/>
                    <a:pt x="40" y="70"/>
                    <a:pt x="40" y="70"/>
                  </a:cubicBezTo>
                  <a:cubicBezTo>
                    <a:pt x="41" y="70"/>
                    <a:pt x="41" y="69"/>
                    <a:pt x="41" y="69"/>
                  </a:cubicBezTo>
                  <a:cubicBezTo>
                    <a:pt x="41" y="24"/>
                    <a:pt x="41" y="24"/>
                    <a:pt x="41" y="24"/>
                  </a:cubicBezTo>
                  <a:cubicBezTo>
                    <a:pt x="41" y="24"/>
                    <a:pt x="41" y="23"/>
                    <a:pt x="40" y="23"/>
                  </a:cubicBezTo>
                  <a:cubicBezTo>
                    <a:pt x="2" y="1"/>
                    <a:pt x="2" y="1"/>
                    <a:pt x="2" y="1"/>
                  </a:cubicBezTo>
                  <a:cubicBezTo>
                    <a:pt x="1" y="1"/>
                    <a:pt x="1" y="0"/>
                    <a:pt x="1"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0" name="Freeform 46"/>
            <p:cNvSpPr>
              <a:spLocks/>
            </p:cNvSpPr>
            <p:nvPr/>
          </p:nvSpPr>
          <p:spPr bwMode="auto">
            <a:xfrm>
              <a:off x="6180" y="2903"/>
              <a:ext cx="59" cy="100"/>
            </a:xfrm>
            <a:custGeom>
              <a:avLst/>
              <a:gdLst>
                <a:gd name="T0" fmla="*/ 39 w 41"/>
                <a:gd name="T1" fmla="*/ 0 h 69"/>
                <a:gd name="T2" fmla="*/ 39 w 41"/>
                <a:gd name="T3" fmla="*/ 0 h 69"/>
                <a:gd name="T4" fmla="*/ 0 w 41"/>
                <a:gd name="T5" fmla="*/ 22 h 69"/>
                <a:gd name="T6" fmla="*/ 0 w 41"/>
                <a:gd name="T7" fmla="*/ 23 h 69"/>
                <a:gd name="T8" fmla="*/ 0 w 41"/>
                <a:gd name="T9" fmla="*/ 68 h 69"/>
                <a:gd name="T10" fmla="*/ 0 w 41"/>
                <a:gd name="T11" fmla="*/ 69 h 69"/>
                <a:gd name="T12" fmla="*/ 1 w 41"/>
                <a:gd name="T13" fmla="*/ 69 h 69"/>
                <a:gd name="T14" fmla="*/ 1 w 41"/>
                <a:gd name="T15" fmla="*/ 69 h 69"/>
                <a:gd name="T16" fmla="*/ 40 w 41"/>
                <a:gd name="T17" fmla="*/ 46 h 69"/>
                <a:gd name="T18" fmla="*/ 41 w 41"/>
                <a:gd name="T19" fmla="*/ 45 h 69"/>
                <a:gd name="T20" fmla="*/ 41 w 41"/>
                <a:gd name="T21" fmla="*/ 1 h 69"/>
                <a:gd name="T22" fmla="*/ 40 w 41"/>
                <a:gd name="T23" fmla="*/ 0 h 69"/>
                <a:gd name="T24" fmla="*/ 39 w 41"/>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9">
                  <a:moveTo>
                    <a:pt x="39" y="0"/>
                  </a:moveTo>
                  <a:cubicBezTo>
                    <a:pt x="39" y="0"/>
                    <a:pt x="39" y="0"/>
                    <a:pt x="39" y="0"/>
                  </a:cubicBezTo>
                  <a:cubicBezTo>
                    <a:pt x="0" y="22"/>
                    <a:pt x="0" y="22"/>
                    <a:pt x="0" y="22"/>
                  </a:cubicBezTo>
                  <a:cubicBezTo>
                    <a:pt x="0" y="22"/>
                    <a:pt x="0" y="23"/>
                    <a:pt x="0" y="23"/>
                  </a:cubicBezTo>
                  <a:cubicBezTo>
                    <a:pt x="0" y="68"/>
                    <a:pt x="0" y="68"/>
                    <a:pt x="0" y="68"/>
                  </a:cubicBezTo>
                  <a:cubicBezTo>
                    <a:pt x="0" y="68"/>
                    <a:pt x="0" y="69"/>
                    <a:pt x="0" y="69"/>
                  </a:cubicBezTo>
                  <a:cubicBezTo>
                    <a:pt x="1" y="69"/>
                    <a:pt x="1" y="69"/>
                    <a:pt x="1" y="69"/>
                  </a:cubicBezTo>
                  <a:cubicBezTo>
                    <a:pt x="1" y="69"/>
                    <a:pt x="1" y="69"/>
                    <a:pt x="1" y="69"/>
                  </a:cubicBezTo>
                  <a:cubicBezTo>
                    <a:pt x="40" y="46"/>
                    <a:pt x="40" y="46"/>
                    <a:pt x="40" y="46"/>
                  </a:cubicBezTo>
                  <a:cubicBezTo>
                    <a:pt x="40" y="46"/>
                    <a:pt x="41" y="46"/>
                    <a:pt x="41" y="45"/>
                  </a:cubicBezTo>
                  <a:cubicBezTo>
                    <a:pt x="41" y="1"/>
                    <a:pt x="41" y="1"/>
                    <a:pt x="41" y="1"/>
                  </a:cubicBezTo>
                  <a:cubicBezTo>
                    <a:pt x="41" y="0"/>
                    <a:pt x="40" y="0"/>
                    <a:pt x="40" y="0"/>
                  </a:cubicBezTo>
                  <a:cubicBezTo>
                    <a:pt x="40" y="0"/>
                    <a:pt x="40" y="0"/>
                    <a:pt x="39"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1" name="Rectangle 47"/>
            <p:cNvSpPr>
              <a:spLocks noChangeArrowheads="1"/>
            </p:cNvSpPr>
            <p:nvPr/>
          </p:nvSpPr>
          <p:spPr bwMode="auto">
            <a:xfrm>
              <a:off x="6417" y="2788"/>
              <a:ext cx="383"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700" b="0" i="0" u="none" strike="noStrike" kern="1200" cap="none" spc="0" normalizeH="0" baseline="0" noProof="0">
                  <a:ln>
                    <a:noFill/>
                  </a:ln>
                  <a:solidFill>
                    <a:srgbClr val="FFFFFF"/>
                  </a:solidFill>
                  <a:effectLst/>
                  <a:uLnTx/>
                  <a:uFillTx/>
                  <a:latin typeface="Segoe Pro Display Light" panose="020B0302040504020203" pitchFamily="34" charset="0"/>
                  <a:ea typeface="+mn-ea"/>
                  <a:cs typeface="+mn-cs"/>
                </a:rPr>
                <a:t>Virtual</a:t>
              </a:r>
              <a:endParaRPr kumimoji="0" lang="en-US" alt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52" name="Rectangle 48"/>
            <p:cNvSpPr>
              <a:spLocks noChangeArrowheads="1"/>
            </p:cNvSpPr>
            <p:nvPr/>
          </p:nvSpPr>
          <p:spPr bwMode="auto">
            <a:xfrm>
              <a:off x="6417" y="2933"/>
              <a:ext cx="591"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FFFFFF"/>
                  </a:solidFill>
                  <a:effectLst/>
                  <a:uLnTx/>
                  <a:uFillTx/>
                  <a:latin typeface="Segoe Pro Display Light" panose="020B0302040504020203" pitchFamily="34" charset="0"/>
                  <a:ea typeface="+mn-ea"/>
                  <a:cs typeface="+mn-cs"/>
                </a:rPr>
                <a:t>Machines</a:t>
              </a:r>
              <a:endParaRPr kumimoji="0" lang="en-US" alt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53" name="Freeform 49"/>
            <p:cNvSpPr>
              <a:spLocks/>
            </p:cNvSpPr>
            <p:nvPr/>
          </p:nvSpPr>
          <p:spPr bwMode="auto">
            <a:xfrm>
              <a:off x="4531" y="318"/>
              <a:ext cx="945" cy="955"/>
            </a:xfrm>
            <a:custGeom>
              <a:avLst/>
              <a:gdLst>
                <a:gd name="T0" fmla="*/ 650 w 650"/>
                <a:gd name="T1" fmla="*/ 0 h 658"/>
                <a:gd name="T2" fmla="*/ 608 w 650"/>
                <a:gd name="T3" fmla="*/ 42 h 658"/>
                <a:gd name="T4" fmla="*/ 608 w 650"/>
                <a:gd name="T5" fmla="*/ 602 h 658"/>
                <a:gd name="T6" fmla="*/ 608 w 650"/>
                <a:gd name="T7" fmla="*/ 617 h 658"/>
                <a:gd name="T8" fmla="*/ 566 w 650"/>
                <a:gd name="T9" fmla="*/ 658 h 658"/>
                <a:gd name="T10" fmla="*/ 0 w 650"/>
                <a:gd name="T11" fmla="*/ 658 h 658"/>
                <a:gd name="T12" fmla="*/ 42 w 650"/>
                <a:gd name="T13" fmla="*/ 617 h 658"/>
                <a:gd name="T14" fmla="*/ 42 w 650"/>
                <a:gd name="T15" fmla="*/ 602 h 658"/>
                <a:gd name="T16" fmla="*/ 42 w 650"/>
                <a:gd name="T17" fmla="*/ 42 h 658"/>
                <a:gd name="T18" fmla="*/ 84 w 650"/>
                <a:gd name="T19" fmla="*/ 0 h 658"/>
                <a:gd name="T20" fmla="*/ 650 w 650"/>
                <a:gd name="T21"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0" h="658">
                  <a:moveTo>
                    <a:pt x="650" y="0"/>
                  </a:moveTo>
                  <a:cubicBezTo>
                    <a:pt x="627" y="0"/>
                    <a:pt x="608" y="19"/>
                    <a:pt x="608" y="42"/>
                  </a:cubicBezTo>
                  <a:cubicBezTo>
                    <a:pt x="608" y="602"/>
                    <a:pt x="608" y="602"/>
                    <a:pt x="608" y="602"/>
                  </a:cubicBezTo>
                  <a:cubicBezTo>
                    <a:pt x="608" y="617"/>
                    <a:pt x="608" y="617"/>
                    <a:pt x="608" y="617"/>
                  </a:cubicBezTo>
                  <a:cubicBezTo>
                    <a:pt x="608" y="640"/>
                    <a:pt x="590" y="658"/>
                    <a:pt x="566" y="658"/>
                  </a:cubicBezTo>
                  <a:cubicBezTo>
                    <a:pt x="0" y="658"/>
                    <a:pt x="0" y="658"/>
                    <a:pt x="0" y="658"/>
                  </a:cubicBezTo>
                  <a:cubicBezTo>
                    <a:pt x="23" y="658"/>
                    <a:pt x="42" y="640"/>
                    <a:pt x="42" y="617"/>
                  </a:cubicBezTo>
                  <a:cubicBezTo>
                    <a:pt x="42" y="602"/>
                    <a:pt x="42" y="602"/>
                    <a:pt x="42" y="602"/>
                  </a:cubicBezTo>
                  <a:cubicBezTo>
                    <a:pt x="42" y="42"/>
                    <a:pt x="42" y="42"/>
                    <a:pt x="42" y="42"/>
                  </a:cubicBezTo>
                  <a:cubicBezTo>
                    <a:pt x="42" y="19"/>
                    <a:pt x="60" y="0"/>
                    <a:pt x="84" y="0"/>
                  </a:cubicBezTo>
                  <a:lnTo>
                    <a:pt x="650"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4" name="Freeform 50"/>
            <p:cNvSpPr>
              <a:spLocks/>
            </p:cNvSpPr>
            <p:nvPr/>
          </p:nvSpPr>
          <p:spPr bwMode="auto">
            <a:xfrm>
              <a:off x="4653" y="318"/>
              <a:ext cx="884" cy="120"/>
            </a:xfrm>
            <a:custGeom>
              <a:avLst/>
              <a:gdLst>
                <a:gd name="T0" fmla="*/ 566 w 608"/>
                <a:gd name="T1" fmla="*/ 0 h 83"/>
                <a:gd name="T2" fmla="*/ 0 w 608"/>
                <a:gd name="T3" fmla="*/ 0 h 83"/>
                <a:gd name="T4" fmla="*/ 41 w 608"/>
                <a:gd name="T5" fmla="*/ 42 h 83"/>
                <a:gd name="T6" fmla="*/ 0 w 608"/>
                <a:gd name="T7" fmla="*/ 83 h 83"/>
                <a:gd name="T8" fmla="*/ 566 w 608"/>
                <a:gd name="T9" fmla="*/ 83 h 83"/>
                <a:gd name="T10" fmla="*/ 608 w 608"/>
                <a:gd name="T11" fmla="*/ 42 h 83"/>
                <a:gd name="T12" fmla="*/ 566 w 608"/>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8" h="83">
                  <a:moveTo>
                    <a:pt x="566" y="0"/>
                  </a:moveTo>
                  <a:cubicBezTo>
                    <a:pt x="0" y="0"/>
                    <a:pt x="0" y="0"/>
                    <a:pt x="0" y="0"/>
                  </a:cubicBezTo>
                  <a:cubicBezTo>
                    <a:pt x="23" y="0"/>
                    <a:pt x="41" y="19"/>
                    <a:pt x="41" y="42"/>
                  </a:cubicBezTo>
                  <a:cubicBezTo>
                    <a:pt x="41" y="65"/>
                    <a:pt x="23" y="83"/>
                    <a:pt x="0" y="83"/>
                  </a:cubicBezTo>
                  <a:cubicBezTo>
                    <a:pt x="566" y="83"/>
                    <a:pt x="566" y="83"/>
                    <a:pt x="566" y="83"/>
                  </a:cubicBezTo>
                  <a:cubicBezTo>
                    <a:pt x="589" y="83"/>
                    <a:pt x="608" y="65"/>
                    <a:pt x="608" y="42"/>
                  </a:cubicBezTo>
                  <a:cubicBezTo>
                    <a:pt x="608" y="19"/>
                    <a:pt x="589" y="0"/>
                    <a:pt x="56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5" name="Freeform 51"/>
            <p:cNvSpPr>
              <a:spLocks/>
            </p:cNvSpPr>
            <p:nvPr/>
          </p:nvSpPr>
          <p:spPr bwMode="auto">
            <a:xfrm>
              <a:off x="4611" y="379"/>
              <a:ext cx="102" cy="59"/>
            </a:xfrm>
            <a:custGeom>
              <a:avLst/>
              <a:gdLst>
                <a:gd name="T0" fmla="*/ 3 w 70"/>
                <a:gd name="T1" fmla="*/ 24 h 41"/>
                <a:gd name="T2" fmla="*/ 29 w 70"/>
                <a:gd name="T3" fmla="*/ 41 h 41"/>
                <a:gd name="T4" fmla="*/ 70 w 70"/>
                <a:gd name="T5" fmla="*/ 0 h 41"/>
                <a:gd name="T6" fmla="*/ 29 w 70"/>
                <a:gd name="T7" fmla="*/ 0 h 41"/>
                <a:gd name="T8" fmla="*/ 3 w 70"/>
                <a:gd name="T9" fmla="*/ 24 h 41"/>
              </a:gdLst>
              <a:ahLst/>
              <a:cxnLst>
                <a:cxn ang="0">
                  <a:pos x="T0" y="T1"/>
                </a:cxn>
                <a:cxn ang="0">
                  <a:pos x="T2" y="T3"/>
                </a:cxn>
                <a:cxn ang="0">
                  <a:pos x="T4" y="T5"/>
                </a:cxn>
                <a:cxn ang="0">
                  <a:pos x="T6" y="T7"/>
                </a:cxn>
                <a:cxn ang="0">
                  <a:pos x="T8" y="T9"/>
                </a:cxn>
              </a:cxnLst>
              <a:rect l="0" t="0" r="r" b="b"/>
              <a:pathLst>
                <a:path w="70" h="41">
                  <a:moveTo>
                    <a:pt x="3" y="24"/>
                  </a:moveTo>
                  <a:cubicBezTo>
                    <a:pt x="7" y="40"/>
                    <a:pt x="29" y="41"/>
                    <a:pt x="29" y="41"/>
                  </a:cubicBezTo>
                  <a:cubicBezTo>
                    <a:pt x="52" y="41"/>
                    <a:pt x="70" y="23"/>
                    <a:pt x="70" y="0"/>
                  </a:cubicBezTo>
                  <a:cubicBezTo>
                    <a:pt x="29" y="0"/>
                    <a:pt x="29" y="0"/>
                    <a:pt x="29" y="0"/>
                  </a:cubicBezTo>
                  <a:cubicBezTo>
                    <a:pt x="15" y="0"/>
                    <a:pt x="0" y="9"/>
                    <a:pt x="3" y="2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6" name="Freeform 52"/>
            <p:cNvSpPr>
              <a:spLocks/>
            </p:cNvSpPr>
            <p:nvPr/>
          </p:nvSpPr>
          <p:spPr bwMode="auto">
            <a:xfrm>
              <a:off x="4531" y="1153"/>
              <a:ext cx="61" cy="61"/>
            </a:xfrm>
            <a:custGeom>
              <a:avLst/>
              <a:gdLst>
                <a:gd name="T0" fmla="*/ 0 w 42"/>
                <a:gd name="T1" fmla="*/ 0 h 42"/>
                <a:gd name="T2" fmla="*/ 25 w 42"/>
                <a:gd name="T3" fmla="*/ 17 h 42"/>
                <a:gd name="T4" fmla="*/ 0 w 42"/>
                <a:gd name="T5" fmla="*/ 42 h 42"/>
                <a:gd name="T6" fmla="*/ 42 w 42"/>
                <a:gd name="T7" fmla="*/ 42 h 42"/>
                <a:gd name="T8" fmla="*/ 42 w 42"/>
                <a:gd name="T9" fmla="*/ 0 h 42"/>
                <a:gd name="T10" fmla="*/ 0 w 42"/>
                <a:gd name="T11" fmla="*/ 0 h 42"/>
              </a:gdLst>
              <a:ahLst/>
              <a:cxnLst>
                <a:cxn ang="0">
                  <a:pos x="T0" y="T1"/>
                </a:cxn>
                <a:cxn ang="0">
                  <a:pos x="T2" y="T3"/>
                </a:cxn>
                <a:cxn ang="0">
                  <a:pos x="T4" y="T5"/>
                </a:cxn>
                <a:cxn ang="0">
                  <a:pos x="T6" y="T7"/>
                </a:cxn>
                <a:cxn ang="0">
                  <a:pos x="T8" y="T9"/>
                </a:cxn>
                <a:cxn ang="0">
                  <a:pos x="T10" y="T11"/>
                </a:cxn>
              </a:cxnLst>
              <a:rect l="0" t="0" r="r" b="b"/>
              <a:pathLst>
                <a:path w="42" h="42">
                  <a:moveTo>
                    <a:pt x="0" y="0"/>
                  </a:moveTo>
                  <a:cubicBezTo>
                    <a:pt x="0" y="0"/>
                    <a:pt x="22" y="2"/>
                    <a:pt x="25" y="17"/>
                  </a:cubicBezTo>
                  <a:cubicBezTo>
                    <a:pt x="29" y="32"/>
                    <a:pt x="13" y="42"/>
                    <a:pt x="0" y="42"/>
                  </a:cubicBezTo>
                  <a:cubicBezTo>
                    <a:pt x="42" y="42"/>
                    <a:pt x="42" y="42"/>
                    <a:pt x="42" y="42"/>
                  </a:cubicBezTo>
                  <a:cubicBezTo>
                    <a:pt x="42" y="0"/>
                    <a:pt x="42" y="0"/>
                    <a:pt x="42" y="0"/>
                  </a:cubicBezTo>
                  <a:cubicBezTo>
                    <a:pt x="0" y="0"/>
                    <a:pt x="0" y="0"/>
                    <a:pt x="0" y="0"/>
                  </a:cubicBez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7" name="Freeform 53"/>
            <p:cNvSpPr>
              <a:spLocks/>
            </p:cNvSpPr>
            <p:nvPr/>
          </p:nvSpPr>
          <p:spPr bwMode="auto">
            <a:xfrm>
              <a:off x="4470" y="1153"/>
              <a:ext cx="122" cy="120"/>
            </a:xfrm>
            <a:custGeom>
              <a:avLst/>
              <a:gdLst>
                <a:gd name="T0" fmla="*/ 42 w 84"/>
                <a:gd name="T1" fmla="*/ 42 h 83"/>
                <a:gd name="T2" fmla="*/ 67 w 84"/>
                <a:gd name="T3" fmla="*/ 17 h 83"/>
                <a:gd name="T4" fmla="*/ 42 w 84"/>
                <a:gd name="T5" fmla="*/ 0 h 83"/>
                <a:gd name="T6" fmla="*/ 0 w 84"/>
                <a:gd name="T7" fmla="*/ 42 h 83"/>
                <a:gd name="T8" fmla="*/ 42 w 84"/>
                <a:gd name="T9" fmla="*/ 83 h 83"/>
                <a:gd name="T10" fmla="*/ 84 w 84"/>
                <a:gd name="T11" fmla="*/ 42 h 83"/>
                <a:gd name="T12" fmla="*/ 82 w 84"/>
                <a:gd name="T13" fmla="*/ 42 h 83"/>
                <a:gd name="T14" fmla="*/ 42 w 84"/>
                <a:gd name="T15" fmla="*/ 4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3">
                  <a:moveTo>
                    <a:pt x="42" y="42"/>
                  </a:moveTo>
                  <a:cubicBezTo>
                    <a:pt x="55" y="42"/>
                    <a:pt x="71" y="32"/>
                    <a:pt x="67" y="17"/>
                  </a:cubicBezTo>
                  <a:cubicBezTo>
                    <a:pt x="64" y="2"/>
                    <a:pt x="42" y="0"/>
                    <a:pt x="42" y="0"/>
                  </a:cubicBezTo>
                  <a:cubicBezTo>
                    <a:pt x="19" y="0"/>
                    <a:pt x="0" y="19"/>
                    <a:pt x="0" y="42"/>
                  </a:cubicBezTo>
                  <a:cubicBezTo>
                    <a:pt x="0" y="65"/>
                    <a:pt x="19" y="83"/>
                    <a:pt x="42" y="83"/>
                  </a:cubicBezTo>
                  <a:cubicBezTo>
                    <a:pt x="65" y="83"/>
                    <a:pt x="84" y="65"/>
                    <a:pt x="84" y="42"/>
                  </a:cubicBezTo>
                  <a:cubicBezTo>
                    <a:pt x="82" y="42"/>
                    <a:pt x="82" y="42"/>
                    <a:pt x="82" y="42"/>
                  </a:cubicBezTo>
                  <a:lnTo>
                    <a:pt x="42" y="42"/>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8" name="Rectangle 54"/>
            <p:cNvSpPr>
              <a:spLocks noChangeArrowheads="1"/>
            </p:cNvSpPr>
            <p:nvPr/>
          </p:nvSpPr>
          <p:spPr bwMode="auto">
            <a:xfrm>
              <a:off x="4731" y="523"/>
              <a:ext cx="576"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414042"/>
                  </a:solidFill>
                  <a:effectLst/>
                  <a:uLnTx/>
                  <a:uFillTx/>
                  <a:latin typeface="Segoe Pro Display Light" panose="020B0302040504020203" pitchFamily="34" charset="0"/>
                  <a:ea typeface="+mn-ea"/>
                  <a:cs typeface="+mn-cs"/>
                </a:rPr>
                <a:t>SQL-A</a:t>
              </a:r>
              <a:endParaRPr kumimoji="0" lang="en-US" altLang="en-US" sz="1400" b="0" i="0" u="none" strike="noStrike" kern="1200" cap="none" spc="0" normalizeH="0" baseline="0" noProof="0" dirty="0">
                <a:ln>
                  <a:noFill/>
                </a:ln>
                <a:solidFill>
                  <a:srgbClr val="00B0F0"/>
                </a:solidFill>
                <a:effectLst/>
                <a:uLnTx/>
                <a:uFillTx/>
                <a:latin typeface="Arial" panose="020B0604020202020204" pitchFamily="34" charset="0"/>
                <a:ea typeface="+mn-ea"/>
                <a:cs typeface="+mn-cs"/>
              </a:endParaRPr>
            </a:p>
          </p:txBody>
        </p:sp>
        <p:sp>
          <p:nvSpPr>
            <p:cNvPr id="59" name="Rectangle 55"/>
            <p:cNvSpPr>
              <a:spLocks noChangeArrowheads="1"/>
            </p:cNvSpPr>
            <p:nvPr/>
          </p:nvSpPr>
          <p:spPr bwMode="auto">
            <a:xfrm>
              <a:off x="4671" y="738"/>
              <a:ext cx="7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414042"/>
                  </a:solidFill>
                  <a:effectLst/>
                  <a:uLnTx/>
                  <a:uFillTx/>
                  <a:latin typeface="Segoe Pro Display Light" panose="020B0302040504020203" pitchFamily="34" charset="0"/>
                  <a:ea typeface="+mn-ea"/>
                  <a:cs typeface="+mn-cs"/>
                </a:rPr>
                <a:t>Website</a:t>
              </a:r>
              <a:endParaRPr kumimoji="0" lang="en-US" altLang="en-US" sz="1400" b="0" i="0" u="none" strike="noStrike" kern="1200" cap="none" spc="0" normalizeH="0" baseline="0" noProof="0" dirty="0">
                <a:ln>
                  <a:noFill/>
                </a:ln>
                <a:solidFill>
                  <a:srgbClr val="00B0F0"/>
                </a:solidFill>
                <a:effectLst/>
                <a:uLnTx/>
                <a:uFillTx/>
                <a:latin typeface="Arial" panose="020B0604020202020204" pitchFamily="34" charset="0"/>
                <a:ea typeface="+mn-ea"/>
                <a:cs typeface="+mn-cs"/>
              </a:endParaRPr>
            </a:p>
          </p:txBody>
        </p:sp>
        <p:sp>
          <p:nvSpPr>
            <p:cNvPr id="60" name="Rectangle 56"/>
            <p:cNvSpPr>
              <a:spLocks noChangeArrowheads="1"/>
            </p:cNvSpPr>
            <p:nvPr/>
          </p:nvSpPr>
          <p:spPr bwMode="auto">
            <a:xfrm>
              <a:off x="4740" y="1020"/>
              <a:ext cx="573"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225"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dirty="0">
                  <a:ln>
                    <a:noFill/>
                  </a:ln>
                  <a:solidFill>
                    <a:srgbClr val="414042"/>
                  </a:solidFill>
                  <a:effectLst/>
                  <a:uLnTx/>
                  <a:uFillTx/>
                  <a:latin typeface="Segoe Pro Display Semibold" panose="020B0702040504020203" pitchFamily="34" charset="0"/>
                  <a:ea typeface="+mn-ea"/>
                  <a:cs typeface="+mn-cs"/>
                </a:rPr>
                <a:t>[SQL CONFIG] </a:t>
              </a:r>
              <a:br>
                <a:rPr kumimoji="0" lang="en-US" altLang="en-US" sz="800" b="1" i="0" u="none" strike="noStrike" kern="1200" cap="none" spc="0" normalizeH="0" baseline="0" noProof="0" dirty="0">
                  <a:ln>
                    <a:noFill/>
                  </a:ln>
                  <a:solidFill>
                    <a:srgbClr val="414042"/>
                  </a:solidFill>
                  <a:effectLst/>
                  <a:uLnTx/>
                  <a:uFillTx/>
                  <a:latin typeface="Segoe Pro Display Semibold" panose="020B0702040504020203" pitchFamily="34" charset="0"/>
                  <a:ea typeface="+mn-ea"/>
                  <a:cs typeface="+mn-cs"/>
                </a:rPr>
              </a:br>
              <a:r>
                <a:rPr kumimoji="0" lang="en-US" altLang="en-US" sz="800" b="1" i="0" u="none" strike="noStrike" kern="1200" cap="none" spc="0" normalizeH="0" baseline="0" noProof="0" dirty="0">
                  <a:ln>
                    <a:noFill/>
                  </a:ln>
                  <a:solidFill>
                    <a:srgbClr val="414042"/>
                  </a:solidFill>
                  <a:effectLst/>
                  <a:uLnTx/>
                  <a:uFillTx/>
                  <a:latin typeface="Segoe Pro Display Semibold" panose="020B0702040504020203" pitchFamily="34" charset="0"/>
                  <a:ea typeface="+mn-ea"/>
                  <a:cs typeface="+mn-cs"/>
                </a:rPr>
                <a:t>VM (2x)</a:t>
              </a:r>
              <a:endParaRPr kumimoji="0" lang="en-US" altLang="en-US" sz="1800" b="0" i="0" u="none" strike="noStrike" kern="1200" cap="none" spc="0" normalizeH="0" baseline="0" noProof="0" dirty="0">
                <a:ln>
                  <a:noFill/>
                </a:ln>
                <a:solidFill>
                  <a:srgbClr val="00B0F0"/>
                </a:solidFill>
                <a:effectLst/>
                <a:uLnTx/>
                <a:uFillTx/>
                <a:latin typeface="Arial" panose="020B0604020202020204" pitchFamily="34" charset="0"/>
                <a:ea typeface="+mn-ea"/>
                <a:cs typeface="+mn-cs"/>
              </a:endParaRPr>
            </a:p>
          </p:txBody>
        </p:sp>
        <p:sp>
          <p:nvSpPr>
            <p:cNvPr id="61" name="Freeform 57"/>
            <p:cNvSpPr>
              <a:spLocks/>
            </p:cNvSpPr>
            <p:nvPr/>
          </p:nvSpPr>
          <p:spPr bwMode="auto">
            <a:xfrm>
              <a:off x="3534" y="1411"/>
              <a:ext cx="1332" cy="1058"/>
            </a:xfrm>
            <a:custGeom>
              <a:avLst/>
              <a:gdLst>
                <a:gd name="T0" fmla="*/ 1308 w 1332"/>
                <a:gd name="T1" fmla="*/ 0 h 1058"/>
                <a:gd name="T2" fmla="*/ 1308 w 1332"/>
                <a:gd name="T3" fmla="*/ 432 h 1058"/>
                <a:gd name="T4" fmla="*/ 0 w 1332"/>
                <a:gd name="T5" fmla="*/ 432 h 1058"/>
                <a:gd name="T6" fmla="*/ 0 w 1332"/>
                <a:gd name="T7" fmla="*/ 1058 h 1058"/>
                <a:gd name="T8" fmla="*/ 24 w 1332"/>
                <a:gd name="T9" fmla="*/ 1058 h 1058"/>
                <a:gd name="T10" fmla="*/ 24 w 1332"/>
                <a:gd name="T11" fmla="*/ 455 h 1058"/>
                <a:gd name="T12" fmla="*/ 1332 w 1332"/>
                <a:gd name="T13" fmla="*/ 455 h 1058"/>
                <a:gd name="T14" fmla="*/ 1332 w 1332"/>
                <a:gd name="T15" fmla="*/ 0 h 1058"/>
                <a:gd name="T16" fmla="*/ 1308 w 1332"/>
                <a:gd name="T17" fmla="*/ 0 h 1058"/>
                <a:gd name="T18" fmla="*/ 1308 w 1332"/>
                <a:gd name="T19" fmla="*/ 0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2" h="1058">
                  <a:moveTo>
                    <a:pt x="1308" y="0"/>
                  </a:moveTo>
                  <a:lnTo>
                    <a:pt x="1308" y="432"/>
                  </a:lnTo>
                  <a:lnTo>
                    <a:pt x="0" y="432"/>
                  </a:lnTo>
                  <a:lnTo>
                    <a:pt x="0" y="1058"/>
                  </a:lnTo>
                  <a:lnTo>
                    <a:pt x="24" y="1058"/>
                  </a:lnTo>
                  <a:lnTo>
                    <a:pt x="24" y="455"/>
                  </a:lnTo>
                  <a:lnTo>
                    <a:pt x="1332" y="455"/>
                  </a:lnTo>
                  <a:lnTo>
                    <a:pt x="1332" y="0"/>
                  </a:lnTo>
                  <a:lnTo>
                    <a:pt x="1308" y="0"/>
                  </a:lnTo>
                  <a:lnTo>
                    <a:pt x="1308"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2" name="Oval 58"/>
            <p:cNvSpPr>
              <a:spLocks noChangeArrowheads="1"/>
            </p:cNvSpPr>
            <p:nvPr/>
          </p:nvSpPr>
          <p:spPr bwMode="auto">
            <a:xfrm>
              <a:off x="4809"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3" name="Freeform 59"/>
            <p:cNvSpPr>
              <a:spLocks/>
            </p:cNvSpPr>
            <p:nvPr/>
          </p:nvSpPr>
          <p:spPr bwMode="auto">
            <a:xfrm>
              <a:off x="3497" y="2454"/>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4" name="Rectangle 60"/>
            <p:cNvSpPr>
              <a:spLocks noChangeArrowheads="1"/>
            </p:cNvSpPr>
            <p:nvPr/>
          </p:nvSpPr>
          <p:spPr bwMode="auto">
            <a:xfrm>
              <a:off x="4995" y="1411"/>
              <a:ext cx="23" cy="1085"/>
            </a:xfrm>
            <a:prstGeom prst="rect">
              <a:avLst/>
            </a:prstGeom>
            <a:solidFill>
              <a:srgbClr val="7CCA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5" name="Freeform 61"/>
            <p:cNvSpPr>
              <a:spLocks/>
            </p:cNvSpPr>
            <p:nvPr/>
          </p:nvSpPr>
          <p:spPr bwMode="auto">
            <a:xfrm>
              <a:off x="4995" y="1411"/>
              <a:ext cx="23" cy="1085"/>
            </a:xfrm>
            <a:custGeom>
              <a:avLst/>
              <a:gdLst>
                <a:gd name="T0" fmla="*/ 0 w 23"/>
                <a:gd name="T1" fmla="*/ 0 h 1085"/>
                <a:gd name="T2" fmla="*/ 0 w 23"/>
                <a:gd name="T3" fmla="*/ 1085 h 1085"/>
                <a:gd name="T4" fmla="*/ 23 w 23"/>
                <a:gd name="T5" fmla="*/ 1085 h 1085"/>
                <a:gd name="T6" fmla="*/ 23 w 23"/>
                <a:gd name="T7" fmla="*/ 0 h 1085"/>
              </a:gdLst>
              <a:ahLst/>
              <a:cxnLst>
                <a:cxn ang="0">
                  <a:pos x="T0" y="T1"/>
                </a:cxn>
                <a:cxn ang="0">
                  <a:pos x="T2" y="T3"/>
                </a:cxn>
                <a:cxn ang="0">
                  <a:pos x="T4" y="T5"/>
                </a:cxn>
                <a:cxn ang="0">
                  <a:pos x="T6" y="T7"/>
                </a:cxn>
              </a:cxnLst>
              <a:rect l="0" t="0" r="r" b="b"/>
              <a:pathLst>
                <a:path w="23" h="1085">
                  <a:moveTo>
                    <a:pt x="0" y="0"/>
                  </a:moveTo>
                  <a:lnTo>
                    <a:pt x="0" y="1085"/>
                  </a:lnTo>
                  <a:lnTo>
                    <a:pt x="23" y="1085"/>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6" name="Oval 62"/>
            <p:cNvSpPr>
              <a:spLocks noChangeArrowheads="1"/>
            </p:cNvSpPr>
            <p:nvPr/>
          </p:nvSpPr>
          <p:spPr bwMode="auto">
            <a:xfrm>
              <a:off x="4961"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7" name="Freeform 63"/>
            <p:cNvSpPr>
              <a:spLocks/>
            </p:cNvSpPr>
            <p:nvPr/>
          </p:nvSpPr>
          <p:spPr bwMode="auto">
            <a:xfrm>
              <a:off x="4958" y="2483"/>
              <a:ext cx="96" cy="83"/>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8" name="Freeform 64"/>
            <p:cNvSpPr>
              <a:spLocks/>
            </p:cNvSpPr>
            <p:nvPr/>
          </p:nvSpPr>
          <p:spPr bwMode="auto">
            <a:xfrm>
              <a:off x="5147" y="1411"/>
              <a:ext cx="1416" cy="10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9" name="Oval 65"/>
            <p:cNvSpPr>
              <a:spLocks noChangeArrowheads="1"/>
            </p:cNvSpPr>
            <p:nvPr/>
          </p:nvSpPr>
          <p:spPr bwMode="auto">
            <a:xfrm>
              <a:off x="5114" y="1368"/>
              <a:ext cx="91"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0" name="Freeform 66"/>
            <p:cNvSpPr>
              <a:spLocks/>
            </p:cNvSpPr>
            <p:nvPr/>
          </p:nvSpPr>
          <p:spPr bwMode="auto">
            <a:xfrm>
              <a:off x="6502" y="2483"/>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1" name="Freeform 67"/>
            <p:cNvSpPr>
              <a:spLocks/>
            </p:cNvSpPr>
            <p:nvPr/>
          </p:nvSpPr>
          <p:spPr bwMode="auto">
            <a:xfrm>
              <a:off x="6193" y="2059"/>
              <a:ext cx="681" cy="254"/>
            </a:xfrm>
            <a:custGeom>
              <a:avLst/>
              <a:gdLst>
                <a:gd name="T0" fmla="*/ 469 w 469"/>
                <a:gd name="T1" fmla="*/ 145 h 175"/>
                <a:gd name="T2" fmla="*/ 439 w 469"/>
                <a:gd name="T3" fmla="*/ 175 h 175"/>
                <a:gd name="T4" fmla="*/ 30 w 469"/>
                <a:gd name="T5" fmla="*/ 175 h 175"/>
                <a:gd name="T6" fmla="*/ 0 w 469"/>
                <a:gd name="T7" fmla="*/ 145 h 175"/>
                <a:gd name="T8" fmla="*/ 0 w 469"/>
                <a:gd name="T9" fmla="*/ 30 h 175"/>
                <a:gd name="T10" fmla="*/ 30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9" y="175"/>
                  </a:cubicBezTo>
                  <a:cubicBezTo>
                    <a:pt x="30" y="175"/>
                    <a:pt x="30" y="175"/>
                    <a:pt x="30" y="175"/>
                  </a:cubicBezTo>
                  <a:cubicBezTo>
                    <a:pt x="13" y="175"/>
                    <a:pt x="0" y="162"/>
                    <a:pt x="0" y="145"/>
                  </a:cubicBezTo>
                  <a:cubicBezTo>
                    <a:pt x="0" y="30"/>
                    <a:pt x="0" y="30"/>
                    <a:pt x="0" y="30"/>
                  </a:cubicBezTo>
                  <a:cubicBezTo>
                    <a:pt x="0" y="13"/>
                    <a:pt x="13" y="0"/>
                    <a:pt x="30" y="0"/>
                  </a:cubicBezTo>
                  <a:cubicBezTo>
                    <a:pt x="439" y="0"/>
                    <a:pt x="439" y="0"/>
                    <a:pt x="439"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2" name="Rectangle 68"/>
            <p:cNvSpPr>
              <a:spLocks noChangeArrowheads="1"/>
            </p:cNvSpPr>
            <p:nvPr/>
          </p:nvSpPr>
          <p:spPr bwMode="auto">
            <a:xfrm>
              <a:off x="6236" y="2141"/>
              <a:ext cx="59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DEPENDS ON SQL</a:t>
              </a:r>
              <a:endParaRPr kumimoji="0" lang="en-US" alt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73" name="Freeform 69"/>
            <p:cNvSpPr>
              <a:spLocks/>
            </p:cNvSpPr>
            <p:nvPr/>
          </p:nvSpPr>
          <p:spPr bwMode="auto">
            <a:xfrm>
              <a:off x="4669" y="2059"/>
              <a:ext cx="682" cy="254"/>
            </a:xfrm>
            <a:custGeom>
              <a:avLst/>
              <a:gdLst>
                <a:gd name="T0" fmla="*/ 469 w 469"/>
                <a:gd name="T1" fmla="*/ 145 h 175"/>
                <a:gd name="T2" fmla="*/ 439 w 469"/>
                <a:gd name="T3" fmla="*/ 175 h 175"/>
                <a:gd name="T4" fmla="*/ 31 w 469"/>
                <a:gd name="T5" fmla="*/ 175 h 175"/>
                <a:gd name="T6" fmla="*/ 0 w 469"/>
                <a:gd name="T7" fmla="*/ 145 h 175"/>
                <a:gd name="T8" fmla="*/ 0 w 469"/>
                <a:gd name="T9" fmla="*/ 30 h 175"/>
                <a:gd name="T10" fmla="*/ 31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6" y="175"/>
                    <a:pt x="439" y="175"/>
                  </a:cubicBezTo>
                  <a:cubicBezTo>
                    <a:pt x="31" y="175"/>
                    <a:pt x="31" y="175"/>
                    <a:pt x="31" y="175"/>
                  </a:cubicBezTo>
                  <a:cubicBezTo>
                    <a:pt x="14" y="175"/>
                    <a:pt x="0" y="162"/>
                    <a:pt x="0" y="145"/>
                  </a:cubicBezTo>
                  <a:cubicBezTo>
                    <a:pt x="0" y="30"/>
                    <a:pt x="0" y="30"/>
                    <a:pt x="0" y="30"/>
                  </a:cubicBezTo>
                  <a:cubicBezTo>
                    <a:pt x="0" y="13"/>
                    <a:pt x="14" y="0"/>
                    <a:pt x="31" y="0"/>
                  </a:cubicBezTo>
                  <a:cubicBezTo>
                    <a:pt x="439" y="0"/>
                    <a:pt x="439" y="0"/>
                    <a:pt x="439" y="0"/>
                  </a:cubicBezTo>
                  <a:cubicBezTo>
                    <a:pt x="456"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4" name="Rectangle 70"/>
            <p:cNvSpPr>
              <a:spLocks noChangeArrowheads="1"/>
            </p:cNvSpPr>
            <p:nvPr/>
          </p:nvSpPr>
          <p:spPr bwMode="auto">
            <a:xfrm>
              <a:off x="4665" y="2141"/>
              <a:ext cx="59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DEPENDS ON SQL</a:t>
              </a:r>
              <a:endParaRPr kumimoji="0" lang="en-US" altLang="en-US" sz="1800" b="0" i="0" u="none" strike="noStrike" kern="1200" cap="none" spc="0" normalizeH="0" baseline="0" noProof="0" dirty="0">
                <a:ln>
                  <a:noFill/>
                </a:ln>
                <a:solidFill>
                  <a:srgbClr val="00B0F0"/>
                </a:solidFill>
                <a:effectLst/>
                <a:uLnTx/>
                <a:uFillTx/>
                <a:latin typeface="Arial" panose="020B0604020202020204" pitchFamily="34" charset="0"/>
                <a:ea typeface="+mn-ea"/>
                <a:cs typeface="+mn-cs"/>
              </a:endParaRPr>
            </a:p>
          </p:txBody>
        </p:sp>
        <p:sp>
          <p:nvSpPr>
            <p:cNvPr id="75" name="Freeform 71"/>
            <p:cNvSpPr>
              <a:spLocks/>
            </p:cNvSpPr>
            <p:nvPr/>
          </p:nvSpPr>
          <p:spPr bwMode="auto">
            <a:xfrm>
              <a:off x="3500" y="3277"/>
              <a:ext cx="1535" cy="499"/>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6" name="Oval 72"/>
            <p:cNvSpPr>
              <a:spLocks noChangeArrowheads="1"/>
            </p:cNvSpPr>
            <p:nvPr/>
          </p:nvSpPr>
          <p:spPr bwMode="auto">
            <a:xfrm>
              <a:off x="3467" y="3233"/>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7" name="Freeform 73"/>
            <p:cNvSpPr>
              <a:spLocks/>
            </p:cNvSpPr>
            <p:nvPr/>
          </p:nvSpPr>
          <p:spPr bwMode="auto">
            <a:xfrm>
              <a:off x="4976" y="3322"/>
              <a:ext cx="96" cy="82"/>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8" name="Freeform 74"/>
            <p:cNvSpPr>
              <a:spLocks/>
            </p:cNvSpPr>
            <p:nvPr/>
          </p:nvSpPr>
          <p:spPr bwMode="auto">
            <a:xfrm>
              <a:off x="3929" y="3635"/>
              <a:ext cx="681" cy="255"/>
            </a:xfrm>
            <a:custGeom>
              <a:avLst/>
              <a:gdLst>
                <a:gd name="T0" fmla="*/ 469 w 469"/>
                <a:gd name="T1" fmla="*/ 145 h 175"/>
                <a:gd name="T2" fmla="*/ 438 w 469"/>
                <a:gd name="T3" fmla="*/ 175 h 175"/>
                <a:gd name="T4" fmla="*/ 30 w 469"/>
                <a:gd name="T5" fmla="*/ 175 h 175"/>
                <a:gd name="T6" fmla="*/ 0 w 469"/>
                <a:gd name="T7" fmla="*/ 145 h 175"/>
                <a:gd name="T8" fmla="*/ 0 w 469"/>
                <a:gd name="T9" fmla="*/ 30 h 175"/>
                <a:gd name="T10" fmla="*/ 30 w 469"/>
                <a:gd name="T11" fmla="*/ 0 h 175"/>
                <a:gd name="T12" fmla="*/ 438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8" y="175"/>
                  </a:cubicBezTo>
                  <a:cubicBezTo>
                    <a:pt x="30" y="175"/>
                    <a:pt x="30" y="175"/>
                    <a:pt x="30" y="175"/>
                  </a:cubicBezTo>
                  <a:cubicBezTo>
                    <a:pt x="13" y="175"/>
                    <a:pt x="0" y="162"/>
                    <a:pt x="0" y="145"/>
                  </a:cubicBezTo>
                  <a:cubicBezTo>
                    <a:pt x="0" y="30"/>
                    <a:pt x="0" y="30"/>
                    <a:pt x="0" y="30"/>
                  </a:cubicBezTo>
                  <a:cubicBezTo>
                    <a:pt x="0" y="13"/>
                    <a:pt x="13" y="0"/>
                    <a:pt x="30" y="0"/>
                  </a:cubicBezTo>
                  <a:cubicBezTo>
                    <a:pt x="438" y="0"/>
                    <a:pt x="438" y="0"/>
                    <a:pt x="438"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9" name="Rectangle 75"/>
            <p:cNvSpPr>
              <a:spLocks noChangeArrowheads="1"/>
            </p:cNvSpPr>
            <p:nvPr/>
          </p:nvSpPr>
          <p:spPr bwMode="auto">
            <a:xfrm>
              <a:off x="3999" y="3702"/>
              <a:ext cx="18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SQL</a:t>
              </a:r>
              <a:endParaRPr kumimoji="0" lang="en-US" altLang="en-US" sz="1800" b="0" i="0" u="none" strike="noStrike" kern="1200" cap="none" spc="0" normalizeH="0" baseline="0" noProof="0" dirty="0">
                <a:ln>
                  <a:noFill/>
                </a:ln>
                <a:solidFill>
                  <a:srgbClr val="00B0F0"/>
                </a:solidFill>
                <a:effectLst/>
                <a:uLnTx/>
                <a:uFillTx/>
                <a:latin typeface="Arial" panose="020B0604020202020204" pitchFamily="34" charset="0"/>
                <a:ea typeface="+mn-ea"/>
                <a:cs typeface="+mn-cs"/>
              </a:endParaRPr>
            </a:p>
          </p:txBody>
        </p:sp>
        <p:sp>
          <p:nvSpPr>
            <p:cNvPr id="80" name="Rectangle 76"/>
            <p:cNvSpPr>
              <a:spLocks noChangeArrowheads="1"/>
            </p:cNvSpPr>
            <p:nvPr/>
          </p:nvSpPr>
          <p:spPr bwMode="auto">
            <a:xfrm>
              <a:off x="4204" y="3702"/>
              <a:ext cx="0"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B0F0"/>
                </a:solidFill>
                <a:effectLst/>
                <a:uLnTx/>
                <a:uFillTx/>
                <a:latin typeface="Arial" panose="020B0604020202020204" pitchFamily="34" charset="0"/>
                <a:ea typeface="+mn-ea"/>
                <a:cs typeface="+mn-cs"/>
              </a:endParaRPr>
            </a:p>
          </p:txBody>
        </p:sp>
        <p:sp>
          <p:nvSpPr>
            <p:cNvPr id="81" name="Rectangle 77"/>
            <p:cNvSpPr>
              <a:spLocks noChangeArrowheads="1"/>
            </p:cNvSpPr>
            <p:nvPr/>
          </p:nvSpPr>
          <p:spPr bwMode="auto">
            <a:xfrm>
              <a:off x="4202" y="3702"/>
              <a:ext cx="38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CONFIG</a:t>
              </a:r>
              <a:endParaRPr kumimoji="0" lang="en-US" altLang="en-US" sz="1800" b="0" i="0" u="none" strike="noStrike" kern="1200" cap="none" spc="0" normalizeH="0" baseline="0" noProof="0" dirty="0">
                <a:ln>
                  <a:noFill/>
                </a:ln>
                <a:solidFill>
                  <a:srgbClr val="00B0F0"/>
                </a:solidFill>
                <a:effectLst/>
                <a:uLnTx/>
                <a:uFillTx/>
                <a:latin typeface="Arial" panose="020B0604020202020204" pitchFamily="34" charset="0"/>
                <a:ea typeface="+mn-ea"/>
                <a:cs typeface="+mn-cs"/>
              </a:endParaRPr>
            </a:p>
          </p:txBody>
        </p:sp>
      </p:grpSp>
      <p:sp>
        <p:nvSpPr>
          <p:cNvPr id="82" name="Rectangle 81"/>
          <p:cNvSpPr/>
          <p:nvPr/>
        </p:nvSpPr>
        <p:spPr bwMode="auto">
          <a:xfrm>
            <a:off x="9591214" y="2339983"/>
            <a:ext cx="2480090" cy="840090"/>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t" anchorCtr="0"/>
          <a:lstStyle/>
          <a:p>
            <a:pPr marL="0" marR="0" lvl="0" indent="0" algn="l" defTabSz="93222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Instantiation of repeatable config.</a:t>
            </a:r>
            <a:endParaRPr kumimoji="0" lang="en-US" sz="105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a:p>
            <a:pPr marL="0" marR="0" lvl="0" indent="0" algn="l" defTabSz="932227"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Configuration </a:t>
            </a:r>
            <a:r>
              <a:rPr kumimoji="0" lang="en-US" sz="1100" b="0" i="1" u="none" strike="noStrike" kern="1200" cap="none" spc="0" normalizeH="0" baseline="0" noProof="0" dirty="0">
                <a:ln>
                  <a:noFill/>
                </a:ln>
                <a:solidFill>
                  <a:srgbClr val="FFFFFF"/>
                </a:solidFill>
                <a:effectLst/>
                <a:uLnTx/>
                <a:uFillTx/>
                <a:latin typeface="Segoe UI"/>
                <a:ea typeface="Segoe UI" pitchFamily="34" charset="0"/>
                <a:cs typeface="Segoe UI" pitchFamily="34" charset="0"/>
                <a:sym typeface="Wingdings" panose="05000000000000000000" pitchFamily="2" charset="2"/>
              </a:rPr>
              <a:t> </a:t>
            </a:r>
            <a:r>
              <a:rPr kumimoji="0" lang="en-US" sz="1100" b="0" i="1"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Resource Group</a:t>
            </a:r>
          </a:p>
        </p:txBody>
      </p:sp>
      <p:sp>
        <p:nvSpPr>
          <p:cNvPr id="4" name="Rectangle 3"/>
          <p:cNvSpPr/>
          <p:nvPr/>
        </p:nvSpPr>
        <p:spPr>
          <a:xfrm>
            <a:off x="388908" y="1650473"/>
            <a:ext cx="6096000" cy="3677930"/>
          </a:xfrm>
          <a:prstGeom prst="rect">
            <a:avLst/>
          </a:prstGeom>
        </p:spPr>
        <p:txBody>
          <a:bodyPr>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2900" b="0" i="0" u="none" strike="noStrike" kern="1200" cap="none" spc="0" normalizeH="0" baseline="0" noProof="0" dirty="0">
                <a:ln>
                  <a:noFill/>
                </a:ln>
                <a:solidFill>
                  <a:srgbClr val="FFFFFF"/>
                </a:solidFill>
                <a:effectLst/>
                <a:uLnTx/>
                <a:uFillTx/>
                <a:latin typeface="Segoe UI"/>
                <a:ea typeface="+mn-ea"/>
                <a:cs typeface="+mn-cs"/>
              </a:rPr>
              <a:t>Azure Templates can:</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Ensure Idempotency</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Simplify Orchestration</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Provide Cross-Resource Configuration and Update Support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900" b="0" i="0" u="none" strike="noStrike" kern="1200" cap="none" spc="0" normalizeH="0" baseline="0" noProof="0" dirty="0">
                <a:ln>
                  <a:noFill/>
                </a:ln>
                <a:solidFill>
                  <a:srgbClr val="FFFFFF"/>
                </a:solidFill>
                <a:effectLst/>
                <a:uLnTx/>
                <a:uFillTx/>
                <a:latin typeface="Segoe UI"/>
                <a:ea typeface="+mn-ea"/>
                <a:cs typeface="+mn-cs"/>
              </a:rPr>
              <a:t>Azure Templates are: </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Source file, checked-in</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Specifies resources and dependencies (VMs, WebApps, DBs) and connections (config, LB sets)</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Parametrized input/output</a:t>
            </a:r>
          </a:p>
        </p:txBody>
      </p:sp>
    </p:spTree>
    <p:extLst>
      <p:ext uri="{BB962C8B-B14F-4D97-AF65-F5344CB8AC3E}">
        <p14:creationId xmlns:p14="http://schemas.microsoft.com/office/powerpoint/2010/main" val="4231088705"/>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Cloud services </a:t>
            </a:r>
            <a:br>
              <a:rPr lang="en-US" dirty="0"/>
            </a:br>
            <a:r>
              <a:rPr lang="en-US" sz="2745" spc="0" dirty="0">
                <a:latin typeface="+mn-lt"/>
              </a:rPr>
              <a:t>PaaS with VM control</a:t>
            </a:r>
          </a:p>
        </p:txBody>
      </p:sp>
      <p:sp>
        <p:nvSpPr>
          <p:cNvPr id="7" name="Text Placeholder 4"/>
          <p:cNvSpPr>
            <a:spLocks noGrp="1"/>
          </p:cNvSpPr>
          <p:nvPr>
            <p:ph type="body" sz="quarter" idx="10"/>
          </p:nvPr>
        </p:nvSpPr>
        <p:spPr>
          <a:xfrm>
            <a:off x="274313" y="2728001"/>
            <a:ext cx="5399209" cy="1786836"/>
          </a:xfrm>
        </p:spPr>
        <p:txBody>
          <a:bodyPr/>
          <a:lstStyle/>
          <a:p>
            <a:pPr>
              <a:spcBef>
                <a:spcPts val="1765"/>
              </a:spcBef>
            </a:pPr>
            <a:r>
              <a:rPr lang="en-US" sz="2745" dirty="0"/>
              <a:t>Simple .NET runtime</a:t>
            </a:r>
          </a:p>
          <a:p>
            <a:pPr>
              <a:spcBef>
                <a:spcPts val="1765"/>
              </a:spcBef>
            </a:pPr>
            <a:r>
              <a:rPr lang="en-US" sz="2745" dirty="0"/>
              <a:t>Health, discovery, updates</a:t>
            </a:r>
          </a:p>
          <a:p>
            <a:pPr>
              <a:spcBef>
                <a:spcPts val="1765"/>
              </a:spcBef>
            </a:pPr>
            <a:r>
              <a:rPr lang="en-US" sz="2745" dirty="0"/>
              <a:t>OS Patching</a:t>
            </a:r>
          </a:p>
        </p:txBody>
      </p:sp>
      <p:grpSp>
        <p:nvGrpSpPr>
          <p:cNvPr id="2" name="Group 1"/>
          <p:cNvGrpSpPr/>
          <p:nvPr/>
        </p:nvGrpSpPr>
        <p:grpSpPr>
          <a:xfrm>
            <a:off x="5648099" y="487"/>
            <a:ext cx="6543901" cy="6857027"/>
            <a:chOff x="5761355" y="0"/>
            <a:chExt cx="6675120" cy="6994525"/>
          </a:xfrm>
        </p:grpSpPr>
        <p:sp>
          <p:nvSpPr>
            <p:cNvPr id="32" name="Rectangle 31"/>
            <p:cNvSpPr/>
            <p:nvPr/>
          </p:nvSpPr>
          <p:spPr bwMode="auto">
            <a:xfrm>
              <a:off x="5761355" y="0"/>
              <a:ext cx="6675120" cy="699452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nvGrpSpPr>
            <p:cNvPr id="9" name="Group 8"/>
            <p:cNvGrpSpPr/>
            <p:nvPr/>
          </p:nvGrpSpPr>
          <p:grpSpPr>
            <a:xfrm>
              <a:off x="6025777" y="666270"/>
              <a:ext cx="5765184" cy="5756467"/>
              <a:chOff x="5721609" y="666270"/>
              <a:chExt cx="5765184" cy="5756467"/>
            </a:xfrm>
          </p:grpSpPr>
          <p:sp>
            <p:nvSpPr>
              <p:cNvPr id="3" name="Rounded Rectangle 2"/>
              <p:cNvSpPr/>
              <p:nvPr/>
            </p:nvSpPr>
            <p:spPr bwMode="auto">
              <a:xfrm>
                <a:off x="5721609" y="1088845"/>
                <a:ext cx="5765184" cy="5209390"/>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Rectangle 61"/>
              <p:cNvSpPr/>
              <p:nvPr/>
            </p:nvSpPr>
            <p:spPr bwMode="auto">
              <a:xfrm>
                <a:off x="6219421" y="2768433"/>
                <a:ext cx="5222847" cy="2210840"/>
              </a:xfrm>
              <a:prstGeom prst="rect">
                <a:avLst/>
              </a:prstGeom>
              <a:noFill/>
              <a:ln w="25400" cap="flat" cmpd="sng" algn="ctr">
                <a:solidFill>
                  <a:schemeClr val="bg2"/>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3" name="Group 62"/>
              <p:cNvGrpSpPr/>
              <p:nvPr/>
            </p:nvGrpSpPr>
            <p:grpSpPr>
              <a:xfrm>
                <a:off x="8030673" y="2044171"/>
                <a:ext cx="1331618" cy="1331618"/>
                <a:chOff x="7279821" y="2088841"/>
                <a:chExt cx="1545201" cy="1545201"/>
              </a:xfrm>
            </p:grpSpPr>
            <p:sp>
              <p:nvSpPr>
                <p:cNvPr id="85" name="Rectangle 84"/>
                <p:cNvSpPr/>
                <p:nvPr/>
              </p:nvSpPr>
              <p:spPr bwMode="auto">
                <a:xfrm>
                  <a:off x="7658700" y="2562447"/>
                  <a:ext cx="900509" cy="52099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6" name="Picture 8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279821" y="2088841"/>
                  <a:ext cx="1545201" cy="1545201"/>
                </a:xfrm>
                <a:prstGeom prst="rect">
                  <a:avLst/>
                </a:prstGeom>
              </p:spPr>
            </p:pic>
          </p:grpSp>
          <p:sp>
            <p:nvSpPr>
              <p:cNvPr id="64" name="Rectangle 63"/>
              <p:cNvSpPr/>
              <p:nvPr/>
            </p:nvSpPr>
            <p:spPr bwMode="auto">
              <a:xfrm>
                <a:off x="7987859" y="666270"/>
                <a:ext cx="1374433" cy="467307"/>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1765"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CODE</a:t>
                </a:r>
              </a:p>
            </p:txBody>
          </p:sp>
          <p:sp>
            <p:nvSpPr>
              <p:cNvPr id="65" name="Rectangle 64"/>
              <p:cNvSpPr/>
              <p:nvPr/>
            </p:nvSpPr>
            <p:spPr bwMode="auto">
              <a:xfrm>
                <a:off x="7987858" y="1207927"/>
                <a:ext cx="1374433" cy="46730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1765"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CONFIG</a:t>
                </a:r>
              </a:p>
            </p:txBody>
          </p:sp>
          <p:sp>
            <p:nvSpPr>
              <p:cNvPr id="66" name="Rounded Rectangle 65"/>
              <p:cNvSpPr/>
              <p:nvPr/>
            </p:nvSpPr>
            <p:spPr bwMode="auto">
              <a:xfrm>
                <a:off x="9747130" y="3721369"/>
                <a:ext cx="1411085" cy="751357"/>
              </a:xfrm>
              <a:prstGeom prst="roundRect">
                <a:avLst/>
              </a:prstGeom>
              <a:solidFill>
                <a:srgbClr val="FFFFFF">
                  <a:lumMod val="85000"/>
                </a:srgbClr>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Rounded Rectangle 66"/>
              <p:cNvSpPr/>
              <p:nvPr/>
            </p:nvSpPr>
            <p:spPr bwMode="auto">
              <a:xfrm>
                <a:off x="9670775" y="3635850"/>
                <a:ext cx="1411085" cy="751357"/>
              </a:xfrm>
              <a:prstGeom prst="roundRect">
                <a:avLst/>
              </a:prstGeom>
              <a:solidFill>
                <a:srgbClr val="FFFFFF">
                  <a:lumMod val="85000"/>
                </a:srgbClr>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Rounded Rectangle 67"/>
              <p:cNvSpPr/>
              <p:nvPr/>
            </p:nvSpPr>
            <p:spPr bwMode="auto">
              <a:xfrm>
                <a:off x="9603582" y="3568658"/>
                <a:ext cx="1411085" cy="751357"/>
              </a:xfrm>
              <a:prstGeom prst="round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ounded Rectangle 68"/>
              <p:cNvSpPr/>
              <p:nvPr/>
            </p:nvSpPr>
            <p:spPr bwMode="auto">
              <a:xfrm>
                <a:off x="6521844" y="3721369"/>
                <a:ext cx="1411085" cy="751357"/>
              </a:xfrm>
              <a:prstGeom prst="roundRect">
                <a:avLst/>
              </a:prstGeom>
              <a:solidFill>
                <a:srgbClr val="FFFFFF">
                  <a:lumMod val="85000"/>
                </a:srgbClr>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ounded Rectangle 69"/>
              <p:cNvSpPr/>
              <p:nvPr/>
            </p:nvSpPr>
            <p:spPr bwMode="auto">
              <a:xfrm>
                <a:off x="6445489" y="3635850"/>
                <a:ext cx="1411085" cy="751357"/>
              </a:xfrm>
              <a:prstGeom prst="roundRect">
                <a:avLst/>
              </a:prstGeom>
              <a:solidFill>
                <a:srgbClr val="FFFFFF">
                  <a:lumMod val="85000"/>
                </a:srgbClr>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Rounded Rectangle 70"/>
              <p:cNvSpPr/>
              <p:nvPr/>
            </p:nvSpPr>
            <p:spPr bwMode="auto">
              <a:xfrm>
                <a:off x="6378296" y="3568658"/>
                <a:ext cx="1411085" cy="751357"/>
              </a:xfrm>
              <a:prstGeom prst="round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2" name="Picture 71"/>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456453" y="5509256"/>
                <a:ext cx="913481" cy="913481"/>
              </a:xfrm>
              <a:prstGeom prst="rect">
                <a:avLst/>
              </a:prstGeom>
            </p:spPr>
          </p:pic>
          <p:grpSp>
            <p:nvGrpSpPr>
              <p:cNvPr id="73" name="Group 72"/>
              <p:cNvGrpSpPr/>
              <p:nvPr/>
            </p:nvGrpSpPr>
            <p:grpSpPr>
              <a:xfrm>
                <a:off x="6731189" y="3529551"/>
                <a:ext cx="839686" cy="836876"/>
                <a:chOff x="5790976" y="5236556"/>
                <a:chExt cx="780290" cy="780290"/>
              </a:xfrm>
            </p:grpSpPr>
            <p:sp>
              <p:nvSpPr>
                <p:cNvPr id="83" name="Rectangle 82"/>
                <p:cNvSpPr/>
                <p:nvPr/>
              </p:nvSpPr>
              <p:spPr bwMode="auto">
                <a:xfrm>
                  <a:off x="5826643" y="5348179"/>
                  <a:ext cx="723014" cy="53399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4" name="Picture 83"/>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790976" y="5236556"/>
                  <a:ext cx="780290" cy="780290"/>
                </a:xfrm>
                <a:prstGeom prst="rect">
                  <a:avLst/>
                </a:prstGeom>
              </p:spPr>
            </p:pic>
          </p:grpSp>
          <p:grpSp>
            <p:nvGrpSpPr>
              <p:cNvPr id="74" name="Group 73"/>
              <p:cNvGrpSpPr/>
              <p:nvPr/>
            </p:nvGrpSpPr>
            <p:grpSpPr>
              <a:xfrm>
                <a:off x="9767110" y="3358881"/>
                <a:ext cx="1192578" cy="1170911"/>
                <a:chOff x="9842094" y="1806557"/>
                <a:chExt cx="1470948" cy="1470948"/>
              </a:xfrm>
            </p:grpSpPr>
            <p:sp>
              <p:nvSpPr>
                <p:cNvPr id="81" name="Rectangle 80"/>
                <p:cNvSpPr/>
                <p:nvPr/>
              </p:nvSpPr>
              <p:spPr bwMode="auto">
                <a:xfrm>
                  <a:off x="10090294" y="2232837"/>
                  <a:ext cx="946301" cy="62860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2" name="Picture 81"/>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842094" y="1806557"/>
                  <a:ext cx="1470948" cy="1470948"/>
                </a:xfrm>
                <a:prstGeom prst="rect">
                  <a:avLst/>
                </a:prstGeom>
              </p:spPr>
            </p:pic>
          </p:grpSp>
          <p:sp>
            <p:nvSpPr>
              <p:cNvPr id="75" name="TextBox 74"/>
              <p:cNvSpPr txBox="1"/>
              <p:nvPr/>
            </p:nvSpPr>
            <p:spPr>
              <a:xfrm>
                <a:off x="7827762" y="3217415"/>
                <a:ext cx="1773018" cy="495248"/>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1372" kern="0" dirty="0">
                    <a:gradFill>
                      <a:gsLst>
                        <a:gs pos="2917">
                          <a:srgbClr val="505050"/>
                        </a:gs>
                        <a:gs pos="40000">
                          <a:srgbClr val="505050"/>
                        </a:gs>
                      </a:gsLst>
                      <a:lin ang="5400000" scaled="0"/>
                    </a:gradFill>
                    <a:latin typeface="Segoe UI"/>
                  </a:rPr>
                  <a:t>Cloud Service</a:t>
                </a:r>
              </a:p>
            </p:txBody>
          </p:sp>
          <p:sp>
            <p:nvSpPr>
              <p:cNvPr id="76" name="TextBox 75"/>
              <p:cNvSpPr txBox="1"/>
              <p:nvPr/>
            </p:nvSpPr>
            <p:spPr>
              <a:xfrm>
                <a:off x="6314916" y="4485938"/>
                <a:ext cx="1773018" cy="495248"/>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1372" kern="0" dirty="0">
                    <a:gradFill>
                      <a:gsLst>
                        <a:gs pos="2917">
                          <a:srgbClr val="505050"/>
                        </a:gs>
                        <a:gs pos="40000">
                          <a:srgbClr val="505050"/>
                        </a:gs>
                      </a:gsLst>
                      <a:lin ang="5400000" scaled="0"/>
                    </a:gradFill>
                    <a:latin typeface="Segoe UI"/>
                  </a:rPr>
                  <a:t>Web roles</a:t>
                </a:r>
              </a:p>
            </p:txBody>
          </p:sp>
          <p:sp>
            <p:nvSpPr>
              <p:cNvPr id="77" name="TextBox 76"/>
              <p:cNvSpPr txBox="1"/>
              <p:nvPr/>
            </p:nvSpPr>
            <p:spPr>
              <a:xfrm>
                <a:off x="9566162" y="4535835"/>
                <a:ext cx="1773018" cy="495248"/>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1372" kern="0" dirty="0">
                    <a:gradFill>
                      <a:gsLst>
                        <a:gs pos="2917">
                          <a:srgbClr val="505050"/>
                        </a:gs>
                        <a:gs pos="40000">
                          <a:srgbClr val="505050"/>
                        </a:gs>
                      </a:gsLst>
                      <a:lin ang="5400000" scaled="0"/>
                    </a:gradFill>
                    <a:latin typeface="Segoe UI"/>
                  </a:rPr>
                  <a:t>Worker roles</a:t>
                </a:r>
              </a:p>
            </p:txBody>
          </p:sp>
          <p:sp>
            <p:nvSpPr>
              <p:cNvPr id="78" name="TextBox 77"/>
              <p:cNvSpPr txBox="1"/>
              <p:nvPr/>
            </p:nvSpPr>
            <p:spPr>
              <a:xfrm>
                <a:off x="9241648" y="5719329"/>
                <a:ext cx="1773018" cy="495248"/>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372" kern="0" dirty="0">
                    <a:gradFill>
                      <a:gsLst>
                        <a:gs pos="2917">
                          <a:srgbClr val="505050"/>
                        </a:gs>
                        <a:gs pos="40000">
                          <a:srgbClr val="505050"/>
                        </a:gs>
                      </a:gsLst>
                      <a:lin ang="5400000" scaled="0"/>
                    </a:gradFill>
                    <a:latin typeface="Segoe UI"/>
                  </a:rPr>
                  <a:t>Azure Storage</a:t>
                </a:r>
              </a:p>
            </p:txBody>
          </p:sp>
          <p:cxnSp>
            <p:nvCxnSpPr>
              <p:cNvPr id="79" name="Straight Arrow Connector 78"/>
              <p:cNvCxnSpPr>
                <a:stCxn id="65" idx="2"/>
              </p:cNvCxnSpPr>
              <p:nvPr/>
            </p:nvCxnSpPr>
            <p:spPr>
              <a:xfrm flipH="1">
                <a:off x="8675074" y="1675233"/>
                <a:ext cx="1" cy="458741"/>
              </a:xfrm>
              <a:prstGeom prst="straightConnector1">
                <a:avLst/>
              </a:prstGeom>
              <a:noFill/>
              <a:ln w="25400" cap="flat" cmpd="sng" algn="ctr">
                <a:solidFill>
                  <a:schemeClr val="bg2"/>
                </a:solidFill>
                <a:prstDash val="solid"/>
                <a:headEnd type="none"/>
                <a:tailEnd type="triangle"/>
              </a:ln>
              <a:effectLst/>
            </p:spPr>
          </p:cxnSp>
          <p:cxnSp>
            <p:nvCxnSpPr>
              <p:cNvPr id="80" name="Straight Arrow Connector 79"/>
              <p:cNvCxnSpPr/>
              <p:nvPr/>
            </p:nvCxnSpPr>
            <p:spPr>
              <a:xfrm>
                <a:off x="8830845" y="4979273"/>
                <a:ext cx="0" cy="576609"/>
              </a:xfrm>
              <a:prstGeom prst="straightConnector1">
                <a:avLst/>
              </a:prstGeom>
              <a:noFill/>
              <a:ln w="25400" cap="flat" cmpd="sng" algn="ctr">
                <a:solidFill>
                  <a:schemeClr val="bg2"/>
                </a:solidFill>
                <a:prstDash val="solid"/>
                <a:headEnd type="none"/>
                <a:tailEnd type="triangle"/>
              </a:ln>
              <a:effectLst/>
            </p:spPr>
          </p:cxnSp>
        </p:grpSp>
      </p:grpSp>
    </p:spTree>
    <p:extLst>
      <p:ext uri="{BB962C8B-B14F-4D97-AF65-F5344CB8AC3E}">
        <p14:creationId xmlns:p14="http://schemas.microsoft.com/office/powerpoint/2010/main" val="1152167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68663"/>
            <a:ext cx="12192000" cy="7795328"/>
          </a:xfrm>
          <a:prstGeom prst="rect">
            <a:avLst/>
          </a:prstGeom>
        </p:spPr>
      </p:pic>
      <p:sp>
        <p:nvSpPr>
          <p:cNvPr id="18" name="Rectangle 17"/>
          <p:cNvSpPr/>
          <p:nvPr/>
        </p:nvSpPr>
        <p:spPr bwMode="auto">
          <a:xfrm rot="5400000">
            <a:off x="1755475" y="-1144610"/>
            <a:ext cx="6857029" cy="9147223"/>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1726" tIns="30863" rIns="61726" bIns="30863" numCol="1" rtlCol="0" anchor="ctr" anchorCtr="0" compatLnSpc="1">
            <a:prstTxWarp prst="textNoShape">
              <a:avLst/>
            </a:prstTxWarp>
          </a:bodyPr>
          <a:lstStyle/>
          <a:p>
            <a:pPr algn="ctr" defTabSz="617107" fontAlgn="base">
              <a:spcBef>
                <a:spcPct val="0"/>
              </a:spcBef>
              <a:spcAft>
                <a:spcPct val="0"/>
              </a:spcAft>
            </a:pPr>
            <a:endParaRPr lang="en-US" sz="1529" kern="0" dirty="0">
              <a:gradFill>
                <a:gsLst>
                  <a:gs pos="0">
                    <a:srgbClr val="FFFFFF"/>
                  </a:gs>
                  <a:gs pos="100000">
                    <a:srgbClr val="FFFFFF"/>
                  </a:gs>
                </a:gsLst>
                <a:lin ang="5400000" scaled="0"/>
              </a:gradFill>
            </a:endParaRPr>
          </a:p>
        </p:txBody>
      </p:sp>
      <p:sp>
        <p:nvSpPr>
          <p:cNvPr id="27" name="Title 7"/>
          <p:cNvSpPr txBox="1">
            <a:spLocks/>
          </p:cNvSpPr>
          <p:nvPr/>
        </p:nvSpPr>
        <p:spPr>
          <a:xfrm>
            <a:off x="939516" y="350936"/>
            <a:ext cx="10297660" cy="1991506"/>
          </a:xfrm>
          <a:prstGeom prst="rect">
            <a:avLst/>
          </a:prstGeom>
        </p:spPr>
        <p:txBody>
          <a:bodyPr vert="horz" wrap="square" lIns="175540" tIns="109712" rIns="175540" bIns="109712"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4"/>
                    </a:gs>
                    <a:gs pos="100000">
                      <a:schemeClr val="accent4"/>
                    </a:gs>
                  </a:gsLst>
                  <a:lin ang="5400000" scaled="0"/>
                </a:gradFill>
                <a:effectLst/>
                <a:latin typeface="+mj-lt"/>
                <a:ea typeface="+mn-ea"/>
                <a:cs typeface="Arial" charset="0"/>
              </a:defRPr>
            </a:lvl1pPr>
          </a:lstStyle>
          <a:p>
            <a:pPr defTabSz="1119094">
              <a:defRPr/>
            </a:pPr>
            <a:r>
              <a:rPr lang="en-US" sz="4319" spc="-123" dirty="0">
                <a:solidFill>
                  <a:schemeClr val="bg1"/>
                </a:solidFill>
                <a:latin typeface="Segoe UI Light"/>
              </a:rPr>
              <a:t>ISV Partnership Program</a:t>
            </a:r>
          </a:p>
          <a:p>
            <a:pPr marL="411407" indent="-411407" defTabSz="1119094">
              <a:buFont typeface="Arial" panose="020B0604020202020204" pitchFamily="34" charset="0"/>
              <a:buChar char="•"/>
              <a:defRPr/>
            </a:pPr>
            <a:endParaRPr lang="en-US" sz="1260" spc="-123" dirty="0">
              <a:solidFill>
                <a:schemeClr val="bg1"/>
              </a:solidFill>
            </a:endParaRPr>
          </a:p>
          <a:p>
            <a:pPr marL="411407" indent="-411407" defTabSz="1119094">
              <a:buFont typeface="Arial" panose="020B0604020202020204" pitchFamily="34" charset="0"/>
              <a:buChar char="•"/>
              <a:defRPr/>
            </a:pPr>
            <a:r>
              <a:rPr lang="en-US" sz="2400" spc="-123" dirty="0" err="1">
                <a:solidFill>
                  <a:schemeClr val="bg1"/>
                </a:solidFill>
              </a:rPr>
              <a:t>Supporto</a:t>
            </a:r>
            <a:r>
              <a:rPr lang="en-US" sz="2400" spc="-123" dirty="0">
                <a:solidFill>
                  <a:schemeClr val="bg1"/>
                </a:solidFill>
              </a:rPr>
              <a:t> </a:t>
            </a:r>
            <a:r>
              <a:rPr lang="en-US" sz="2400" spc="-123" dirty="0" err="1">
                <a:solidFill>
                  <a:schemeClr val="bg1"/>
                </a:solidFill>
              </a:rPr>
              <a:t>nello</a:t>
            </a:r>
            <a:r>
              <a:rPr lang="en-US" sz="2400" spc="-123" dirty="0">
                <a:solidFill>
                  <a:schemeClr val="bg1"/>
                </a:solidFill>
              </a:rPr>
              <a:t> </a:t>
            </a:r>
            <a:r>
              <a:rPr lang="en-US" sz="2400" spc="-123" dirty="0" err="1">
                <a:solidFill>
                  <a:schemeClr val="bg1"/>
                </a:solidFill>
              </a:rPr>
              <a:t>sviluppo</a:t>
            </a:r>
            <a:endParaRPr lang="en-US" sz="2400" spc="-123" dirty="0">
              <a:solidFill>
                <a:schemeClr val="bg1"/>
              </a:solidFill>
            </a:endParaRPr>
          </a:p>
          <a:p>
            <a:pPr marL="411407" indent="-411407" defTabSz="1119094">
              <a:buFont typeface="Arial" panose="020B0604020202020204" pitchFamily="34" charset="0"/>
              <a:buChar char="•"/>
              <a:defRPr/>
            </a:pPr>
            <a:r>
              <a:rPr lang="en-US" sz="2400" spc="-123" dirty="0">
                <a:solidFill>
                  <a:schemeClr val="bg1"/>
                </a:solidFill>
                <a:latin typeface="Segoe UI Light"/>
              </a:rPr>
              <a:t>Quattro </a:t>
            </a:r>
            <a:r>
              <a:rPr lang="en-US" sz="2400" spc="-123" dirty="0" err="1">
                <a:solidFill>
                  <a:schemeClr val="bg1"/>
                </a:solidFill>
                <a:latin typeface="Segoe UI Light"/>
              </a:rPr>
              <a:t>giornate</a:t>
            </a:r>
            <a:r>
              <a:rPr lang="en-US" sz="2400" spc="-123" dirty="0">
                <a:solidFill>
                  <a:schemeClr val="bg1"/>
                </a:solidFill>
                <a:latin typeface="Segoe UI Light"/>
              </a:rPr>
              <a:t> di workshop</a:t>
            </a:r>
          </a:p>
          <a:p>
            <a:pPr marL="411407" indent="-411407" defTabSz="1119094">
              <a:buFont typeface="Arial" panose="020B0604020202020204" pitchFamily="34" charset="0"/>
              <a:buChar char="•"/>
              <a:defRPr/>
            </a:pPr>
            <a:r>
              <a:rPr lang="it-IT" sz="2400" spc="-123" dirty="0">
                <a:solidFill>
                  <a:schemeClr val="bg1"/>
                </a:solidFill>
                <a:latin typeface="Segoe UI Light"/>
              </a:rPr>
              <a:t>Attività di Co-Marketing o Co-</a:t>
            </a:r>
            <a:r>
              <a:rPr lang="it-IT" sz="2400" spc="-123" dirty="0" err="1">
                <a:solidFill>
                  <a:schemeClr val="bg1"/>
                </a:solidFill>
                <a:latin typeface="Segoe UI Light"/>
              </a:rPr>
              <a:t>Selling</a:t>
            </a:r>
            <a:endParaRPr lang="en-US" sz="2400" spc="-123" dirty="0">
              <a:solidFill>
                <a:schemeClr val="bg1"/>
              </a:solidFill>
              <a:latin typeface="Segoe UI Light"/>
            </a:endParaRPr>
          </a:p>
        </p:txBody>
      </p:sp>
      <p:sp>
        <p:nvSpPr>
          <p:cNvPr id="29" name="Chevron 28"/>
          <p:cNvSpPr/>
          <p:nvPr/>
        </p:nvSpPr>
        <p:spPr>
          <a:xfrm>
            <a:off x="1168397" y="3991016"/>
            <a:ext cx="2084537" cy="429806"/>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22614" fontAlgn="base">
              <a:spcBef>
                <a:spcPct val="0"/>
              </a:spcBef>
              <a:spcAft>
                <a:spcPct val="0"/>
              </a:spcAft>
              <a:defRPr/>
            </a:pPr>
            <a:r>
              <a:rPr lang="en-US" sz="1319" kern="0" spc="-46" dirty="0">
                <a:solidFill>
                  <a:schemeClr val="tx1"/>
                </a:solidFill>
                <a:latin typeface="Segoe UI"/>
                <a:ea typeface="Segoe UI" pitchFamily="34" charset="0"/>
                <a:cs typeface="Segoe UI" pitchFamily="34" charset="0"/>
              </a:rPr>
              <a:t>Studio di </a:t>
            </a:r>
            <a:r>
              <a:rPr lang="en-US" sz="1319" kern="0" spc="-46" dirty="0" err="1">
                <a:solidFill>
                  <a:schemeClr val="tx1"/>
                </a:solidFill>
                <a:latin typeface="Segoe UI"/>
                <a:ea typeface="Segoe UI" pitchFamily="34" charset="0"/>
                <a:cs typeface="Segoe UI" pitchFamily="34" charset="0"/>
              </a:rPr>
              <a:t>partenza</a:t>
            </a:r>
            <a:endParaRPr lang="en-US" sz="1319" kern="0" spc="-46" dirty="0">
              <a:solidFill>
                <a:schemeClr val="tx1"/>
              </a:solidFill>
              <a:latin typeface="Segoe UI"/>
              <a:ea typeface="Segoe UI" pitchFamily="34" charset="0"/>
              <a:cs typeface="Segoe UI" pitchFamily="34" charset="0"/>
            </a:endParaRPr>
          </a:p>
        </p:txBody>
      </p:sp>
      <p:sp>
        <p:nvSpPr>
          <p:cNvPr id="53" name="Chevron 52"/>
          <p:cNvSpPr/>
          <p:nvPr/>
        </p:nvSpPr>
        <p:spPr>
          <a:xfrm>
            <a:off x="3120289" y="3991016"/>
            <a:ext cx="2084537" cy="429806"/>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22614" fontAlgn="base">
              <a:spcBef>
                <a:spcPct val="0"/>
              </a:spcBef>
              <a:spcAft>
                <a:spcPct val="0"/>
              </a:spcAft>
            </a:pPr>
            <a:r>
              <a:rPr lang="en-US" sz="1319" kern="0" spc="-46" dirty="0" err="1">
                <a:solidFill>
                  <a:schemeClr val="tx1"/>
                </a:solidFill>
                <a:latin typeface="Segoe UI"/>
                <a:ea typeface="Segoe UI" pitchFamily="34" charset="0"/>
                <a:cs typeface="Segoe UI" pitchFamily="34" charset="0"/>
              </a:rPr>
              <a:t>Architettura</a:t>
            </a:r>
            <a:endParaRPr lang="en-US" sz="1319" kern="0" spc="-46" dirty="0">
              <a:solidFill>
                <a:schemeClr val="tx1"/>
              </a:solidFill>
              <a:latin typeface="Segoe UI"/>
              <a:ea typeface="Segoe UI" pitchFamily="34" charset="0"/>
              <a:cs typeface="Segoe UI" pitchFamily="34" charset="0"/>
            </a:endParaRPr>
          </a:p>
        </p:txBody>
      </p:sp>
      <p:sp>
        <p:nvSpPr>
          <p:cNvPr id="54" name="Chevron 53"/>
          <p:cNvSpPr/>
          <p:nvPr/>
        </p:nvSpPr>
        <p:spPr>
          <a:xfrm>
            <a:off x="5072181" y="3991017"/>
            <a:ext cx="2084537" cy="429806"/>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22614" fontAlgn="base">
              <a:spcBef>
                <a:spcPct val="0"/>
              </a:spcBef>
              <a:spcAft>
                <a:spcPct val="0"/>
              </a:spcAft>
            </a:pPr>
            <a:r>
              <a:rPr lang="en-US" sz="1319" kern="0" spc="-46" dirty="0">
                <a:solidFill>
                  <a:schemeClr val="tx1"/>
                </a:solidFill>
                <a:latin typeface="Segoe UI"/>
                <a:ea typeface="Segoe UI" pitchFamily="34" charset="0"/>
                <a:cs typeface="Segoe UI" pitchFamily="34" charset="0"/>
              </a:rPr>
              <a:t>Acceleration Lab</a:t>
            </a:r>
          </a:p>
        </p:txBody>
      </p:sp>
      <p:sp>
        <p:nvSpPr>
          <p:cNvPr id="55" name="Chevron 54"/>
          <p:cNvSpPr/>
          <p:nvPr/>
        </p:nvSpPr>
        <p:spPr>
          <a:xfrm>
            <a:off x="7024072" y="3991017"/>
            <a:ext cx="2084537" cy="429806"/>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22614" fontAlgn="base">
              <a:spcBef>
                <a:spcPct val="0"/>
              </a:spcBef>
              <a:spcAft>
                <a:spcPct val="0"/>
              </a:spcAft>
            </a:pPr>
            <a:r>
              <a:rPr lang="en-US" sz="1319" kern="0" spc="-46" dirty="0">
                <a:solidFill>
                  <a:schemeClr val="tx1"/>
                </a:solidFill>
                <a:latin typeface="Segoe UI"/>
                <a:ea typeface="Segoe UI" pitchFamily="34" charset="0"/>
                <a:cs typeface="Segoe UI" pitchFamily="34" charset="0"/>
              </a:rPr>
              <a:t>Call </a:t>
            </a:r>
            <a:r>
              <a:rPr lang="en-US" sz="1319" kern="0" spc="-46" dirty="0" err="1">
                <a:solidFill>
                  <a:schemeClr val="tx1"/>
                </a:solidFill>
                <a:latin typeface="Segoe UI"/>
                <a:ea typeface="Segoe UI" pitchFamily="34" charset="0"/>
                <a:cs typeface="Segoe UI" pitchFamily="34" charset="0"/>
              </a:rPr>
              <a:t>Revisione</a:t>
            </a:r>
            <a:r>
              <a:rPr lang="en-US" sz="1319" kern="0" spc="-46" dirty="0">
                <a:solidFill>
                  <a:schemeClr val="tx1"/>
                </a:solidFill>
                <a:latin typeface="Segoe UI"/>
                <a:ea typeface="Segoe UI" pitchFamily="34" charset="0"/>
                <a:cs typeface="Segoe UI" pitchFamily="34" charset="0"/>
              </a:rPr>
              <a:t> finale</a:t>
            </a:r>
          </a:p>
        </p:txBody>
      </p:sp>
      <p:sp>
        <p:nvSpPr>
          <p:cNvPr id="3" name="TextBox 2"/>
          <p:cNvSpPr txBox="1"/>
          <p:nvPr/>
        </p:nvSpPr>
        <p:spPr>
          <a:xfrm>
            <a:off x="1168397" y="3365365"/>
            <a:ext cx="3204271" cy="443098"/>
          </a:xfrm>
          <a:prstGeom prst="rect">
            <a:avLst/>
          </a:prstGeom>
          <a:noFill/>
        </p:spPr>
        <p:txBody>
          <a:bodyPr wrap="none" lIns="0" tIns="0" rIns="0" bIns="0" rtlCol="0">
            <a:spAutoFit/>
          </a:bodyPr>
          <a:lstStyle/>
          <a:p>
            <a:pPr defTabSz="1097087"/>
            <a:r>
              <a:rPr lang="en-US" sz="2879" kern="0" dirty="0">
                <a:solidFill>
                  <a:schemeClr val="accent1">
                    <a:lumMod val="60000"/>
                    <a:lumOff val="40000"/>
                  </a:schemeClr>
                </a:solidFill>
                <a:latin typeface="Segoe UI Light" pitchFamily="34" charset="0"/>
              </a:rPr>
              <a:t>Il </a:t>
            </a:r>
            <a:r>
              <a:rPr lang="en-US" sz="2879" kern="0" dirty="0" err="1">
                <a:solidFill>
                  <a:schemeClr val="accent1">
                    <a:lumMod val="60000"/>
                    <a:lumOff val="40000"/>
                  </a:schemeClr>
                </a:solidFill>
                <a:latin typeface="Segoe UI Light" pitchFamily="34" charset="0"/>
              </a:rPr>
              <a:t>supporto</a:t>
            </a:r>
            <a:r>
              <a:rPr lang="en-US" sz="2879" kern="0" dirty="0">
                <a:solidFill>
                  <a:schemeClr val="accent1">
                    <a:lumMod val="60000"/>
                    <a:lumOff val="40000"/>
                  </a:schemeClr>
                </a:solidFill>
                <a:latin typeface="Segoe UI Light" pitchFamily="34" charset="0"/>
              </a:rPr>
              <a:t> Microsoft</a:t>
            </a:r>
          </a:p>
        </p:txBody>
      </p:sp>
      <p:sp>
        <p:nvSpPr>
          <p:cNvPr id="4" name="Rectangle 3"/>
          <p:cNvSpPr/>
          <p:nvPr/>
        </p:nvSpPr>
        <p:spPr bwMode="auto">
          <a:xfrm>
            <a:off x="1177856" y="4500325"/>
            <a:ext cx="1853762" cy="10876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12" tIns="54856" rIns="54856" bIns="109712" numCol="1" spcCol="0" rtlCol="0" fromWordArt="0" anchor="ctr" anchorCtr="0" forceAA="0" compatLnSpc="1">
            <a:prstTxWarp prst="textNoShape">
              <a:avLst/>
            </a:prstTxWarp>
            <a:noAutofit/>
          </a:bodyPr>
          <a:lstStyle/>
          <a:p>
            <a:pPr algn="ctr" defTabSz="1096726" fontAlgn="base">
              <a:spcBef>
                <a:spcPct val="0"/>
              </a:spcBef>
              <a:spcAft>
                <a:spcPct val="0"/>
              </a:spcAft>
            </a:pPr>
            <a:r>
              <a:rPr lang="en-US" sz="1440" kern="0" spc="-60" dirty="0">
                <a:solidFill>
                  <a:schemeClr val="tx1"/>
                </a:solidFill>
                <a:latin typeface="Segoe UI" pitchFamily="34" charset="0"/>
                <a:ea typeface="Segoe UI" pitchFamily="34" charset="0"/>
                <a:cs typeface="Segoe UI" pitchFamily="34" charset="0"/>
              </a:rPr>
              <a:t>Una </a:t>
            </a:r>
            <a:r>
              <a:rPr lang="en-US" sz="1440" kern="0" spc="-60" dirty="0" err="1">
                <a:solidFill>
                  <a:schemeClr val="tx1"/>
                </a:solidFill>
                <a:latin typeface="Segoe UI" pitchFamily="34" charset="0"/>
                <a:ea typeface="Segoe UI" pitchFamily="34" charset="0"/>
                <a:cs typeface="Segoe UI" pitchFamily="34" charset="0"/>
              </a:rPr>
              <a:t>giornata</a:t>
            </a:r>
            <a:r>
              <a:rPr lang="en-US" sz="1440" kern="0" spc="-60" dirty="0">
                <a:solidFill>
                  <a:schemeClr val="tx1"/>
                </a:solidFill>
                <a:latin typeface="Segoe UI" pitchFamily="34" charset="0"/>
                <a:ea typeface="Segoe UI" pitchFamily="34" charset="0"/>
                <a:cs typeface="Segoe UI" pitchFamily="34" charset="0"/>
              </a:rPr>
              <a:t> di “Envision Workshop”</a:t>
            </a:r>
          </a:p>
        </p:txBody>
      </p:sp>
      <p:sp>
        <p:nvSpPr>
          <p:cNvPr id="12" name="Rectangle 11"/>
          <p:cNvSpPr/>
          <p:nvPr/>
        </p:nvSpPr>
        <p:spPr bwMode="auto">
          <a:xfrm>
            <a:off x="3129748" y="4500325"/>
            <a:ext cx="1853762" cy="10876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12" tIns="54856" rIns="54856" bIns="109712" numCol="1" spcCol="0" rtlCol="0" fromWordArt="0" anchor="ctr" anchorCtr="0" forceAA="0" compatLnSpc="1">
            <a:prstTxWarp prst="textNoShape">
              <a:avLst/>
            </a:prstTxWarp>
            <a:noAutofit/>
          </a:bodyPr>
          <a:lstStyle/>
          <a:p>
            <a:pPr algn="ctr" defTabSz="1096726" fontAlgn="base">
              <a:spcBef>
                <a:spcPct val="0"/>
              </a:spcBef>
              <a:spcAft>
                <a:spcPct val="0"/>
              </a:spcAft>
            </a:pPr>
            <a:r>
              <a:rPr lang="en-US" sz="1440" kern="0" spc="-60" dirty="0">
                <a:solidFill>
                  <a:schemeClr val="tx1"/>
                </a:solidFill>
                <a:latin typeface="Segoe UI" pitchFamily="34" charset="0"/>
                <a:ea typeface="Segoe UI" pitchFamily="34" charset="0"/>
                <a:cs typeface="Segoe UI" pitchFamily="34" charset="0"/>
              </a:rPr>
              <a:t>Call di studio </a:t>
            </a:r>
            <a:r>
              <a:rPr lang="en-US" sz="1440" kern="0" spc="-60" dirty="0" err="1">
                <a:solidFill>
                  <a:schemeClr val="tx1"/>
                </a:solidFill>
                <a:latin typeface="Segoe UI" pitchFamily="34" charset="0"/>
                <a:ea typeface="Segoe UI" pitchFamily="34" charset="0"/>
                <a:cs typeface="Segoe UI" pitchFamily="34" charset="0"/>
              </a:rPr>
              <a:t>architetturale</a:t>
            </a:r>
            <a:endParaRPr lang="en-US" sz="1440" kern="0" spc="-60" dirty="0">
              <a:solidFill>
                <a:schemeClr val="tx1"/>
              </a:solidFill>
              <a:latin typeface="Segoe UI" pitchFamily="34" charset="0"/>
              <a:ea typeface="Segoe UI" pitchFamily="34" charset="0"/>
              <a:cs typeface="Segoe UI" pitchFamily="34" charset="0"/>
            </a:endParaRPr>
          </a:p>
        </p:txBody>
      </p:sp>
      <p:sp>
        <p:nvSpPr>
          <p:cNvPr id="13" name="Rectangle 12"/>
          <p:cNvSpPr/>
          <p:nvPr/>
        </p:nvSpPr>
        <p:spPr bwMode="auto">
          <a:xfrm>
            <a:off x="5072181" y="4500324"/>
            <a:ext cx="1853762" cy="10876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12" tIns="54856" rIns="54856" bIns="109712" numCol="1" spcCol="0" rtlCol="0" fromWordArt="0" anchor="ctr" anchorCtr="0" forceAA="0" compatLnSpc="1">
            <a:prstTxWarp prst="textNoShape">
              <a:avLst/>
            </a:prstTxWarp>
            <a:noAutofit/>
          </a:bodyPr>
          <a:lstStyle/>
          <a:p>
            <a:pPr algn="ctr" defTabSz="1096726" fontAlgn="base">
              <a:spcBef>
                <a:spcPct val="0"/>
              </a:spcBef>
              <a:spcAft>
                <a:spcPct val="0"/>
              </a:spcAft>
            </a:pPr>
            <a:r>
              <a:rPr lang="en-US" sz="1440" kern="0" spc="-60" dirty="0">
                <a:solidFill>
                  <a:schemeClr val="tx1"/>
                </a:solidFill>
                <a:latin typeface="Segoe UI" pitchFamily="34" charset="0"/>
                <a:ea typeface="Segoe UI" pitchFamily="34" charset="0"/>
                <a:cs typeface="Segoe UI" pitchFamily="34" charset="0"/>
              </a:rPr>
              <a:t>3 </a:t>
            </a:r>
            <a:r>
              <a:rPr lang="en-US" sz="1440" kern="0" spc="-60" dirty="0" err="1">
                <a:solidFill>
                  <a:schemeClr val="tx1"/>
                </a:solidFill>
                <a:latin typeface="Segoe UI" pitchFamily="34" charset="0"/>
                <a:ea typeface="Segoe UI" pitchFamily="34" charset="0"/>
                <a:cs typeface="Segoe UI" pitchFamily="34" charset="0"/>
              </a:rPr>
              <a:t>giorni</a:t>
            </a:r>
            <a:r>
              <a:rPr lang="en-US" sz="1440" kern="0" spc="-60" dirty="0">
                <a:solidFill>
                  <a:schemeClr val="tx1"/>
                </a:solidFill>
                <a:latin typeface="Segoe UI" pitchFamily="34" charset="0"/>
                <a:ea typeface="Segoe UI" pitchFamily="34" charset="0"/>
                <a:cs typeface="Segoe UI" pitchFamily="34" charset="0"/>
              </a:rPr>
              <a:t> di Workshop</a:t>
            </a:r>
          </a:p>
        </p:txBody>
      </p:sp>
      <p:sp>
        <p:nvSpPr>
          <p:cNvPr id="14" name="Rectangle 13"/>
          <p:cNvSpPr/>
          <p:nvPr/>
        </p:nvSpPr>
        <p:spPr bwMode="auto">
          <a:xfrm>
            <a:off x="7024072" y="4500325"/>
            <a:ext cx="1853762" cy="10876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12" tIns="54856" rIns="54856" bIns="109712" numCol="1" spcCol="0" rtlCol="0" fromWordArt="0" anchor="ctr" anchorCtr="0" forceAA="0" compatLnSpc="1">
            <a:prstTxWarp prst="textNoShape">
              <a:avLst/>
            </a:prstTxWarp>
            <a:noAutofit/>
          </a:bodyPr>
          <a:lstStyle/>
          <a:p>
            <a:pPr algn="ctr" defTabSz="1096726" fontAlgn="base">
              <a:spcBef>
                <a:spcPct val="0"/>
              </a:spcBef>
              <a:spcAft>
                <a:spcPct val="0"/>
              </a:spcAft>
            </a:pPr>
            <a:r>
              <a:rPr lang="en-US" sz="1440" kern="0" spc="-60" dirty="0" err="1">
                <a:solidFill>
                  <a:schemeClr val="tx1"/>
                </a:solidFill>
                <a:latin typeface="Segoe UI" pitchFamily="34" charset="0"/>
                <a:ea typeface="Segoe UI" pitchFamily="34" charset="0"/>
                <a:cs typeface="Segoe UI" pitchFamily="34" charset="0"/>
              </a:rPr>
              <a:t>Una</a:t>
            </a:r>
            <a:r>
              <a:rPr lang="en-US" sz="1440" kern="0" spc="-60" dirty="0">
                <a:solidFill>
                  <a:schemeClr val="tx1"/>
                </a:solidFill>
                <a:latin typeface="Segoe UI" pitchFamily="34" charset="0"/>
                <a:ea typeface="Segoe UI" pitchFamily="34" charset="0"/>
                <a:cs typeface="Segoe UI" pitchFamily="34" charset="0"/>
              </a:rPr>
              <a:t> call con </a:t>
            </a:r>
            <a:r>
              <a:rPr lang="en-US" sz="1440" kern="0" spc="-60" dirty="0" err="1">
                <a:solidFill>
                  <a:schemeClr val="tx1"/>
                </a:solidFill>
                <a:latin typeface="Segoe UI" pitchFamily="34" charset="0"/>
                <a:ea typeface="Segoe UI" pitchFamily="34" charset="0"/>
                <a:cs typeface="Segoe UI" pitchFamily="34" charset="0"/>
              </a:rPr>
              <a:t>i</a:t>
            </a:r>
            <a:r>
              <a:rPr lang="en-US" sz="1440" kern="0" spc="-60" dirty="0">
                <a:solidFill>
                  <a:schemeClr val="tx1"/>
                </a:solidFill>
                <a:latin typeface="Segoe UI" pitchFamily="34" charset="0"/>
                <a:ea typeface="Segoe UI" pitchFamily="34" charset="0"/>
                <a:cs typeface="Segoe UI" pitchFamily="34" charset="0"/>
              </a:rPr>
              <a:t> </a:t>
            </a:r>
            <a:r>
              <a:rPr lang="en-US" sz="1440" kern="0" spc="-60" dirty="0" err="1">
                <a:solidFill>
                  <a:schemeClr val="tx1"/>
                </a:solidFill>
                <a:latin typeface="Segoe UI" pitchFamily="34" charset="0"/>
                <a:ea typeface="Segoe UI" pitchFamily="34" charset="0"/>
                <a:cs typeface="Segoe UI" pitchFamily="34" charset="0"/>
              </a:rPr>
              <a:t>nostri</a:t>
            </a:r>
            <a:r>
              <a:rPr lang="en-US" sz="1440" kern="0" spc="-60" dirty="0">
                <a:solidFill>
                  <a:schemeClr val="tx1"/>
                </a:solidFill>
                <a:latin typeface="Segoe UI" pitchFamily="34" charset="0"/>
                <a:ea typeface="Segoe UI" pitchFamily="34" charset="0"/>
                <a:cs typeface="Segoe UI" pitchFamily="34" charset="0"/>
              </a:rPr>
              <a:t> </a:t>
            </a:r>
            <a:r>
              <a:rPr lang="en-US" sz="1440" kern="0" spc="-60" dirty="0" err="1">
                <a:solidFill>
                  <a:schemeClr val="tx1"/>
                </a:solidFill>
                <a:latin typeface="Segoe UI" pitchFamily="34" charset="0"/>
                <a:ea typeface="Segoe UI" pitchFamily="34" charset="0"/>
                <a:cs typeface="Segoe UI" pitchFamily="34" charset="0"/>
              </a:rPr>
              <a:t>esperti</a:t>
            </a:r>
            <a:endParaRPr lang="en-US" sz="1440" kern="0" spc="-60" dirty="0">
              <a:solidFill>
                <a:schemeClr val="tx1"/>
              </a:solidFill>
              <a:latin typeface="Segoe UI" pitchFamily="34" charset="0"/>
              <a:ea typeface="Segoe UI" pitchFamily="34" charset="0"/>
              <a:cs typeface="Segoe UI" pitchFamily="34" charset="0"/>
            </a:endParaRPr>
          </a:p>
        </p:txBody>
      </p:sp>
      <p:sp>
        <p:nvSpPr>
          <p:cNvPr id="16" name="Chevron 15"/>
          <p:cNvSpPr/>
          <p:nvPr/>
        </p:nvSpPr>
        <p:spPr>
          <a:xfrm>
            <a:off x="1168398" y="2752644"/>
            <a:ext cx="7940211" cy="429507"/>
          </a:xfrm>
          <a:prstGeom prst="chevron">
            <a:avLst/>
          </a:prstGeom>
          <a:solidFill>
            <a:srgbClr val="8CC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22614" fontAlgn="base">
              <a:spcBef>
                <a:spcPct val="0"/>
              </a:spcBef>
              <a:spcAft>
                <a:spcPct val="0"/>
              </a:spcAft>
              <a:defRPr/>
            </a:pPr>
            <a:r>
              <a:rPr lang="en-US" sz="1319" kern="0" spc="-46" dirty="0" err="1">
                <a:solidFill>
                  <a:schemeClr val="tx1"/>
                </a:solidFill>
                <a:latin typeface="Segoe UI"/>
                <a:ea typeface="Segoe UI" pitchFamily="34" charset="0"/>
                <a:cs typeface="Segoe UI" pitchFamily="34" charset="0"/>
              </a:rPr>
              <a:t>Avere</a:t>
            </a:r>
            <a:r>
              <a:rPr lang="en-US" sz="1319" kern="0" spc="-46" dirty="0">
                <a:solidFill>
                  <a:schemeClr val="tx1"/>
                </a:solidFill>
                <a:latin typeface="Segoe UI"/>
                <a:ea typeface="Segoe UI" pitchFamily="34" charset="0"/>
                <a:cs typeface="Segoe UI" pitchFamily="34" charset="0"/>
              </a:rPr>
              <a:t> la </a:t>
            </a:r>
            <a:r>
              <a:rPr lang="en-US" sz="1319" kern="0" spc="-46" dirty="0" err="1">
                <a:solidFill>
                  <a:schemeClr val="tx1"/>
                </a:solidFill>
                <a:latin typeface="Segoe UI"/>
                <a:ea typeface="Segoe UI" pitchFamily="34" charset="0"/>
                <a:cs typeface="Segoe UI" pitchFamily="34" charset="0"/>
              </a:rPr>
              <a:t>vostra</a:t>
            </a:r>
            <a:r>
              <a:rPr lang="en-US" sz="1319" kern="0" spc="-46" dirty="0">
                <a:solidFill>
                  <a:schemeClr val="tx1"/>
                </a:solidFill>
                <a:latin typeface="Segoe UI"/>
                <a:ea typeface="Segoe UI" pitchFamily="34" charset="0"/>
                <a:cs typeface="Segoe UI" pitchFamily="34" charset="0"/>
              </a:rPr>
              <a:t> </a:t>
            </a:r>
            <a:r>
              <a:rPr lang="en-US" sz="1319" kern="0" spc="-46" dirty="0" err="1">
                <a:solidFill>
                  <a:schemeClr val="tx1"/>
                </a:solidFill>
                <a:latin typeface="Segoe UI"/>
                <a:ea typeface="Segoe UI" pitchFamily="34" charset="0"/>
                <a:cs typeface="Segoe UI" pitchFamily="34" charset="0"/>
              </a:rPr>
              <a:t>applicazione</a:t>
            </a:r>
            <a:r>
              <a:rPr lang="en-US" sz="1319" kern="0" spc="-46" dirty="0">
                <a:solidFill>
                  <a:schemeClr val="tx1"/>
                </a:solidFill>
                <a:latin typeface="Segoe UI"/>
                <a:ea typeface="Segoe UI" pitchFamily="34" charset="0"/>
                <a:cs typeface="Segoe UI" pitchFamily="34" charset="0"/>
              </a:rPr>
              <a:t> </a:t>
            </a:r>
            <a:r>
              <a:rPr lang="en-US" sz="1319" kern="0" spc="-46" dirty="0" err="1">
                <a:solidFill>
                  <a:schemeClr val="tx1"/>
                </a:solidFill>
                <a:latin typeface="Segoe UI"/>
                <a:ea typeface="Segoe UI" pitchFamily="34" charset="0"/>
                <a:cs typeface="Segoe UI" pitchFamily="34" charset="0"/>
              </a:rPr>
              <a:t>moderna</a:t>
            </a:r>
            <a:r>
              <a:rPr lang="en-US" sz="1319" kern="0" spc="-46" dirty="0">
                <a:solidFill>
                  <a:schemeClr val="tx1"/>
                </a:solidFill>
                <a:latin typeface="Segoe UI"/>
                <a:ea typeface="Segoe UI" pitchFamily="34" charset="0"/>
                <a:cs typeface="Segoe UI" pitchFamily="34" charset="0"/>
              </a:rPr>
              <a:t>, </a:t>
            </a:r>
            <a:r>
              <a:rPr lang="en-US" sz="1319" kern="0" spc="-46" dirty="0" err="1">
                <a:solidFill>
                  <a:schemeClr val="tx1"/>
                </a:solidFill>
                <a:latin typeface="Segoe UI"/>
                <a:ea typeface="Segoe UI" pitchFamily="34" charset="0"/>
                <a:cs typeface="Segoe UI" pitchFamily="34" charset="0"/>
              </a:rPr>
              <a:t>basata</a:t>
            </a:r>
            <a:r>
              <a:rPr lang="en-US" sz="1319" kern="0" spc="-46" dirty="0">
                <a:solidFill>
                  <a:schemeClr val="tx1"/>
                </a:solidFill>
                <a:latin typeface="Segoe UI"/>
                <a:ea typeface="Segoe UI" pitchFamily="34" charset="0"/>
                <a:cs typeface="Segoe UI" pitchFamily="34" charset="0"/>
              </a:rPr>
              <a:t> su Microsoft Azure o Office 365</a:t>
            </a:r>
          </a:p>
        </p:txBody>
      </p:sp>
      <p:sp>
        <p:nvSpPr>
          <p:cNvPr id="21" name="TextBox 20"/>
          <p:cNvSpPr txBox="1"/>
          <p:nvPr/>
        </p:nvSpPr>
        <p:spPr>
          <a:xfrm>
            <a:off x="1168396" y="2269757"/>
            <a:ext cx="4076449" cy="443098"/>
          </a:xfrm>
          <a:prstGeom prst="rect">
            <a:avLst/>
          </a:prstGeom>
          <a:noFill/>
        </p:spPr>
        <p:txBody>
          <a:bodyPr wrap="none" lIns="0" tIns="0" rIns="0" bIns="0" rtlCol="0">
            <a:spAutoFit/>
          </a:bodyPr>
          <a:lstStyle/>
          <a:p>
            <a:pPr defTabSz="1097087"/>
            <a:r>
              <a:rPr lang="en-US" sz="2879" kern="0" dirty="0" err="1">
                <a:solidFill>
                  <a:srgbClr val="CCFF66"/>
                </a:solidFill>
                <a:latin typeface="Segoe UI Light" pitchFamily="34" charset="0"/>
              </a:rPr>
              <a:t>Cosa</a:t>
            </a:r>
            <a:r>
              <a:rPr lang="en-US" sz="2879" kern="0" dirty="0">
                <a:solidFill>
                  <a:srgbClr val="CCFF66"/>
                </a:solidFill>
                <a:latin typeface="Segoe UI Light" pitchFamily="34" charset="0"/>
              </a:rPr>
              <a:t> </a:t>
            </a:r>
            <a:r>
              <a:rPr lang="en-US" sz="2879" kern="0" dirty="0" err="1">
                <a:solidFill>
                  <a:srgbClr val="CCFF66"/>
                </a:solidFill>
                <a:latin typeface="Segoe UI Light" pitchFamily="34" charset="0"/>
              </a:rPr>
              <a:t>chiediamo</a:t>
            </a:r>
            <a:r>
              <a:rPr lang="en-US" sz="2879" kern="0" dirty="0">
                <a:solidFill>
                  <a:srgbClr val="CCFF66"/>
                </a:solidFill>
                <a:latin typeface="Segoe UI Light" pitchFamily="34" charset="0"/>
              </a:rPr>
              <a:t> in </a:t>
            </a:r>
            <a:r>
              <a:rPr lang="en-US" sz="2879" kern="0" dirty="0" err="1">
                <a:solidFill>
                  <a:srgbClr val="CCFF66"/>
                </a:solidFill>
                <a:latin typeface="Segoe UI Light" pitchFamily="34" charset="0"/>
              </a:rPr>
              <a:t>cambio</a:t>
            </a:r>
            <a:endParaRPr lang="en-US" sz="2879" kern="0" dirty="0">
              <a:solidFill>
                <a:srgbClr val="CCFF66"/>
              </a:solidFill>
              <a:latin typeface="Segoe UI Light" pitchFamily="34" charset="0"/>
            </a:endParaRPr>
          </a:p>
        </p:txBody>
      </p:sp>
      <p:sp>
        <p:nvSpPr>
          <p:cNvPr id="19" name="Rectangle 18"/>
          <p:cNvSpPr/>
          <p:nvPr/>
        </p:nvSpPr>
        <p:spPr bwMode="auto">
          <a:xfrm>
            <a:off x="9319667" y="3991015"/>
            <a:ext cx="2151236" cy="1596976"/>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12" tIns="54856" rIns="54856" bIns="109712" numCol="1" spcCol="0" rtlCol="0" fromWordArt="0" anchor="ctr" anchorCtr="0" forceAA="0" compatLnSpc="1">
            <a:prstTxWarp prst="textNoShape">
              <a:avLst/>
            </a:prstTxWarp>
            <a:noAutofit/>
          </a:bodyPr>
          <a:lstStyle/>
          <a:p>
            <a:pPr algn="ctr" defTabSz="1096726" fontAlgn="base">
              <a:spcBef>
                <a:spcPct val="0"/>
              </a:spcBef>
              <a:spcAft>
                <a:spcPct val="0"/>
              </a:spcAft>
            </a:pPr>
            <a:r>
              <a:rPr lang="en-US" sz="1679" b="1" kern="0" spc="-60" dirty="0">
                <a:solidFill>
                  <a:schemeClr val="tx1"/>
                </a:solidFill>
                <a:latin typeface="Segoe UI" pitchFamily="34" charset="0"/>
                <a:ea typeface="Segoe UI" pitchFamily="34" charset="0"/>
                <a:cs typeface="Segoe UI" pitchFamily="34" charset="0"/>
              </a:rPr>
              <a:t>Co-Marketing</a:t>
            </a:r>
            <a:br>
              <a:rPr lang="en-US" sz="1679" b="1" kern="0" spc="-60" dirty="0">
                <a:solidFill>
                  <a:schemeClr val="tx1"/>
                </a:solidFill>
                <a:latin typeface="Segoe UI" pitchFamily="34" charset="0"/>
                <a:ea typeface="Segoe UI" pitchFamily="34" charset="0"/>
                <a:cs typeface="Segoe UI" pitchFamily="34" charset="0"/>
              </a:rPr>
            </a:br>
            <a:r>
              <a:rPr lang="en-US" sz="1679" b="1" kern="0" spc="-60" dirty="0">
                <a:solidFill>
                  <a:schemeClr val="tx1"/>
                </a:solidFill>
                <a:latin typeface="Segoe UI" pitchFamily="34" charset="0"/>
                <a:ea typeface="Segoe UI" pitchFamily="34" charset="0"/>
                <a:cs typeface="Segoe UI" pitchFamily="34" charset="0"/>
              </a:rPr>
              <a:t>Co-Selling</a:t>
            </a:r>
            <a:br>
              <a:rPr lang="en-US" sz="1440" kern="0" spc="-60" dirty="0">
                <a:solidFill>
                  <a:schemeClr val="tx1"/>
                </a:solidFill>
                <a:latin typeface="Segoe UI" pitchFamily="34" charset="0"/>
                <a:ea typeface="Segoe UI" pitchFamily="34" charset="0"/>
                <a:cs typeface="Segoe UI" pitchFamily="34" charset="0"/>
              </a:rPr>
            </a:br>
            <a:br>
              <a:rPr lang="en-US" sz="1440" kern="0" spc="-60" dirty="0">
                <a:solidFill>
                  <a:schemeClr val="tx1"/>
                </a:solidFill>
                <a:latin typeface="Segoe UI" pitchFamily="34" charset="0"/>
                <a:ea typeface="Segoe UI" pitchFamily="34" charset="0"/>
                <a:cs typeface="Segoe UI" pitchFamily="34" charset="0"/>
              </a:rPr>
            </a:br>
            <a:r>
              <a:rPr lang="en-US" sz="1440" kern="0" spc="-60" dirty="0">
                <a:solidFill>
                  <a:schemeClr val="tx1"/>
                </a:solidFill>
                <a:latin typeface="Segoe UI" pitchFamily="34" charset="0"/>
                <a:ea typeface="Segoe UI" pitchFamily="34" charset="0"/>
                <a:cs typeface="Segoe UI" pitchFamily="34" charset="0"/>
              </a:rPr>
              <a:t>Da </a:t>
            </a:r>
            <a:r>
              <a:rPr lang="en-US" sz="1440" kern="0" spc="-60" dirty="0" err="1">
                <a:solidFill>
                  <a:schemeClr val="tx1"/>
                </a:solidFill>
                <a:latin typeface="Segoe UI" pitchFamily="34" charset="0"/>
                <a:ea typeface="Segoe UI" pitchFamily="34" charset="0"/>
                <a:cs typeface="Segoe UI" pitchFamily="34" charset="0"/>
              </a:rPr>
              <a:t>definire</a:t>
            </a:r>
            <a:r>
              <a:rPr lang="en-US" sz="1440" kern="0" spc="-60" dirty="0">
                <a:solidFill>
                  <a:schemeClr val="tx1"/>
                </a:solidFill>
                <a:latin typeface="Segoe UI" pitchFamily="34" charset="0"/>
                <a:ea typeface="Segoe UI" pitchFamily="34" charset="0"/>
                <a:cs typeface="Segoe UI" pitchFamily="34" charset="0"/>
              </a:rPr>
              <a:t> </a:t>
            </a:r>
            <a:r>
              <a:rPr lang="en-US" sz="1440" kern="0" spc="-60" dirty="0" err="1">
                <a:solidFill>
                  <a:schemeClr val="tx1"/>
                </a:solidFill>
                <a:latin typeface="Segoe UI" pitchFamily="34" charset="0"/>
                <a:ea typeface="Segoe UI" pitchFamily="34" charset="0"/>
                <a:cs typeface="Segoe UI" pitchFamily="34" charset="0"/>
              </a:rPr>
              <a:t>congiuntamente</a:t>
            </a:r>
            <a:r>
              <a:rPr lang="en-US" sz="1440" kern="0" spc="-60" dirty="0">
                <a:solidFill>
                  <a:schemeClr val="tx1"/>
                </a:solidFill>
                <a:latin typeface="Segoe UI" pitchFamily="34" charset="0"/>
                <a:ea typeface="Segoe UI" pitchFamily="34" charset="0"/>
                <a:cs typeface="Segoe UI" pitchFamily="34" charset="0"/>
              </a:rPr>
              <a:t> in </a:t>
            </a:r>
            <a:r>
              <a:rPr lang="en-US" sz="1440" kern="0" spc="-60" dirty="0" err="1">
                <a:solidFill>
                  <a:schemeClr val="tx1"/>
                </a:solidFill>
                <a:latin typeface="Segoe UI" pitchFamily="34" charset="0"/>
                <a:ea typeface="Segoe UI" pitchFamily="34" charset="0"/>
                <a:cs typeface="Segoe UI" pitchFamily="34" charset="0"/>
              </a:rPr>
              <a:t>considerazione</a:t>
            </a:r>
            <a:r>
              <a:rPr lang="en-US" sz="1440" kern="0" spc="-60" dirty="0">
                <a:solidFill>
                  <a:schemeClr val="tx1"/>
                </a:solidFill>
                <a:latin typeface="Segoe UI" pitchFamily="34" charset="0"/>
                <a:ea typeface="Segoe UI" pitchFamily="34" charset="0"/>
                <a:cs typeface="Segoe UI" pitchFamily="34" charset="0"/>
              </a:rPr>
              <a:t> del </a:t>
            </a:r>
            <a:r>
              <a:rPr lang="en-US" sz="1440" kern="0" spc="-60" dirty="0" err="1">
                <a:solidFill>
                  <a:schemeClr val="tx1"/>
                </a:solidFill>
                <a:latin typeface="Segoe UI" pitchFamily="34" charset="0"/>
                <a:ea typeface="Segoe UI" pitchFamily="34" charset="0"/>
                <a:cs typeface="Segoe UI" pitchFamily="34" charset="0"/>
              </a:rPr>
              <a:t>mercato</a:t>
            </a:r>
            <a:r>
              <a:rPr lang="en-US" sz="1440" kern="0" spc="-60" dirty="0">
                <a:solidFill>
                  <a:schemeClr val="tx1"/>
                </a:solidFill>
                <a:latin typeface="Segoe UI" pitchFamily="34" charset="0"/>
                <a:ea typeface="Segoe UI" pitchFamily="34" charset="0"/>
                <a:cs typeface="Segoe UI" pitchFamily="34" charset="0"/>
              </a:rPr>
              <a:t> </a:t>
            </a:r>
            <a:r>
              <a:rPr lang="en-US" sz="1440" kern="0" spc="-60" dirty="0" err="1">
                <a:solidFill>
                  <a:schemeClr val="tx1"/>
                </a:solidFill>
                <a:latin typeface="Segoe UI" pitchFamily="34" charset="0"/>
                <a:ea typeface="Segoe UI" pitchFamily="34" charset="0"/>
                <a:cs typeface="Segoe UI" pitchFamily="34" charset="0"/>
              </a:rPr>
              <a:t>della</a:t>
            </a:r>
            <a:r>
              <a:rPr lang="en-US" sz="1440" kern="0" spc="-60" dirty="0">
                <a:solidFill>
                  <a:schemeClr val="tx1"/>
                </a:solidFill>
                <a:latin typeface="Segoe UI" pitchFamily="34" charset="0"/>
                <a:ea typeface="Segoe UI" pitchFamily="34" charset="0"/>
                <a:cs typeface="Segoe UI" pitchFamily="34" charset="0"/>
              </a:rPr>
              <a:t> </a:t>
            </a:r>
            <a:r>
              <a:rPr lang="en-US" sz="1440" kern="0" spc="-60" dirty="0" err="1">
                <a:solidFill>
                  <a:schemeClr val="tx1"/>
                </a:solidFill>
                <a:latin typeface="Segoe UI" pitchFamily="34" charset="0"/>
                <a:ea typeface="Segoe UI" pitchFamily="34" charset="0"/>
                <a:cs typeface="Segoe UI" pitchFamily="34" charset="0"/>
              </a:rPr>
              <a:t>soluzione</a:t>
            </a:r>
            <a:endParaRPr lang="en-US" sz="1440" kern="0" spc="-60" dirty="0">
              <a:solidFill>
                <a:schemeClr val="tx1"/>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9886010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6509950" y="521255"/>
            <a:ext cx="4818948" cy="5942801"/>
          </a:xfrm>
          <a:prstGeom prst="rect">
            <a:avLst/>
          </a:prstGeom>
        </p:spPr>
      </p:pic>
      <p:sp>
        <p:nvSpPr>
          <p:cNvPr id="2" name="Title 1"/>
          <p:cNvSpPr>
            <a:spLocks noGrp="1"/>
          </p:cNvSpPr>
          <p:nvPr>
            <p:ph type="title"/>
          </p:nvPr>
        </p:nvSpPr>
        <p:spPr/>
        <p:txBody>
          <a:bodyPr/>
          <a:lstStyle/>
          <a:p>
            <a:r>
              <a:rPr lang="en-US" dirty="0"/>
              <a:t>Cloud backup</a:t>
            </a:r>
          </a:p>
        </p:txBody>
      </p:sp>
      <p:sp>
        <p:nvSpPr>
          <p:cNvPr id="3" name="Rectangle 2"/>
          <p:cNvSpPr/>
          <p:nvPr/>
        </p:nvSpPr>
        <p:spPr>
          <a:xfrm>
            <a:off x="268928" y="1150337"/>
            <a:ext cx="3823187" cy="603453"/>
          </a:xfrm>
          <a:prstGeom prst="rect">
            <a:avLst/>
          </a:prstGeom>
        </p:spPr>
        <p:txBody>
          <a:bodyPr wrap="none" lIns="143428" tIns="89642" rIns="143428" bIns="89642">
            <a:spAutoFit/>
          </a:bodyPr>
          <a:lstStyle/>
          <a:p>
            <a:pPr defTabSz="914367">
              <a:defRPr/>
            </a:pPr>
            <a:r>
              <a:rPr lang="en-US" sz="2745" spc="-98" dirty="0">
                <a:gradFill>
                  <a:gsLst>
                    <a:gs pos="0">
                      <a:srgbClr val="0072C6"/>
                    </a:gs>
                    <a:gs pos="48000">
                      <a:srgbClr val="0072C6"/>
                    </a:gs>
                  </a:gsLst>
                  <a:lin ang="5400000" scaled="0"/>
                </a:gradFill>
                <a:latin typeface="Segoe UI Light"/>
              </a:rPr>
              <a:t>Protect your valuable data</a:t>
            </a:r>
            <a:endParaRPr lang="en-US" sz="2745" dirty="0">
              <a:solidFill>
                <a:srgbClr val="505050"/>
              </a:solidFill>
              <a:latin typeface="Segoe UI Light"/>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2787" y="1442961"/>
            <a:ext cx="937939" cy="538162"/>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1493" y="304600"/>
            <a:ext cx="1356916" cy="778558"/>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1070" y="521255"/>
            <a:ext cx="601716" cy="345247"/>
          </a:xfrm>
          <a:prstGeom prst="rect">
            <a:avLst/>
          </a:prstGeom>
        </p:spPr>
      </p:pic>
      <p:sp>
        <p:nvSpPr>
          <p:cNvPr id="12" name="TextBox 11"/>
          <p:cNvSpPr txBox="1"/>
          <p:nvPr/>
        </p:nvSpPr>
        <p:spPr>
          <a:xfrm>
            <a:off x="980464" y="2028720"/>
            <a:ext cx="5313997" cy="4005803"/>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765" dirty="0">
                <a:gradFill>
                  <a:gsLst>
                    <a:gs pos="2917">
                      <a:srgbClr val="505050"/>
                    </a:gs>
                    <a:gs pos="30000">
                      <a:srgbClr val="505050"/>
                    </a:gs>
                  </a:gsLst>
                  <a:lin ang="5400000" scaled="0"/>
                </a:gradFill>
                <a:latin typeface="Segoe UI"/>
              </a:rPr>
              <a:t>Leverage a scalable backup solution that meets the needs of your growing business</a:t>
            </a:r>
          </a:p>
          <a:p>
            <a:pPr defTabSz="914367">
              <a:lnSpc>
                <a:spcPct val="90000"/>
              </a:lnSpc>
              <a:spcAft>
                <a:spcPts val="588"/>
              </a:spcAft>
              <a:defRPr/>
            </a:pPr>
            <a:endParaRPr lang="en-US" sz="1765" dirty="0">
              <a:gradFill>
                <a:gsLst>
                  <a:gs pos="2917">
                    <a:srgbClr val="505050"/>
                  </a:gs>
                  <a:gs pos="30000">
                    <a:srgbClr val="505050"/>
                  </a:gs>
                </a:gsLst>
                <a:lin ang="5400000" scaled="0"/>
              </a:gradFill>
              <a:latin typeface="Segoe UI"/>
            </a:endParaRPr>
          </a:p>
          <a:p>
            <a:pPr defTabSz="914367">
              <a:lnSpc>
                <a:spcPct val="90000"/>
              </a:lnSpc>
              <a:spcAft>
                <a:spcPts val="588"/>
              </a:spcAft>
              <a:defRPr/>
            </a:pPr>
            <a:r>
              <a:rPr lang="en-US" sz="1765" dirty="0">
                <a:gradFill>
                  <a:gsLst>
                    <a:gs pos="2917">
                      <a:srgbClr val="505050"/>
                    </a:gs>
                    <a:gs pos="30000">
                      <a:srgbClr val="505050"/>
                    </a:gs>
                  </a:gsLst>
                  <a:lin ang="5400000" scaled="0"/>
                </a:gradFill>
                <a:latin typeface="Segoe UI"/>
              </a:rPr>
              <a:t>Protect Azure IaaS virtual machines</a:t>
            </a:r>
          </a:p>
          <a:p>
            <a:pPr defTabSz="914367">
              <a:lnSpc>
                <a:spcPct val="90000"/>
              </a:lnSpc>
              <a:spcAft>
                <a:spcPts val="588"/>
              </a:spcAft>
              <a:defRPr/>
            </a:pPr>
            <a:endParaRPr lang="en-US" sz="1765" dirty="0">
              <a:gradFill>
                <a:gsLst>
                  <a:gs pos="2917">
                    <a:srgbClr val="505050"/>
                  </a:gs>
                  <a:gs pos="30000">
                    <a:srgbClr val="505050"/>
                  </a:gs>
                </a:gsLst>
                <a:lin ang="5400000" scaled="0"/>
              </a:gradFill>
              <a:latin typeface="Segoe UI"/>
            </a:endParaRPr>
          </a:p>
          <a:p>
            <a:pPr defTabSz="914016">
              <a:lnSpc>
                <a:spcPct val="90000"/>
              </a:lnSpc>
              <a:spcAft>
                <a:spcPts val="588"/>
              </a:spcAft>
              <a:defRPr/>
            </a:pPr>
            <a:r>
              <a:rPr lang="en-US" sz="1765" dirty="0">
                <a:gradFill>
                  <a:gsLst>
                    <a:gs pos="2917">
                      <a:srgbClr val="505050"/>
                    </a:gs>
                    <a:gs pos="30000">
                      <a:srgbClr val="505050"/>
                    </a:gs>
                  </a:gsLst>
                  <a:lin ang="5400000" scaled="0"/>
                </a:gradFill>
                <a:latin typeface="Segoe UI"/>
              </a:rPr>
              <a:t>Protect enterprise workloads including SharePoint, Exchange, SQL Server, and Hyper-V VMs </a:t>
            </a:r>
          </a:p>
          <a:p>
            <a:pPr defTabSz="914016">
              <a:lnSpc>
                <a:spcPct val="90000"/>
              </a:lnSpc>
              <a:spcAft>
                <a:spcPts val="588"/>
              </a:spcAft>
              <a:defRPr/>
            </a:pPr>
            <a:endParaRPr lang="en-US" sz="1765" dirty="0">
              <a:gradFill>
                <a:gsLst>
                  <a:gs pos="2917">
                    <a:srgbClr val="505050"/>
                  </a:gs>
                  <a:gs pos="30000">
                    <a:srgbClr val="505050"/>
                  </a:gs>
                </a:gsLst>
                <a:lin ang="5400000" scaled="0"/>
              </a:gradFill>
              <a:latin typeface="Segoe UI"/>
            </a:endParaRPr>
          </a:p>
          <a:p>
            <a:pPr defTabSz="914016">
              <a:lnSpc>
                <a:spcPct val="90000"/>
              </a:lnSpc>
              <a:spcAft>
                <a:spcPts val="588"/>
              </a:spcAft>
              <a:defRPr/>
            </a:pPr>
            <a:r>
              <a:rPr lang="en-US" sz="1765" dirty="0">
                <a:gradFill>
                  <a:gsLst>
                    <a:gs pos="2917">
                      <a:srgbClr val="505050"/>
                    </a:gs>
                    <a:gs pos="30000">
                      <a:srgbClr val="505050"/>
                    </a:gs>
                  </a:gsLst>
                  <a:lin ang="5400000" scaled="0"/>
                </a:gradFill>
                <a:latin typeface="Segoe UI"/>
              </a:rPr>
              <a:t>Lower the management costs of backing up remote/branch offices</a:t>
            </a:r>
            <a:br>
              <a:rPr lang="en-US" sz="1765" dirty="0">
                <a:gradFill>
                  <a:gsLst>
                    <a:gs pos="2917">
                      <a:srgbClr val="505050"/>
                    </a:gs>
                    <a:gs pos="30000">
                      <a:srgbClr val="505050"/>
                    </a:gs>
                  </a:gsLst>
                  <a:lin ang="5400000" scaled="0"/>
                </a:gradFill>
                <a:latin typeface="Segoe UI"/>
              </a:rPr>
            </a:br>
            <a:endParaRPr lang="en-US" sz="1765" dirty="0">
              <a:gradFill>
                <a:gsLst>
                  <a:gs pos="2917">
                    <a:srgbClr val="505050"/>
                  </a:gs>
                  <a:gs pos="30000">
                    <a:srgbClr val="505050"/>
                  </a:gs>
                </a:gsLst>
                <a:lin ang="5400000" scaled="0"/>
              </a:gradFill>
              <a:latin typeface="Segoe UI"/>
            </a:endParaRPr>
          </a:p>
          <a:p>
            <a:pPr defTabSz="914016">
              <a:lnSpc>
                <a:spcPct val="90000"/>
              </a:lnSpc>
              <a:spcAft>
                <a:spcPts val="588"/>
              </a:spcAft>
              <a:defRPr/>
            </a:pPr>
            <a:endParaRPr lang="en-US" sz="1765" dirty="0">
              <a:gradFill>
                <a:gsLst>
                  <a:gs pos="2917">
                    <a:srgbClr val="505050"/>
                  </a:gs>
                  <a:gs pos="30000">
                    <a:srgbClr val="505050"/>
                  </a:gs>
                </a:gsLst>
                <a:lin ang="5400000" scaled="0"/>
              </a:gradFill>
              <a:latin typeface="Segoe UI"/>
            </a:endParaRPr>
          </a:p>
        </p:txBody>
      </p:sp>
      <p:sp>
        <p:nvSpPr>
          <p:cNvPr id="14" name="Freeform 9"/>
          <p:cNvSpPr>
            <a:spLocks noEditPoints="1"/>
          </p:cNvSpPr>
          <p:nvPr/>
        </p:nvSpPr>
        <p:spPr bwMode="black">
          <a:xfrm>
            <a:off x="469443" y="2169854"/>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961" dirty="0">
              <a:solidFill>
                <a:srgbClr val="505050"/>
              </a:solidFill>
              <a:latin typeface="Segoe UI"/>
            </a:endParaRPr>
          </a:p>
        </p:txBody>
      </p:sp>
      <p:sp>
        <p:nvSpPr>
          <p:cNvPr id="15" name="Freeform 9"/>
          <p:cNvSpPr>
            <a:spLocks noEditPoints="1"/>
          </p:cNvSpPr>
          <p:nvPr/>
        </p:nvSpPr>
        <p:spPr bwMode="black">
          <a:xfrm>
            <a:off x="473141" y="3804025"/>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961" dirty="0">
              <a:solidFill>
                <a:srgbClr val="505050"/>
              </a:solidFill>
              <a:latin typeface="Segoe UI"/>
            </a:endParaRPr>
          </a:p>
        </p:txBody>
      </p:sp>
      <p:sp>
        <p:nvSpPr>
          <p:cNvPr id="16" name="Freeform 9"/>
          <p:cNvSpPr>
            <a:spLocks noEditPoints="1"/>
          </p:cNvSpPr>
          <p:nvPr/>
        </p:nvSpPr>
        <p:spPr bwMode="black">
          <a:xfrm>
            <a:off x="469443" y="4791633"/>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961" dirty="0">
              <a:solidFill>
                <a:srgbClr val="505050"/>
              </a:solidFill>
              <a:latin typeface="Segoe UI"/>
            </a:endParaRPr>
          </a:p>
        </p:txBody>
      </p:sp>
      <p:sp>
        <p:nvSpPr>
          <p:cNvPr id="17" name="Freeform 9"/>
          <p:cNvSpPr>
            <a:spLocks noEditPoints="1"/>
          </p:cNvSpPr>
          <p:nvPr/>
        </p:nvSpPr>
        <p:spPr bwMode="black">
          <a:xfrm>
            <a:off x="469443" y="2927377"/>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961" dirty="0">
              <a:solidFill>
                <a:srgbClr val="505050"/>
              </a:solidFill>
              <a:latin typeface="Segoe UI"/>
            </a:endParaRPr>
          </a:p>
        </p:txBody>
      </p:sp>
    </p:spTree>
    <p:extLst>
      <p:ext uri="{BB962C8B-B14F-4D97-AF65-F5344CB8AC3E}">
        <p14:creationId xmlns:p14="http://schemas.microsoft.com/office/powerpoint/2010/main" val="207663310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8132" y="2301571"/>
            <a:ext cx="937939" cy="538162"/>
          </a:xfrm>
          <a:prstGeom prst="rect">
            <a:avLst/>
          </a:prstGeom>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7260" y="1617965"/>
            <a:ext cx="1356916" cy="77855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8132" y="491990"/>
            <a:ext cx="601716" cy="345247"/>
          </a:xfrm>
          <a:prstGeom prst="rect">
            <a:avLst/>
          </a:prstGeom>
        </p:spPr>
      </p:pic>
      <p:pic>
        <p:nvPicPr>
          <p:cNvPr id="3" name="Picture 2"/>
          <p:cNvPicPr>
            <a:picLocks noChangeAspect="1"/>
          </p:cNvPicPr>
          <p:nvPr/>
        </p:nvPicPr>
        <p:blipFill>
          <a:blip r:embed="rId4"/>
          <a:stretch>
            <a:fillRect/>
          </a:stretch>
        </p:blipFill>
        <p:spPr>
          <a:xfrm>
            <a:off x="6003204" y="135185"/>
            <a:ext cx="6187185" cy="6727599"/>
          </a:xfrm>
          <a:prstGeom prst="rect">
            <a:avLst/>
          </a:prstGeom>
        </p:spPr>
      </p:pic>
      <p:sp>
        <p:nvSpPr>
          <p:cNvPr id="2" name="Title 1"/>
          <p:cNvSpPr>
            <a:spLocks noGrp="1"/>
          </p:cNvSpPr>
          <p:nvPr>
            <p:ph type="title"/>
          </p:nvPr>
        </p:nvSpPr>
        <p:spPr/>
        <p:txBody>
          <a:bodyPr/>
          <a:lstStyle/>
          <a:p>
            <a:r>
              <a:rPr lang="en-US" dirty="0"/>
              <a:t>Disaster recovery</a:t>
            </a:r>
          </a:p>
        </p:txBody>
      </p:sp>
      <p:sp>
        <p:nvSpPr>
          <p:cNvPr id="5" name="Rectangle 4"/>
          <p:cNvSpPr/>
          <p:nvPr/>
        </p:nvSpPr>
        <p:spPr>
          <a:xfrm>
            <a:off x="268928" y="1150337"/>
            <a:ext cx="3615751" cy="603453"/>
          </a:xfrm>
          <a:prstGeom prst="rect">
            <a:avLst/>
          </a:prstGeom>
        </p:spPr>
        <p:txBody>
          <a:bodyPr wrap="none" lIns="143428" tIns="89642" rIns="143428" bIns="89642">
            <a:spAutoFit/>
          </a:bodyPr>
          <a:lstStyle/>
          <a:p>
            <a:pPr defTabSz="914367">
              <a:defRPr/>
            </a:pPr>
            <a:r>
              <a:rPr lang="en-US" sz="2745" spc="-98" dirty="0">
                <a:gradFill>
                  <a:gsLst>
                    <a:gs pos="0">
                      <a:srgbClr val="0072C6"/>
                    </a:gs>
                    <a:gs pos="48000">
                      <a:srgbClr val="0072C6"/>
                    </a:gs>
                  </a:gsLst>
                  <a:lin ang="5400000" scaled="0"/>
                </a:gradFill>
                <a:latin typeface="Segoe UI Light"/>
              </a:rPr>
              <a:t>Protect your applications</a:t>
            </a:r>
            <a:endParaRPr lang="en-US" sz="2745" dirty="0">
              <a:solidFill>
                <a:srgbClr val="505050"/>
              </a:solidFill>
              <a:latin typeface="Segoe UI Light"/>
            </a:endParaRPr>
          </a:p>
        </p:txBody>
      </p:sp>
      <p:sp>
        <p:nvSpPr>
          <p:cNvPr id="17" name="TextBox 16"/>
          <p:cNvSpPr txBox="1"/>
          <p:nvPr/>
        </p:nvSpPr>
        <p:spPr>
          <a:xfrm>
            <a:off x="980465" y="1942756"/>
            <a:ext cx="5213017" cy="3516951"/>
          </a:xfrm>
          <a:prstGeom prst="rect">
            <a:avLst/>
          </a:prstGeom>
          <a:noFill/>
        </p:spPr>
        <p:txBody>
          <a:bodyPr wrap="square" lIns="179285" tIns="143428" rIns="179285" bIns="143428" rtlCol="0">
            <a:spAutoFit/>
          </a:bodyPr>
          <a:lstStyle/>
          <a:p>
            <a:pPr defTabSz="914016">
              <a:lnSpc>
                <a:spcPct val="90000"/>
              </a:lnSpc>
              <a:spcAft>
                <a:spcPts val="588"/>
              </a:spcAft>
              <a:defRPr/>
            </a:pPr>
            <a:r>
              <a:rPr lang="en-US" sz="1765" dirty="0">
                <a:gradFill>
                  <a:gsLst>
                    <a:gs pos="2917">
                      <a:srgbClr val="505050"/>
                    </a:gs>
                    <a:gs pos="30000">
                      <a:srgbClr val="505050"/>
                    </a:gs>
                  </a:gsLst>
                  <a:lin ang="5400000" scaled="0"/>
                </a:gradFill>
                <a:latin typeface="Segoe UI"/>
              </a:rPr>
              <a:t>Protect heterogeneous environments: Hyper-V, VMware, and physical servers </a:t>
            </a:r>
          </a:p>
          <a:p>
            <a:pPr defTabSz="914016">
              <a:lnSpc>
                <a:spcPct val="90000"/>
              </a:lnSpc>
              <a:spcAft>
                <a:spcPts val="588"/>
              </a:spcAft>
              <a:defRPr/>
            </a:pPr>
            <a:endParaRPr lang="en-US" sz="1765" dirty="0">
              <a:gradFill>
                <a:gsLst>
                  <a:gs pos="2917">
                    <a:srgbClr val="505050"/>
                  </a:gs>
                  <a:gs pos="30000">
                    <a:srgbClr val="505050"/>
                  </a:gs>
                </a:gsLst>
                <a:lin ang="5400000" scaled="0"/>
              </a:gradFill>
              <a:latin typeface="Segoe UI"/>
            </a:endParaRPr>
          </a:p>
          <a:p>
            <a:pPr defTabSz="914016">
              <a:lnSpc>
                <a:spcPct val="90000"/>
              </a:lnSpc>
              <a:spcAft>
                <a:spcPts val="588"/>
              </a:spcAft>
              <a:defRPr/>
            </a:pPr>
            <a:r>
              <a:rPr lang="en-US" sz="1765" dirty="0">
                <a:gradFill>
                  <a:gsLst>
                    <a:gs pos="2917">
                      <a:srgbClr val="505050"/>
                    </a:gs>
                    <a:gs pos="30000">
                      <a:srgbClr val="505050"/>
                    </a:gs>
                  </a:gsLst>
                  <a:lin ang="5400000" scaled="0"/>
                </a:gradFill>
                <a:latin typeface="Segoe UI"/>
              </a:rPr>
              <a:t>Save money by replicating to Azure – versus a secondary datacenter or a service provider</a:t>
            </a:r>
          </a:p>
          <a:p>
            <a:pPr defTabSz="914367">
              <a:lnSpc>
                <a:spcPct val="90000"/>
              </a:lnSpc>
              <a:spcAft>
                <a:spcPts val="588"/>
              </a:spcAft>
              <a:defRPr/>
            </a:pPr>
            <a:endParaRPr lang="en-US" sz="1765" dirty="0">
              <a:gradFill>
                <a:gsLst>
                  <a:gs pos="2917">
                    <a:srgbClr val="505050"/>
                  </a:gs>
                  <a:gs pos="30000">
                    <a:srgbClr val="505050"/>
                  </a:gs>
                </a:gsLst>
                <a:lin ang="5400000" scaled="0"/>
              </a:gradFill>
              <a:latin typeface="Segoe UI"/>
            </a:endParaRPr>
          </a:p>
          <a:p>
            <a:pPr defTabSz="914367">
              <a:lnSpc>
                <a:spcPct val="90000"/>
              </a:lnSpc>
              <a:spcAft>
                <a:spcPts val="588"/>
              </a:spcAft>
              <a:defRPr/>
            </a:pPr>
            <a:r>
              <a:rPr lang="en-US" sz="1765" dirty="0">
                <a:gradFill>
                  <a:gsLst>
                    <a:gs pos="2917">
                      <a:srgbClr val="505050"/>
                    </a:gs>
                    <a:gs pos="30000">
                      <a:srgbClr val="505050"/>
                    </a:gs>
                  </a:gsLst>
                  <a:lin ang="5400000" scaled="0"/>
                </a:gradFill>
                <a:latin typeface="Segoe UI"/>
              </a:rPr>
              <a:t>Achieve zero-impact disaster recovery drills</a:t>
            </a:r>
          </a:p>
          <a:p>
            <a:pPr defTabSz="914367">
              <a:lnSpc>
                <a:spcPct val="90000"/>
              </a:lnSpc>
              <a:spcAft>
                <a:spcPts val="588"/>
              </a:spcAft>
              <a:defRPr/>
            </a:pPr>
            <a:endParaRPr lang="en-US" sz="1765" dirty="0">
              <a:gradFill>
                <a:gsLst>
                  <a:gs pos="2917">
                    <a:srgbClr val="505050"/>
                  </a:gs>
                  <a:gs pos="30000">
                    <a:srgbClr val="505050"/>
                  </a:gs>
                </a:gsLst>
                <a:lin ang="5400000" scaled="0"/>
              </a:gradFill>
              <a:latin typeface="Segoe UI"/>
            </a:endParaRPr>
          </a:p>
          <a:p>
            <a:pPr defTabSz="914367">
              <a:lnSpc>
                <a:spcPct val="90000"/>
              </a:lnSpc>
              <a:spcAft>
                <a:spcPts val="588"/>
              </a:spcAft>
              <a:defRPr/>
            </a:pPr>
            <a:r>
              <a:rPr lang="en-US" sz="1765" dirty="0">
                <a:gradFill>
                  <a:gsLst>
                    <a:gs pos="2917">
                      <a:srgbClr val="505050"/>
                    </a:gs>
                    <a:gs pos="30000">
                      <a:srgbClr val="505050"/>
                    </a:gs>
                  </a:gsLst>
                  <a:lin ang="5400000" scaled="0"/>
                </a:gradFill>
                <a:latin typeface="Segoe UI"/>
              </a:rPr>
              <a:t>Minimize app errors and data loss with application consistent recovery points </a:t>
            </a:r>
          </a:p>
          <a:p>
            <a:pPr defTabSz="914367">
              <a:lnSpc>
                <a:spcPct val="90000"/>
              </a:lnSpc>
              <a:spcAft>
                <a:spcPts val="588"/>
              </a:spcAft>
              <a:defRPr/>
            </a:pPr>
            <a:endParaRPr lang="en-US" sz="1765" dirty="0">
              <a:gradFill>
                <a:gsLst>
                  <a:gs pos="2917">
                    <a:srgbClr val="505050"/>
                  </a:gs>
                  <a:gs pos="30000">
                    <a:srgbClr val="505050"/>
                  </a:gs>
                </a:gsLst>
                <a:lin ang="5400000" scaled="0"/>
              </a:gradFill>
              <a:latin typeface="Segoe UI"/>
            </a:endParaRPr>
          </a:p>
        </p:txBody>
      </p:sp>
      <p:sp>
        <p:nvSpPr>
          <p:cNvPr id="23" name="Freeform 9"/>
          <p:cNvSpPr>
            <a:spLocks noEditPoints="1"/>
          </p:cNvSpPr>
          <p:nvPr/>
        </p:nvSpPr>
        <p:spPr bwMode="black">
          <a:xfrm>
            <a:off x="469443" y="2083891"/>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961" dirty="0">
              <a:solidFill>
                <a:srgbClr val="505050"/>
              </a:solidFill>
              <a:latin typeface="Segoe UI"/>
            </a:endParaRPr>
          </a:p>
        </p:txBody>
      </p:sp>
      <p:sp>
        <p:nvSpPr>
          <p:cNvPr id="24" name="Freeform 9"/>
          <p:cNvSpPr>
            <a:spLocks noEditPoints="1"/>
          </p:cNvSpPr>
          <p:nvPr/>
        </p:nvSpPr>
        <p:spPr bwMode="black">
          <a:xfrm>
            <a:off x="469443" y="3701231"/>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961" dirty="0">
              <a:solidFill>
                <a:srgbClr val="505050"/>
              </a:solidFill>
              <a:latin typeface="Segoe UI"/>
            </a:endParaRPr>
          </a:p>
        </p:txBody>
      </p:sp>
      <p:sp>
        <p:nvSpPr>
          <p:cNvPr id="25" name="Freeform 9"/>
          <p:cNvSpPr>
            <a:spLocks noEditPoints="1"/>
          </p:cNvSpPr>
          <p:nvPr/>
        </p:nvSpPr>
        <p:spPr bwMode="black">
          <a:xfrm>
            <a:off x="469443" y="4505165"/>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961" dirty="0">
              <a:solidFill>
                <a:srgbClr val="505050"/>
              </a:solidFill>
              <a:latin typeface="Segoe UI"/>
            </a:endParaRPr>
          </a:p>
        </p:txBody>
      </p:sp>
      <p:sp>
        <p:nvSpPr>
          <p:cNvPr id="27" name="Freeform 9"/>
          <p:cNvSpPr>
            <a:spLocks noEditPoints="1"/>
          </p:cNvSpPr>
          <p:nvPr/>
        </p:nvSpPr>
        <p:spPr bwMode="black">
          <a:xfrm>
            <a:off x="469443" y="2963310"/>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961" dirty="0">
              <a:solidFill>
                <a:srgbClr val="505050"/>
              </a:solidFill>
              <a:latin typeface="Segoe UI"/>
            </a:endParaRPr>
          </a:p>
        </p:txBody>
      </p:sp>
    </p:spTree>
    <p:extLst>
      <p:ext uri="{BB962C8B-B14F-4D97-AF65-F5344CB8AC3E}">
        <p14:creationId xmlns:p14="http://schemas.microsoft.com/office/powerpoint/2010/main" val="218240679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7070677" y="1762125"/>
            <a:ext cx="3360523" cy="3333750"/>
            <a:chOff x="8986702" y="2645266"/>
            <a:chExt cx="3129098" cy="3104170"/>
          </a:xfrm>
        </p:grpSpPr>
        <p:grpSp>
          <p:nvGrpSpPr>
            <p:cNvPr id="35" name="Group 34"/>
            <p:cNvGrpSpPr/>
            <p:nvPr/>
          </p:nvGrpSpPr>
          <p:grpSpPr>
            <a:xfrm>
              <a:off x="8986702" y="2645266"/>
              <a:ext cx="3129098" cy="3104170"/>
              <a:chOff x="8869310" y="2684144"/>
              <a:chExt cx="3513190" cy="3485202"/>
            </a:xfrm>
          </p:grpSpPr>
          <p:sp>
            <p:nvSpPr>
              <p:cNvPr id="38" name="Freeform 37"/>
              <p:cNvSpPr>
                <a:spLocks noEditPoints="1"/>
              </p:cNvSpPr>
              <p:nvPr/>
            </p:nvSpPr>
            <p:spPr bwMode="auto">
              <a:xfrm>
                <a:off x="8869310" y="2684144"/>
                <a:ext cx="3513190" cy="3485202"/>
              </a:xfrm>
              <a:custGeom>
                <a:avLst/>
                <a:gdLst>
                  <a:gd name="T0" fmla="*/ 43 w 115"/>
                  <a:gd name="T1" fmla="*/ 61 h 114"/>
                  <a:gd name="T2" fmla="*/ 53 w 115"/>
                  <a:gd name="T3" fmla="*/ 72 h 114"/>
                  <a:gd name="T4" fmla="*/ 53 w 115"/>
                  <a:gd name="T5" fmla="*/ 104 h 114"/>
                  <a:gd name="T6" fmla="*/ 43 w 115"/>
                  <a:gd name="T7" fmla="*/ 114 h 114"/>
                  <a:gd name="T8" fmla="*/ 11 w 115"/>
                  <a:gd name="T9" fmla="*/ 114 h 114"/>
                  <a:gd name="T10" fmla="*/ 0 w 115"/>
                  <a:gd name="T11" fmla="*/ 104 h 114"/>
                  <a:gd name="T12" fmla="*/ 0 w 115"/>
                  <a:gd name="T13" fmla="*/ 72 h 114"/>
                  <a:gd name="T14" fmla="*/ 11 w 115"/>
                  <a:gd name="T15" fmla="*/ 61 h 114"/>
                  <a:gd name="T16" fmla="*/ 43 w 115"/>
                  <a:gd name="T17" fmla="*/ 61 h 114"/>
                  <a:gd name="T18" fmla="*/ 43 w 115"/>
                  <a:gd name="T19" fmla="*/ 61 h 114"/>
                  <a:gd name="T20" fmla="*/ 43 w 115"/>
                  <a:gd name="T21" fmla="*/ 0 h 114"/>
                  <a:gd name="T22" fmla="*/ 43 w 115"/>
                  <a:gd name="T23" fmla="*/ 0 h 114"/>
                  <a:gd name="T24" fmla="*/ 11 w 115"/>
                  <a:gd name="T25" fmla="*/ 0 h 114"/>
                  <a:gd name="T26" fmla="*/ 0 w 115"/>
                  <a:gd name="T27" fmla="*/ 10 h 114"/>
                  <a:gd name="T28" fmla="*/ 0 w 115"/>
                  <a:gd name="T29" fmla="*/ 42 h 114"/>
                  <a:gd name="T30" fmla="*/ 11 w 115"/>
                  <a:gd name="T31" fmla="*/ 53 h 114"/>
                  <a:gd name="T32" fmla="*/ 43 w 115"/>
                  <a:gd name="T33" fmla="*/ 53 h 114"/>
                  <a:gd name="T34" fmla="*/ 53 w 115"/>
                  <a:gd name="T35" fmla="*/ 42 h 114"/>
                  <a:gd name="T36" fmla="*/ 53 w 115"/>
                  <a:gd name="T37" fmla="*/ 10 h 114"/>
                  <a:gd name="T38" fmla="*/ 43 w 115"/>
                  <a:gd name="T39" fmla="*/ 0 h 114"/>
                  <a:gd name="T40" fmla="*/ 102 w 115"/>
                  <a:gd name="T41" fmla="*/ 0 h 114"/>
                  <a:gd name="T42" fmla="*/ 115 w 115"/>
                  <a:gd name="T43" fmla="*/ 12 h 114"/>
                  <a:gd name="T44" fmla="*/ 115 w 115"/>
                  <a:gd name="T45" fmla="*/ 40 h 114"/>
                  <a:gd name="T46" fmla="*/ 102 w 115"/>
                  <a:gd name="T47" fmla="*/ 53 h 114"/>
                  <a:gd name="T48" fmla="*/ 75 w 115"/>
                  <a:gd name="T49" fmla="*/ 53 h 114"/>
                  <a:gd name="T50" fmla="*/ 62 w 115"/>
                  <a:gd name="T51" fmla="*/ 40 h 114"/>
                  <a:gd name="T52" fmla="*/ 62 w 115"/>
                  <a:gd name="T53" fmla="*/ 12 h 114"/>
                  <a:gd name="T54" fmla="*/ 75 w 115"/>
                  <a:gd name="T55" fmla="*/ 0 h 114"/>
                  <a:gd name="T56" fmla="*/ 102 w 115"/>
                  <a:gd name="T57" fmla="*/ 0 h 114"/>
                  <a:gd name="T58" fmla="*/ 108 w 115"/>
                  <a:gd name="T59" fmla="*/ 40 h 114"/>
                  <a:gd name="T60" fmla="*/ 108 w 115"/>
                  <a:gd name="T61" fmla="*/ 40 h 114"/>
                  <a:gd name="T62" fmla="*/ 108 w 115"/>
                  <a:gd name="T63" fmla="*/ 12 h 114"/>
                  <a:gd name="T64" fmla="*/ 102 w 115"/>
                  <a:gd name="T65" fmla="*/ 7 h 114"/>
                  <a:gd name="T66" fmla="*/ 75 w 115"/>
                  <a:gd name="T67" fmla="*/ 7 h 114"/>
                  <a:gd name="T68" fmla="*/ 69 w 115"/>
                  <a:gd name="T69" fmla="*/ 12 h 114"/>
                  <a:gd name="T70" fmla="*/ 69 w 115"/>
                  <a:gd name="T71" fmla="*/ 40 h 114"/>
                  <a:gd name="T72" fmla="*/ 75 w 115"/>
                  <a:gd name="T73" fmla="*/ 45 h 114"/>
                  <a:gd name="T74" fmla="*/ 102 w 115"/>
                  <a:gd name="T75" fmla="*/ 45 h 114"/>
                  <a:gd name="T76" fmla="*/ 108 w 115"/>
                  <a:gd name="T77" fmla="*/ 40 h 114"/>
                  <a:gd name="T78" fmla="*/ 62 w 115"/>
                  <a:gd name="T79" fmla="*/ 72 h 114"/>
                  <a:gd name="T80" fmla="*/ 62 w 115"/>
                  <a:gd name="T81" fmla="*/ 72 h 114"/>
                  <a:gd name="T82" fmla="*/ 62 w 115"/>
                  <a:gd name="T83" fmla="*/ 104 h 114"/>
                  <a:gd name="T84" fmla="*/ 73 w 115"/>
                  <a:gd name="T85" fmla="*/ 114 h 114"/>
                  <a:gd name="T86" fmla="*/ 105 w 115"/>
                  <a:gd name="T87" fmla="*/ 114 h 114"/>
                  <a:gd name="T88" fmla="*/ 115 w 115"/>
                  <a:gd name="T89" fmla="*/ 104 h 114"/>
                  <a:gd name="T90" fmla="*/ 115 w 115"/>
                  <a:gd name="T91" fmla="*/ 72 h 114"/>
                  <a:gd name="T92" fmla="*/ 105 w 115"/>
                  <a:gd name="T93" fmla="*/ 61 h 114"/>
                  <a:gd name="T94" fmla="*/ 73 w 115"/>
                  <a:gd name="T95" fmla="*/ 61 h 114"/>
                  <a:gd name="T96" fmla="*/ 62 w 115"/>
                  <a:gd name="T97" fmla="*/ 7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5" h="114">
                    <a:moveTo>
                      <a:pt x="43" y="61"/>
                    </a:moveTo>
                    <a:cubicBezTo>
                      <a:pt x="50" y="61"/>
                      <a:pt x="53" y="65"/>
                      <a:pt x="53" y="72"/>
                    </a:cubicBezTo>
                    <a:cubicBezTo>
                      <a:pt x="53" y="104"/>
                      <a:pt x="53" y="104"/>
                      <a:pt x="53" y="104"/>
                    </a:cubicBezTo>
                    <a:cubicBezTo>
                      <a:pt x="53" y="111"/>
                      <a:pt x="50" y="114"/>
                      <a:pt x="43" y="114"/>
                    </a:cubicBezTo>
                    <a:cubicBezTo>
                      <a:pt x="11" y="114"/>
                      <a:pt x="11" y="114"/>
                      <a:pt x="11" y="114"/>
                    </a:cubicBezTo>
                    <a:cubicBezTo>
                      <a:pt x="4" y="114"/>
                      <a:pt x="0" y="111"/>
                      <a:pt x="0" y="104"/>
                    </a:cubicBezTo>
                    <a:cubicBezTo>
                      <a:pt x="0" y="72"/>
                      <a:pt x="0" y="72"/>
                      <a:pt x="0" y="72"/>
                    </a:cubicBezTo>
                    <a:cubicBezTo>
                      <a:pt x="0" y="65"/>
                      <a:pt x="4" y="61"/>
                      <a:pt x="11" y="61"/>
                    </a:cubicBezTo>
                    <a:cubicBezTo>
                      <a:pt x="43" y="61"/>
                      <a:pt x="43" y="61"/>
                      <a:pt x="43" y="61"/>
                    </a:cubicBezTo>
                    <a:cubicBezTo>
                      <a:pt x="43" y="61"/>
                      <a:pt x="43" y="61"/>
                      <a:pt x="43" y="61"/>
                    </a:cubicBezTo>
                    <a:close/>
                    <a:moveTo>
                      <a:pt x="43" y="0"/>
                    </a:moveTo>
                    <a:cubicBezTo>
                      <a:pt x="43" y="0"/>
                      <a:pt x="43" y="0"/>
                      <a:pt x="43" y="0"/>
                    </a:cubicBezTo>
                    <a:cubicBezTo>
                      <a:pt x="11" y="0"/>
                      <a:pt x="11" y="0"/>
                      <a:pt x="11" y="0"/>
                    </a:cubicBezTo>
                    <a:cubicBezTo>
                      <a:pt x="4" y="0"/>
                      <a:pt x="0" y="3"/>
                      <a:pt x="0" y="10"/>
                    </a:cubicBezTo>
                    <a:cubicBezTo>
                      <a:pt x="0" y="10"/>
                      <a:pt x="0" y="10"/>
                      <a:pt x="0" y="42"/>
                    </a:cubicBezTo>
                    <a:cubicBezTo>
                      <a:pt x="0" y="49"/>
                      <a:pt x="4" y="53"/>
                      <a:pt x="11" y="53"/>
                    </a:cubicBezTo>
                    <a:cubicBezTo>
                      <a:pt x="11" y="53"/>
                      <a:pt x="11" y="53"/>
                      <a:pt x="43" y="53"/>
                    </a:cubicBezTo>
                    <a:cubicBezTo>
                      <a:pt x="50" y="53"/>
                      <a:pt x="53" y="49"/>
                      <a:pt x="53" y="42"/>
                    </a:cubicBezTo>
                    <a:cubicBezTo>
                      <a:pt x="53" y="42"/>
                      <a:pt x="53" y="42"/>
                      <a:pt x="53" y="10"/>
                    </a:cubicBezTo>
                    <a:cubicBezTo>
                      <a:pt x="53" y="3"/>
                      <a:pt x="50" y="0"/>
                      <a:pt x="43" y="0"/>
                    </a:cubicBezTo>
                    <a:close/>
                    <a:moveTo>
                      <a:pt x="102" y="0"/>
                    </a:moveTo>
                    <a:cubicBezTo>
                      <a:pt x="111" y="0"/>
                      <a:pt x="115" y="4"/>
                      <a:pt x="115" y="12"/>
                    </a:cubicBezTo>
                    <a:cubicBezTo>
                      <a:pt x="115" y="12"/>
                      <a:pt x="115" y="12"/>
                      <a:pt x="115" y="40"/>
                    </a:cubicBezTo>
                    <a:cubicBezTo>
                      <a:pt x="115" y="48"/>
                      <a:pt x="111" y="53"/>
                      <a:pt x="102" y="53"/>
                    </a:cubicBezTo>
                    <a:cubicBezTo>
                      <a:pt x="102" y="53"/>
                      <a:pt x="102" y="53"/>
                      <a:pt x="75" y="53"/>
                    </a:cubicBezTo>
                    <a:cubicBezTo>
                      <a:pt x="66" y="53"/>
                      <a:pt x="62" y="48"/>
                      <a:pt x="62" y="40"/>
                    </a:cubicBezTo>
                    <a:cubicBezTo>
                      <a:pt x="62" y="40"/>
                      <a:pt x="62" y="40"/>
                      <a:pt x="62" y="12"/>
                    </a:cubicBezTo>
                    <a:cubicBezTo>
                      <a:pt x="62" y="4"/>
                      <a:pt x="66" y="0"/>
                      <a:pt x="75" y="0"/>
                    </a:cubicBezTo>
                    <a:cubicBezTo>
                      <a:pt x="75" y="0"/>
                      <a:pt x="75" y="0"/>
                      <a:pt x="102" y="0"/>
                    </a:cubicBezTo>
                    <a:close/>
                    <a:moveTo>
                      <a:pt x="108" y="40"/>
                    </a:moveTo>
                    <a:cubicBezTo>
                      <a:pt x="108" y="40"/>
                      <a:pt x="108" y="40"/>
                      <a:pt x="108" y="40"/>
                    </a:cubicBezTo>
                    <a:cubicBezTo>
                      <a:pt x="108" y="12"/>
                      <a:pt x="108" y="12"/>
                      <a:pt x="108" y="12"/>
                    </a:cubicBezTo>
                    <a:cubicBezTo>
                      <a:pt x="108" y="8"/>
                      <a:pt x="106" y="7"/>
                      <a:pt x="102" y="7"/>
                    </a:cubicBezTo>
                    <a:cubicBezTo>
                      <a:pt x="102" y="7"/>
                      <a:pt x="102" y="7"/>
                      <a:pt x="75" y="7"/>
                    </a:cubicBezTo>
                    <a:cubicBezTo>
                      <a:pt x="71" y="7"/>
                      <a:pt x="69" y="8"/>
                      <a:pt x="69" y="12"/>
                    </a:cubicBezTo>
                    <a:cubicBezTo>
                      <a:pt x="69" y="12"/>
                      <a:pt x="69" y="12"/>
                      <a:pt x="69" y="40"/>
                    </a:cubicBezTo>
                    <a:cubicBezTo>
                      <a:pt x="69" y="44"/>
                      <a:pt x="71" y="45"/>
                      <a:pt x="75" y="45"/>
                    </a:cubicBezTo>
                    <a:cubicBezTo>
                      <a:pt x="75" y="45"/>
                      <a:pt x="75" y="45"/>
                      <a:pt x="102" y="45"/>
                    </a:cubicBezTo>
                    <a:cubicBezTo>
                      <a:pt x="106" y="45"/>
                      <a:pt x="108" y="44"/>
                      <a:pt x="108" y="40"/>
                    </a:cubicBezTo>
                    <a:close/>
                    <a:moveTo>
                      <a:pt x="62" y="72"/>
                    </a:moveTo>
                    <a:cubicBezTo>
                      <a:pt x="62" y="72"/>
                      <a:pt x="62" y="72"/>
                      <a:pt x="62" y="72"/>
                    </a:cubicBezTo>
                    <a:cubicBezTo>
                      <a:pt x="62" y="104"/>
                      <a:pt x="62" y="104"/>
                      <a:pt x="62" y="104"/>
                    </a:cubicBezTo>
                    <a:cubicBezTo>
                      <a:pt x="62" y="111"/>
                      <a:pt x="66" y="114"/>
                      <a:pt x="73" y="114"/>
                    </a:cubicBezTo>
                    <a:cubicBezTo>
                      <a:pt x="73" y="114"/>
                      <a:pt x="73" y="114"/>
                      <a:pt x="105" y="114"/>
                    </a:cubicBezTo>
                    <a:cubicBezTo>
                      <a:pt x="112" y="114"/>
                      <a:pt x="115" y="111"/>
                      <a:pt x="115" y="104"/>
                    </a:cubicBezTo>
                    <a:cubicBezTo>
                      <a:pt x="115" y="104"/>
                      <a:pt x="115" y="104"/>
                      <a:pt x="115" y="72"/>
                    </a:cubicBezTo>
                    <a:cubicBezTo>
                      <a:pt x="115" y="65"/>
                      <a:pt x="112" y="61"/>
                      <a:pt x="105" y="61"/>
                    </a:cubicBezTo>
                    <a:cubicBezTo>
                      <a:pt x="105" y="61"/>
                      <a:pt x="105" y="61"/>
                      <a:pt x="73" y="61"/>
                    </a:cubicBezTo>
                    <a:cubicBezTo>
                      <a:pt x="66" y="61"/>
                      <a:pt x="62" y="65"/>
                      <a:pt x="62" y="72"/>
                    </a:cubicBezTo>
                    <a:close/>
                  </a:path>
                </a:pathLst>
              </a:custGeom>
              <a:solidFill>
                <a:schemeClr val="accent4"/>
              </a:solidFill>
              <a:ln>
                <a:noFill/>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39" name="Freeform 38"/>
              <p:cNvSpPr>
                <a:spLocks/>
              </p:cNvSpPr>
              <p:nvPr/>
            </p:nvSpPr>
            <p:spPr bwMode="auto">
              <a:xfrm>
                <a:off x="10976424" y="2897388"/>
                <a:ext cx="1191499" cy="1162178"/>
              </a:xfrm>
              <a:custGeom>
                <a:avLst/>
                <a:gdLst>
                  <a:gd name="T0" fmla="*/ 39 w 39"/>
                  <a:gd name="T1" fmla="*/ 33 h 38"/>
                  <a:gd name="T2" fmla="*/ 39 w 39"/>
                  <a:gd name="T3" fmla="*/ 33 h 38"/>
                  <a:gd name="T4" fmla="*/ 39 w 39"/>
                  <a:gd name="T5" fmla="*/ 5 h 38"/>
                  <a:gd name="T6" fmla="*/ 33 w 39"/>
                  <a:gd name="T7" fmla="*/ 0 h 38"/>
                  <a:gd name="T8" fmla="*/ 6 w 39"/>
                  <a:gd name="T9" fmla="*/ 0 h 38"/>
                  <a:gd name="T10" fmla="*/ 0 w 39"/>
                  <a:gd name="T11" fmla="*/ 5 h 38"/>
                  <a:gd name="T12" fmla="*/ 0 w 39"/>
                  <a:gd name="T13" fmla="*/ 33 h 38"/>
                  <a:gd name="T14" fmla="*/ 6 w 39"/>
                  <a:gd name="T15" fmla="*/ 38 h 38"/>
                  <a:gd name="T16" fmla="*/ 33 w 39"/>
                  <a:gd name="T17" fmla="*/ 38 h 38"/>
                  <a:gd name="T18" fmla="*/ 39 w 39"/>
                  <a:gd name="T19" fmla="*/ 3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8">
                    <a:moveTo>
                      <a:pt x="39" y="33"/>
                    </a:moveTo>
                    <a:cubicBezTo>
                      <a:pt x="39" y="33"/>
                      <a:pt x="39" y="33"/>
                      <a:pt x="39" y="33"/>
                    </a:cubicBezTo>
                    <a:cubicBezTo>
                      <a:pt x="39" y="5"/>
                      <a:pt x="39" y="5"/>
                      <a:pt x="39" y="5"/>
                    </a:cubicBezTo>
                    <a:cubicBezTo>
                      <a:pt x="39" y="1"/>
                      <a:pt x="37" y="0"/>
                      <a:pt x="33" y="0"/>
                    </a:cubicBezTo>
                    <a:cubicBezTo>
                      <a:pt x="33" y="0"/>
                      <a:pt x="33" y="0"/>
                      <a:pt x="6" y="0"/>
                    </a:cubicBezTo>
                    <a:cubicBezTo>
                      <a:pt x="2" y="0"/>
                      <a:pt x="0" y="1"/>
                      <a:pt x="0" y="5"/>
                    </a:cubicBezTo>
                    <a:cubicBezTo>
                      <a:pt x="0" y="5"/>
                      <a:pt x="0" y="5"/>
                      <a:pt x="0" y="33"/>
                    </a:cubicBezTo>
                    <a:cubicBezTo>
                      <a:pt x="0" y="37"/>
                      <a:pt x="2" y="38"/>
                      <a:pt x="6" y="38"/>
                    </a:cubicBezTo>
                    <a:cubicBezTo>
                      <a:pt x="6" y="38"/>
                      <a:pt x="6" y="38"/>
                      <a:pt x="33" y="38"/>
                    </a:cubicBezTo>
                    <a:cubicBezTo>
                      <a:pt x="37" y="38"/>
                      <a:pt x="39" y="37"/>
                      <a:pt x="39" y="33"/>
                    </a:cubicBezTo>
                    <a:close/>
                  </a:path>
                </a:pathLst>
              </a:custGeom>
              <a:solidFill>
                <a:schemeClr val="accent2"/>
              </a:solidFill>
              <a:ln>
                <a:noFill/>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pic>
          <p:nvPicPr>
            <p:cNvPr id="36" name="Picture 35"/>
            <p:cNvPicPr>
              <a:picLocks noChangeAspect="1"/>
            </p:cNvPicPr>
            <p:nvPr/>
          </p:nvPicPr>
          <p:blipFill rotWithShape="1">
            <a:blip r:embed="rId2"/>
            <a:srcRect l="38387"/>
            <a:stretch/>
          </p:blipFill>
          <p:spPr>
            <a:xfrm>
              <a:off x="10863448" y="2958976"/>
              <a:ext cx="447675" cy="416579"/>
            </a:xfrm>
            <a:prstGeom prst="rect">
              <a:avLst/>
            </a:prstGeom>
          </p:spPr>
        </p:pic>
        <p:pic>
          <p:nvPicPr>
            <p:cNvPr id="37" name="Picture 36"/>
            <p:cNvPicPr>
              <a:picLocks noChangeAspect="1"/>
            </p:cNvPicPr>
            <p:nvPr/>
          </p:nvPicPr>
          <p:blipFill rotWithShape="1">
            <a:blip r:embed="rId3"/>
            <a:srcRect r="43959"/>
            <a:stretch/>
          </p:blipFill>
          <p:spPr>
            <a:xfrm>
              <a:off x="11138869" y="3182063"/>
              <a:ext cx="785813" cy="566977"/>
            </a:xfrm>
            <a:prstGeom prst="rect">
              <a:avLst/>
            </a:prstGeom>
          </p:spPr>
        </p:pic>
      </p:grpSp>
      <p:sp>
        <p:nvSpPr>
          <p:cNvPr id="11" name="Title 3"/>
          <p:cNvSpPr txBox="1">
            <a:spLocks/>
          </p:cNvSpPr>
          <p:nvPr/>
        </p:nvSpPr>
        <p:spPr>
          <a:xfrm>
            <a:off x="791463" y="2286000"/>
            <a:ext cx="6279213" cy="2286000"/>
          </a:xfrm>
          <a:prstGeom prst="rect">
            <a:avLst/>
          </a:prstGeom>
        </p:spPr>
        <p:txBody>
          <a:bodyPr lIns="152400" tIns="0" rIns="0" bIns="0" anchor="ctr" anchorCtr="0">
            <a:noAutofit/>
          </a:bodyPr>
          <a:lstStyle>
            <a:lvl1pPr algn="l" defTabSz="1306220" rtl="0" eaLnBrk="1" latinLnBrk="0" hangingPunct="1">
              <a:spcBef>
                <a:spcPct val="0"/>
              </a:spcBef>
              <a:buNone/>
              <a:defRPr sz="6000" kern="1200" spc="-90"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pPr defTabSz="1088473">
              <a:spcBef>
                <a:spcPts val="417"/>
              </a:spcBef>
            </a:pPr>
            <a:r>
              <a:rPr lang="en-US" spc="-75" dirty="0">
                <a:solidFill>
                  <a:srgbClr val="FFFFFF"/>
                </a:solidFill>
              </a:rPr>
              <a:t>Microsoft Azure</a:t>
            </a:r>
            <a:br>
              <a:rPr lang="en-US" spc="-75" dirty="0">
                <a:solidFill>
                  <a:srgbClr val="FFFFFF"/>
                </a:solidFill>
              </a:rPr>
            </a:br>
            <a:r>
              <a:rPr lang="en-US" spc="-75" dirty="0">
                <a:solidFill>
                  <a:srgbClr val="FFFFFF"/>
                </a:solidFill>
              </a:rPr>
              <a:t>Web Apps</a:t>
            </a:r>
          </a:p>
        </p:txBody>
      </p:sp>
    </p:spTree>
    <p:extLst>
      <p:ext uri="{BB962C8B-B14F-4D97-AF65-F5344CB8AC3E}">
        <p14:creationId xmlns:p14="http://schemas.microsoft.com/office/powerpoint/2010/main" val="34986026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Web App solution – Architecture</a:t>
            </a:r>
          </a:p>
        </p:txBody>
      </p:sp>
      <p:grpSp>
        <p:nvGrpSpPr>
          <p:cNvPr id="4" name="Gruppo 3"/>
          <p:cNvGrpSpPr/>
          <p:nvPr/>
        </p:nvGrpSpPr>
        <p:grpSpPr>
          <a:xfrm>
            <a:off x="2051011" y="1054116"/>
            <a:ext cx="7994775" cy="5214980"/>
            <a:chOff x="2278921" y="1088120"/>
            <a:chExt cx="7994775" cy="5214980"/>
          </a:xfrm>
        </p:grpSpPr>
        <p:sp>
          <p:nvSpPr>
            <p:cNvPr id="9" name="Rectangle 8"/>
            <p:cNvSpPr/>
            <p:nvPr/>
          </p:nvSpPr>
          <p:spPr>
            <a:xfrm>
              <a:off x="2278921" y="1605422"/>
              <a:ext cx="975722" cy="46976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endParaRPr lang="en-US" sz="1167" dirty="0">
                <a:solidFill>
                  <a:srgbClr val="FFFFFF"/>
                </a:solidFill>
                <a:latin typeface="Segoe UI"/>
              </a:endParaRPr>
            </a:p>
          </p:txBody>
        </p:sp>
        <p:sp>
          <p:nvSpPr>
            <p:cNvPr id="10" name="Rectangle 9"/>
            <p:cNvSpPr/>
            <p:nvPr/>
          </p:nvSpPr>
          <p:spPr>
            <a:xfrm>
              <a:off x="2278921" y="1288355"/>
              <a:ext cx="975722" cy="3222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r>
                <a:rPr lang="en-US" sz="1167" dirty="0">
                  <a:solidFill>
                    <a:srgbClr val="FFFFFF"/>
                  </a:solidFill>
                  <a:latin typeface="Segoe UI"/>
                </a:rPr>
                <a:t>Users</a:t>
              </a:r>
            </a:p>
          </p:txBody>
        </p:sp>
        <p:grpSp>
          <p:nvGrpSpPr>
            <p:cNvPr id="11" name="Group 10"/>
            <p:cNvGrpSpPr/>
            <p:nvPr/>
          </p:nvGrpSpPr>
          <p:grpSpPr>
            <a:xfrm>
              <a:off x="2353273" y="1088120"/>
              <a:ext cx="266476" cy="284542"/>
              <a:chOff x="381001" y="1377953"/>
              <a:chExt cx="382084" cy="407988"/>
            </a:xfrm>
          </p:grpSpPr>
          <p:sp>
            <p:nvSpPr>
              <p:cNvPr id="234" name="Freeform 32"/>
              <p:cNvSpPr>
                <a:spLocks/>
              </p:cNvSpPr>
              <p:nvPr/>
            </p:nvSpPr>
            <p:spPr bwMode="auto">
              <a:xfrm rot="5400000">
                <a:off x="355601" y="1403353"/>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35" name="TextBox 234"/>
              <p:cNvSpPr txBox="1"/>
              <p:nvPr/>
            </p:nvSpPr>
            <p:spPr>
              <a:xfrm>
                <a:off x="399469" y="1382723"/>
                <a:ext cx="363616" cy="353042"/>
              </a:xfrm>
              <a:prstGeom prst="rect">
                <a:avLst/>
              </a:prstGeom>
              <a:noFill/>
            </p:spPr>
            <p:txBody>
              <a:bodyPr wrap="none" rtlCol="0">
                <a:spAutoFit/>
              </a:bodyPr>
              <a:lstStyle/>
              <a:p>
                <a:pPr defTabSz="1088473"/>
                <a:r>
                  <a:rPr lang="en-US" sz="1000" dirty="0">
                    <a:solidFill>
                      <a:srgbClr val="FFFFFF"/>
                    </a:solidFill>
                    <a:latin typeface="Segoe UI"/>
                  </a:rPr>
                  <a:t>1</a:t>
                </a:r>
              </a:p>
            </p:txBody>
          </p:sp>
        </p:grpSp>
        <p:grpSp>
          <p:nvGrpSpPr>
            <p:cNvPr id="12" name="Group 11"/>
            <p:cNvGrpSpPr/>
            <p:nvPr/>
          </p:nvGrpSpPr>
          <p:grpSpPr>
            <a:xfrm>
              <a:off x="3073735" y="2343226"/>
              <a:ext cx="2366477" cy="1016933"/>
              <a:chOff x="1843867" y="3458774"/>
              <a:chExt cx="3393157" cy="1458123"/>
            </a:xfrm>
          </p:grpSpPr>
          <p:sp>
            <p:nvSpPr>
              <p:cNvPr id="219" name="Rectangle 218"/>
              <p:cNvSpPr/>
              <p:nvPr/>
            </p:nvSpPr>
            <p:spPr>
              <a:xfrm>
                <a:off x="2151670" y="3458774"/>
                <a:ext cx="3085354"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167" dirty="0">
                    <a:solidFill>
                      <a:srgbClr val="FFFFFF"/>
                    </a:solidFill>
                    <a:latin typeface="Segoe UI"/>
                  </a:rPr>
                  <a:t>Authentication</a:t>
                </a:r>
              </a:p>
            </p:txBody>
          </p:sp>
          <p:sp>
            <p:nvSpPr>
              <p:cNvPr id="220" name="Rectangle 219"/>
              <p:cNvSpPr/>
              <p:nvPr/>
            </p:nvSpPr>
            <p:spPr>
              <a:xfrm>
                <a:off x="2151670" y="3911057"/>
                <a:ext cx="3085354" cy="10058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167" dirty="0">
                  <a:solidFill>
                    <a:srgbClr val="FFFFFF"/>
                  </a:solidFill>
                  <a:latin typeface="Segoe UI"/>
                </a:endParaRPr>
              </a:p>
            </p:txBody>
          </p:sp>
          <p:grpSp>
            <p:nvGrpSpPr>
              <p:cNvPr id="221" name="Group 220"/>
              <p:cNvGrpSpPr/>
              <p:nvPr/>
            </p:nvGrpSpPr>
            <p:grpSpPr>
              <a:xfrm>
                <a:off x="2378430" y="4181957"/>
                <a:ext cx="2632716" cy="464040"/>
                <a:chOff x="2636685" y="4275939"/>
                <a:chExt cx="2632716" cy="464040"/>
              </a:xfrm>
            </p:grpSpPr>
            <p:pic>
              <p:nvPicPr>
                <p:cNvPr id="225" name="Picture 224"/>
                <p:cNvPicPr>
                  <a:picLocks noChangeAspect="1"/>
                </p:cNvPicPr>
                <p:nvPr/>
              </p:nvPicPr>
              <p:blipFill rotWithShape="1">
                <a:blip r:embed="rId3">
                  <a:biLevel thresh="50000"/>
                </a:blip>
                <a:srcRect b="28135"/>
                <a:stretch/>
              </p:blipFill>
              <p:spPr>
                <a:xfrm>
                  <a:off x="3748961" y="4311292"/>
                  <a:ext cx="435934" cy="393334"/>
                </a:xfrm>
                <a:prstGeom prst="rect">
                  <a:avLst/>
                </a:prstGeom>
              </p:spPr>
            </p:pic>
            <p:pic>
              <p:nvPicPr>
                <p:cNvPr id="226" name="Picture 6" descr="http://www.advaiya.com/blog/wp-content/uploads/2015/06/FB.png"/>
                <p:cNvPicPr>
                  <a:picLocks noChangeAspect="1" noChangeArrowheads="1"/>
                </p:cNvPicPr>
                <p:nvPr/>
              </p:nvPicPr>
              <p:blipFill rotWithShape="1">
                <a:blip r:embed="rId4" cstate="hqprint">
                  <a:lum bright="70000" contrast="-70000"/>
                  <a:extLst>
                    <a:ext uri="{28A0092B-C50C-407E-A947-70E740481C1C}">
                      <a14:useLocalDpi xmlns:a14="http://schemas.microsoft.com/office/drawing/2010/main" val="0"/>
                    </a:ext>
                  </a:extLst>
                </a:blip>
                <a:srcRect l="34508" t="4710" r="7492"/>
                <a:stretch/>
              </p:blipFill>
              <p:spPr bwMode="auto">
                <a:xfrm>
                  <a:off x="4368800" y="4275939"/>
                  <a:ext cx="282446" cy="464040"/>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2" descr="https://blog.xamarin.com/wp-content/uploads/2015/07/azure-active-directory.png"/>
                <p:cNvPicPr>
                  <a:picLocks noChangeAspect="1" noChangeArrowheads="1"/>
                </p:cNvPicPr>
                <p:nvPr/>
              </p:nvPicPr>
              <p:blipFill>
                <a:blip r:embed="rId5" cstate="hqprint">
                  <a:biLevel thresh="50000"/>
                  <a:extLst>
                    <a:ext uri="{28A0092B-C50C-407E-A947-70E740481C1C}">
                      <a14:useLocalDpi xmlns:a14="http://schemas.microsoft.com/office/drawing/2010/main" val="0"/>
                    </a:ext>
                  </a:extLst>
                </a:blip>
                <a:srcRect/>
                <a:stretch>
                  <a:fillRect/>
                </a:stretch>
              </p:blipFill>
              <p:spPr bwMode="auto">
                <a:xfrm>
                  <a:off x="4835151" y="4290834"/>
                  <a:ext cx="434250" cy="434250"/>
                </a:xfrm>
                <a:prstGeom prst="rect">
                  <a:avLst/>
                </a:prstGeom>
                <a:noFill/>
                <a:extLst>
                  <a:ext uri="{909E8E84-426E-40DD-AFC4-6F175D3DCCD1}">
                    <a14:hiddenFill xmlns:a14="http://schemas.microsoft.com/office/drawing/2010/main">
                      <a:solidFill>
                        <a:srgbClr val="FFFFFF"/>
                      </a:solidFill>
                    </a14:hiddenFill>
                  </a:ext>
                </a:extLst>
              </p:spPr>
            </p:pic>
            <p:grpSp>
              <p:nvGrpSpPr>
                <p:cNvPr id="228" name="Group 15"/>
                <p:cNvGrpSpPr>
                  <a:grpSpLocks noChangeAspect="1"/>
                </p:cNvGrpSpPr>
                <p:nvPr/>
              </p:nvGrpSpPr>
              <p:grpSpPr bwMode="auto">
                <a:xfrm>
                  <a:off x="2636685" y="4319689"/>
                  <a:ext cx="371280" cy="376540"/>
                  <a:chOff x="1609" y="2529"/>
                  <a:chExt cx="1341" cy="1360"/>
                </a:xfrm>
              </p:grpSpPr>
              <p:sp>
                <p:nvSpPr>
                  <p:cNvPr id="230" name="Freeform 16"/>
                  <p:cNvSpPr>
                    <a:spLocks/>
                  </p:cNvSpPr>
                  <p:nvPr/>
                </p:nvSpPr>
                <p:spPr bwMode="auto">
                  <a:xfrm>
                    <a:off x="2205" y="2529"/>
                    <a:ext cx="745" cy="650"/>
                  </a:xfrm>
                  <a:custGeom>
                    <a:avLst/>
                    <a:gdLst>
                      <a:gd name="T0" fmla="*/ 745 w 745"/>
                      <a:gd name="T1" fmla="*/ 650 h 650"/>
                      <a:gd name="T2" fmla="*/ 745 w 745"/>
                      <a:gd name="T3" fmla="*/ 0 h 650"/>
                      <a:gd name="T4" fmla="*/ 0 w 745"/>
                      <a:gd name="T5" fmla="*/ 109 h 650"/>
                      <a:gd name="T6" fmla="*/ 0 w 745"/>
                      <a:gd name="T7" fmla="*/ 650 h 650"/>
                      <a:gd name="T8" fmla="*/ 745 w 745"/>
                      <a:gd name="T9" fmla="*/ 650 h 650"/>
                    </a:gdLst>
                    <a:ahLst/>
                    <a:cxnLst>
                      <a:cxn ang="0">
                        <a:pos x="T0" y="T1"/>
                      </a:cxn>
                      <a:cxn ang="0">
                        <a:pos x="T2" y="T3"/>
                      </a:cxn>
                      <a:cxn ang="0">
                        <a:pos x="T4" y="T5"/>
                      </a:cxn>
                      <a:cxn ang="0">
                        <a:pos x="T6" y="T7"/>
                      </a:cxn>
                      <a:cxn ang="0">
                        <a:pos x="T8" y="T9"/>
                      </a:cxn>
                    </a:cxnLst>
                    <a:rect l="0" t="0" r="r" b="b"/>
                    <a:pathLst>
                      <a:path w="745" h="650">
                        <a:moveTo>
                          <a:pt x="745" y="650"/>
                        </a:moveTo>
                        <a:lnTo>
                          <a:pt x="745" y="0"/>
                        </a:lnTo>
                        <a:lnTo>
                          <a:pt x="0" y="109"/>
                        </a:lnTo>
                        <a:lnTo>
                          <a:pt x="0" y="650"/>
                        </a:lnTo>
                        <a:lnTo>
                          <a:pt x="745" y="6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31" name="Freeform 17"/>
                  <p:cNvSpPr>
                    <a:spLocks/>
                  </p:cNvSpPr>
                  <p:nvPr/>
                </p:nvSpPr>
                <p:spPr bwMode="auto">
                  <a:xfrm>
                    <a:off x="1609" y="2645"/>
                    <a:ext cx="544" cy="534"/>
                  </a:xfrm>
                  <a:custGeom>
                    <a:avLst/>
                    <a:gdLst>
                      <a:gd name="T0" fmla="*/ 544 w 544"/>
                      <a:gd name="T1" fmla="*/ 0 h 534"/>
                      <a:gd name="T2" fmla="*/ 0 w 544"/>
                      <a:gd name="T3" fmla="*/ 78 h 534"/>
                      <a:gd name="T4" fmla="*/ 0 w 544"/>
                      <a:gd name="T5" fmla="*/ 534 h 534"/>
                      <a:gd name="T6" fmla="*/ 544 w 544"/>
                      <a:gd name="T7" fmla="*/ 534 h 534"/>
                      <a:gd name="T8" fmla="*/ 544 w 544"/>
                      <a:gd name="T9" fmla="*/ 0 h 534"/>
                    </a:gdLst>
                    <a:ahLst/>
                    <a:cxnLst>
                      <a:cxn ang="0">
                        <a:pos x="T0" y="T1"/>
                      </a:cxn>
                      <a:cxn ang="0">
                        <a:pos x="T2" y="T3"/>
                      </a:cxn>
                      <a:cxn ang="0">
                        <a:pos x="T4" y="T5"/>
                      </a:cxn>
                      <a:cxn ang="0">
                        <a:pos x="T6" y="T7"/>
                      </a:cxn>
                      <a:cxn ang="0">
                        <a:pos x="T8" y="T9"/>
                      </a:cxn>
                    </a:cxnLst>
                    <a:rect l="0" t="0" r="r" b="b"/>
                    <a:pathLst>
                      <a:path w="544" h="534">
                        <a:moveTo>
                          <a:pt x="544" y="0"/>
                        </a:moveTo>
                        <a:lnTo>
                          <a:pt x="0" y="78"/>
                        </a:lnTo>
                        <a:lnTo>
                          <a:pt x="0" y="534"/>
                        </a:lnTo>
                        <a:lnTo>
                          <a:pt x="544" y="534"/>
                        </a:lnTo>
                        <a:lnTo>
                          <a:pt x="54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32" name="Freeform 18"/>
                  <p:cNvSpPr>
                    <a:spLocks/>
                  </p:cNvSpPr>
                  <p:nvPr/>
                </p:nvSpPr>
                <p:spPr bwMode="auto">
                  <a:xfrm>
                    <a:off x="1609" y="3231"/>
                    <a:ext cx="544" cy="541"/>
                  </a:xfrm>
                  <a:custGeom>
                    <a:avLst/>
                    <a:gdLst>
                      <a:gd name="T0" fmla="*/ 0 w 544"/>
                      <a:gd name="T1" fmla="*/ 0 h 541"/>
                      <a:gd name="T2" fmla="*/ 0 w 544"/>
                      <a:gd name="T3" fmla="*/ 461 h 541"/>
                      <a:gd name="T4" fmla="*/ 544 w 544"/>
                      <a:gd name="T5" fmla="*/ 541 h 541"/>
                      <a:gd name="T6" fmla="*/ 544 w 544"/>
                      <a:gd name="T7" fmla="*/ 0 h 541"/>
                      <a:gd name="T8" fmla="*/ 0 w 544"/>
                      <a:gd name="T9" fmla="*/ 0 h 541"/>
                    </a:gdLst>
                    <a:ahLst/>
                    <a:cxnLst>
                      <a:cxn ang="0">
                        <a:pos x="T0" y="T1"/>
                      </a:cxn>
                      <a:cxn ang="0">
                        <a:pos x="T2" y="T3"/>
                      </a:cxn>
                      <a:cxn ang="0">
                        <a:pos x="T4" y="T5"/>
                      </a:cxn>
                      <a:cxn ang="0">
                        <a:pos x="T6" y="T7"/>
                      </a:cxn>
                      <a:cxn ang="0">
                        <a:pos x="T8" y="T9"/>
                      </a:cxn>
                    </a:cxnLst>
                    <a:rect l="0" t="0" r="r" b="b"/>
                    <a:pathLst>
                      <a:path w="544" h="541">
                        <a:moveTo>
                          <a:pt x="0" y="0"/>
                        </a:moveTo>
                        <a:lnTo>
                          <a:pt x="0" y="461"/>
                        </a:lnTo>
                        <a:lnTo>
                          <a:pt x="544" y="541"/>
                        </a:lnTo>
                        <a:lnTo>
                          <a:pt x="544"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33" name="Freeform 19"/>
                  <p:cNvSpPr>
                    <a:spLocks/>
                  </p:cNvSpPr>
                  <p:nvPr/>
                </p:nvSpPr>
                <p:spPr bwMode="auto">
                  <a:xfrm>
                    <a:off x="2205" y="3231"/>
                    <a:ext cx="745" cy="658"/>
                  </a:xfrm>
                  <a:custGeom>
                    <a:avLst/>
                    <a:gdLst>
                      <a:gd name="T0" fmla="*/ 0 w 745"/>
                      <a:gd name="T1" fmla="*/ 549 h 658"/>
                      <a:gd name="T2" fmla="*/ 745 w 745"/>
                      <a:gd name="T3" fmla="*/ 658 h 658"/>
                      <a:gd name="T4" fmla="*/ 745 w 745"/>
                      <a:gd name="T5" fmla="*/ 0 h 658"/>
                      <a:gd name="T6" fmla="*/ 0 w 745"/>
                      <a:gd name="T7" fmla="*/ 0 h 658"/>
                      <a:gd name="T8" fmla="*/ 0 w 745"/>
                      <a:gd name="T9" fmla="*/ 549 h 658"/>
                    </a:gdLst>
                    <a:ahLst/>
                    <a:cxnLst>
                      <a:cxn ang="0">
                        <a:pos x="T0" y="T1"/>
                      </a:cxn>
                      <a:cxn ang="0">
                        <a:pos x="T2" y="T3"/>
                      </a:cxn>
                      <a:cxn ang="0">
                        <a:pos x="T4" y="T5"/>
                      </a:cxn>
                      <a:cxn ang="0">
                        <a:pos x="T6" y="T7"/>
                      </a:cxn>
                      <a:cxn ang="0">
                        <a:pos x="T8" y="T9"/>
                      </a:cxn>
                    </a:cxnLst>
                    <a:rect l="0" t="0" r="r" b="b"/>
                    <a:pathLst>
                      <a:path w="745" h="658">
                        <a:moveTo>
                          <a:pt x="0" y="549"/>
                        </a:moveTo>
                        <a:lnTo>
                          <a:pt x="745" y="658"/>
                        </a:lnTo>
                        <a:lnTo>
                          <a:pt x="745" y="0"/>
                        </a:lnTo>
                        <a:lnTo>
                          <a:pt x="0" y="0"/>
                        </a:lnTo>
                        <a:lnTo>
                          <a:pt x="0" y="5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grpSp>
            <p:sp>
              <p:nvSpPr>
                <p:cNvPr id="229" name="Freeform 36"/>
                <p:cNvSpPr>
                  <a:spLocks/>
                </p:cNvSpPr>
                <p:nvPr/>
              </p:nvSpPr>
              <p:spPr bwMode="auto">
                <a:xfrm>
                  <a:off x="3191870" y="4315589"/>
                  <a:ext cx="373186" cy="384740"/>
                </a:xfrm>
                <a:custGeom>
                  <a:avLst/>
                  <a:gdLst>
                    <a:gd name="T0" fmla="*/ 1034 w 1378"/>
                    <a:gd name="T1" fmla="*/ 578 h 1421"/>
                    <a:gd name="T2" fmla="*/ 1351 w 1378"/>
                    <a:gd name="T3" fmla="*/ 578 h 1421"/>
                    <a:gd name="T4" fmla="*/ 1367 w 1378"/>
                    <a:gd name="T5" fmla="*/ 593 h 1421"/>
                    <a:gd name="T6" fmla="*/ 1378 w 1378"/>
                    <a:gd name="T7" fmla="*/ 731 h 1421"/>
                    <a:gd name="T8" fmla="*/ 1316 w 1378"/>
                    <a:gd name="T9" fmla="*/ 1035 h 1421"/>
                    <a:gd name="T10" fmla="*/ 1052 w 1378"/>
                    <a:gd name="T11" fmla="*/ 1328 h 1421"/>
                    <a:gd name="T12" fmla="*/ 802 w 1378"/>
                    <a:gd name="T13" fmla="*/ 1408 h 1421"/>
                    <a:gd name="T14" fmla="*/ 494 w 1378"/>
                    <a:gd name="T15" fmla="*/ 1382 h 1421"/>
                    <a:gd name="T16" fmla="*/ 243 w 1378"/>
                    <a:gd name="T17" fmla="*/ 1242 h 1421"/>
                    <a:gd name="T18" fmla="*/ 74 w 1378"/>
                    <a:gd name="T19" fmla="*/ 1024 h 1421"/>
                    <a:gd name="T20" fmla="*/ 5 w 1378"/>
                    <a:gd name="T21" fmla="*/ 793 h 1421"/>
                    <a:gd name="T22" fmla="*/ 0 w 1378"/>
                    <a:gd name="T23" fmla="*/ 710 h 1421"/>
                    <a:gd name="T24" fmla="*/ 68 w 1378"/>
                    <a:gd name="T25" fmla="*/ 409 h 1421"/>
                    <a:gd name="T26" fmla="*/ 214 w 1378"/>
                    <a:gd name="T27" fmla="*/ 206 h 1421"/>
                    <a:gd name="T28" fmla="*/ 615 w 1378"/>
                    <a:gd name="T29" fmla="*/ 13 h 1421"/>
                    <a:gd name="T30" fmla="*/ 927 w 1378"/>
                    <a:gd name="T31" fmla="*/ 43 h 1421"/>
                    <a:gd name="T32" fmla="*/ 1168 w 1378"/>
                    <a:gd name="T33" fmla="*/ 185 h 1421"/>
                    <a:gd name="T34" fmla="*/ 1168 w 1378"/>
                    <a:gd name="T35" fmla="*/ 198 h 1421"/>
                    <a:gd name="T36" fmla="*/ 983 w 1378"/>
                    <a:gd name="T37" fmla="*/ 384 h 1421"/>
                    <a:gd name="T38" fmla="*/ 967 w 1378"/>
                    <a:gd name="T39" fmla="*/ 383 h 1421"/>
                    <a:gd name="T40" fmla="*/ 748 w 1378"/>
                    <a:gd name="T41" fmla="*/ 287 h 1421"/>
                    <a:gd name="T42" fmla="*/ 402 w 1378"/>
                    <a:gd name="T43" fmla="*/ 415 h 1421"/>
                    <a:gd name="T44" fmla="*/ 293 w 1378"/>
                    <a:gd name="T45" fmla="*/ 624 h 1421"/>
                    <a:gd name="T46" fmla="*/ 381 w 1378"/>
                    <a:gd name="T47" fmla="*/ 981 h 1421"/>
                    <a:gd name="T48" fmla="*/ 634 w 1378"/>
                    <a:gd name="T49" fmla="*/ 1132 h 1421"/>
                    <a:gd name="T50" fmla="*/ 886 w 1378"/>
                    <a:gd name="T51" fmla="*/ 1102 h 1421"/>
                    <a:gd name="T52" fmla="*/ 1050 w 1378"/>
                    <a:gd name="T53" fmla="*/ 955 h 1421"/>
                    <a:gd name="T54" fmla="*/ 1084 w 1378"/>
                    <a:gd name="T55" fmla="*/ 863 h 1421"/>
                    <a:gd name="T56" fmla="*/ 1075 w 1378"/>
                    <a:gd name="T57" fmla="*/ 853 h 1421"/>
                    <a:gd name="T58" fmla="*/ 1030 w 1378"/>
                    <a:gd name="T59" fmla="*/ 853 h 1421"/>
                    <a:gd name="T60" fmla="*/ 718 w 1378"/>
                    <a:gd name="T61" fmla="*/ 853 h 1421"/>
                    <a:gd name="T62" fmla="*/ 702 w 1378"/>
                    <a:gd name="T63" fmla="*/ 838 h 1421"/>
                    <a:gd name="T64" fmla="*/ 702 w 1378"/>
                    <a:gd name="T65" fmla="*/ 594 h 1421"/>
                    <a:gd name="T66" fmla="*/ 718 w 1378"/>
                    <a:gd name="T67" fmla="*/ 578 h 1421"/>
                    <a:gd name="T68" fmla="*/ 1034 w 1378"/>
                    <a:gd name="T69" fmla="*/ 578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8" h="1421">
                      <a:moveTo>
                        <a:pt x="1034" y="578"/>
                      </a:moveTo>
                      <a:cubicBezTo>
                        <a:pt x="1140" y="578"/>
                        <a:pt x="1245" y="578"/>
                        <a:pt x="1351" y="578"/>
                      </a:cubicBezTo>
                      <a:cubicBezTo>
                        <a:pt x="1365" y="578"/>
                        <a:pt x="1365" y="579"/>
                        <a:pt x="1367" y="593"/>
                      </a:cubicBezTo>
                      <a:cubicBezTo>
                        <a:pt x="1374" y="638"/>
                        <a:pt x="1378" y="685"/>
                        <a:pt x="1378" y="731"/>
                      </a:cubicBezTo>
                      <a:cubicBezTo>
                        <a:pt x="1377" y="836"/>
                        <a:pt x="1359" y="939"/>
                        <a:pt x="1316" y="1035"/>
                      </a:cubicBezTo>
                      <a:cubicBezTo>
                        <a:pt x="1260" y="1162"/>
                        <a:pt x="1173" y="1260"/>
                        <a:pt x="1052" y="1328"/>
                      </a:cubicBezTo>
                      <a:cubicBezTo>
                        <a:pt x="974" y="1372"/>
                        <a:pt x="890" y="1397"/>
                        <a:pt x="802" y="1408"/>
                      </a:cubicBezTo>
                      <a:cubicBezTo>
                        <a:pt x="697" y="1421"/>
                        <a:pt x="595" y="1413"/>
                        <a:pt x="494" y="1382"/>
                      </a:cubicBezTo>
                      <a:cubicBezTo>
                        <a:pt x="401" y="1353"/>
                        <a:pt x="317" y="1306"/>
                        <a:pt x="243" y="1242"/>
                      </a:cubicBezTo>
                      <a:cubicBezTo>
                        <a:pt x="172" y="1180"/>
                        <a:pt x="116" y="1108"/>
                        <a:pt x="74" y="1024"/>
                      </a:cubicBezTo>
                      <a:cubicBezTo>
                        <a:pt x="38" y="951"/>
                        <a:pt x="15" y="874"/>
                        <a:pt x="5" y="793"/>
                      </a:cubicBezTo>
                      <a:cubicBezTo>
                        <a:pt x="2" y="766"/>
                        <a:pt x="0" y="738"/>
                        <a:pt x="0" y="710"/>
                      </a:cubicBezTo>
                      <a:cubicBezTo>
                        <a:pt x="1" y="605"/>
                        <a:pt x="23" y="504"/>
                        <a:pt x="68" y="409"/>
                      </a:cubicBezTo>
                      <a:cubicBezTo>
                        <a:pt x="105" y="332"/>
                        <a:pt x="153" y="264"/>
                        <a:pt x="214" y="206"/>
                      </a:cubicBezTo>
                      <a:cubicBezTo>
                        <a:pt x="327" y="98"/>
                        <a:pt x="460" y="33"/>
                        <a:pt x="615" y="13"/>
                      </a:cubicBezTo>
                      <a:cubicBezTo>
                        <a:pt x="721" y="0"/>
                        <a:pt x="825" y="9"/>
                        <a:pt x="927" y="43"/>
                      </a:cubicBezTo>
                      <a:cubicBezTo>
                        <a:pt x="1017" y="73"/>
                        <a:pt x="1097" y="121"/>
                        <a:pt x="1168" y="185"/>
                      </a:cubicBezTo>
                      <a:cubicBezTo>
                        <a:pt x="1173" y="190"/>
                        <a:pt x="1173" y="193"/>
                        <a:pt x="1168" y="198"/>
                      </a:cubicBezTo>
                      <a:cubicBezTo>
                        <a:pt x="1106" y="260"/>
                        <a:pt x="1044" y="322"/>
                        <a:pt x="983" y="384"/>
                      </a:cubicBezTo>
                      <a:cubicBezTo>
                        <a:pt x="977" y="389"/>
                        <a:pt x="973" y="389"/>
                        <a:pt x="967" y="383"/>
                      </a:cubicBezTo>
                      <a:cubicBezTo>
                        <a:pt x="905" y="327"/>
                        <a:pt x="832" y="295"/>
                        <a:pt x="748" y="287"/>
                      </a:cubicBezTo>
                      <a:cubicBezTo>
                        <a:pt x="612" y="273"/>
                        <a:pt x="497" y="318"/>
                        <a:pt x="402" y="415"/>
                      </a:cubicBezTo>
                      <a:cubicBezTo>
                        <a:pt x="346" y="474"/>
                        <a:pt x="309" y="545"/>
                        <a:pt x="293" y="624"/>
                      </a:cubicBezTo>
                      <a:cubicBezTo>
                        <a:pt x="267" y="756"/>
                        <a:pt x="297" y="876"/>
                        <a:pt x="381" y="981"/>
                      </a:cubicBezTo>
                      <a:cubicBezTo>
                        <a:pt x="446" y="1063"/>
                        <a:pt x="531" y="1114"/>
                        <a:pt x="634" y="1132"/>
                      </a:cubicBezTo>
                      <a:cubicBezTo>
                        <a:pt x="721" y="1146"/>
                        <a:pt x="805" y="1137"/>
                        <a:pt x="886" y="1102"/>
                      </a:cubicBezTo>
                      <a:cubicBezTo>
                        <a:pt x="957" y="1071"/>
                        <a:pt x="1013" y="1023"/>
                        <a:pt x="1050" y="955"/>
                      </a:cubicBezTo>
                      <a:cubicBezTo>
                        <a:pt x="1066" y="926"/>
                        <a:pt x="1077" y="895"/>
                        <a:pt x="1084" y="863"/>
                      </a:cubicBezTo>
                      <a:cubicBezTo>
                        <a:pt x="1085" y="855"/>
                        <a:pt x="1082" y="853"/>
                        <a:pt x="1075" y="853"/>
                      </a:cubicBezTo>
                      <a:cubicBezTo>
                        <a:pt x="1060" y="853"/>
                        <a:pt x="1045" y="853"/>
                        <a:pt x="1030" y="853"/>
                      </a:cubicBezTo>
                      <a:cubicBezTo>
                        <a:pt x="926" y="853"/>
                        <a:pt x="822" y="853"/>
                        <a:pt x="718" y="853"/>
                      </a:cubicBezTo>
                      <a:cubicBezTo>
                        <a:pt x="702" y="853"/>
                        <a:pt x="702" y="853"/>
                        <a:pt x="702" y="838"/>
                      </a:cubicBezTo>
                      <a:cubicBezTo>
                        <a:pt x="702" y="757"/>
                        <a:pt x="702" y="675"/>
                        <a:pt x="702" y="594"/>
                      </a:cubicBezTo>
                      <a:cubicBezTo>
                        <a:pt x="702" y="579"/>
                        <a:pt x="703" y="578"/>
                        <a:pt x="718" y="578"/>
                      </a:cubicBezTo>
                      <a:cubicBezTo>
                        <a:pt x="823" y="578"/>
                        <a:pt x="929" y="578"/>
                        <a:pt x="1034" y="578"/>
                      </a:cubicBezTo>
                      <a:close/>
                    </a:path>
                  </a:pathLst>
                </a:custGeom>
                <a:solidFill>
                  <a:schemeClr val="bg1"/>
                </a:solidFill>
                <a:ln>
                  <a:noFill/>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grpSp>
          <p:grpSp>
            <p:nvGrpSpPr>
              <p:cNvPr id="222" name="Group 221"/>
              <p:cNvGrpSpPr/>
              <p:nvPr/>
            </p:nvGrpSpPr>
            <p:grpSpPr>
              <a:xfrm rot="16200000">
                <a:off x="1866680" y="3485405"/>
                <a:ext cx="362361" cy="407988"/>
                <a:chOff x="375827" y="1377952"/>
                <a:chExt cx="362361" cy="407988"/>
              </a:xfrm>
            </p:grpSpPr>
            <p:sp>
              <p:nvSpPr>
                <p:cNvPr id="223"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24" name="TextBox 223"/>
                <p:cNvSpPr txBox="1"/>
                <p:nvPr/>
              </p:nvSpPr>
              <p:spPr>
                <a:xfrm rot="5400000">
                  <a:off x="370541" y="1409650"/>
                  <a:ext cx="363616" cy="353043"/>
                </a:xfrm>
                <a:prstGeom prst="rect">
                  <a:avLst/>
                </a:prstGeom>
                <a:noFill/>
              </p:spPr>
              <p:txBody>
                <a:bodyPr wrap="none" rtlCol="0">
                  <a:spAutoFit/>
                </a:bodyPr>
                <a:lstStyle/>
                <a:p>
                  <a:pPr defTabSz="1088473"/>
                  <a:r>
                    <a:rPr lang="en-US" sz="1000" dirty="0">
                      <a:solidFill>
                        <a:srgbClr val="FFFFFF"/>
                      </a:solidFill>
                      <a:latin typeface="Segoe UI"/>
                    </a:rPr>
                    <a:t>3</a:t>
                  </a:r>
                </a:p>
              </p:txBody>
            </p:sp>
          </p:grpSp>
        </p:grpSp>
        <p:grpSp>
          <p:nvGrpSpPr>
            <p:cNvPr id="13" name="Group 12"/>
            <p:cNvGrpSpPr/>
            <p:nvPr/>
          </p:nvGrpSpPr>
          <p:grpSpPr>
            <a:xfrm>
              <a:off x="3073531" y="5497673"/>
              <a:ext cx="4559077" cy="805427"/>
              <a:chOff x="1836246" y="7687861"/>
              <a:chExt cx="6537001" cy="1154855"/>
            </a:xfrm>
          </p:grpSpPr>
          <p:sp>
            <p:nvSpPr>
              <p:cNvPr id="207" name="Rectangle 206"/>
              <p:cNvSpPr/>
              <p:nvPr/>
            </p:nvSpPr>
            <p:spPr>
              <a:xfrm>
                <a:off x="2144051" y="8131542"/>
                <a:ext cx="6229196" cy="7111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88473"/>
                <a:endParaRPr lang="en-US" sz="1167" dirty="0">
                  <a:solidFill>
                    <a:srgbClr val="FFFFFF"/>
                  </a:solidFill>
                  <a:latin typeface="Segoe UI"/>
                </a:endParaRPr>
              </a:p>
            </p:txBody>
          </p:sp>
          <p:sp>
            <p:nvSpPr>
              <p:cNvPr id="208" name="Rectangle 207"/>
              <p:cNvSpPr/>
              <p:nvPr/>
            </p:nvSpPr>
            <p:spPr>
              <a:xfrm>
                <a:off x="2144051" y="7687861"/>
                <a:ext cx="6229196"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rtlCol="0" anchor="ctr"/>
              <a:lstStyle/>
              <a:p>
                <a:pPr defTabSz="1088473"/>
                <a:r>
                  <a:rPr lang="en-US" sz="1167" dirty="0">
                    <a:solidFill>
                      <a:srgbClr val="FFFFFF"/>
                    </a:solidFill>
                    <a:latin typeface="Segoe UI"/>
                  </a:rPr>
                  <a:t>Dev &amp; deployment</a:t>
                </a:r>
              </a:p>
            </p:txBody>
          </p:sp>
          <p:pic>
            <p:nvPicPr>
              <p:cNvPr id="209" name="Picture 18" descr="https://upload.wikimedia.org/wikipedia/commons/thumb/1/19/Visual_Studio_2012_logo_and_wordmark.svg/2000px-Visual_Studio_2012_logo_and_wordmark.svg.png"/>
              <p:cNvPicPr>
                <a:picLocks noChangeAspect="1" noChangeArrowheads="1"/>
              </p:cNvPicPr>
              <p:nvPr/>
            </p:nvPicPr>
            <p:blipFill>
              <a:blip r:embed="rId6" cstate="print">
                <a:lum bright="70000" contrast="-70000"/>
                <a:extLst>
                  <a:ext uri="{28A0092B-C50C-407E-A947-70E740481C1C}">
                    <a14:useLocalDpi xmlns:a14="http://schemas.microsoft.com/office/drawing/2010/main" val="0"/>
                  </a:ext>
                </a:extLst>
              </a:blip>
              <a:srcRect/>
              <a:stretch>
                <a:fillRect/>
              </a:stretch>
            </p:blipFill>
            <p:spPr bwMode="auto">
              <a:xfrm>
                <a:off x="2370810" y="8344930"/>
                <a:ext cx="1667220" cy="280092"/>
              </a:xfrm>
              <a:prstGeom prst="rect">
                <a:avLst/>
              </a:prstGeom>
              <a:noFill/>
              <a:extLst>
                <a:ext uri="{909E8E84-426E-40DD-AFC4-6F175D3DCCD1}">
                  <a14:hiddenFill xmlns:a14="http://schemas.microsoft.com/office/drawing/2010/main">
                    <a:solidFill>
                      <a:srgbClr val="FFFFFF"/>
                    </a:solidFill>
                  </a14:hiddenFill>
                </a:ext>
              </a:extLst>
            </p:spPr>
          </p:pic>
          <p:grpSp>
            <p:nvGrpSpPr>
              <p:cNvPr id="210" name="Group 209"/>
              <p:cNvGrpSpPr/>
              <p:nvPr/>
            </p:nvGrpSpPr>
            <p:grpSpPr>
              <a:xfrm>
                <a:off x="7132916" y="8304684"/>
                <a:ext cx="923625" cy="401452"/>
                <a:chOff x="8039728" y="5318293"/>
                <a:chExt cx="923625" cy="401452"/>
              </a:xfrm>
            </p:grpSpPr>
            <p:pic>
              <p:nvPicPr>
                <p:cNvPr id="217" name="Picture 216"/>
                <p:cNvPicPr>
                  <a:picLocks noChangeAspect="1"/>
                </p:cNvPicPr>
                <p:nvPr/>
              </p:nvPicPr>
              <p:blipFill>
                <a:blip r:embed="rId7" cstate="hqprint">
                  <a:biLevel thresh="25000"/>
                  <a:extLst>
                    <a:ext uri="{28A0092B-C50C-407E-A947-70E740481C1C}">
                      <a14:useLocalDpi xmlns:a14="http://schemas.microsoft.com/office/drawing/2010/main" val="0"/>
                    </a:ext>
                  </a:extLst>
                </a:blip>
                <a:stretch>
                  <a:fillRect/>
                </a:stretch>
              </p:blipFill>
              <p:spPr>
                <a:xfrm>
                  <a:off x="8570935" y="5318293"/>
                  <a:ext cx="392418" cy="392418"/>
                </a:xfrm>
                <a:prstGeom prst="rect">
                  <a:avLst/>
                </a:prstGeom>
              </p:spPr>
            </p:pic>
            <p:sp>
              <p:nvSpPr>
                <p:cNvPr id="218" name="TextBox 217"/>
                <p:cNvSpPr txBox="1"/>
                <p:nvPr/>
              </p:nvSpPr>
              <p:spPr>
                <a:xfrm>
                  <a:off x="8039728" y="5329835"/>
                  <a:ext cx="621976" cy="389910"/>
                </a:xfrm>
                <a:prstGeom prst="rect">
                  <a:avLst/>
                </a:prstGeom>
                <a:noFill/>
              </p:spPr>
              <p:txBody>
                <a:bodyPr wrap="square" rtlCol="0">
                  <a:spAutoFit/>
                </a:bodyPr>
                <a:lstStyle/>
                <a:p>
                  <a:pPr defTabSz="1088473"/>
                  <a:r>
                    <a:rPr lang="en-US" sz="1167" dirty="0">
                      <a:solidFill>
                        <a:srgbClr val="FFFFFF"/>
                      </a:solidFill>
                      <a:latin typeface="Segoe UI"/>
                    </a:rPr>
                    <a:t>FTP</a:t>
                  </a:r>
                </a:p>
              </p:txBody>
            </p:sp>
          </p:grpSp>
          <p:grpSp>
            <p:nvGrpSpPr>
              <p:cNvPr id="211" name="Group 210"/>
              <p:cNvGrpSpPr/>
              <p:nvPr/>
            </p:nvGrpSpPr>
            <p:grpSpPr>
              <a:xfrm>
                <a:off x="4923176" y="8265082"/>
                <a:ext cx="1324594" cy="457200"/>
                <a:chOff x="6605050" y="5278691"/>
                <a:chExt cx="1324594" cy="457200"/>
              </a:xfrm>
            </p:grpSpPr>
            <p:pic>
              <p:nvPicPr>
                <p:cNvPr id="215" name="Picture 214"/>
                <p:cNvPicPr>
                  <a:picLocks noChangeAspect="1"/>
                </p:cNvPicPr>
                <p:nvPr/>
              </p:nvPicPr>
              <p:blipFill>
                <a:blip r:embed="rId8" cstate="hqprint">
                  <a:biLevel thresh="25000"/>
                  <a:extLst>
                    <a:ext uri="{28A0092B-C50C-407E-A947-70E740481C1C}">
                      <a14:useLocalDpi xmlns:a14="http://schemas.microsoft.com/office/drawing/2010/main" val="0"/>
                    </a:ext>
                  </a:extLst>
                </a:blip>
                <a:stretch>
                  <a:fillRect/>
                </a:stretch>
              </p:blipFill>
              <p:spPr>
                <a:xfrm>
                  <a:off x="7472444" y="5278691"/>
                  <a:ext cx="457200" cy="457200"/>
                </a:xfrm>
                <a:prstGeom prst="rect">
                  <a:avLst/>
                </a:prstGeom>
              </p:spPr>
            </p:pic>
            <p:sp>
              <p:nvSpPr>
                <p:cNvPr id="216" name="TextBox 215"/>
                <p:cNvSpPr txBox="1"/>
                <p:nvPr/>
              </p:nvSpPr>
              <p:spPr>
                <a:xfrm>
                  <a:off x="6605050" y="5322625"/>
                  <a:ext cx="1086717" cy="389910"/>
                </a:xfrm>
                <a:prstGeom prst="rect">
                  <a:avLst/>
                </a:prstGeom>
                <a:noFill/>
              </p:spPr>
              <p:txBody>
                <a:bodyPr wrap="square" rtlCol="0">
                  <a:spAutoFit/>
                </a:bodyPr>
                <a:lstStyle/>
                <a:p>
                  <a:pPr defTabSz="1088473"/>
                  <a:r>
                    <a:rPr lang="en-US" sz="1167" dirty="0">
                      <a:solidFill>
                        <a:srgbClr val="FFFFFF"/>
                      </a:solidFill>
                      <a:latin typeface="Segoe UI"/>
                    </a:rPr>
                    <a:t>GitHub</a:t>
                  </a:r>
                </a:p>
              </p:txBody>
            </p:sp>
          </p:grpSp>
          <p:grpSp>
            <p:nvGrpSpPr>
              <p:cNvPr id="212" name="Group 211"/>
              <p:cNvGrpSpPr/>
              <p:nvPr/>
            </p:nvGrpSpPr>
            <p:grpSpPr>
              <a:xfrm rot="16200000">
                <a:off x="1859061" y="7710510"/>
                <a:ext cx="362358" cy="407988"/>
                <a:chOff x="375830" y="1377952"/>
                <a:chExt cx="362358" cy="407988"/>
              </a:xfrm>
            </p:grpSpPr>
            <p:sp>
              <p:nvSpPr>
                <p:cNvPr id="213"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14" name="TextBox 213"/>
                <p:cNvSpPr txBox="1"/>
                <p:nvPr/>
              </p:nvSpPr>
              <p:spPr>
                <a:xfrm rot="5400000">
                  <a:off x="370543" y="1409653"/>
                  <a:ext cx="363616" cy="353041"/>
                </a:xfrm>
                <a:prstGeom prst="rect">
                  <a:avLst/>
                </a:prstGeom>
                <a:noFill/>
              </p:spPr>
              <p:txBody>
                <a:bodyPr wrap="none" rtlCol="0">
                  <a:spAutoFit/>
                </a:bodyPr>
                <a:lstStyle/>
                <a:p>
                  <a:pPr defTabSz="1088473"/>
                  <a:r>
                    <a:rPr lang="en-US" sz="1000" dirty="0">
                      <a:solidFill>
                        <a:srgbClr val="FFFFFF"/>
                      </a:solidFill>
                      <a:latin typeface="Segoe UI"/>
                    </a:rPr>
                    <a:t>6</a:t>
                  </a:r>
                </a:p>
              </p:txBody>
            </p:sp>
          </p:grpSp>
        </p:grpSp>
        <p:pic>
          <p:nvPicPr>
            <p:cNvPr id="14" name="Picture 13"/>
            <p:cNvPicPr>
              <a:picLocks noChangeAspect="1"/>
            </p:cNvPicPr>
            <p:nvPr/>
          </p:nvPicPr>
          <p:blipFill>
            <a:blip r:embed="rId9" cstate="hqprint">
              <a:biLevel thresh="25000"/>
              <a:extLst>
                <a:ext uri="{28A0092B-C50C-407E-A947-70E740481C1C}">
                  <a14:useLocalDpi xmlns:a14="http://schemas.microsoft.com/office/drawing/2010/main" val="0"/>
                </a:ext>
              </a:extLst>
            </a:blip>
            <a:stretch>
              <a:fillRect/>
            </a:stretch>
          </p:blipFill>
          <p:spPr>
            <a:xfrm>
              <a:off x="2494684" y="4261513"/>
              <a:ext cx="544195" cy="544195"/>
            </a:xfrm>
            <a:prstGeom prst="rect">
              <a:avLst/>
            </a:prstGeom>
          </p:spPr>
        </p:pic>
        <p:pic>
          <p:nvPicPr>
            <p:cNvPr id="15" name="Picture 14"/>
            <p:cNvPicPr>
              <a:picLocks noChangeAspect="1"/>
            </p:cNvPicPr>
            <p:nvPr/>
          </p:nvPicPr>
          <p:blipFill>
            <a:blip r:embed="rId10" cstate="hqprint">
              <a:biLevel thresh="25000"/>
              <a:extLst>
                <a:ext uri="{28A0092B-C50C-407E-A947-70E740481C1C}">
                  <a14:useLocalDpi xmlns:a14="http://schemas.microsoft.com/office/drawing/2010/main" val="0"/>
                </a:ext>
              </a:extLst>
            </a:blip>
            <a:stretch>
              <a:fillRect/>
            </a:stretch>
          </p:blipFill>
          <p:spPr>
            <a:xfrm>
              <a:off x="2494684" y="3026818"/>
              <a:ext cx="544195" cy="544195"/>
            </a:xfrm>
            <a:prstGeom prst="rect">
              <a:avLst/>
            </a:prstGeom>
          </p:spPr>
        </p:pic>
        <p:pic>
          <p:nvPicPr>
            <p:cNvPr id="16" name="Picture 15"/>
            <p:cNvPicPr>
              <a:picLocks noChangeAspect="1"/>
            </p:cNvPicPr>
            <p:nvPr/>
          </p:nvPicPr>
          <p:blipFill>
            <a:blip r:embed="rId11"/>
            <a:stretch>
              <a:fillRect/>
            </a:stretch>
          </p:blipFill>
          <p:spPr>
            <a:xfrm>
              <a:off x="2511691" y="1826136"/>
              <a:ext cx="510182" cy="510182"/>
            </a:xfrm>
            <a:prstGeom prst="rect">
              <a:avLst/>
            </a:prstGeom>
          </p:spPr>
        </p:pic>
        <p:pic>
          <p:nvPicPr>
            <p:cNvPr id="17" name="Picture 16"/>
            <p:cNvPicPr>
              <a:picLocks noChangeAspect="1"/>
            </p:cNvPicPr>
            <p:nvPr/>
          </p:nvPicPr>
          <p:blipFill>
            <a:blip r:embed="rId12" cstate="hqprint">
              <a:biLevel thresh="25000"/>
              <a:extLst>
                <a:ext uri="{28A0092B-C50C-407E-A947-70E740481C1C}">
                  <a14:useLocalDpi xmlns:a14="http://schemas.microsoft.com/office/drawing/2010/main" val="0"/>
                </a:ext>
              </a:extLst>
            </a:blip>
            <a:stretch>
              <a:fillRect/>
            </a:stretch>
          </p:blipFill>
          <p:spPr>
            <a:xfrm>
              <a:off x="2494684" y="5496207"/>
              <a:ext cx="544195" cy="544195"/>
            </a:xfrm>
            <a:prstGeom prst="rect">
              <a:avLst/>
            </a:prstGeom>
          </p:spPr>
        </p:pic>
        <p:grpSp>
          <p:nvGrpSpPr>
            <p:cNvPr id="18" name="Group 17"/>
            <p:cNvGrpSpPr/>
            <p:nvPr/>
          </p:nvGrpSpPr>
          <p:grpSpPr>
            <a:xfrm>
              <a:off x="3288893" y="1288354"/>
              <a:ext cx="2149096" cy="1016933"/>
              <a:chOff x="5605802" y="3544686"/>
              <a:chExt cx="3081466" cy="1458123"/>
            </a:xfrm>
          </p:grpSpPr>
          <p:sp>
            <p:nvSpPr>
              <p:cNvPr id="205" name="Rectangle 204"/>
              <p:cNvSpPr/>
              <p:nvPr/>
            </p:nvSpPr>
            <p:spPr>
              <a:xfrm>
                <a:off x="5605802" y="3996969"/>
                <a:ext cx="3081466" cy="10058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167" dirty="0">
                  <a:solidFill>
                    <a:srgbClr val="FFFFFF"/>
                  </a:solidFill>
                  <a:latin typeface="Segoe UI"/>
                </a:endParaRPr>
              </a:p>
            </p:txBody>
          </p:sp>
          <p:sp>
            <p:nvSpPr>
              <p:cNvPr id="206" name="Rectangle 205"/>
              <p:cNvSpPr/>
              <p:nvPr/>
            </p:nvSpPr>
            <p:spPr>
              <a:xfrm>
                <a:off x="5605802" y="3544686"/>
                <a:ext cx="3081466"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167" dirty="0">
                    <a:solidFill>
                      <a:srgbClr val="FFFFFF"/>
                    </a:solidFill>
                    <a:latin typeface="Segoe UI"/>
                  </a:rPr>
                  <a:t>DNS</a:t>
                </a:r>
              </a:p>
            </p:txBody>
          </p:sp>
        </p:grpSp>
        <p:grpSp>
          <p:nvGrpSpPr>
            <p:cNvPr id="19" name="Group 18"/>
            <p:cNvGrpSpPr/>
            <p:nvPr/>
          </p:nvGrpSpPr>
          <p:grpSpPr>
            <a:xfrm>
              <a:off x="3368497" y="1088120"/>
              <a:ext cx="266476" cy="284542"/>
              <a:chOff x="381001" y="1377953"/>
              <a:chExt cx="382084" cy="407988"/>
            </a:xfrm>
          </p:grpSpPr>
          <p:sp>
            <p:nvSpPr>
              <p:cNvPr id="203" name="Freeform 32"/>
              <p:cNvSpPr>
                <a:spLocks/>
              </p:cNvSpPr>
              <p:nvPr/>
            </p:nvSpPr>
            <p:spPr bwMode="auto">
              <a:xfrm rot="5400000">
                <a:off x="355601" y="1403353"/>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04" name="TextBox 203"/>
              <p:cNvSpPr txBox="1"/>
              <p:nvPr/>
            </p:nvSpPr>
            <p:spPr>
              <a:xfrm>
                <a:off x="399469" y="1382723"/>
                <a:ext cx="363616" cy="353042"/>
              </a:xfrm>
              <a:prstGeom prst="rect">
                <a:avLst/>
              </a:prstGeom>
              <a:noFill/>
            </p:spPr>
            <p:txBody>
              <a:bodyPr wrap="none" rtlCol="0">
                <a:spAutoFit/>
              </a:bodyPr>
              <a:lstStyle/>
              <a:p>
                <a:pPr defTabSz="1088473"/>
                <a:r>
                  <a:rPr lang="en-US" sz="1000" dirty="0">
                    <a:solidFill>
                      <a:srgbClr val="FFFFFF"/>
                    </a:solidFill>
                    <a:latin typeface="Segoe UI"/>
                  </a:rPr>
                  <a:t>2</a:t>
                </a:r>
              </a:p>
            </p:txBody>
          </p:sp>
        </p:grpSp>
        <p:sp>
          <p:nvSpPr>
            <p:cNvPr id="20" name="Rectangle 19"/>
            <p:cNvSpPr/>
            <p:nvPr/>
          </p:nvSpPr>
          <p:spPr>
            <a:xfrm>
              <a:off x="3288404" y="3399461"/>
              <a:ext cx="2151808" cy="3188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167" dirty="0">
                  <a:solidFill>
                    <a:srgbClr val="FFFFFF"/>
                  </a:solidFill>
                  <a:latin typeface="Segoe UI"/>
                </a:rPr>
                <a:t>Web Tier</a:t>
              </a:r>
            </a:p>
          </p:txBody>
        </p:sp>
        <p:sp>
          <p:nvSpPr>
            <p:cNvPr id="21" name="Rectangle 20"/>
            <p:cNvSpPr/>
            <p:nvPr/>
          </p:nvSpPr>
          <p:spPr>
            <a:xfrm>
              <a:off x="3288404" y="3714895"/>
              <a:ext cx="2151808" cy="13842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167" dirty="0">
                <a:solidFill>
                  <a:srgbClr val="FFFFFF"/>
                </a:solidFill>
                <a:latin typeface="Segoe UI"/>
              </a:endParaRPr>
            </a:p>
          </p:txBody>
        </p:sp>
        <p:grpSp>
          <p:nvGrpSpPr>
            <p:cNvPr id="22" name="Group 21"/>
            <p:cNvGrpSpPr/>
            <p:nvPr/>
          </p:nvGrpSpPr>
          <p:grpSpPr>
            <a:xfrm rot="16200000">
              <a:off x="3089645" y="3418032"/>
              <a:ext cx="252719" cy="284542"/>
              <a:chOff x="375830" y="1377952"/>
              <a:chExt cx="362358" cy="407988"/>
            </a:xfrm>
          </p:grpSpPr>
          <p:sp>
            <p:nvSpPr>
              <p:cNvPr id="201"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02" name="TextBox 201"/>
              <p:cNvSpPr txBox="1"/>
              <p:nvPr/>
            </p:nvSpPr>
            <p:spPr>
              <a:xfrm rot="5400000">
                <a:off x="370543" y="1409652"/>
                <a:ext cx="363616" cy="353041"/>
              </a:xfrm>
              <a:prstGeom prst="rect">
                <a:avLst/>
              </a:prstGeom>
              <a:noFill/>
            </p:spPr>
            <p:txBody>
              <a:bodyPr wrap="none" rtlCol="0">
                <a:spAutoFit/>
              </a:bodyPr>
              <a:lstStyle/>
              <a:p>
                <a:pPr defTabSz="1088473"/>
                <a:r>
                  <a:rPr lang="en-US" sz="1000" dirty="0">
                    <a:solidFill>
                      <a:srgbClr val="FFFFFF"/>
                    </a:solidFill>
                    <a:latin typeface="Segoe UI"/>
                  </a:rPr>
                  <a:t>4</a:t>
                </a:r>
              </a:p>
            </p:txBody>
          </p:sp>
        </p:grpSp>
        <p:sp>
          <p:nvSpPr>
            <p:cNvPr id="23" name="Rectangle 22"/>
            <p:cNvSpPr/>
            <p:nvPr/>
          </p:nvSpPr>
          <p:spPr>
            <a:xfrm>
              <a:off x="5480800" y="3399461"/>
              <a:ext cx="2151808" cy="3188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167" dirty="0">
                  <a:solidFill>
                    <a:srgbClr val="FFFFFF"/>
                  </a:solidFill>
                  <a:latin typeface="Segoe UI"/>
                </a:rPr>
                <a:t>App Tier</a:t>
              </a:r>
            </a:p>
          </p:txBody>
        </p:sp>
        <p:sp>
          <p:nvSpPr>
            <p:cNvPr id="24" name="Rectangle 23"/>
            <p:cNvSpPr/>
            <p:nvPr/>
          </p:nvSpPr>
          <p:spPr>
            <a:xfrm>
              <a:off x="5480800" y="3714895"/>
              <a:ext cx="2151808" cy="13842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167" dirty="0">
                <a:solidFill>
                  <a:srgbClr val="FFFFFF"/>
                </a:solidFill>
                <a:latin typeface="Segoe UI"/>
              </a:endParaRPr>
            </a:p>
          </p:txBody>
        </p:sp>
        <p:grpSp>
          <p:nvGrpSpPr>
            <p:cNvPr id="25" name="Group 24"/>
            <p:cNvGrpSpPr/>
            <p:nvPr/>
          </p:nvGrpSpPr>
          <p:grpSpPr>
            <a:xfrm>
              <a:off x="5648336" y="3833452"/>
              <a:ext cx="1816736" cy="1170453"/>
              <a:chOff x="5528113" y="5326361"/>
              <a:chExt cx="2604914" cy="1678246"/>
            </a:xfrm>
          </p:grpSpPr>
          <p:grpSp>
            <p:nvGrpSpPr>
              <p:cNvPr id="189" name="Group 188"/>
              <p:cNvGrpSpPr/>
              <p:nvPr/>
            </p:nvGrpSpPr>
            <p:grpSpPr>
              <a:xfrm>
                <a:off x="5644868" y="5326361"/>
                <a:ext cx="2433221" cy="805142"/>
                <a:chOff x="2486450" y="5440834"/>
                <a:chExt cx="2433221" cy="805142"/>
              </a:xfrm>
            </p:grpSpPr>
            <p:pic>
              <p:nvPicPr>
                <p:cNvPr id="196" name="Picture 195" descr="http://www.jbase.com/new/products/images/java.png"/>
                <p:cNvPicPr>
                  <a:picLocks noChangeAspect="1" noChangeArrowheads="1"/>
                </p:cNvPicPr>
                <p:nvPr/>
              </p:nvPicPr>
              <p:blipFill>
                <a:blip r:embed="rId13" cstate="print">
                  <a:lum bright="100000" contrast="100000"/>
                  <a:extLst>
                    <a:ext uri="{28A0092B-C50C-407E-A947-70E740481C1C}">
                      <a14:useLocalDpi xmlns:a14="http://schemas.microsoft.com/office/drawing/2010/main" val="0"/>
                    </a:ext>
                  </a:extLst>
                </a:blip>
                <a:srcRect/>
                <a:stretch>
                  <a:fillRect/>
                </a:stretch>
              </p:blipFill>
              <p:spPr bwMode="auto">
                <a:xfrm>
                  <a:off x="3507817" y="5440834"/>
                  <a:ext cx="429388" cy="800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 name="Picture 196" descr="PHP.png"/>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486450" y="5632461"/>
                  <a:ext cx="794272" cy="417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8" name="Group 197"/>
                <p:cNvGrpSpPr/>
                <p:nvPr/>
              </p:nvGrpSpPr>
              <p:grpSpPr>
                <a:xfrm>
                  <a:off x="4275644" y="5469867"/>
                  <a:ext cx="644027" cy="776109"/>
                  <a:chOff x="4275644" y="5520916"/>
                  <a:chExt cx="644027" cy="776109"/>
                </a:xfrm>
              </p:grpSpPr>
              <p:pic>
                <p:nvPicPr>
                  <p:cNvPr id="199" name="Picture 198" descr="https://cdn4.iconfinder.com/data/icons/scripting-and-programming-languages/512/Python_logo-256.png"/>
                  <p:cNvPicPr>
                    <a:picLocks noChangeAspect="1" noChangeArrowheads="1"/>
                  </p:cNvPicPr>
                  <p:nvPr/>
                </p:nvPicPr>
                <p:blipFill>
                  <a:blip r:embed="rId15" cstate="hqprint">
                    <a:lum bright="70000" contrast="-70000"/>
                    <a:extLst>
                      <a:ext uri="{28A0092B-C50C-407E-A947-70E740481C1C}">
                        <a14:useLocalDpi xmlns:a14="http://schemas.microsoft.com/office/drawing/2010/main" val="0"/>
                      </a:ext>
                    </a:extLst>
                  </a:blip>
                  <a:srcRect/>
                  <a:stretch>
                    <a:fillRect/>
                  </a:stretch>
                </p:blipFill>
                <p:spPr bwMode="auto">
                  <a:xfrm>
                    <a:off x="4302678" y="5520916"/>
                    <a:ext cx="528142" cy="528142"/>
                  </a:xfrm>
                  <a:prstGeom prst="rect">
                    <a:avLst/>
                  </a:prstGeom>
                  <a:noFill/>
                  <a:extLst>
                    <a:ext uri="{909E8E84-426E-40DD-AFC4-6F175D3DCCD1}">
                      <a14:hiddenFill xmlns:a14="http://schemas.microsoft.com/office/drawing/2010/main">
                        <a:solidFill>
                          <a:srgbClr val="FFFFFF"/>
                        </a:solidFill>
                      </a14:hiddenFill>
                    </a:ext>
                  </a:extLst>
                </p:spPr>
              </p:pic>
              <p:sp>
                <p:nvSpPr>
                  <p:cNvPr id="200" name="TextBox 199"/>
                  <p:cNvSpPr txBox="1"/>
                  <p:nvPr/>
                </p:nvSpPr>
                <p:spPr>
                  <a:xfrm>
                    <a:off x="4275644" y="6017440"/>
                    <a:ext cx="644027" cy="279585"/>
                  </a:xfrm>
                  <a:prstGeom prst="rect">
                    <a:avLst/>
                  </a:prstGeom>
                  <a:noFill/>
                </p:spPr>
                <p:txBody>
                  <a:bodyPr wrap="none" rtlCol="0">
                    <a:spAutoFit/>
                  </a:bodyPr>
                  <a:lstStyle/>
                  <a:p>
                    <a:pPr defTabSz="1088473"/>
                    <a:r>
                      <a:rPr lang="en-US" sz="667" dirty="0">
                        <a:solidFill>
                          <a:srgbClr val="FFFFFF"/>
                        </a:solidFill>
                        <a:latin typeface="Segoe UI"/>
                      </a:rPr>
                      <a:t>Python</a:t>
                    </a:r>
                  </a:p>
                </p:txBody>
              </p:sp>
            </p:grpSp>
          </p:grpSp>
          <p:grpSp>
            <p:nvGrpSpPr>
              <p:cNvPr id="190" name="Group 189"/>
              <p:cNvGrpSpPr/>
              <p:nvPr/>
            </p:nvGrpSpPr>
            <p:grpSpPr>
              <a:xfrm>
                <a:off x="5528113" y="6212667"/>
                <a:ext cx="2604914" cy="791940"/>
                <a:chOff x="5528113" y="6459380"/>
                <a:chExt cx="2604914" cy="791940"/>
              </a:xfrm>
            </p:grpSpPr>
            <p:grpSp>
              <p:nvGrpSpPr>
                <p:cNvPr id="191" name="Group 190"/>
                <p:cNvGrpSpPr/>
                <p:nvPr/>
              </p:nvGrpSpPr>
              <p:grpSpPr>
                <a:xfrm>
                  <a:off x="5528113" y="6459380"/>
                  <a:ext cx="2604914" cy="791940"/>
                  <a:chOff x="2384560" y="6459380"/>
                  <a:chExt cx="2604914" cy="791940"/>
                </a:xfrm>
              </p:grpSpPr>
              <p:pic>
                <p:nvPicPr>
                  <p:cNvPr id="193" name="Picture 2" descr="https://upload.wikimedia.org/wikipedia/de/thumb/5/5b/Microsoft_.NET_Logo.svg/2000px-Microsoft_.NET_Logo.svg.png"/>
                  <p:cNvPicPr>
                    <a:picLocks noChangeAspect="1" noChangeArrowheads="1"/>
                  </p:cNvPicPr>
                  <p:nvPr/>
                </p:nvPicPr>
                <p:blipFill rotWithShape="1">
                  <a:blip r:embed="rId16">
                    <a:biLevel thresh="25000"/>
                    <a:extLst>
                      <a:ext uri="{28A0092B-C50C-407E-A947-70E740481C1C}">
                        <a14:useLocalDpi xmlns:a14="http://schemas.microsoft.com/office/drawing/2010/main" val="0"/>
                      </a:ext>
                    </a:extLst>
                  </a:blip>
                  <a:srcRect/>
                  <a:stretch/>
                </p:blipFill>
                <p:spPr bwMode="auto">
                  <a:xfrm>
                    <a:off x="2384560" y="6583992"/>
                    <a:ext cx="1039798" cy="451265"/>
                  </a:xfrm>
                  <a:prstGeom prst="rect">
                    <a:avLst/>
                  </a:prstGeom>
                  <a:noFill/>
                  <a:extLst>
                    <a:ext uri="{909E8E84-426E-40DD-AFC4-6F175D3DCCD1}">
                      <a14:hiddenFill xmlns:a14="http://schemas.microsoft.com/office/drawing/2010/main">
                        <a:solidFill>
                          <a:srgbClr val="FFFFFF"/>
                        </a:solidFill>
                      </a14:hiddenFill>
                    </a:ext>
                  </a:extLst>
                </p:spPr>
              </p:pic>
              <p:pic>
                <p:nvPicPr>
                  <p:cNvPr id="194" name="Picture 10" descr="https://cs.fit.edu/code/projects/nothing_works/repository/revisions/4051c2843b17f481374036be0860b870f52be75a/entry/doc/images/logos/nodejs-black.png"/>
                  <p:cNvPicPr>
                    <a:picLocks noChangeAspect="1" noChangeArrowheads="1"/>
                  </p:cNvPicPr>
                  <p:nvPr/>
                </p:nvPicPr>
                <p:blipFill rotWithShape="1">
                  <a:blip r:embed="rId17" cstate="print">
                    <a:lum bright="70000" contrast="-70000"/>
                    <a:extLst>
                      <a:ext uri="{28A0092B-C50C-407E-A947-70E740481C1C}">
                        <a14:useLocalDpi xmlns:a14="http://schemas.microsoft.com/office/drawing/2010/main" val="0"/>
                      </a:ext>
                    </a:extLst>
                  </a:blip>
                  <a:srcRect t="18993" b="13981"/>
                  <a:stretch/>
                </p:blipFill>
                <p:spPr bwMode="auto">
                  <a:xfrm>
                    <a:off x="3448223" y="6459380"/>
                    <a:ext cx="1541251" cy="555499"/>
                  </a:xfrm>
                  <a:prstGeom prst="rect">
                    <a:avLst/>
                  </a:prstGeom>
                  <a:noFill/>
                  <a:extLst>
                    <a:ext uri="{909E8E84-426E-40DD-AFC4-6F175D3DCCD1}">
                      <a14:hiddenFill xmlns:a14="http://schemas.microsoft.com/office/drawing/2010/main">
                        <a:solidFill>
                          <a:srgbClr val="FFFFFF"/>
                        </a:solidFill>
                      </a14:hiddenFill>
                    </a:ext>
                  </a:extLst>
                </p:spPr>
              </p:pic>
              <p:sp>
                <p:nvSpPr>
                  <p:cNvPr id="195" name="TextBox 194"/>
                  <p:cNvSpPr txBox="1"/>
                  <p:nvPr/>
                </p:nvSpPr>
                <p:spPr>
                  <a:xfrm>
                    <a:off x="2684688" y="6971735"/>
                    <a:ext cx="510718" cy="279585"/>
                  </a:xfrm>
                  <a:prstGeom prst="rect">
                    <a:avLst/>
                  </a:prstGeom>
                  <a:noFill/>
                </p:spPr>
                <p:txBody>
                  <a:bodyPr wrap="none" rtlCol="0">
                    <a:spAutoFit/>
                  </a:bodyPr>
                  <a:lstStyle/>
                  <a:p>
                    <a:pPr defTabSz="1088473"/>
                    <a:r>
                      <a:rPr lang="en-US" sz="667" dirty="0">
                        <a:solidFill>
                          <a:srgbClr val="FFFFFF"/>
                        </a:solidFill>
                        <a:latin typeface="Segoe UI"/>
                      </a:rPr>
                      <a:t>.NET</a:t>
                    </a:r>
                  </a:p>
                </p:txBody>
              </p:sp>
            </p:grpSp>
            <p:sp>
              <p:nvSpPr>
                <p:cNvPr id="192" name="Oval 191"/>
                <p:cNvSpPr/>
                <p:nvPr/>
              </p:nvSpPr>
              <p:spPr>
                <a:xfrm>
                  <a:off x="6343650" y="6903244"/>
                  <a:ext cx="140861" cy="1437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73"/>
                  <a:endParaRPr lang="en-US" sz="1667" dirty="0">
                    <a:solidFill>
                      <a:srgbClr val="FFFFFF"/>
                    </a:solidFill>
                    <a:latin typeface="Segoe UI"/>
                  </a:endParaRPr>
                </a:p>
              </p:txBody>
            </p:sp>
          </p:grpSp>
        </p:grpSp>
        <p:grpSp>
          <p:nvGrpSpPr>
            <p:cNvPr id="27" name="Group 26"/>
            <p:cNvGrpSpPr/>
            <p:nvPr/>
          </p:nvGrpSpPr>
          <p:grpSpPr>
            <a:xfrm>
              <a:off x="3455940" y="3833452"/>
              <a:ext cx="1816736" cy="1170453"/>
              <a:chOff x="2384560" y="5326361"/>
              <a:chExt cx="2604914" cy="1678246"/>
            </a:xfrm>
          </p:grpSpPr>
          <p:grpSp>
            <p:nvGrpSpPr>
              <p:cNvPr id="177" name="Group 176"/>
              <p:cNvGrpSpPr/>
              <p:nvPr/>
            </p:nvGrpSpPr>
            <p:grpSpPr>
              <a:xfrm>
                <a:off x="2501315" y="5326361"/>
                <a:ext cx="2433221" cy="805142"/>
                <a:chOff x="2486450" y="5440834"/>
                <a:chExt cx="2433221" cy="805142"/>
              </a:xfrm>
            </p:grpSpPr>
            <p:pic>
              <p:nvPicPr>
                <p:cNvPr id="184" name="Picture 183" descr="http://www.jbase.com/new/products/images/java.png"/>
                <p:cNvPicPr>
                  <a:picLocks noChangeAspect="1" noChangeArrowheads="1"/>
                </p:cNvPicPr>
                <p:nvPr/>
              </p:nvPicPr>
              <p:blipFill>
                <a:blip r:embed="rId13" cstate="print">
                  <a:lum bright="100000" contrast="100000"/>
                  <a:extLst>
                    <a:ext uri="{28A0092B-C50C-407E-A947-70E740481C1C}">
                      <a14:useLocalDpi xmlns:a14="http://schemas.microsoft.com/office/drawing/2010/main" val="0"/>
                    </a:ext>
                  </a:extLst>
                </a:blip>
                <a:srcRect/>
                <a:stretch>
                  <a:fillRect/>
                </a:stretch>
              </p:blipFill>
              <p:spPr bwMode="auto">
                <a:xfrm>
                  <a:off x="3507817" y="5440834"/>
                  <a:ext cx="429388" cy="800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 name="Picture 184" descr="PHP.png"/>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486450" y="5632461"/>
                  <a:ext cx="794272" cy="417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6" name="Group 185"/>
                <p:cNvGrpSpPr/>
                <p:nvPr/>
              </p:nvGrpSpPr>
              <p:grpSpPr>
                <a:xfrm>
                  <a:off x="4275644" y="5469867"/>
                  <a:ext cx="644027" cy="776109"/>
                  <a:chOff x="4275644" y="5520916"/>
                  <a:chExt cx="644027" cy="776109"/>
                </a:xfrm>
              </p:grpSpPr>
              <p:pic>
                <p:nvPicPr>
                  <p:cNvPr id="187" name="Picture 186" descr="https://cdn4.iconfinder.com/data/icons/scripting-and-programming-languages/512/Python_logo-256.png"/>
                  <p:cNvPicPr>
                    <a:picLocks noChangeAspect="1" noChangeArrowheads="1"/>
                  </p:cNvPicPr>
                  <p:nvPr/>
                </p:nvPicPr>
                <p:blipFill>
                  <a:blip r:embed="rId15" cstate="hqprint">
                    <a:lum bright="70000" contrast="-70000"/>
                    <a:extLst>
                      <a:ext uri="{28A0092B-C50C-407E-A947-70E740481C1C}">
                        <a14:useLocalDpi xmlns:a14="http://schemas.microsoft.com/office/drawing/2010/main" val="0"/>
                      </a:ext>
                    </a:extLst>
                  </a:blip>
                  <a:srcRect/>
                  <a:stretch>
                    <a:fillRect/>
                  </a:stretch>
                </p:blipFill>
                <p:spPr bwMode="auto">
                  <a:xfrm>
                    <a:off x="4302678" y="5520916"/>
                    <a:ext cx="528142" cy="528142"/>
                  </a:xfrm>
                  <a:prstGeom prst="rect">
                    <a:avLst/>
                  </a:prstGeom>
                  <a:noFill/>
                  <a:extLst>
                    <a:ext uri="{909E8E84-426E-40DD-AFC4-6F175D3DCCD1}">
                      <a14:hiddenFill xmlns:a14="http://schemas.microsoft.com/office/drawing/2010/main">
                        <a:solidFill>
                          <a:srgbClr val="FFFFFF"/>
                        </a:solidFill>
                      </a14:hiddenFill>
                    </a:ext>
                  </a:extLst>
                </p:spPr>
              </p:pic>
              <p:sp>
                <p:nvSpPr>
                  <p:cNvPr id="188" name="TextBox 187"/>
                  <p:cNvSpPr txBox="1"/>
                  <p:nvPr/>
                </p:nvSpPr>
                <p:spPr>
                  <a:xfrm>
                    <a:off x="4275644" y="6017440"/>
                    <a:ext cx="644027" cy="279585"/>
                  </a:xfrm>
                  <a:prstGeom prst="rect">
                    <a:avLst/>
                  </a:prstGeom>
                  <a:noFill/>
                </p:spPr>
                <p:txBody>
                  <a:bodyPr wrap="none" rtlCol="0">
                    <a:spAutoFit/>
                  </a:bodyPr>
                  <a:lstStyle/>
                  <a:p>
                    <a:pPr defTabSz="1088473"/>
                    <a:r>
                      <a:rPr lang="en-US" sz="667" dirty="0">
                        <a:solidFill>
                          <a:srgbClr val="FFFFFF"/>
                        </a:solidFill>
                        <a:latin typeface="Segoe UI"/>
                      </a:rPr>
                      <a:t>Python</a:t>
                    </a:r>
                  </a:p>
                </p:txBody>
              </p:sp>
            </p:grpSp>
          </p:grpSp>
          <p:grpSp>
            <p:nvGrpSpPr>
              <p:cNvPr id="178" name="Group 177"/>
              <p:cNvGrpSpPr/>
              <p:nvPr/>
            </p:nvGrpSpPr>
            <p:grpSpPr>
              <a:xfrm>
                <a:off x="2384560" y="6212667"/>
                <a:ext cx="2604914" cy="791940"/>
                <a:chOff x="2384560" y="6459380"/>
                <a:chExt cx="2604914" cy="791940"/>
              </a:xfrm>
            </p:grpSpPr>
            <p:grpSp>
              <p:nvGrpSpPr>
                <p:cNvPr id="179" name="Group 178"/>
                <p:cNvGrpSpPr/>
                <p:nvPr/>
              </p:nvGrpSpPr>
              <p:grpSpPr>
                <a:xfrm>
                  <a:off x="2384560" y="6459380"/>
                  <a:ext cx="2604914" cy="791940"/>
                  <a:chOff x="2384560" y="6459380"/>
                  <a:chExt cx="2604914" cy="791940"/>
                </a:xfrm>
              </p:grpSpPr>
              <p:pic>
                <p:nvPicPr>
                  <p:cNvPr id="181" name="Picture 2" descr="https://upload.wikimedia.org/wikipedia/de/thumb/5/5b/Microsoft_.NET_Logo.svg/2000px-Microsoft_.NET_Logo.svg.png"/>
                  <p:cNvPicPr>
                    <a:picLocks noChangeAspect="1" noChangeArrowheads="1"/>
                  </p:cNvPicPr>
                  <p:nvPr/>
                </p:nvPicPr>
                <p:blipFill rotWithShape="1">
                  <a:blip r:embed="rId16">
                    <a:biLevel thresh="25000"/>
                    <a:extLst>
                      <a:ext uri="{28A0092B-C50C-407E-A947-70E740481C1C}">
                        <a14:useLocalDpi xmlns:a14="http://schemas.microsoft.com/office/drawing/2010/main" val="0"/>
                      </a:ext>
                    </a:extLst>
                  </a:blip>
                  <a:srcRect/>
                  <a:stretch/>
                </p:blipFill>
                <p:spPr bwMode="auto">
                  <a:xfrm>
                    <a:off x="2384560" y="6583992"/>
                    <a:ext cx="1039798" cy="451265"/>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10" descr="https://cs.fit.edu/code/projects/nothing_works/repository/revisions/4051c2843b17f481374036be0860b870f52be75a/entry/doc/images/logos/nodejs-black.png"/>
                  <p:cNvPicPr>
                    <a:picLocks noChangeAspect="1" noChangeArrowheads="1"/>
                  </p:cNvPicPr>
                  <p:nvPr/>
                </p:nvPicPr>
                <p:blipFill rotWithShape="1">
                  <a:blip r:embed="rId17" cstate="print">
                    <a:lum bright="70000" contrast="-70000"/>
                    <a:extLst>
                      <a:ext uri="{28A0092B-C50C-407E-A947-70E740481C1C}">
                        <a14:useLocalDpi xmlns:a14="http://schemas.microsoft.com/office/drawing/2010/main" val="0"/>
                      </a:ext>
                    </a:extLst>
                  </a:blip>
                  <a:srcRect t="18993" b="13981"/>
                  <a:stretch/>
                </p:blipFill>
                <p:spPr bwMode="auto">
                  <a:xfrm>
                    <a:off x="3448223" y="6459380"/>
                    <a:ext cx="1541251" cy="555499"/>
                  </a:xfrm>
                  <a:prstGeom prst="rect">
                    <a:avLst/>
                  </a:prstGeom>
                  <a:noFill/>
                  <a:extLst>
                    <a:ext uri="{909E8E84-426E-40DD-AFC4-6F175D3DCCD1}">
                      <a14:hiddenFill xmlns:a14="http://schemas.microsoft.com/office/drawing/2010/main">
                        <a:solidFill>
                          <a:srgbClr val="FFFFFF"/>
                        </a:solidFill>
                      </a14:hiddenFill>
                    </a:ext>
                  </a:extLst>
                </p:spPr>
              </p:pic>
              <p:sp>
                <p:nvSpPr>
                  <p:cNvPr id="183" name="TextBox 182"/>
                  <p:cNvSpPr txBox="1"/>
                  <p:nvPr/>
                </p:nvSpPr>
                <p:spPr>
                  <a:xfrm>
                    <a:off x="2684688" y="6971735"/>
                    <a:ext cx="510718" cy="279585"/>
                  </a:xfrm>
                  <a:prstGeom prst="rect">
                    <a:avLst/>
                  </a:prstGeom>
                  <a:noFill/>
                </p:spPr>
                <p:txBody>
                  <a:bodyPr wrap="none" rtlCol="0">
                    <a:spAutoFit/>
                  </a:bodyPr>
                  <a:lstStyle/>
                  <a:p>
                    <a:pPr defTabSz="1088473"/>
                    <a:r>
                      <a:rPr lang="en-US" sz="667" dirty="0">
                        <a:solidFill>
                          <a:srgbClr val="FFFFFF"/>
                        </a:solidFill>
                        <a:latin typeface="Segoe UI"/>
                      </a:rPr>
                      <a:t>.NET</a:t>
                    </a:r>
                  </a:p>
                </p:txBody>
              </p:sp>
            </p:grpSp>
            <p:sp>
              <p:nvSpPr>
                <p:cNvPr id="180" name="Oval 179"/>
                <p:cNvSpPr/>
                <p:nvPr/>
              </p:nvSpPr>
              <p:spPr>
                <a:xfrm>
                  <a:off x="3224336" y="6903244"/>
                  <a:ext cx="140861" cy="1437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73"/>
                  <a:endParaRPr lang="en-US" sz="1667" dirty="0">
                    <a:solidFill>
                      <a:srgbClr val="FFFFFF"/>
                    </a:solidFill>
                    <a:latin typeface="Segoe UI"/>
                  </a:endParaRPr>
                </a:p>
              </p:txBody>
            </p:sp>
          </p:grpSp>
        </p:grpSp>
        <p:sp>
          <p:nvSpPr>
            <p:cNvPr id="28" name="Rectangle 27"/>
            <p:cNvSpPr/>
            <p:nvPr/>
          </p:nvSpPr>
          <p:spPr>
            <a:xfrm>
              <a:off x="3288404" y="5141133"/>
              <a:ext cx="4344204" cy="3188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167" dirty="0">
                  <a:solidFill>
                    <a:srgbClr val="00BCF2"/>
                  </a:solidFill>
                  <a:latin typeface="Segoe UI"/>
                </a:rPr>
                <a:t>Load Balancer</a:t>
              </a:r>
            </a:p>
          </p:txBody>
        </p:sp>
        <p:grpSp>
          <p:nvGrpSpPr>
            <p:cNvPr id="29" name="Group 28"/>
            <p:cNvGrpSpPr/>
            <p:nvPr/>
          </p:nvGrpSpPr>
          <p:grpSpPr>
            <a:xfrm>
              <a:off x="4084394" y="1731185"/>
              <a:ext cx="593432" cy="501020"/>
              <a:chOff x="2516183" y="2300008"/>
              <a:chExt cx="850888" cy="718383"/>
            </a:xfrm>
          </p:grpSpPr>
          <p:sp>
            <p:nvSpPr>
              <p:cNvPr id="175" name="Freeform 7"/>
              <p:cNvSpPr>
                <a:spLocks noEditPoints="1"/>
              </p:cNvSpPr>
              <p:nvPr/>
            </p:nvSpPr>
            <p:spPr bwMode="auto">
              <a:xfrm>
                <a:off x="2621017" y="2300008"/>
                <a:ext cx="590550" cy="393700"/>
              </a:xfrm>
              <a:custGeom>
                <a:avLst/>
                <a:gdLst>
                  <a:gd name="T0" fmla="*/ 831 w 832"/>
                  <a:gd name="T1" fmla="*/ 496 h 552"/>
                  <a:gd name="T2" fmla="*/ 756 w 832"/>
                  <a:gd name="T3" fmla="*/ 22 h 552"/>
                  <a:gd name="T4" fmla="*/ 733 w 832"/>
                  <a:gd name="T5" fmla="*/ 0 h 552"/>
                  <a:gd name="T6" fmla="*/ 107 w 832"/>
                  <a:gd name="T7" fmla="*/ 0 h 552"/>
                  <a:gd name="T8" fmla="*/ 84 w 832"/>
                  <a:gd name="T9" fmla="*/ 22 h 552"/>
                  <a:gd name="T10" fmla="*/ 0 w 832"/>
                  <a:gd name="T11" fmla="*/ 497 h 552"/>
                  <a:gd name="T12" fmla="*/ 0 w 832"/>
                  <a:gd name="T13" fmla="*/ 496 h 552"/>
                  <a:gd name="T14" fmla="*/ 0 w 832"/>
                  <a:gd name="T15" fmla="*/ 498 h 552"/>
                  <a:gd name="T16" fmla="*/ 0 w 832"/>
                  <a:gd name="T17" fmla="*/ 500 h 552"/>
                  <a:gd name="T18" fmla="*/ 0 w 832"/>
                  <a:gd name="T19" fmla="*/ 501 h 552"/>
                  <a:gd name="T20" fmla="*/ 0 w 832"/>
                  <a:gd name="T21" fmla="*/ 509 h 552"/>
                  <a:gd name="T22" fmla="*/ 35 w 832"/>
                  <a:gd name="T23" fmla="*/ 552 h 552"/>
                  <a:gd name="T24" fmla="*/ 35 w 832"/>
                  <a:gd name="T25" fmla="*/ 552 h 552"/>
                  <a:gd name="T26" fmla="*/ 796 w 832"/>
                  <a:gd name="T27" fmla="*/ 552 h 552"/>
                  <a:gd name="T28" fmla="*/ 832 w 832"/>
                  <a:gd name="T29" fmla="*/ 509 h 552"/>
                  <a:gd name="T30" fmla="*/ 831 w 832"/>
                  <a:gd name="T31" fmla="*/ 496 h 552"/>
                  <a:gd name="T32" fmla="*/ 570 w 832"/>
                  <a:gd name="T33" fmla="*/ 376 h 552"/>
                  <a:gd name="T34" fmla="*/ 478 w 832"/>
                  <a:gd name="T35" fmla="*/ 376 h 552"/>
                  <a:gd name="T36" fmla="*/ 464 w 832"/>
                  <a:gd name="T37" fmla="*/ 362 h 552"/>
                  <a:gd name="T38" fmla="*/ 478 w 832"/>
                  <a:gd name="T39" fmla="*/ 349 h 552"/>
                  <a:gd name="T40" fmla="*/ 521 w 832"/>
                  <a:gd name="T41" fmla="*/ 349 h 552"/>
                  <a:gd name="T42" fmla="*/ 417 w 832"/>
                  <a:gd name="T43" fmla="*/ 245 h 552"/>
                  <a:gd name="T44" fmla="*/ 417 w 832"/>
                  <a:gd name="T45" fmla="*/ 453 h 552"/>
                  <a:gd name="T46" fmla="*/ 450 w 832"/>
                  <a:gd name="T47" fmla="*/ 420 h 552"/>
                  <a:gd name="T48" fmla="*/ 469 w 832"/>
                  <a:gd name="T49" fmla="*/ 420 h 552"/>
                  <a:gd name="T50" fmla="*/ 469 w 832"/>
                  <a:gd name="T51" fmla="*/ 439 h 552"/>
                  <a:gd name="T52" fmla="*/ 403 w 832"/>
                  <a:gd name="T53" fmla="*/ 504 h 552"/>
                  <a:gd name="T54" fmla="*/ 338 w 832"/>
                  <a:gd name="T55" fmla="*/ 439 h 552"/>
                  <a:gd name="T56" fmla="*/ 334 w 832"/>
                  <a:gd name="T57" fmla="*/ 430 h 552"/>
                  <a:gd name="T58" fmla="*/ 338 w 832"/>
                  <a:gd name="T59" fmla="*/ 420 h 552"/>
                  <a:gd name="T60" fmla="*/ 357 w 832"/>
                  <a:gd name="T61" fmla="*/ 420 h 552"/>
                  <a:gd name="T62" fmla="*/ 391 w 832"/>
                  <a:gd name="T63" fmla="*/ 454 h 552"/>
                  <a:gd name="T64" fmla="*/ 391 w 832"/>
                  <a:gd name="T65" fmla="*/ 245 h 552"/>
                  <a:gd name="T66" fmla="*/ 287 w 832"/>
                  <a:gd name="T67" fmla="*/ 349 h 552"/>
                  <a:gd name="T68" fmla="*/ 333 w 832"/>
                  <a:gd name="T69" fmla="*/ 349 h 552"/>
                  <a:gd name="T70" fmla="*/ 347 w 832"/>
                  <a:gd name="T71" fmla="*/ 362 h 552"/>
                  <a:gd name="T72" fmla="*/ 333 w 832"/>
                  <a:gd name="T73" fmla="*/ 376 h 552"/>
                  <a:gd name="T74" fmla="*/ 241 w 832"/>
                  <a:gd name="T75" fmla="*/ 376 h 552"/>
                  <a:gd name="T76" fmla="*/ 241 w 832"/>
                  <a:gd name="T77" fmla="*/ 284 h 552"/>
                  <a:gd name="T78" fmla="*/ 255 w 832"/>
                  <a:gd name="T79" fmla="*/ 270 h 552"/>
                  <a:gd name="T80" fmla="*/ 268 w 832"/>
                  <a:gd name="T81" fmla="*/ 284 h 552"/>
                  <a:gd name="T82" fmla="*/ 268 w 832"/>
                  <a:gd name="T83" fmla="*/ 330 h 552"/>
                  <a:gd name="T84" fmla="*/ 391 w 832"/>
                  <a:gd name="T85" fmla="*/ 207 h 552"/>
                  <a:gd name="T86" fmla="*/ 391 w 832"/>
                  <a:gd name="T87" fmla="*/ 143 h 552"/>
                  <a:gd name="T88" fmla="*/ 362 w 832"/>
                  <a:gd name="T89" fmla="*/ 103 h 552"/>
                  <a:gd name="T90" fmla="*/ 404 w 832"/>
                  <a:gd name="T91" fmla="*/ 61 h 552"/>
                  <a:gd name="T92" fmla="*/ 446 w 832"/>
                  <a:gd name="T93" fmla="*/ 103 h 552"/>
                  <a:gd name="T94" fmla="*/ 417 w 832"/>
                  <a:gd name="T95" fmla="*/ 143 h 552"/>
                  <a:gd name="T96" fmla="*/ 417 w 832"/>
                  <a:gd name="T97" fmla="*/ 207 h 552"/>
                  <a:gd name="T98" fmla="*/ 543 w 832"/>
                  <a:gd name="T99" fmla="*/ 333 h 552"/>
                  <a:gd name="T100" fmla="*/ 543 w 832"/>
                  <a:gd name="T101" fmla="*/ 283 h 552"/>
                  <a:gd name="T102" fmla="*/ 556 w 832"/>
                  <a:gd name="T103" fmla="*/ 270 h 552"/>
                  <a:gd name="T104" fmla="*/ 570 w 832"/>
                  <a:gd name="T105" fmla="*/ 283 h 552"/>
                  <a:gd name="T106" fmla="*/ 570 w 832"/>
                  <a:gd name="T107" fmla="*/ 376 h 552"/>
                  <a:gd name="T108" fmla="*/ 570 w 832"/>
                  <a:gd name="T109" fmla="*/ 376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32" h="552">
                    <a:moveTo>
                      <a:pt x="831" y="496"/>
                    </a:moveTo>
                    <a:lnTo>
                      <a:pt x="756" y="22"/>
                    </a:lnTo>
                    <a:cubicBezTo>
                      <a:pt x="755" y="2"/>
                      <a:pt x="738" y="0"/>
                      <a:pt x="733" y="0"/>
                    </a:cubicBezTo>
                    <a:lnTo>
                      <a:pt x="107" y="0"/>
                    </a:lnTo>
                    <a:cubicBezTo>
                      <a:pt x="102" y="0"/>
                      <a:pt x="85" y="2"/>
                      <a:pt x="84" y="22"/>
                    </a:cubicBezTo>
                    <a:lnTo>
                      <a:pt x="0" y="497"/>
                    </a:lnTo>
                    <a:lnTo>
                      <a:pt x="0" y="496"/>
                    </a:lnTo>
                    <a:cubicBezTo>
                      <a:pt x="0" y="497"/>
                      <a:pt x="0" y="497"/>
                      <a:pt x="0" y="498"/>
                    </a:cubicBezTo>
                    <a:lnTo>
                      <a:pt x="0" y="500"/>
                    </a:lnTo>
                    <a:lnTo>
                      <a:pt x="0" y="501"/>
                    </a:lnTo>
                    <a:cubicBezTo>
                      <a:pt x="0" y="503"/>
                      <a:pt x="0" y="506"/>
                      <a:pt x="0" y="509"/>
                    </a:cubicBezTo>
                    <a:cubicBezTo>
                      <a:pt x="0" y="544"/>
                      <a:pt x="29" y="552"/>
                      <a:pt x="35" y="552"/>
                    </a:cubicBezTo>
                    <a:lnTo>
                      <a:pt x="35" y="552"/>
                    </a:lnTo>
                    <a:lnTo>
                      <a:pt x="796" y="552"/>
                    </a:lnTo>
                    <a:cubicBezTo>
                      <a:pt x="802" y="552"/>
                      <a:pt x="832" y="545"/>
                      <a:pt x="832" y="509"/>
                    </a:cubicBezTo>
                    <a:cubicBezTo>
                      <a:pt x="832" y="505"/>
                      <a:pt x="832" y="500"/>
                      <a:pt x="831" y="496"/>
                    </a:cubicBezTo>
                    <a:close/>
                    <a:moveTo>
                      <a:pt x="570" y="376"/>
                    </a:moveTo>
                    <a:lnTo>
                      <a:pt x="478" y="376"/>
                    </a:lnTo>
                    <a:cubicBezTo>
                      <a:pt x="470" y="376"/>
                      <a:pt x="464" y="370"/>
                      <a:pt x="464" y="362"/>
                    </a:cubicBezTo>
                    <a:cubicBezTo>
                      <a:pt x="464" y="355"/>
                      <a:pt x="470" y="349"/>
                      <a:pt x="478" y="349"/>
                    </a:cubicBezTo>
                    <a:lnTo>
                      <a:pt x="521" y="349"/>
                    </a:lnTo>
                    <a:lnTo>
                      <a:pt x="417" y="245"/>
                    </a:lnTo>
                    <a:lnTo>
                      <a:pt x="417" y="453"/>
                    </a:lnTo>
                    <a:lnTo>
                      <a:pt x="450" y="420"/>
                    </a:lnTo>
                    <a:cubicBezTo>
                      <a:pt x="455" y="415"/>
                      <a:pt x="463" y="415"/>
                      <a:pt x="469" y="420"/>
                    </a:cubicBezTo>
                    <a:cubicBezTo>
                      <a:pt x="474" y="425"/>
                      <a:pt x="474" y="434"/>
                      <a:pt x="469" y="439"/>
                    </a:cubicBezTo>
                    <a:lnTo>
                      <a:pt x="403" y="504"/>
                    </a:lnTo>
                    <a:lnTo>
                      <a:pt x="338" y="439"/>
                    </a:lnTo>
                    <a:cubicBezTo>
                      <a:pt x="336" y="436"/>
                      <a:pt x="334" y="433"/>
                      <a:pt x="334" y="430"/>
                    </a:cubicBezTo>
                    <a:cubicBezTo>
                      <a:pt x="334" y="426"/>
                      <a:pt x="336" y="423"/>
                      <a:pt x="338" y="420"/>
                    </a:cubicBezTo>
                    <a:cubicBezTo>
                      <a:pt x="343" y="415"/>
                      <a:pt x="352" y="415"/>
                      <a:pt x="357" y="420"/>
                    </a:cubicBezTo>
                    <a:lnTo>
                      <a:pt x="391" y="454"/>
                    </a:lnTo>
                    <a:lnTo>
                      <a:pt x="391" y="245"/>
                    </a:lnTo>
                    <a:lnTo>
                      <a:pt x="287" y="349"/>
                    </a:lnTo>
                    <a:lnTo>
                      <a:pt x="333" y="349"/>
                    </a:lnTo>
                    <a:cubicBezTo>
                      <a:pt x="341" y="349"/>
                      <a:pt x="347" y="355"/>
                      <a:pt x="347" y="362"/>
                    </a:cubicBezTo>
                    <a:cubicBezTo>
                      <a:pt x="347" y="370"/>
                      <a:pt x="341" y="376"/>
                      <a:pt x="333" y="376"/>
                    </a:cubicBezTo>
                    <a:lnTo>
                      <a:pt x="241" y="376"/>
                    </a:lnTo>
                    <a:lnTo>
                      <a:pt x="241" y="284"/>
                    </a:lnTo>
                    <a:cubicBezTo>
                      <a:pt x="241" y="276"/>
                      <a:pt x="247" y="270"/>
                      <a:pt x="255" y="270"/>
                    </a:cubicBezTo>
                    <a:cubicBezTo>
                      <a:pt x="262" y="270"/>
                      <a:pt x="268" y="276"/>
                      <a:pt x="268" y="284"/>
                    </a:cubicBezTo>
                    <a:lnTo>
                      <a:pt x="268" y="330"/>
                    </a:lnTo>
                    <a:lnTo>
                      <a:pt x="391" y="207"/>
                    </a:lnTo>
                    <a:lnTo>
                      <a:pt x="391" y="143"/>
                    </a:lnTo>
                    <a:cubicBezTo>
                      <a:pt x="374" y="137"/>
                      <a:pt x="362" y="121"/>
                      <a:pt x="362" y="103"/>
                    </a:cubicBezTo>
                    <a:cubicBezTo>
                      <a:pt x="362" y="79"/>
                      <a:pt x="381" y="61"/>
                      <a:pt x="404" y="61"/>
                    </a:cubicBezTo>
                    <a:cubicBezTo>
                      <a:pt x="427" y="61"/>
                      <a:pt x="446" y="79"/>
                      <a:pt x="446" y="103"/>
                    </a:cubicBezTo>
                    <a:cubicBezTo>
                      <a:pt x="446" y="121"/>
                      <a:pt x="434" y="137"/>
                      <a:pt x="417" y="143"/>
                    </a:cubicBezTo>
                    <a:lnTo>
                      <a:pt x="417" y="207"/>
                    </a:lnTo>
                    <a:lnTo>
                      <a:pt x="543" y="333"/>
                    </a:lnTo>
                    <a:lnTo>
                      <a:pt x="543" y="283"/>
                    </a:lnTo>
                    <a:cubicBezTo>
                      <a:pt x="543" y="276"/>
                      <a:pt x="549" y="270"/>
                      <a:pt x="556" y="270"/>
                    </a:cubicBezTo>
                    <a:cubicBezTo>
                      <a:pt x="564" y="270"/>
                      <a:pt x="570" y="276"/>
                      <a:pt x="570" y="283"/>
                    </a:cubicBezTo>
                    <a:lnTo>
                      <a:pt x="570" y="376"/>
                    </a:lnTo>
                    <a:lnTo>
                      <a:pt x="570" y="376"/>
                    </a:ln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76" name="TextBox 175"/>
              <p:cNvSpPr txBox="1"/>
              <p:nvPr/>
            </p:nvSpPr>
            <p:spPr>
              <a:xfrm>
                <a:off x="2516183" y="2738806"/>
                <a:ext cx="850888" cy="279585"/>
              </a:xfrm>
              <a:prstGeom prst="rect">
                <a:avLst/>
              </a:prstGeom>
              <a:noFill/>
            </p:spPr>
            <p:txBody>
              <a:bodyPr wrap="none" rtlCol="0">
                <a:spAutoFit/>
              </a:bodyPr>
              <a:lstStyle/>
              <a:p>
                <a:pPr defTabSz="1088430"/>
                <a:r>
                  <a:rPr lang="en-US" sz="667" dirty="0">
                    <a:solidFill>
                      <a:srgbClr val="FFFFFF"/>
                    </a:solidFill>
                    <a:latin typeface="Segoe UI"/>
                  </a:rPr>
                  <a:t>Azure DNS</a:t>
                </a:r>
              </a:p>
            </p:txBody>
          </p:sp>
        </p:grpSp>
        <p:sp>
          <p:nvSpPr>
            <p:cNvPr id="30" name="Rectangle 29"/>
            <p:cNvSpPr/>
            <p:nvPr/>
          </p:nvSpPr>
          <p:spPr>
            <a:xfrm>
              <a:off x="5471498" y="1597326"/>
              <a:ext cx="2666991" cy="17647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167" dirty="0">
                <a:solidFill>
                  <a:srgbClr val="FFFFFF"/>
                </a:solidFill>
                <a:latin typeface="Segoe UI"/>
              </a:endParaRPr>
            </a:p>
          </p:txBody>
        </p:sp>
        <p:sp>
          <p:nvSpPr>
            <p:cNvPr id="31" name="Rectangle 30"/>
            <p:cNvSpPr/>
            <p:nvPr/>
          </p:nvSpPr>
          <p:spPr>
            <a:xfrm>
              <a:off x="5471498" y="1281893"/>
              <a:ext cx="2666991" cy="3188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167" dirty="0">
                  <a:solidFill>
                    <a:srgbClr val="FFFFFF"/>
                  </a:solidFill>
                  <a:latin typeface="Segoe UI"/>
                </a:rPr>
                <a:t>Additional services</a:t>
              </a:r>
            </a:p>
          </p:txBody>
        </p:sp>
        <p:grpSp>
          <p:nvGrpSpPr>
            <p:cNvPr id="32" name="Group 31"/>
            <p:cNvGrpSpPr/>
            <p:nvPr/>
          </p:nvGrpSpPr>
          <p:grpSpPr>
            <a:xfrm>
              <a:off x="5666997" y="1762112"/>
              <a:ext cx="2284780" cy="526111"/>
              <a:chOff x="5470663" y="2467156"/>
              <a:chExt cx="3276015" cy="754359"/>
            </a:xfrm>
          </p:grpSpPr>
          <p:grpSp>
            <p:nvGrpSpPr>
              <p:cNvPr id="153" name="Group 152"/>
              <p:cNvGrpSpPr/>
              <p:nvPr/>
            </p:nvGrpSpPr>
            <p:grpSpPr>
              <a:xfrm>
                <a:off x="7870507" y="2473506"/>
                <a:ext cx="876171" cy="748008"/>
                <a:chOff x="8261202" y="2276948"/>
                <a:chExt cx="876171" cy="748008"/>
              </a:xfrm>
            </p:grpSpPr>
            <p:grpSp>
              <p:nvGrpSpPr>
                <p:cNvPr id="166" name="Group 55"/>
                <p:cNvGrpSpPr>
                  <a:grpSpLocks noChangeAspect="1"/>
                </p:cNvGrpSpPr>
                <p:nvPr/>
              </p:nvGrpSpPr>
              <p:grpSpPr bwMode="auto">
                <a:xfrm>
                  <a:off x="8510376" y="2276948"/>
                  <a:ext cx="377825" cy="441325"/>
                  <a:chOff x="5420" y="4235"/>
                  <a:chExt cx="238" cy="278"/>
                </a:xfrm>
                <a:solidFill>
                  <a:schemeClr val="bg1"/>
                </a:solidFill>
              </p:grpSpPr>
              <p:sp>
                <p:nvSpPr>
                  <p:cNvPr id="168" name="Freeform 56"/>
                  <p:cNvSpPr>
                    <a:spLocks/>
                  </p:cNvSpPr>
                  <p:nvPr/>
                </p:nvSpPr>
                <p:spPr bwMode="auto">
                  <a:xfrm>
                    <a:off x="5467" y="4401"/>
                    <a:ext cx="77" cy="112"/>
                  </a:xfrm>
                  <a:custGeom>
                    <a:avLst/>
                    <a:gdLst>
                      <a:gd name="T0" fmla="*/ 53 w 77"/>
                      <a:gd name="T1" fmla="*/ 0 h 112"/>
                      <a:gd name="T2" fmla="*/ 24 w 77"/>
                      <a:gd name="T3" fmla="*/ 0 h 112"/>
                      <a:gd name="T4" fmla="*/ 24 w 77"/>
                      <a:gd name="T5" fmla="*/ 59 h 112"/>
                      <a:gd name="T6" fmla="*/ 0 w 77"/>
                      <a:gd name="T7" fmla="*/ 59 h 112"/>
                      <a:gd name="T8" fmla="*/ 39 w 77"/>
                      <a:gd name="T9" fmla="*/ 112 h 112"/>
                      <a:gd name="T10" fmla="*/ 77 w 77"/>
                      <a:gd name="T11" fmla="*/ 59 h 112"/>
                      <a:gd name="T12" fmla="*/ 53 w 77"/>
                      <a:gd name="T13" fmla="*/ 59 h 112"/>
                      <a:gd name="T14" fmla="*/ 53 w 77"/>
                      <a:gd name="T15" fmla="*/ 0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12">
                        <a:moveTo>
                          <a:pt x="53" y="0"/>
                        </a:moveTo>
                        <a:lnTo>
                          <a:pt x="24" y="0"/>
                        </a:lnTo>
                        <a:lnTo>
                          <a:pt x="24" y="59"/>
                        </a:lnTo>
                        <a:lnTo>
                          <a:pt x="0" y="59"/>
                        </a:lnTo>
                        <a:lnTo>
                          <a:pt x="39" y="112"/>
                        </a:lnTo>
                        <a:lnTo>
                          <a:pt x="77" y="59"/>
                        </a:lnTo>
                        <a:lnTo>
                          <a:pt x="53" y="59"/>
                        </a:lnTo>
                        <a:lnTo>
                          <a:pt x="53" y="0"/>
                        </a:lnTo>
                        <a:close/>
                      </a:path>
                    </a:pathLst>
                  </a:custGeom>
                  <a:grpFill/>
                  <a:ln w="9525">
                    <a:noFill/>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69" name="Rectangle 57"/>
                  <p:cNvSpPr>
                    <a:spLocks noChangeArrowheads="1"/>
                  </p:cNvSpPr>
                  <p:nvPr/>
                </p:nvSpPr>
                <p:spPr bwMode="auto">
                  <a:xfrm>
                    <a:off x="5470" y="4313"/>
                    <a:ext cx="70" cy="20"/>
                  </a:xfrm>
                  <a:prstGeom prst="rect">
                    <a:avLst/>
                  </a:prstGeom>
                  <a:grpFill/>
                  <a:ln w="9525">
                    <a:noFill/>
                    <a:miter lim="800000"/>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70" name="Rectangle 58"/>
                  <p:cNvSpPr>
                    <a:spLocks noChangeArrowheads="1"/>
                  </p:cNvSpPr>
                  <p:nvPr/>
                </p:nvSpPr>
                <p:spPr bwMode="auto">
                  <a:xfrm>
                    <a:off x="5470" y="4343"/>
                    <a:ext cx="70" cy="19"/>
                  </a:xfrm>
                  <a:prstGeom prst="rect">
                    <a:avLst/>
                  </a:prstGeom>
                  <a:grpFill/>
                  <a:ln w="9525">
                    <a:noFill/>
                    <a:miter lim="800000"/>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71" name="Rectangle 59"/>
                  <p:cNvSpPr>
                    <a:spLocks noChangeArrowheads="1"/>
                  </p:cNvSpPr>
                  <p:nvPr/>
                </p:nvSpPr>
                <p:spPr bwMode="auto">
                  <a:xfrm>
                    <a:off x="5470" y="4371"/>
                    <a:ext cx="70" cy="20"/>
                  </a:xfrm>
                  <a:prstGeom prst="rect">
                    <a:avLst/>
                  </a:prstGeom>
                  <a:grpFill/>
                  <a:ln w="9525">
                    <a:noFill/>
                    <a:miter lim="800000"/>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72" name="Freeform 60"/>
                  <p:cNvSpPr>
                    <a:spLocks/>
                  </p:cNvSpPr>
                  <p:nvPr/>
                </p:nvSpPr>
                <p:spPr bwMode="auto">
                  <a:xfrm>
                    <a:off x="5420" y="4235"/>
                    <a:ext cx="99" cy="164"/>
                  </a:xfrm>
                  <a:custGeom>
                    <a:avLst/>
                    <a:gdLst>
                      <a:gd name="T0" fmla="*/ 298 w 324"/>
                      <a:gd name="T1" fmla="*/ 0 h 541"/>
                      <a:gd name="T2" fmla="*/ 30 w 324"/>
                      <a:gd name="T3" fmla="*/ 0 h 541"/>
                      <a:gd name="T4" fmla="*/ 2 w 324"/>
                      <a:gd name="T5" fmla="*/ 33 h 541"/>
                      <a:gd name="T6" fmla="*/ 0 w 324"/>
                      <a:gd name="T7" fmla="*/ 541 h 541"/>
                      <a:gd name="T8" fmla="*/ 96 w 324"/>
                      <a:gd name="T9" fmla="*/ 541 h 541"/>
                      <a:gd name="T10" fmla="*/ 96 w 324"/>
                      <a:gd name="T11" fmla="*/ 98 h 541"/>
                      <a:gd name="T12" fmla="*/ 224 w 324"/>
                      <a:gd name="T13" fmla="*/ 98 h 541"/>
                      <a:gd name="T14" fmla="*/ 224 w 324"/>
                      <a:gd name="T15" fmla="*/ 227 h 541"/>
                      <a:gd name="T16" fmla="*/ 320 w 324"/>
                      <a:gd name="T17" fmla="*/ 227 h 541"/>
                      <a:gd name="T18" fmla="*/ 320 w 324"/>
                      <a:gd name="T19" fmla="*/ 29 h 541"/>
                      <a:gd name="T20" fmla="*/ 298 w 324"/>
                      <a:gd name="T21" fmla="*/ 0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4" h="541">
                        <a:moveTo>
                          <a:pt x="298" y="0"/>
                        </a:moveTo>
                        <a:lnTo>
                          <a:pt x="30" y="0"/>
                        </a:lnTo>
                        <a:cubicBezTo>
                          <a:pt x="22" y="0"/>
                          <a:pt x="2" y="0"/>
                          <a:pt x="2" y="33"/>
                        </a:cubicBezTo>
                        <a:lnTo>
                          <a:pt x="0" y="541"/>
                        </a:lnTo>
                        <a:lnTo>
                          <a:pt x="96" y="541"/>
                        </a:lnTo>
                        <a:lnTo>
                          <a:pt x="96" y="98"/>
                        </a:lnTo>
                        <a:lnTo>
                          <a:pt x="224" y="98"/>
                        </a:lnTo>
                        <a:lnTo>
                          <a:pt x="224" y="227"/>
                        </a:lnTo>
                        <a:lnTo>
                          <a:pt x="320" y="227"/>
                        </a:lnTo>
                        <a:lnTo>
                          <a:pt x="320" y="29"/>
                        </a:lnTo>
                        <a:cubicBezTo>
                          <a:pt x="324" y="0"/>
                          <a:pt x="307" y="0"/>
                          <a:pt x="298" y="0"/>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73" name="Freeform 61"/>
                  <p:cNvSpPr>
                    <a:spLocks/>
                  </p:cNvSpPr>
                  <p:nvPr/>
                </p:nvSpPr>
                <p:spPr bwMode="auto">
                  <a:xfrm>
                    <a:off x="5420" y="4371"/>
                    <a:ext cx="59" cy="78"/>
                  </a:xfrm>
                  <a:custGeom>
                    <a:avLst/>
                    <a:gdLst>
                      <a:gd name="T0" fmla="*/ 96 w 194"/>
                      <a:gd name="T1" fmla="*/ 0 h 256"/>
                      <a:gd name="T2" fmla="*/ 0 w 194"/>
                      <a:gd name="T3" fmla="*/ 0 h 256"/>
                      <a:gd name="T4" fmla="*/ 0 w 194"/>
                      <a:gd name="T5" fmla="*/ 226 h 256"/>
                      <a:gd name="T6" fmla="*/ 35 w 194"/>
                      <a:gd name="T7" fmla="*/ 256 h 256"/>
                      <a:gd name="T8" fmla="*/ 194 w 194"/>
                      <a:gd name="T9" fmla="*/ 256 h 256"/>
                      <a:gd name="T10" fmla="*/ 194 w 194"/>
                      <a:gd name="T11" fmla="*/ 161 h 256"/>
                      <a:gd name="T12" fmla="*/ 98 w 194"/>
                      <a:gd name="T13" fmla="*/ 161 h 256"/>
                      <a:gd name="T14" fmla="*/ 96 w 194"/>
                      <a:gd name="T15" fmla="*/ 0 h 2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56">
                        <a:moveTo>
                          <a:pt x="96" y="0"/>
                        </a:moveTo>
                        <a:lnTo>
                          <a:pt x="0" y="0"/>
                        </a:lnTo>
                        <a:lnTo>
                          <a:pt x="0" y="226"/>
                        </a:lnTo>
                        <a:cubicBezTo>
                          <a:pt x="0" y="233"/>
                          <a:pt x="28" y="256"/>
                          <a:pt x="35" y="256"/>
                        </a:cubicBezTo>
                        <a:lnTo>
                          <a:pt x="194" y="256"/>
                        </a:lnTo>
                        <a:lnTo>
                          <a:pt x="194" y="161"/>
                        </a:lnTo>
                        <a:lnTo>
                          <a:pt x="98" y="161"/>
                        </a:lnTo>
                        <a:lnTo>
                          <a:pt x="96" y="0"/>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74" name="Freeform 62"/>
                  <p:cNvSpPr>
                    <a:spLocks/>
                  </p:cNvSpPr>
                  <p:nvPr/>
                </p:nvSpPr>
                <p:spPr bwMode="auto">
                  <a:xfrm>
                    <a:off x="5529" y="4267"/>
                    <a:ext cx="129" cy="182"/>
                  </a:xfrm>
                  <a:custGeom>
                    <a:avLst/>
                    <a:gdLst>
                      <a:gd name="T0" fmla="*/ 266 w 419"/>
                      <a:gd name="T1" fmla="*/ 314 h 599"/>
                      <a:gd name="T2" fmla="*/ 238 w 419"/>
                      <a:gd name="T3" fmla="*/ 314 h 599"/>
                      <a:gd name="T4" fmla="*/ 0 w 419"/>
                      <a:gd name="T5" fmla="*/ 0 h 599"/>
                      <a:gd name="T6" fmla="*/ 0 w 419"/>
                      <a:gd name="T7" fmla="*/ 92 h 599"/>
                      <a:gd name="T8" fmla="*/ 135 w 419"/>
                      <a:gd name="T9" fmla="*/ 342 h 599"/>
                      <a:gd name="T10" fmla="*/ 133 w 419"/>
                      <a:gd name="T11" fmla="*/ 405 h 599"/>
                      <a:gd name="T12" fmla="*/ 262 w 419"/>
                      <a:gd name="T13" fmla="*/ 403 h 599"/>
                      <a:gd name="T14" fmla="*/ 323 w 419"/>
                      <a:gd name="T15" fmla="*/ 447 h 599"/>
                      <a:gd name="T16" fmla="*/ 323 w 419"/>
                      <a:gd name="T17" fmla="*/ 503 h 599"/>
                      <a:gd name="T18" fmla="*/ 0 w 419"/>
                      <a:gd name="T19" fmla="*/ 503 h 599"/>
                      <a:gd name="T20" fmla="*/ 0 w 419"/>
                      <a:gd name="T21" fmla="*/ 599 h 599"/>
                      <a:gd name="T22" fmla="*/ 381 w 419"/>
                      <a:gd name="T23" fmla="*/ 599 h 599"/>
                      <a:gd name="T24" fmla="*/ 419 w 419"/>
                      <a:gd name="T25" fmla="*/ 567 h 599"/>
                      <a:gd name="T26" fmla="*/ 419 w 419"/>
                      <a:gd name="T27" fmla="*/ 445 h 599"/>
                      <a:gd name="T28" fmla="*/ 266 w 419"/>
                      <a:gd name="T29" fmla="*/ 314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9" h="599">
                        <a:moveTo>
                          <a:pt x="266" y="314"/>
                        </a:moveTo>
                        <a:lnTo>
                          <a:pt x="238" y="314"/>
                        </a:lnTo>
                        <a:cubicBezTo>
                          <a:pt x="222" y="120"/>
                          <a:pt x="129" y="27"/>
                          <a:pt x="0" y="0"/>
                        </a:cubicBezTo>
                        <a:lnTo>
                          <a:pt x="0" y="92"/>
                        </a:lnTo>
                        <a:cubicBezTo>
                          <a:pt x="96" y="125"/>
                          <a:pt x="133" y="218"/>
                          <a:pt x="135" y="342"/>
                        </a:cubicBezTo>
                        <a:lnTo>
                          <a:pt x="133" y="405"/>
                        </a:lnTo>
                        <a:lnTo>
                          <a:pt x="262" y="403"/>
                        </a:lnTo>
                        <a:cubicBezTo>
                          <a:pt x="297" y="403"/>
                          <a:pt x="323" y="412"/>
                          <a:pt x="323" y="447"/>
                        </a:cubicBezTo>
                        <a:lnTo>
                          <a:pt x="323" y="503"/>
                        </a:lnTo>
                        <a:lnTo>
                          <a:pt x="0" y="503"/>
                        </a:lnTo>
                        <a:lnTo>
                          <a:pt x="0" y="599"/>
                        </a:lnTo>
                        <a:lnTo>
                          <a:pt x="381" y="599"/>
                        </a:lnTo>
                        <a:cubicBezTo>
                          <a:pt x="388" y="599"/>
                          <a:pt x="419" y="573"/>
                          <a:pt x="419" y="567"/>
                        </a:cubicBezTo>
                        <a:lnTo>
                          <a:pt x="419" y="445"/>
                        </a:lnTo>
                        <a:cubicBezTo>
                          <a:pt x="419" y="366"/>
                          <a:pt x="349" y="314"/>
                          <a:pt x="266" y="314"/>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grpSp>
            <p:sp>
              <p:nvSpPr>
                <p:cNvPr id="167" name="TextBox 166"/>
                <p:cNvSpPr txBox="1"/>
                <p:nvPr/>
              </p:nvSpPr>
              <p:spPr>
                <a:xfrm>
                  <a:off x="8261202" y="2745371"/>
                  <a:ext cx="876171" cy="279585"/>
                </a:xfrm>
                <a:prstGeom prst="rect">
                  <a:avLst/>
                </a:prstGeom>
                <a:noFill/>
              </p:spPr>
              <p:txBody>
                <a:bodyPr wrap="none" rtlCol="0">
                  <a:spAutoFit/>
                </a:bodyPr>
                <a:lstStyle/>
                <a:p>
                  <a:pPr algn="ctr" defTabSz="1088430"/>
                  <a:r>
                    <a:rPr lang="en-US" sz="667" dirty="0">
                      <a:solidFill>
                        <a:srgbClr val="FFFFFF"/>
                      </a:solidFill>
                      <a:latin typeface="Segoe UI"/>
                    </a:rPr>
                    <a:t>Service Bus</a:t>
                  </a:r>
                </a:p>
              </p:txBody>
            </p:sp>
          </p:grpSp>
          <p:grpSp>
            <p:nvGrpSpPr>
              <p:cNvPr id="154" name="Group 153"/>
              <p:cNvGrpSpPr/>
              <p:nvPr/>
            </p:nvGrpSpPr>
            <p:grpSpPr>
              <a:xfrm>
                <a:off x="6831216" y="2483031"/>
                <a:ext cx="970408" cy="738482"/>
                <a:chOff x="7011288" y="2286473"/>
                <a:chExt cx="970408" cy="738482"/>
              </a:xfrm>
            </p:grpSpPr>
            <p:grpSp>
              <p:nvGrpSpPr>
                <p:cNvPr id="162" name="Group 39"/>
                <p:cNvGrpSpPr>
                  <a:grpSpLocks noChangeAspect="1"/>
                </p:cNvGrpSpPr>
                <p:nvPr/>
              </p:nvGrpSpPr>
              <p:grpSpPr bwMode="auto">
                <a:xfrm>
                  <a:off x="7178992" y="2286473"/>
                  <a:ext cx="635000" cy="431800"/>
                  <a:chOff x="4588" y="4215"/>
                  <a:chExt cx="400" cy="272"/>
                </a:xfrm>
                <a:solidFill>
                  <a:schemeClr val="bg1"/>
                </a:solidFill>
              </p:grpSpPr>
              <p:sp>
                <p:nvSpPr>
                  <p:cNvPr id="164" name="Freeform 40"/>
                  <p:cNvSpPr>
                    <a:spLocks noEditPoints="1"/>
                  </p:cNvSpPr>
                  <p:nvPr/>
                </p:nvSpPr>
                <p:spPr bwMode="auto">
                  <a:xfrm>
                    <a:off x="4588" y="4215"/>
                    <a:ext cx="400" cy="272"/>
                  </a:xfrm>
                  <a:custGeom>
                    <a:avLst/>
                    <a:gdLst>
                      <a:gd name="T0" fmla="*/ 1154 w 1338"/>
                      <a:gd name="T1" fmla="*/ 410 h 915"/>
                      <a:gd name="T2" fmla="*/ 1164 w 1338"/>
                      <a:gd name="T3" fmla="*/ 327 h 915"/>
                      <a:gd name="T4" fmla="*/ 849 w 1338"/>
                      <a:gd name="T5" fmla="*/ 0 h 915"/>
                      <a:gd name="T6" fmla="*/ 557 w 1338"/>
                      <a:gd name="T7" fmla="*/ 201 h 915"/>
                      <a:gd name="T8" fmla="*/ 386 w 1338"/>
                      <a:gd name="T9" fmla="*/ 121 h 915"/>
                      <a:gd name="T10" fmla="*/ 164 w 1338"/>
                      <a:gd name="T11" fmla="*/ 351 h 915"/>
                      <a:gd name="T12" fmla="*/ 172 w 1338"/>
                      <a:gd name="T13" fmla="*/ 415 h 915"/>
                      <a:gd name="T14" fmla="*/ 0 w 1338"/>
                      <a:gd name="T15" fmla="*/ 656 h 915"/>
                      <a:gd name="T16" fmla="*/ 265 w 1338"/>
                      <a:gd name="T17" fmla="*/ 915 h 915"/>
                      <a:gd name="T18" fmla="*/ 1076 w 1338"/>
                      <a:gd name="T19" fmla="*/ 915 h 915"/>
                      <a:gd name="T20" fmla="*/ 1338 w 1338"/>
                      <a:gd name="T21" fmla="*/ 656 h 915"/>
                      <a:gd name="T22" fmla="*/ 1154 w 1338"/>
                      <a:gd name="T23" fmla="*/ 410 h 915"/>
                      <a:gd name="T24" fmla="*/ 977 w 1338"/>
                      <a:gd name="T25" fmla="*/ 522 h 915"/>
                      <a:gd name="T26" fmla="*/ 774 w 1338"/>
                      <a:gd name="T27" fmla="*/ 683 h 915"/>
                      <a:gd name="T28" fmla="*/ 723 w 1338"/>
                      <a:gd name="T29" fmla="*/ 677 h 915"/>
                      <a:gd name="T30" fmla="*/ 672 w 1338"/>
                      <a:gd name="T31" fmla="*/ 659 h 915"/>
                      <a:gd name="T32" fmla="*/ 528 w 1338"/>
                      <a:gd name="T33" fmla="*/ 806 h 915"/>
                      <a:gd name="T34" fmla="*/ 485 w 1338"/>
                      <a:gd name="T35" fmla="*/ 824 h 915"/>
                      <a:gd name="T36" fmla="*/ 442 w 1338"/>
                      <a:gd name="T37" fmla="*/ 806 h 915"/>
                      <a:gd name="T38" fmla="*/ 423 w 1338"/>
                      <a:gd name="T39" fmla="*/ 763 h 915"/>
                      <a:gd name="T40" fmla="*/ 442 w 1338"/>
                      <a:gd name="T41" fmla="*/ 720 h 915"/>
                      <a:gd name="T42" fmla="*/ 586 w 1338"/>
                      <a:gd name="T43" fmla="*/ 573 h 915"/>
                      <a:gd name="T44" fmla="*/ 568 w 1338"/>
                      <a:gd name="T45" fmla="*/ 423 h 915"/>
                      <a:gd name="T46" fmla="*/ 771 w 1338"/>
                      <a:gd name="T47" fmla="*/ 263 h 915"/>
                      <a:gd name="T48" fmla="*/ 822 w 1338"/>
                      <a:gd name="T49" fmla="*/ 268 h 915"/>
                      <a:gd name="T50" fmla="*/ 950 w 1338"/>
                      <a:gd name="T51" fmla="*/ 364 h 915"/>
                      <a:gd name="T52" fmla="*/ 977 w 1338"/>
                      <a:gd name="T53" fmla="*/ 522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8" h="915">
                        <a:moveTo>
                          <a:pt x="1154" y="410"/>
                        </a:moveTo>
                        <a:cubicBezTo>
                          <a:pt x="1162" y="383"/>
                          <a:pt x="1164" y="356"/>
                          <a:pt x="1164" y="327"/>
                        </a:cubicBezTo>
                        <a:cubicBezTo>
                          <a:pt x="1164" y="148"/>
                          <a:pt x="1022" y="0"/>
                          <a:pt x="849" y="0"/>
                        </a:cubicBezTo>
                        <a:cubicBezTo>
                          <a:pt x="717" y="0"/>
                          <a:pt x="605" y="83"/>
                          <a:pt x="557" y="201"/>
                        </a:cubicBezTo>
                        <a:cubicBezTo>
                          <a:pt x="517" y="150"/>
                          <a:pt x="455" y="121"/>
                          <a:pt x="386" y="121"/>
                        </a:cubicBezTo>
                        <a:cubicBezTo>
                          <a:pt x="263" y="121"/>
                          <a:pt x="164" y="225"/>
                          <a:pt x="164" y="351"/>
                        </a:cubicBezTo>
                        <a:cubicBezTo>
                          <a:pt x="164" y="372"/>
                          <a:pt x="166" y="394"/>
                          <a:pt x="172" y="415"/>
                        </a:cubicBezTo>
                        <a:cubicBezTo>
                          <a:pt x="70" y="453"/>
                          <a:pt x="0" y="541"/>
                          <a:pt x="0" y="656"/>
                        </a:cubicBezTo>
                        <a:cubicBezTo>
                          <a:pt x="0" y="806"/>
                          <a:pt x="118" y="915"/>
                          <a:pt x="265" y="915"/>
                        </a:cubicBezTo>
                        <a:lnTo>
                          <a:pt x="1076" y="915"/>
                        </a:lnTo>
                        <a:cubicBezTo>
                          <a:pt x="1223" y="915"/>
                          <a:pt x="1338" y="806"/>
                          <a:pt x="1338" y="656"/>
                        </a:cubicBezTo>
                        <a:cubicBezTo>
                          <a:pt x="1338" y="536"/>
                          <a:pt x="1261" y="445"/>
                          <a:pt x="1154" y="410"/>
                        </a:cubicBezTo>
                        <a:close/>
                        <a:moveTo>
                          <a:pt x="977" y="522"/>
                        </a:moveTo>
                        <a:cubicBezTo>
                          <a:pt x="953" y="616"/>
                          <a:pt x="870" y="683"/>
                          <a:pt x="774" y="683"/>
                        </a:cubicBezTo>
                        <a:cubicBezTo>
                          <a:pt x="758" y="683"/>
                          <a:pt x="739" y="680"/>
                          <a:pt x="723" y="677"/>
                        </a:cubicBezTo>
                        <a:cubicBezTo>
                          <a:pt x="707" y="672"/>
                          <a:pt x="688" y="667"/>
                          <a:pt x="672" y="659"/>
                        </a:cubicBezTo>
                        <a:lnTo>
                          <a:pt x="528" y="806"/>
                        </a:lnTo>
                        <a:cubicBezTo>
                          <a:pt x="517" y="816"/>
                          <a:pt x="501" y="824"/>
                          <a:pt x="485" y="824"/>
                        </a:cubicBezTo>
                        <a:cubicBezTo>
                          <a:pt x="469" y="824"/>
                          <a:pt x="453" y="819"/>
                          <a:pt x="442" y="806"/>
                        </a:cubicBezTo>
                        <a:cubicBezTo>
                          <a:pt x="431" y="795"/>
                          <a:pt x="423" y="779"/>
                          <a:pt x="423" y="763"/>
                        </a:cubicBezTo>
                        <a:cubicBezTo>
                          <a:pt x="423" y="747"/>
                          <a:pt x="429" y="731"/>
                          <a:pt x="442" y="720"/>
                        </a:cubicBezTo>
                        <a:lnTo>
                          <a:pt x="586" y="573"/>
                        </a:lnTo>
                        <a:cubicBezTo>
                          <a:pt x="562" y="528"/>
                          <a:pt x="554" y="474"/>
                          <a:pt x="568" y="423"/>
                        </a:cubicBezTo>
                        <a:cubicBezTo>
                          <a:pt x="592" y="330"/>
                          <a:pt x="675" y="263"/>
                          <a:pt x="771" y="263"/>
                        </a:cubicBezTo>
                        <a:cubicBezTo>
                          <a:pt x="787" y="263"/>
                          <a:pt x="806" y="265"/>
                          <a:pt x="822" y="268"/>
                        </a:cubicBezTo>
                        <a:cubicBezTo>
                          <a:pt x="875" y="281"/>
                          <a:pt x="923" y="316"/>
                          <a:pt x="950" y="364"/>
                        </a:cubicBezTo>
                        <a:cubicBezTo>
                          <a:pt x="982" y="412"/>
                          <a:pt x="990" y="469"/>
                          <a:pt x="977" y="522"/>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65" name="Freeform 41"/>
                  <p:cNvSpPr>
                    <a:spLocks/>
                  </p:cNvSpPr>
                  <p:nvPr/>
                </p:nvSpPr>
                <p:spPr bwMode="auto">
                  <a:xfrm>
                    <a:off x="4779" y="4317"/>
                    <a:ext cx="81" cy="77"/>
                  </a:xfrm>
                  <a:custGeom>
                    <a:avLst/>
                    <a:gdLst>
                      <a:gd name="T0" fmla="*/ 166 w 270"/>
                      <a:gd name="T1" fmla="*/ 3 h 259"/>
                      <a:gd name="T2" fmla="*/ 134 w 270"/>
                      <a:gd name="T3" fmla="*/ 0 h 259"/>
                      <a:gd name="T4" fmla="*/ 8 w 270"/>
                      <a:gd name="T5" fmla="*/ 99 h 259"/>
                      <a:gd name="T6" fmla="*/ 27 w 270"/>
                      <a:gd name="T7" fmla="*/ 203 h 259"/>
                      <a:gd name="T8" fmla="*/ 61 w 270"/>
                      <a:gd name="T9" fmla="*/ 238 h 259"/>
                      <a:gd name="T10" fmla="*/ 104 w 270"/>
                      <a:gd name="T11" fmla="*/ 257 h 259"/>
                      <a:gd name="T12" fmla="*/ 136 w 270"/>
                      <a:gd name="T13" fmla="*/ 259 h 259"/>
                      <a:gd name="T14" fmla="*/ 262 w 270"/>
                      <a:gd name="T15" fmla="*/ 160 h 259"/>
                      <a:gd name="T16" fmla="*/ 246 w 270"/>
                      <a:gd name="T17" fmla="*/ 61 h 259"/>
                      <a:gd name="T18" fmla="*/ 166 w 270"/>
                      <a:gd name="T19" fmla="*/ 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0" h="259">
                        <a:moveTo>
                          <a:pt x="166" y="3"/>
                        </a:moveTo>
                        <a:cubicBezTo>
                          <a:pt x="155" y="0"/>
                          <a:pt x="144" y="0"/>
                          <a:pt x="134" y="0"/>
                        </a:cubicBezTo>
                        <a:cubicBezTo>
                          <a:pt x="75" y="0"/>
                          <a:pt x="21" y="40"/>
                          <a:pt x="8" y="99"/>
                        </a:cubicBezTo>
                        <a:cubicBezTo>
                          <a:pt x="0" y="134"/>
                          <a:pt x="5" y="174"/>
                          <a:pt x="27" y="203"/>
                        </a:cubicBezTo>
                        <a:cubicBezTo>
                          <a:pt x="35" y="217"/>
                          <a:pt x="48" y="227"/>
                          <a:pt x="61" y="238"/>
                        </a:cubicBezTo>
                        <a:cubicBezTo>
                          <a:pt x="75" y="246"/>
                          <a:pt x="88" y="254"/>
                          <a:pt x="104" y="257"/>
                        </a:cubicBezTo>
                        <a:cubicBezTo>
                          <a:pt x="115" y="259"/>
                          <a:pt x="126" y="259"/>
                          <a:pt x="136" y="259"/>
                        </a:cubicBezTo>
                        <a:cubicBezTo>
                          <a:pt x="195" y="259"/>
                          <a:pt x="249" y="219"/>
                          <a:pt x="262" y="160"/>
                        </a:cubicBezTo>
                        <a:cubicBezTo>
                          <a:pt x="270" y="126"/>
                          <a:pt x="265" y="91"/>
                          <a:pt x="246" y="61"/>
                        </a:cubicBezTo>
                        <a:cubicBezTo>
                          <a:pt x="227" y="32"/>
                          <a:pt x="198" y="11"/>
                          <a:pt x="166" y="3"/>
                        </a:cubicBezTo>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grpSp>
            <p:sp>
              <p:nvSpPr>
                <p:cNvPr id="163" name="TextBox 162"/>
                <p:cNvSpPr txBox="1"/>
                <p:nvPr/>
              </p:nvSpPr>
              <p:spPr>
                <a:xfrm>
                  <a:off x="7011288" y="2745371"/>
                  <a:ext cx="970408" cy="279584"/>
                </a:xfrm>
                <a:prstGeom prst="rect">
                  <a:avLst/>
                </a:prstGeom>
                <a:noFill/>
              </p:spPr>
              <p:txBody>
                <a:bodyPr wrap="none" rtlCol="0">
                  <a:spAutoFit/>
                </a:bodyPr>
                <a:lstStyle/>
                <a:p>
                  <a:pPr algn="ctr" defTabSz="1088430"/>
                  <a:r>
                    <a:rPr lang="en-US" sz="667" dirty="0">
                      <a:solidFill>
                        <a:srgbClr val="FFFFFF"/>
                      </a:solidFill>
                      <a:latin typeface="Segoe UI"/>
                    </a:rPr>
                    <a:t>Azure Search</a:t>
                  </a:r>
                </a:p>
              </p:txBody>
            </p:sp>
          </p:grpSp>
          <p:grpSp>
            <p:nvGrpSpPr>
              <p:cNvPr id="155" name="Group 154"/>
              <p:cNvGrpSpPr/>
              <p:nvPr/>
            </p:nvGrpSpPr>
            <p:grpSpPr>
              <a:xfrm>
                <a:off x="5470663" y="2467156"/>
                <a:ext cx="1248522" cy="754359"/>
                <a:chOff x="5470663" y="2270598"/>
                <a:chExt cx="1248522" cy="754359"/>
              </a:xfrm>
            </p:grpSpPr>
            <p:grpSp>
              <p:nvGrpSpPr>
                <p:cNvPr id="156" name="Group 46"/>
                <p:cNvGrpSpPr>
                  <a:grpSpLocks noChangeAspect="1"/>
                </p:cNvGrpSpPr>
                <p:nvPr/>
              </p:nvGrpSpPr>
              <p:grpSpPr bwMode="auto">
                <a:xfrm>
                  <a:off x="5845687" y="2270598"/>
                  <a:ext cx="498475" cy="447675"/>
                  <a:chOff x="3946" y="4222"/>
                  <a:chExt cx="314" cy="282"/>
                </a:xfrm>
                <a:solidFill>
                  <a:schemeClr val="bg1"/>
                </a:solidFill>
              </p:grpSpPr>
              <p:sp>
                <p:nvSpPr>
                  <p:cNvPr id="158" name="Freeform 47"/>
                  <p:cNvSpPr>
                    <a:spLocks/>
                  </p:cNvSpPr>
                  <p:nvPr/>
                </p:nvSpPr>
                <p:spPr bwMode="auto">
                  <a:xfrm>
                    <a:off x="4019" y="4237"/>
                    <a:ext cx="241" cy="240"/>
                  </a:xfrm>
                  <a:custGeom>
                    <a:avLst/>
                    <a:gdLst>
                      <a:gd name="T0" fmla="*/ 700 w 775"/>
                      <a:gd name="T1" fmla="*/ 388 h 776"/>
                      <a:gd name="T2" fmla="*/ 699 w 775"/>
                      <a:gd name="T3" fmla="*/ 365 h 776"/>
                      <a:gd name="T4" fmla="*/ 775 w 775"/>
                      <a:gd name="T5" fmla="*/ 323 h 776"/>
                      <a:gd name="T6" fmla="*/ 755 w 775"/>
                      <a:gd name="T7" fmla="*/ 250 h 776"/>
                      <a:gd name="T8" fmla="*/ 668 w 775"/>
                      <a:gd name="T9" fmla="*/ 251 h 776"/>
                      <a:gd name="T10" fmla="*/ 646 w 775"/>
                      <a:gd name="T11" fmla="*/ 212 h 776"/>
                      <a:gd name="T12" fmla="*/ 691 w 775"/>
                      <a:gd name="T13" fmla="*/ 138 h 776"/>
                      <a:gd name="T14" fmla="*/ 638 w 775"/>
                      <a:gd name="T15" fmla="*/ 84 h 776"/>
                      <a:gd name="T16" fmla="*/ 593 w 775"/>
                      <a:gd name="T17" fmla="*/ 110 h 776"/>
                      <a:gd name="T18" fmla="*/ 575 w 775"/>
                      <a:gd name="T19" fmla="*/ 138 h 776"/>
                      <a:gd name="T20" fmla="*/ 535 w 775"/>
                      <a:gd name="T21" fmla="*/ 197 h 776"/>
                      <a:gd name="T22" fmla="*/ 628 w 775"/>
                      <a:gd name="T23" fmla="*/ 388 h 776"/>
                      <a:gd name="T24" fmla="*/ 387 w 775"/>
                      <a:gd name="T25" fmla="*/ 629 h 776"/>
                      <a:gd name="T26" fmla="*/ 146 w 775"/>
                      <a:gd name="T27" fmla="*/ 388 h 776"/>
                      <a:gd name="T28" fmla="*/ 346 w 775"/>
                      <a:gd name="T29" fmla="*/ 151 h 776"/>
                      <a:gd name="T30" fmla="*/ 365 w 775"/>
                      <a:gd name="T31" fmla="*/ 76 h 776"/>
                      <a:gd name="T32" fmla="*/ 322 w 775"/>
                      <a:gd name="T33" fmla="*/ 0 h 776"/>
                      <a:gd name="T34" fmla="*/ 250 w 775"/>
                      <a:gd name="T35" fmla="*/ 20 h 776"/>
                      <a:gd name="T36" fmla="*/ 251 w 775"/>
                      <a:gd name="T37" fmla="*/ 107 h 776"/>
                      <a:gd name="T38" fmla="*/ 212 w 775"/>
                      <a:gd name="T39" fmla="*/ 129 h 776"/>
                      <a:gd name="T40" fmla="*/ 137 w 775"/>
                      <a:gd name="T41" fmla="*/ 84 h 776"/>
                      <a:gd name="T42" fmla="*/ 84 w 775"/>
                      <a:gd name="T43" fmla="*/ 138 h 776"/>
                      <a:gd name="T44" fmla="*/ 129 w 775"/>
                      <a:gd name="T45" fmla="*/ 212 h 776"/>
                      <a:gd name="T46" fmla="*/ 107 w 775"/>
                      <a:gd name="T47" fmla="*/ 252 h 776"/>
                      <a:gd name="T48" fmla="*/ 19 w 775"/>
                      <a:gd name="T49" fmla="*/ 250 h 776"/>
                      <a:gd name="T50" fmla="*/ 0 w 775"/>
                      <a:gd name="T51" fmla="*/ 323 h 776"/>
                      <a:gd name="T52" fmla="*/ 76 w 775"/>
                      <a:gd name="T53" fmla="*/ 366 h 776"/>
                      <a:gd name="T54" fmla="*/ 75 w 775"/>
                      <a:gd name="T55" fmla="*/ 388 h 776"/>
                      <a:gd name="T56" fmla="*/ 76 w 775"/>
                      <a:gd name="T57" fmla="*/ 410 h 776"/>
                      <a:gd name="T58" fmla="*/ 0 w 775"/>
                      <a:gd name="T59" fmla="*/ 452 h 776"/>
                      <a:gd name="T60" fmla="*/ 20 w 775"/>
                      <a:gd name="T61" fmla="*/ 526 h 776"/>
                      <a:gd name="T62" fmla="*/ 107 w 775"/>
                      <a:gd name="T63" fmla="*/ 524 h 776"/>
                      <a:gd name="T64" fmla="*/ 129 w 775"/>
                      <a:gd name="T65" fmla="*/ 563 h 776"/>
                      <a:gd name="T66" fmla="*/ 84 w 775"/>
                      <a:gd name="T67" fmla="*/ 638 h 776"/>
                      <a:gd name="T68" fmla="*/ 137 w 775"/>
                      <a:gd name="T69" fmla="*/ 692 h 776"/>
                      <a:gd name="T70" fmla="*/ 212 w 775"/>
                      <a:gd name="T71" fmla="*/ 647 h 776"/>
                      <a:gd name="T72" fmla="*/ 251 w 775"/>
                      <a:gd name="T73" fmla="*/ 669 h 776"/>
                      <a:gd name="T74" fmla="*/ 250 w 775"/>
                      <a:gd name="T75" fmla="*/ 756 h 776"/>
                      <a:gd name="T76" fmla="*/ 322 w 775"/>
                      <a:gd name="T77" fmla="*/ 776 h 776"/>
                      <a:gd name="T78" fmla="*/ 365 w 775"/>
                      <a:gd name="T79" fmla="*/ 700 h 776"/>
                      <a:gd name="T80" fmla="*/ 387 w 775"/>
                      <a:gd name="T81" fmla="*/ 701 h 776"/>
                      <a:gd name="T82" fmla="*/ 410 w 775"/>
                      <a:gd name="T83" fmla="*/ 700 h 776"/>
                      <a:gd name="T84" fmla="*/ 452 w 775"/>
                      <a:gd name="T85" fmla="*/ 776 h 776"/>
                      <a:gd name="T86" fmla="*/ 525 w 775"/>
                      <a:gd name="T87" fmla="*/ 756 h 776"/>
                      <a:gd name="T88" fmla="*/ 524 w 775"/>
                      <a:gd name="T89" fmla="*/ 669 h 776"/>
                      <a:gd name="T90" fmla="*/ 563 w 775"/>
                      <a:gd name="T91" fmla="*/ 647 h 776"/>
                      <a:gd name="T92" fmla="*/ 638 w 775"/>
                      <a:gd name="T93" fmla="*/ 692 h 776"/>
                      <a:gd name="T94" fmla="*/ 691 w 775"/>
                      <a:gd name="T95" fmla="*/ 638 h 776"/>
                      <a:gd name="T96" fmla="*/ 646 w 775"/>
                      <a:gd name="T97" fmla="*/ 563 h 776"/>
                      <a:gd name="T98" fmla="*/ 668 w 775"/>
                      <a:gd name="T99" fmla="*/ 524 h 776"/>
                      <a:gd name="T100" fmla="*/ 755 w 775"/>
                      <a:gd name="T101" fmla="*/ 526 h 776"/>
                      <a:gd name="T102" fmla="*/ 775 w 775"/>
                      <a:gd name="T103" fmla="*/ 452 h 776"/>
                      <a:gd name="T104" fmla="*/ 698 w 775"/>
                      <a:gd name="T105" fmla="*/ 410 h 776"/>
                      <a:gd name="T106" fmla="*/ 700 w 775"/>
                      <a:gd name="T107" fmla="*/ 388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75" h="776">
                        <a:moveTo>
                          <a:pt x="700" y="388"/>
                        </a:moveTo>
                        <a:cubicBezTo>
                          <a:pt x="700" y="380"/>
                          <a:pt x="699" y="373"/>
                          <a:pt x="699" y="365"/>
                        </a:cubicBezTo>
                        <a:lnTo>
                          <a:pt x="775" y="323"/>
                        </a:lnTo>
                        <a:cubicBezTo>
                          <a:pt x="771" y="298"/>
                          <a:pt x="764" y="273"/>
                          <a:pt x="755" y="250"/>
                        </a:cubicBezTo>
                        <a:lnTo>
                          <a:pt x="668" y="251"/>
                        </a:lnTo>
                        <a:cubicBezTo>
                          <a:pt x="662" y="238"/>
                          <a:pt x="654" y="225"/>
                          <a:pt x="646" y="212"/>
                        </a:cubicBezTo>
                        <a:lnTo>
                          <a:pt x="691" y="138"/>
                        </a:lnTo>
                        <a:cubicBezTo>
                          <a:pt x="675" y="118"/>
                          <a:pt x="657" y="100"/>
                          <a:pt x="638" y="84"/>
                        </a:cubicBezTo>
                        <a:lnTo>
                          <a:pt x="593" y="110"/>
                        </a:lnTo>
                        <a:lnTo>
                          <a:pt x="575" y="138"/>
                        </a:lnTo>
                        <a:lnTo>
                          <a:pt x="535" y="197"/>
                        </a:lnTo>
                        <a:cubicBezTo>
                          <a:pt x="591" y="241"/>
                          <a:pt x="628" y="310"/>
                          <a:pt x="628" y="388"/>
                        </a:cubicBezTo>
                        <a:cubicBezTo>
                          <a:pt x="628" y="521"/>
                          <a:pt x="520" y="629"/>
                          <a:pt x="387" y="629"/>
                        </a:cubicBezTo>
                        <a:cubicBezTo>
                          <a:pt x="254" y="629"/>
                          <a:pt x="146" y="521"/>
                          <a:pt x="146" y="388"/>
                        </a:cubicBezTo>
                        <a:cubicBezTo>
                          <a:pt x="146" y="268"/>
                          <a:pt x="233" y="170"/>
                          <a:pt x="346" y="151"/>
                        </a:cubicBezTo>
                        <a:lnTo>
                          <a:pt x="365" y="76"/>
                        </a:lnTo>
                        <a:lnTo>
                          <a:pt x="322" y="0"/>
                        </a:lnTo>
                        <a:cubicBezTo>
                          <a:pt x="297" y="4"/>
                          <a:pt x="273" y="11"/>
                          <a:pt x="250" y="20"/>
                        </a:cubicBezTo>
                        <a:lnTo>
                          <a:pt x="251" y="107"/>
                        </a:lnTo>
                        <a:cubicBezTo>
                          <a:pt x="238" y="113"/>
                          <a:pt x="224" y="120"/>
                          <a:pt x="212" y="129"/>
                        </a:cubicBezTo>
                        <a:lnTo>
                          <a:pt x="137" y="84"/>
                        </a:lnTo>
                        <a:cubicBezTo>
                          <a:pt x="118" y="100"/>
                          <a:pt x="101" y="118"/>
                          <a:pt x="84" y="138"/>
                        </a:cubicBezTo>
                        <a:lnTo>
                          <a:pt x="129" y="212"/>
                        </a:lnTo>
                        <a:cubicBezTo>
                          <a:pt x="120" y="225"/>
                          <a:pt x="114" y="238"/>
                          <a:pt x="107" y="252"/>
                        </a:cubicBezTo>
                        <a:lnTo>
                          <a:pt x="19" y="250"/>
                        </a:lnTo>
                        <a:cubicBezTo>
                          <a:pt x="11" y="274"/>
                          <a:pt x="4" y="298"/>
                          <a:pt x="0" y="323"/>
                        </a:cubicBezTo>
                        <a:lnTo>
                          <a:pt x="76" y="366"/>
                        </a:lnTo>
                        <a:cubicBezTo>
                          <a:pt x="75" y="373"/>
                          <a:pt x="75" y="380"/>
                          <a:pt x="75" y="388"/>
                        </a:cubicBezTo>
                        <a:cubicBezTo>
                          <a:pt x="75" y="396"/>
                          <a:pt x="75" y="403"/>
                          <a:pt x="76" y="410"/>
                        </a:cubicBezTo>
                        <a:lnTo>
                          <a:pt x="0" y="452"/>
                        </a:lnTo>
                        <a:cubicBezTo>
                          <a:pt x="4" y="478"/>
                          <a:pt x="11" y="502"/>
                          <a:pt x="20" y="526"/>
                        </a:cubicBezTo>
                        <a:lnTo>
                          <a:pt x="107" y="524"/>
                        </a:lnTo>
                        <a:cubicBezTo>
                          <a:pt x="114" y="538"/>
                          <a:pt x="121" y="551"/>
                          <a:pt x="129" y="563"/>
                        </a:cubicBezTo>
                        <a:lnTo>
                          <a:pt x="84" y="638"/>
                        </a:lnTo>
                        <a:cubicBezTo>
                          <a:pt x="100" y="658"/>
                          <a:pt x="118" y="676"/>
                          <a:pt x="137" y="692"/>
                        </a:cubicBezTo>
                        <a:lnTo>
                          <a:pt x="212" y="647"/>
                        </a:lnTo>
                        <a:cubicBezTo>
                          <a:pt x="224" y="656"/>
                          <a:pt x="238" y="663"/>
                          <a:pt x="251" y="669"/>
                        </a:cubicBezTo>
                        <a:lnTo>
                          <a:pt x="250" y="756"/>
                        </a:lnTo>
                        <a:cubicBezTo>
                          <a:pt x="273" y="765"/>
                          <a:pt x="297" y="772"/>
                          <a:pt x="322" y="776"/>
                        </a:cubicBezTo>
                        <a:lnTo>
                          <a:pt x="365" y="700"/>
                        </a:lnTo>
                        <a:cubicBezTo>
                          <a:pt x="373" y="700"/>
                          <a:pt x="380" y="701"/>
                          <a:pt x="387" y="701"/>
                        </a:cubicBezTo>
                        <a:cubicBezTo>
                          <a:pt x="395" y="701"/>
                          <a:pt x="402" y="700"/>
                          <a:pt x="410" y="700"/>
                        </a:cubicBezTo>
                        <a:lnTo>
                          <a:pt x="452" y="776"/>
                        </a:lnTo>
                        <a:cubicBezTo>
                          <a:pt x="477" y="772"/>
                          <a:pt x="502" y="765"/>
                          <a:pt x="525" y="756"/>
                        </a:cubicBezTo>
                        <a:lnTo>
                          <a:pt x="524" y="669"/>
                        </a:lnTo>
                        <a:cubicBezTo>
                          <a:pt x="537" y="663"/>
                          <a:pt x="550" y="655"/>
                          <a:pt x="563" y="647"/>
                        </a:cubicBezTo>
                        <a:lnTo>
                          <a:pt x="638" y="692"/>
                        </a:lnTo>
                        <a:cubicBezTo>
                          <a:pt x="657" y="676"/>
                          <a:pt x="675" y="658"/>
                          <a:pt x="691" y="638"/>
                        </a:cubicBezTo>
                        <a:lnTo>
                          <a:pt x="646" y="563"/>
                        </a:lnTo>
                        <a:cubicBezTo>
                          <a:pt x="654" y="551"/>
                          <a:pt x="662" y="538"/>
                          <a:pt x="668" y="524"/>
                        </a:cubicBezTo>
                        <a:lnTo>
                          <a:pt x="755" y="526"/>
                        </a:lnTo>
                        <a:cubicBezTo>
                          <a:pt x="764" y="502"/>
                          <a:pt x="771" y="478"/>
                          <a:pt x="775" y="452"/>
                        </a:cubicBezTo>
                        <a:lnTo>
                          <a:pt x="698" y="410"/>
                        </a:lnTo>
                        <a:cubicBezTo>
                          <a:pt x="699" y="403"/>
                          <a:pt x="700" y="395"/>
                          <a:pt x="700" y="388"/>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59" name="Freeform 48"/>
                  <p:cNvSpPr>
                    <a:spLocks noEditPoints="1"/>
                  </p:cNvSpPr>
                  <p:nvPr/>
                </p:nvSpPr>
                <p:spPr bwMode="auto">
                  <a:xfrm>
                    <a:off x="3946" y="4402"/>
                    <a:ext cx="103" cy="102"/>
                  </a:xfrm>
                  <a:custGeom>
                    <a:avLst/>
                    <a:gdLst>
                      <a:gd name="T0" fmla="*/ 165 w 330"/>
                      <a:gd name="T1" fmla="*/ 218 h 330"/>
                      <a:gd name="T2" fmla="*/ 112 w 330"/>
                      <a:gd name="T3" fmla="*/ 165 h 330"/>
                      <a:gd name="T4" fmla="*/ 165 w 330"/>
                      <a:gd name="T5" fmla="*/ 113 h 330"/>
                      <a:gd name="T6" fmla="*/ 217 w 330"/>
                      <a:gd name="T7" fmla="*/ 165 h 330"/>
                      <a:gd name="T8" fmla="*/ 165 w 330"/>
                      <a:gd name="T9" fmla="*/ 218 h 330"/>
                      <a:gd name="T10" fmla="*/ 268 w 330"/>
                      <a:gd name="T11" fmla="*/ 35 h 330"/>
                      <a:gd name="T12" fmla="*/ 263 w 330"/>
                      <a:gd name="T13" fmla="*/ 37 h 330"/>
                      <a:gd name="T14" fmla="*/ 225 w 330"/>
                      <a:gd name="T15" fmla="*/ 57 h 330"/>
                      <a:gd name="T16" fmla="*/ 199 w 330"/>
                      <a:gd name="T17" fmla="*/ 46 h 330"/>
                      <a:gd name="T18" fmla="*/ 183 w 330"/>
                      <a:gd name="T19" fmla="*/ 0 h 330"/>
                      <a:gd name="T20" fmla="*/ 145 w 330"/>
                      <a:gd name="T21" fmla="*/ 0 h 330"/>
                      <a:gd name="T22" fmla="*/ 144 w 330"/>
                      <a:gd name="T23" fmla="*/ 6 h 330"/>
                      <a:gd name="T24" fmla="*/ 131 w 330"/>
                      <a:gd name="T25" fmla="*/ 46 h 330"/>
                      <a:gd name="T26" fmla="*/ 105 w 330"/>
                      <a:gd name="T27" fmla="*/ 57 h 330"/>
                      <a:gd name="T28" fmla="*/ 61 w 330"/>
                      <a:gd name="T29" fmla="*/ 36 h 330"/>
                      <a:gd name="T30" fmla="*/ 34 w 330"/>
                      <a:gd name="T31" fmla="*/ 63 h 330"/>
                      <a:gd name="T32" fmla="*/ 37 w 330"/>
                      <a:gd name="T33" fmla="*/ 68 h 330"/>
                      <a:gd name="T34" fmla="*/ 56 w 330"/>
                      <a:gd name="T35" fmla="*/ 105 h 330"/>
                      <a:gd name="T36" fmla="*/ 45 w 330"/>
                      <a:gd name="T37" fmla="*/ 131 h 330"/>
                      <a:gd name="T38" fmla="*/ 0 w 330"/>
                      <a:gd name="T39" fmla="*/ 148 h 330"/>
                      <a:gd name="T40" fmla="*/ 0 w 330"/>
                      <a:gd name="T41" fmla="*/ 185 h 330"/>
                      <a:gd name="T42" fmla="*/ 5 w 330"/>
                      <a:gd name="T43" fmla="*/ 187 h 330"/>
                      <a:gd name="T44" fmla="*/ 45 w 330"/>
                      <a:gd name="T45" fmla="*/ 200 h 330"/>
                      <a:gd name="T46" fmla="*/ 56 w 330"/>
                      <a:gd name="T47" fmla="*/ 226 h 330"/>
                      <a:gd name="T48" fmla="*/ 35 w 330"/>
                      <a:gd name="T49" fmla="*/ 269 h 330"/>
                      <a:gd name="T50" fmla="*/ 62 w 330"/>
                      <a:gd name="T51" fmla="*/ 296 h 330"/>
                      <a:gd name="T52" fmla="*/ 67 w 330"/>
                      <a:gd name="T53" fmla="*/ 294 h 330"/>
                      <a:gd name="T54" fmla="*/ 105 w 330"/>
                      <a:gd name="T55" fmla="*/ 274 h 330"/>
                      <a:gd name="T56" fmla="*/ 130 w 330"/>
                      <a:gd name="T57" fmla="*/ 285 h 330"/>
                      <a:gd name="T58" fmla="*/ 147 w 330"/>
                      <a:gd name="T59" fmla="*/ 330 h 330"/>
                      <a:gd name="T60" fmla="*/ 185 w 330"/>
                      <a:gd name="T61" fmla="*/ 330 h 330"/>
                      <a:gd name="T62" fmla="*/ 186 w 330"/>
                      <a:gd name="T63" fmla="*/ 325 h 330"/>
                      <a:gd name="T64" fmla="*/ 199 w 330"/>
                      <a:gd name="T65" fmla="*/ 285 h 330"/>
                      <a:gd name="T66" fmla="*/ 225 w 330"/>
                      <a:gd name="T67" fmla="*/ 274 h 330"/>
                      <a:gd name="T68" fmla="*/ 269 w 330"/>
                      <a:gd name="T69" fmla="*/ 295 h 330"/>
                      <a:gd name="T70" fmla="*/ 295 w 330"/>
                      <a:gd name="T71" fmla="*/ 268 h 330"/>
                      <a:gd name="T72" fmla="*/ 293 w 330"/>
                      <a:gd name="T73" fmla="*/ 263 h 330"/>
                      <a:gd name="T74" fmla="*/ 274 w 330"/>
                      <a:gd name="T75" fmla="*/ 226 h 330"/>
                      <a:gd name="T76" fmla="*/ 284 w 330"/>
                      <a:gd name="T77" fmla="*/ 200 h 330"/>
                      <a:gd name="T78" fmla="*/ 330 w 330"/>
                      <a:gd name="T79" fmla="*/ 183 h 330"/>
                      <a:gd name="T80" fmla="*/ 330 w 330"/>
                      <a:gd name="T81" fmla="*/ 146 h 330"/>
                      <a:gd name="T82" fmla="*/ 324 w 330"/>
                      <a:gd name="T83" fmla="*/ 144 h 330"/>
                      <a:gd name="T84" fmla="*/ 284 w 330"/>
                      <a:gd name="T85" fmla="*/ 131 h 330"/>
                      <a:gd name="T86" fmla="*/ 274 w 330"/>
                      <a:gd name="T87" fmla="*/ 105 h 330"/>
                      <a:gd name="T88" fmla="*/ 292 w 330"/>
                      <a:gd name="T89" fmla="*/ 66 h 330"/>
                      <a:gd name="T90" fmla="*/ 282 w 330"/>
                      <a:gd name="T91" fmla="*/ 49 h 330"/>
                      <a:gd name="T92" fmla="*/ 268 w 330"/>
                      <a:gd name="T93" fmla="*/ 3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0" h="330">
                        <a:moveTo>
                          <a:pt x="165" y="218"/>
                        </a:moveTo>
                        <a:cubicBezTo>
                          <a:pt x="136" y="218"/>
                          <a:pt x="112" y="194"/>
                          <a:pt x="112" y="165"/>
                        </a:cubicBezTo>
                        <a:cubicBezTo>
                          <a:pt x="112" y="136"/>
                          <a:pt x="136" y="113"/>
                          <a:pt x="165" y="113"/>
                        </a:cubicBezTo>
                        <a:cubicBezTo>
                          <a:pt x="194" y="113"/>
                          <a:pt x="217" y="136"/>
                          <a:pt x="217" y="165"/>
                        </a:cubicBezTo>
                        <a:cubicBezTo>
                          <a:pt x="218" y="194"/>
                          <a:pt x="194" y="218"/>
                          <a:pt x="165" y="218"/>
                        </a:cubicBezTo>
                        <a:close/>
                        <a:moveTo>
                          <a:pt x="268" y="35"/>
                        </a:moveTo>
                        <a:lnTo>
                          <a:pt x="263" y="37"/>
                        </a:lnTo>
                        <a:lnTo>
                          <a:pt x="225" y="57"/>
                        </a:lnTo>
                        <a:lnTo>
                          <a:pt x="199" y="46"/>
                        </a:lnTo>
                        <a:lnTo>
                          <a:pt x="183" y="0"/>
                        </a:lnTo>
                        <a:lnTo>
                          <a:pt x="145" y="0"/>
                        </a:lnTo>
                        <a:lnTo>
                          <a:pt x="144" y="6"/>
                        </a:lnTo>
                        <a:lnTo>
                          <a:pt x="131" y="46"/>
                        </a:lnTo>
                        <a:lnTo>
                          <a:pt x="105" y="57"/>
                        </a:lnTo>
                        <a:lnTo>
                          <a:pt x="61" y="36"/>
                        </a:lnTo>
                        <a:lnTo>
                          <a:pt x="34" y="63"/>
                        </a:lnTo>
                        <a:lnTo>
                          <a:pt x="37" y="68"/>
                        </a:lnTo>
                        <a:lnTo>
                          <a:pt x="56" y="105"/>
                        </a:lnTo>
                        <a:lnTo>
                          <a:pt x="45" y="131"/>
                        </a:lnTo>
                        <a:lnTo>
                          <a:pt x="0" y="148"/>
                        </a:lnTo>
                        <a:lnTo>
                          <a:pt x="0" y="185"/>
                        </a:lnTo>
                        <a:lnTo>
                          <a:pt x="5" y="187"/>
                        </a:lnTo>
                        <a:lnTo>
                          <a:pt x="45" y="200"/>
                        </a:lnTo>
                        <a:lnTo>
                          <a:pt x="56" y="226"/>
                        </a:lnTo>
                        <a:lnTo>
                          <a:pt x="35" y="269"/>
                        </a:lnTo>
                        <a:lnTo>
                          <a:pt x="62" y="296"/>
                        </a:lnTo>
                        <a:lnTo>
                          <a:pt x="67" y="294"/>
                        </a:lnTo>
                        <a:lnTo>
                          <a:pt x="105" y="274"/>
                        </a:lnTo>
                        <a:lnTo>
                          <a:pt x="130" y="285"/>
                        </a:lnTo>
                        <a:lnTo>
                          <a:pt x="147" y="330"/>
                        </a:lnTo>
                        <a:lnTo>
                          <a:pt x="185" y="330"/>
                        </a:lnTo>
                        <a:lnTo>
                          <a:pt x="186" y="325"/>
                        </a:lnTo>
                        <a:lnTo>
                          <a:pt x="199" y="285"/>
                        </a:lnTo>
                        <a:lnTo>
                          <a:pt x="225" y="274"/>
                        </a:lnTo>
                        <a:lnTo>
                          <a:pt x="269" y="295"/>
                        </a:lnTo>
                        <a:lnTo>
                          <a:pt x="295" y="268"/>
                        </a:lnTo>
                        <a:lnTo>
                          <a:pt x="293" y="263"/>
                        </a:lnTo>
                        <a:lnTo>
                          <a:pt x="274" y="226"/>
                        </a:lnTo>
                        <a:lnTo>
                          <a:pt x="284" y="200"/>
                        </a:lnTo>
                        <a:lnTo>
                          <a:pt x="330" y="183"/>
                        </a:lnTo>
                        <a:lnTo>
                          <a:pt x="330" y="146"/>
                        </a:lnTo>
                        <a:lnTo>
                          <a:pt x="324" y="144"/>
                        </a:lnTo>
                        <a:lnTo>
                          <a:pt x="284" y="131"/>
                        </a:lnTo>
                        <a:lnTo>
                          <a:pt x="274" y="105"/>
                        </a:lnTo>
                        <a:lnTo>
                          <a:pt x="292" y="66"/>
                        </a:lnTo>
                        <a:cubicBezTo>
                          <a:pt x="289" y="60"/>
                          <a:pt x="285" y="55"/>
                          <a:pt x="282" y="49"/>
                        </a:cubicBezTo>
                        <a:lnTo>
                          <a:pt x="268" y="35"/>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60" name="Freeform 49"/>
                  <p:cNvSpPr>
                    <a:spLocks/>
                  </p:cNvSpPr>
                  <p:nvPr/>
                </p:nvSpPr>
                <p:spPr bwMode="auto">
                  <a:xfrm>
                    <a:off x="4034" y="4417"/>
                    <a:ext cx="4" cy="6"/>
                  </a:xfrm>
                  <a:custGeom>
                    <a:avLst/>
                    <a:gdLst>
                      <a:gd name="T0" fmla="*/ 0 w 12"/>
                      <a:gd name="T1" fmla="*/ 0 h 17"/>
                      <a:gd name="T2" fmla="*/ 10 w 12"/>
                      <a:gd name="T3" fmla="*/ 17 h 17"/>
                      <a:gd name="T4" fmla="*/ 12 w 12"/>
                      <a:gd name="T5" fmla="*/ 13 h 17"/>
                      <a:gd name="T6" fmla="*/ 0 w 12"/>
                      <a:gd name="T7" fmla="*/ 0 h 17"/>
                    </a:gdLst>
                    <a:ahLst/>
                    <a:cxnLst>
                      <a:cxn ang="0">
                        <a:pos x="T0" y="T1"/>
                      </a:cxn>
                      <a:cxn ang="0">
                        <a:pos x="T2" y="T3"/>
                      </a:cxn>
                      <a:cxn ang="0">
                        <a:pos x="T4" y="T5"/>
                      </a:cxn>
                      <a:cxn ang="0">
                        <a:pos x="T6" y="T7"/>
                      </a:cxn>
                    </a:cxnLst>
                    <a:rect l="0" t="0" r="r" b="b"/>
                    <a:pathLst>
                      <a:path w="12" h="17">
                        <a:moveTo>
                          <a:pt x="0" y="0"/>
                        </a:moveTo>
                        <a:cubicBezTo>
                          <a:pt x="3" y="6"/>
                          <a:pt x="7" y="11"/>
                          <a:pt x="10" y="17"/>
                        </a:cubicBezTo>
                        <a:lnTo>
                          <a:pt x="12" y="13"/>
                        </a:lnTo>
                        <a:lnTo>
                          <a:pt x="0" y="0"/>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61" name="Freeform 50"/>
                  <p:cNvSpPr>
                    <a:spLocks/>
                  </p:cNvSpPr>
                  <p:nvPr/>
                </p:nvSpPr>
                <p:spPr bwMode="auto">
                  <a:xfrm>
                    <a:off x="4113" y="4222"/>
                    <a:ext cx="95" cy="190"/>
                  </a:xfrm>
                  <a:custGeom>
                    <a:avLst/>
                    <a:gdLst>
                      <a:gd name="T0" fmla="*/ 136 w 305"/>
                      <a:gd name="T1" fmla="*/ 0 h 617"/>
                      <a:gd name="T2" fmla="*/ 121 w 305"/>
                      <a:gd name="T3" fmla="*/ 46 h 617"/>
                      <a:gd name="T4" fmla="*/ 96 w 305"/>
                      <a:gd name="T5" fmla="*/ 126 h 617"/>
                      <a:gd name="T6" fmla="*/ 84 w 305"/>
                      <a:gd name="T7" fmla="*/ 164 h 617"/>
                      <a:gd name="T8" fmla="*/ 74 w 305"/>
                      <a:gd name="T9" fmla="*/ 197 h 617"/>
                      <a:gd name="T10" fmla="*/ 1 w 305"/>
                      <a:gd name="T11" fmla="*/ 428 h 617"/>
                      <a:gd name="T12" fmla="*/ 7 w 305"/>
                      <a:gd name="T13" fmla="*/ 436 h 617"/>
                      <a:gd name="T14" fmla="*/ 74 w 305"/>
                      <a:gd name="T15" fmla="*/ 436 h 617"/>
                      <a:gd name="T16" fmla="*/ 79 w 305"/>
                      <a:gd name="T17" fmla="*/ 438 h 617"/>
                      <a:gd name="T18" fmla="*/ 80 w 305"/>
                      <a:gd name="T19" fmla="*/ 444 h 617"/>
                      <a:gd name="T20" fmla="*/ 10 w 305"/>
                      <a:gd name="T21" fmla="*/ 612 h 617"/>
                      <a:gd name="T22" fmla="*/ 13 w 305"/>
                      <a:gd name="T23" fmla="*/ 613 h 617"/>
                      <a:gd name="T24" fmla="*/ 232 w 305"/>
                      <a:gd name="T25" fmla="*/ 365 h 617"/>
                      <a:gd name="T26" fmla="*/ 229 w 305"/>
                      <a:gd name="T27" fmla="*/ 358 h 617"/>
                      <a:gd name="T28" fmla="*/ 157 w 305"/>
                      <a:gd name="T29" fmla="*/ 359 h 617"/>
                      <a:gd name="T30" fmla="*/ 144 w 305"/>
                      <a:gd name="T31" fmla="*/ 359 h 617"/>
                      <a:gd name="T32" fmla="*/ 139 w 305"/>
                      <a:gd name="T33" fmla="*/ 352 h 617"/>
                      <a:gd name="T34" fmla="*/ 208 w 305"/>
                      <a:gd name="T35" fmla="*/ 230 h 617"/>
                      <a:gd name="T36" fmla="*/ 224 w 305"/>
                      <a:gd name="T37" fmla="*/ 201 h 617"/>
                      <a:gd name="T38" fmla="*/ 243 w 305"/>
                      <a:gd name="T39" fmla="*/ 167 h 617"/>
                      <a:gd name="T40" fmla="*/ 282 w 305"/>
                      <a:gd name="T41" fmla="*/ 97 h 617"/>
                      <a:gd name="T42" fmla="*/ 305 w 305"/>
                      <a:gd name="T43" fmla="*/ 56 h 617"/>
                      <a:gd name="T44" fmla="*/ 136 w 305"/>
                      <a:gd name="T45"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5" h="617">
                        <a:moveTo>
                          <a:pt x="136" y="0"/>
                        </a:moveTo>
                        <a:lnTo>
                          <a:pt x="121" y="46"/>
                        </a:lnTo>
                        <a:lnTo>
                          <a:pt x="96" y="126"/>
                        </a:lnTo>
                        <a:lnTo>
                          <a:pt x="84" y="164"/>
                        </a:lnTo>
                        <a:lnTo>
                          <a:pt x="74" y="197"/>
                        </a:lnTo>
                        <a:lnTo>
                          <a:pt x="1" y="428"/>
                        </a:lnTo>
                        <a:cubicBezTo>
                          <a:pt x="0" y="432"/>
                          <a:pt x="2" y="436"/>
                          <a:pt x="7" y="436"/>
                        </a:cubicBezTo>
                        <a:lnTo>
                          <a:pt x="74" y="436"/>
                        </a:lnTo>
                        <a:cubicBezTo>
                          <a:pt x="76" y="436"/>
                          <a:pt x="78" y="437"/>
                          <a:pt x="79" y="438"/>
                        </a:cubicBezTo>
                        <a:cubicBezTo>
                          <a:pt x="80" y="439"/>
                          <a:pt x="81" y="442"/>
                          <a:pt x="80" y="444"/>
                        </a:cubicBezTo>
                        <a:lnTo>
                          <a:pt x="10" y="612"/>
                        </a:lnTo>
                        <a:cubicBezTo>
                          <a:pt x="9" y="616"/>
                          <a:pt x="10" y="617"/>
                          <a:pt x="13" y="613"/>
                        </a:cubicBezTo>
                        <a:lnTo>
                          <a:pt x="232" y="365"/>
                        </a:lnTo>
                        <a:cubicBezTo>
                          <a:pt x="235" y="361"/>
                          <a:pt x="234" y="358"/>
                          <a:pt x="229" y="358"/>
                        </a:cubicBezTo>
                        <a:lnTo>
                          <a:pt x="157" y="359"/>
                        </a:lnTo>
                        <a:lnTo>
                          <a:pt x="144" y="359"/>
                        </a:lnTo>
                        <a:cubicBezTo>
                          <a:pt x="139" y="359"/>
                          <a:pt x="137" y="356"/>
                          <a:pt x="139" y="352"/>
                        </a:cubicBezTo>
                        <a:lnTo>
                          <a:pt x="208" y="230"/>
                        </a:lnTo>
                        <a:lnTo>
                          <a:pt x="224" y="201"/>
                        </a:lnTo>
                        <a:lnTo>
                          <a:pt x="243" y="167"/>
                        </a:lnTo>
                        <a:lnTo>
                          <a:pt x="282" y="97"/>
                        </a:lnTo>
                        <a:lnTo>
                          <a:pt x="305" y="56"/>
                        </a:lnTo>
                        <a:cubicBezTo>
                          <a:pt x="254" y="27"/>
                          <a:pt x="197" y="7"/>
                          <a:pt x="136" y="0"/>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grpSp>
            <p:sp>
              <p:nvSpPr>
                <p:cNvPr id="157" name="TextBox 156"/>
                <p:cNvSpPr txBox="1"/>
                <p:nvPr/>
              </p:nvSpPr>
              <p:spPr>
                <a:xfrm>
                  <a:off x="5470663" y="2745372"/>
                  <a:ext cx="1248522" cy="279585"/>
                </a:xfrm>
                <a:prstGeom prst="rect">
                  <a:avLst/>
                </a:prstGeom>
                <a:noFill/>
              </p:spPr>
              <p:txBody>
                <a:bodyPr wrap="none" rtlCol="0">
                  <a:spAutoFit/>
                </a:bodyPr>
                <a:lstStyle/>
                <a:p>
                  <a:pPr algn="ctr" defTabSz="1088430"/>
                  <a:r>
                    <a:rPr lang="en-US" sz="667" dirty="0">
                      <a:solidFill>
                        <a:srgbClr val="FFFFFF"/>
                      </a:solidFill>
                      <a:latin typeface="Segoe UI"/>
                    </a:rPr>
                    <a:t>Azure Automation</a:t>
                  </a:r>
                </a:p>
              </p:txBody>
            </p:sp>
          </p:grpSp>
        </p:grpSp>
        <p:grpSp>
          <p:nvGrpSpPr>
            <p:cNvPr id="33" name="Group 32"/>
            <p:cNvGrpSpPr/>
            <p:nvPr/>
          </p:nvGrpSpPr>
          <p:grpSpPr>
            <a:xfrm>
              <a:off x="5603969" y="2532094"/>
              <a:ext cx="2402048" cy="567686"/>
              <a:chOff x="5485539" y="3487405"/>
              <a:chExt cx="3444161" cy="813973"/>
            </a:xfrm>
          </p:grpSpPr>
          <p:grpSp>
            <p:nvGrpSpPr>
              <p:cNvPr id="141" name="Group 140"/>
              <p:cNvGrpSpPr/>
              <p:nvPr/>
            </p:nvGrpSpPr>
            <p:grpSpPr>
              <a:xfrm>
                <a:off x="8320913" y="3487405"/>
                <a:ext cx="608787" cy="813973"/>
                <a:chOff x="9619436" y="6672797"/>
                <a:chExt cx="608787" cy="813973"/>
              </a:xfrm>
            </p:grpSpPr>
            <p:sp>
              <p:nvSpPr>
                <p:cNvPr id="151" name="TextBox 150"/>
                <p:cNvSpPr txBox="1"/>
                <p:nvPr/>
              </p:nvSpPr>
              <p:spPr>
                <a:xfrm>
                  <a:off x="9692034" y="7207185"/>
                  <a:ext cx="517612" cy="279585"/>
                </a:xfrm>
                <a:prstGeom prst="rect">
                  <a:avLst/>
                </a:prstGeom>
                <a:noFill/>
              </p:spPr>
              <p:txBody>
                <a:bodyPr wrap="none" rtlCol="0">
                  <a:spAutoFit/>
                </a:bodyPr>
                <a:lstStyle/>
                <a:p>
                  <a:pPr defTabSz="1088430"/>
                  <a:r>
                    <a:rPr lang="en-US" sz="667" dirty="0">
                      <a:solidFill>
                        <a:srgbClr val="FFFFFF"/>
                      </a:solidFill>
                      <a:latin typeface="Segoe UI"/>
                    </a:rPr>
                    <a:t>CDN</a:t>
                  </a:r>
                </a:p>
              </p:txBody>
            </p:sp>
            <p:pic>
              <p:nvPicPr>
                <p:cNvPr id="152" name="Picture 151"/>
                <p:cNvPicPr>
                  <a:picLocks noChangeAspect="1"/>
                </p:cNvPicPr>
                <p:nvPr/>
              </p:nvPicPr>
              <p:blipFill>
                <a:blip r:embed="rId18" cstate="hqprint">
                  <a:biLevel thresh="25000"/>
                  <a:extLst>
                    <a:ext uri="{28A0092B-C50C-407E-A947-70E740481C1C}">
                      <a14:useLocalDpi xmlns:a14="http://schemas.microsoft.com/office/drawing/2010/main" val="0"/>
                    </a:ext>
                  </a:extLst>
                </a:blip>
                <a:stretch>
                  <a:fillRect/>
                </a:stretch>
              </p:blipFill>
              <p:spPr>
                <a:xfrm>
                  <a:off x="9619436" y="6672797"/>
                  <a:ext cx="608787" cy="608788"/>
                </a:xfrm>
                <a:prstGeom prst="rect">
                  <a:avLst/>
                </a:prstGeom>
              </p:spPr>
            </p:pic>
          </p:grpSp>
          <p:grpSp>
            <p:nvGrpSpPr>
              <p:cNvPr id="142" name="Group 141"/>
              <p:cNvGrpSpPr/>
              <p:nvPr/>
            </p:nvGrpSpPr>
            <p:grpSpPr>
              <a:xfrm>
                <a:off x="5485539" y="3527933"/>
                <a:ext cx="699190" cy="768669"/>
                <a:chOff x="5791224" y="3354836"/>
                <a:chExt cx="699190" cy="768669"/>
              </a:xfrm>
            </p:grpSpPr>
            <p:sp>
              <p:nvSpPr>
                <p:cNvPr id="149" name="TextBox 148"/>
                <p:cNvSpPr txBox="1"/>
                <p:nvPr/>
              </p:nvSpPr>
              <p:spPr>
                <a:xfrm>
                  <a:off x="5791224" y="3843920"/>
                  <a:ext cx="699190" cy="279585"/>
                </a:xfrm>
                <a:prstGeom prst="rect">
                  <a:avLst/>
                </a:prstGeom>
                <a:noFill/>
              </p:spPr>
              <p:txBody>
                <a:bodyPr wrap="none" rtlCol="0">
                  <a:spAutoFit/>
                </a:bodyPr>
                <a:lstStyle/>
                <a:p>
                  <a:pPr defTabSz="1088430"/>
                  <a:r>
                    <a:rPr lang="en-US" sz="667" dirty="0">
                      <a:solidFill>
                        <a:srgbClr val="FFFFFF"/>
                      </a:solidFill>
                      <a:latin typeface="Segoe UI"/>
                    </a:rPr>
                    <a:t>API App</a:t>
                  </a:r>
                </a:p>
              </p:txBody>
            </p:sp>
            <p:pic>
              <p:nvPicPr>
                <p:cNvPr id="150" name="Picture 149"/>
                <p:cNvPicPr>
                  <a:picLocks noChangeAspect="1"/>
                </p:cNvPicPr>
                <p:nvPr/>
              </p:nvPicPr>
              <p:blipFill>
                <a:blip r:embed="rId19" cstate="hqprint">
                  <a:biLevel thresh="25000"/>
                  <a:extLst>
                    <a:ext uri="{28A0092B-C50C-407E-A947-70E740481C1C}">
                      <a14:useLocalDpi xmlns:a14="http://schemas.microsoft.com/office/drawing/2010/main" val="0"/>
                    </a:ext>
                  </a:extLst>
                </a:blip>
                <a:stretch>
                  <a:fillRect/>
                </a:stretch>
              </p:blipFill>
              <p:spPr>
                <a:xfrm>
                  <a:off x="5884186" y="3354836"/>
                  <a:ext cx="457200" cy="457200"/>
                </a:xfrm>
                <a:prstGeom prst="rect">
                  <a:avLst/>
                </a:prstGeom>
              </p:spPr>
            </p:pic>
          </p:grpSp>
          <p:grpSp>
            <p:nvGrpSpPr>
              <p:cNvPr id="143" name="Group 142"/>
              <p:cNvGrpSpPr/>
              <p:nvPr/>
            </p:nvGrpSpPr>
            <p:grpSpPr>
              <a:xfrm>
                <a:off x="6304134" y="3502916"/>
                <a:ext cx="802621" cy="793688"/>
                <a:chOff x="7455593" y="3310736"/>
                <a:chExt cx="802621" cy="793688"/>
              </a:xfrm>
            </p:grpSpPr>
            <p:sp>
              <p:nvSpPr>
                <p:cNvPr id="147" name="TextBox 146"/>
                <p:cNvSpPr txBox="1"/>
                <p:nvPr/>
              </p:nvSpPr>
              <p:spPr>
                <a:xfrm>
                  <a:off x="7455593" y="3824839"/>
                  <a:ext cx="802621" cy="279585"/>
                </a:xfrm>
                <a:prstGeom prst="rect">
                  <a:avLst/>
                </a:prstGeom>
                <a:noFill/>
              </p:spPr>
              <p:txBody>
                <a:bodyPr wrap="none" rtlCol="0">
                  <a:spAutoFit/>
                </a:bodyPr>
                <a:lstStyle/>
                <a:p>
                  <a:pPr defTabSz="1088430"/>
                  <a:r>
                    <a:rPr lang="en-US" sz="667" dirty="0">
                      <a:solidFill>
                        <a:srgbClr val="FFFFFF"/>
                      </a:solidFill>
                      <a:latin typeface="Segoe UI"/>
                    </a:rPr>
                    <a:t>HDInsight</a:t>
                  </a:r>
                </a:p>
              </p:txBody>
            </p:sp>
            <p:pic>
              <p:nvPicPr>
                <p:cNvPr id="148" name="Picture 147"/>
                <p:cNvPicPr>
                  <a:picLocks noChangeAspect="1"/>
                </p:cNvPicPr>
                <p:nvPr/>
              </p:nvPicPr>
              <p:blipFill>
                <a:blip r:embed="rId20" cstate="hqprint">
                  <a:biLevel thresh="25000"/>
                  <a:extLst>
                    <a:ext uri="{28A0092B-C50C-407E-A947-70E740481C1C}">
                      <a14:useLocalDpi xmlns:a14="http://schemas.microsoft.com/office/drawing/2010/main" val="0"/>
                    </a:ext>
                  </a:extLst>
                </a:blip>
                <a:stretch>
                  <a:fillRect/>
                </a:stretch>
              </p:blipFill>
              <p:spPr>
                <a:xfrm>
                  <a:off x="7547105" y="3310736"/>
                  <a:ext cx="564296" cy="564296"/>
                </a:xfrm>
                <a:prstGeom prst="rect">
                  <a:avLst/>
                </a:prstGeom>
              </p:spPr>
            </p:pic>
          </p:grpSp>
          <p:grpSp>
            <p:nvGrpSpPr>
              <p:cNvPr id="144" name="Group 143"/>
              <p:cNvGrpSpPr/>
              <p:nvPr/>
            </p:nvGrpSpPr>
            <p:grpSpPr>
              <a:xfrm>
                <a:off x="7177483" y="3588233"/>
                <a:ext cx="1076137" cy="708371"/>
                <a:chOff x="8594361" y="3354836"/>
                <a:chExt cx="1076137" cy="708371"/>
              </a:xfrm>
            </p:grpSpPr>
            <p:sp>
              <p:nvSpPr>
                <p:cNvPr id="145" name="TextBox 144"/>
                <p:cNvSpPr txBox="1"/>
                <p:nvPr/>
              </p:nvSpPr>
              <p:spPr>
                <a:xfrm>
                  <a:off x="8594361" y="3783622"/>
                  <a:ext cx="1076137" cy="279585"/>
                </a:xfrm>
                <a:prstGeom prst="rect">
                  <a:avLst/>
                </a:prstGeom>
                <a:noFill/>
              </p:spPr>
              <p:txBody>
                <a:bodyPr wrap="none" rtlCol="0">
                  <a:spAutoFit/>
                </a:bodyPr>
                <a:lstStyle/>
                <a:p>
                  <a:pPr defTabSz="1088430"/>
                  <a:r>
                    <a:rPr lang="en-US" sz="667" dirty="0">
                      <a:solidFill>
                        <a:srgbClr val="FFFFFF"/>
                      </a:solidFill>
                      <a:latin typeface="Segoe UI"/>
                    </a:rPr>
                    <a:t>Storage Queue</a:t>
                  </a:r>
                </a:p>
              </p:txBody>
            </p:sp>
            <p:pic>
              <p:nvPicPr>
                <p:cNvPr id="146" name="Picture 145"/>
                <p:cNvPicPr>
                  <a:picLocks noChangeAspect="1"/>
                </p:cNvPicPr>
                <p:nvPr/>
              </p:nvPicPr>
              <p:blipFill>
                <a:blip r:embed="rId21" cstate="hqprint">
                  <a:biLevel thresh="25000"/>
                  <a:extLst>
                    <a:ext uri="{28A0092B-C50C-407E-A947-70E740481C1C}">
                      <a14:useLocalDpi xmlns:a14="http://schemas.microsoft.com/office/drawing/2010/main" val="0"/>
                    </a:ext>
                  </a:extLst>
                </a:blip>
                <a:stretch>
                  <a:fillRect/>
                </a:stretch>
              </p:blipFill>
              <p:spPr>
                <a:xfrm>
                  <a:off x="8883691" y="3354836"/>
                  <a:ext cx="457200" cy="457200"/>
                </a:xfrm>
                <a:prstGeom prst="rect">
                  <a:avLst/>
                </a:prstGeom>
              </p:spPr>
            </p:pic>
          </p:grpSp>
        </p:grpSp>
        <p:sp>
          <p:nvSpPr>
            <p:cNvPr id="34" name="Rectangle 33"/>
            <p:cNvSpPr/>
            <p:nvPr/>
          </p:nvSpPr>
          <p:spPr>
            <a:xfrm>
              <a:off x="7673198" y="3715641"/>
              <a:ext cx="2600498" cy="25874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167" dirty="0">
                <a:solidFill>
                  <a:srgbClr val="FFFFFF"/>
                </a:solidFill>
                <a:latin typeface="Segoe UI"/>
              </a:endParaRPr>
            </a:p>
          </p:txBody>
        </p:sp>
        <p:sp>
          <p:nvSpPr>
            <p:cNvPr id="35" name="Rectangle 34"/>
            <p:cNvSpPr/>
            <p:nvPr/>
          </p:nvSpPr>
          <p:spPr>
            <a:xfrm>
              <a:off x="7673198" y="3399546"/>
              <a:ext cx="2600498" cy="3188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167" dirty="0">
                  <a:solidFill>
                    <a:srgbClr val="FFFFFF"/>
                  </a:solidFill>
                  <a:latin typeface="Segoe UI"/>
                </a:rPr>
                <a:t>Data store</a:t>
              </a:r>
            </a:p>
          </p:txBody>
        </p:sp>
        <p:cxnSp>
          <p:nvCxnSpPr>
            <p:cNvPr id="36" name="Straight Connector 35"/>
            <p:cNvCxnSpPr/>
            <p:nvPr/>
          </p:nvCxnSpPr>
          <p:spPr>
            <a:xfrm>
              <a:off x="7784895" y="3941830"/>
              <a:ext cx="235958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745062" y="3765606"/>
              <a:ext cx="1122434" cy="194990"/>
            </a:xfrm>
            <a:prstGeom prst="rect">
              <a:avLst/>
            </a:prstGeom>
            <a:noFill/>
          </p:spPr>
          <p:txBody>
            <a:bodyPr wrap="square" rtlCol="0">
              <a:spAutoFit/>
            </a:bodyPr>
            <a:lstStyle/>
            <a:p>
              <a:pPr defTabSz="1088430"/>
              <a:r>
                <a:rPr lang="en-US" sz="667" dirty="0">
                  <a:solidFill>
                    <a:srgbClr val="FFFFFF"/>
                  </a:solidFill>
                  <a:latin typeface="Segoe UI"/>
                </a:rPr>
                <a:t>Software as a Service</a:t>
              </a:r>
            </a:p>
          </p:txBody>
        </p:sp>
        <p:sp>
          <p:nvSpPr>
            <p:cNvPr id="38" name="TextBox 37"/>
            <p:cNvSpPr txBox="1"/>
            <p:nvPr/>
          </p:nvSpPr>
          <p:spPr>
            <a:xfrm>
              <a:off x="7744817" y="4750028"/>
              <a:ext cx="1122434" cy="194990"/>
            </a:xfrm>
            <a:prstGeom prst="rect">
              <a:avLst/>
            </a:prstGeom>
            <a:noFill/>
          </p:spPr>
          <p:txBody>
            <a:bodyPr wrap="square" rtlCol="0">
              <a:spAutoFit/>
            </a:bodyPr>
            <a:lstStyle/>
            <a:p>
              <a:pPr defTabSz="1088430"/>
              <a:r>
                <a:rPr lang="en-US" sz="667" dirty="0">
                  <a:solidFill>
                    <a:srgbClr val="FFFFFF"/>
                  </a:solidFill>
                  <a:latin typeface="Segoe UI"/>
                </a:rPr>
                <a:t>Cloud</a:t>
              </a:r>
            </a:p>
          </p:txBody>
        </p:sp>
        <p:grpSp>
          <p:nvGrpSpPr>
            <p:cNvPr id="39" name="Group 38"/>
            <p:cNvGrpSpPr/>
            <p:nvPr/>
          </p:nvGrpSpPr>
          <p:grpSpPr>
            <a:xfrm>
              <a:off x="9547107" y="4054803"/>
              <a:ext cx="548548" cy="590383"/>
              <a:chOff x="4565727" y="2600484"/>
              <a:chExt cx="663393" cy="713985"/>
            </a:xfrm>
          </p:grpSpPr>
          <p:pic>
            <p:nvPicPr>
              <p:cNvPr id="139" name="Picture 12" descr="http://www.nzcrmguy.com/wp-content/uploads/sites/11/2014/10/logo-crm.png"/>
              <p:cNvPicPr>
                <a:picLocks noChangeAspect="1" noChangeArrowheads="1"/>
              </p:cNvPicPr>
              <p:nvPr/>
            </p:nvPicPr>
            <p:blipFill rotWithShape="1">
              <a:blip r:embed="rId22" cstate="print">
                <a:biLevel thresh="25000"/>
                <a:extLst>
                  <a:ext uri="{28A0092B-C50C-407E-A947-70E740481C1C}">
                    <a14:useLocalDpi xmlns:a14="http://schemas.microsoft.com/office/drawing/2010/main" val="0"/>
                  </a:ext>
                </a:extLst>
              </a:blip>
              <a:srcRect/>
              <a:stretch/>
            </p:blipFill>
            <p:spPr bwMode="auto">
              <a:xfrm>
                <a:off x="4674839" y="2600484"/>
                <a:ext cx="445169" cy="457200"/>
              </a:xfrm>
              <a:prstGeom prst="rect">
                <a:avLst/>
              </a:prstGeom>
              <a:noFill/>
              <a:extLst>
                <a:ext uri="{909E8E84-426E-40DD-AFC4-6F175D3DCCD1}">
                  <a14:hiddenFill xmlns:a14="http://schemas.microsoft.com/office/drawing/2010/main">
                    <a:solidFill>
                      <a:srgbClr val="FFFFFF"/>
                    </a:solidFill>
                  </a14:hiddenFill>
                </a:ext>
              </a:extLst>
            </p:spPr>
          </p:pic>
          <p:sp>
            <p:nvSpPr>
              <p:cNvPr id="140" name="TextBox 139"/>
              <p:cNvSpPr txBox="1"/>
              <p:nvPr/>
            </p:nvSpPr>
            <p:spPr>
              <a:xfrm>
                <a:off x="4565727" y="3078656"/>
                <a:ext cx="663393" cy="235813"/>
              </a:xfrm>
              <a:prstGeom prst="rect">
                <a:avLst/>
              </a:prstGeom>
              <a:noFill/>
            </p:spPr>
            <p:txBody>
              <a:bodyPr wrap="none" rtlCol="0">
                <a:spAutoFit/>
              </a:bodyPr>
              <a:lstStyle/>
              <a:p>
                <a:pPr algn="ctr" defTabSz="1088430"/>
                <a:r>
                  <a:rPr lang="en-US" sz="667" dirty="0">
                    <a:solidFill>
                      <a:srgbClr val="FFFFFF"/>
                    </a:solidFill>
                    <a:latin typeface="Segoe UI"/>
                  </a:rPr>
                  <a:t>Dynamics</a:t>
                </a:r>
              </a:p>
            </p:txBody>
          </p:sp>
        </p:grpSp>
        <p:grpSp>
          <p:nvGrpSpPr>
            <p:cNvPr id="40" name="Group 39"/>
            <p:cNvGrpSpPr/>
            <p:nvPr/>
          </p:nvGrpSpPr>
          <p:grpSpPr>
            <a:xfrm>
              <a:off x="7822378" y="4045092"/>
              <a:ext cx="567784" cy="600090"/>
              <a:chOff x="2674461" y="2588742"/>
              <a:chExt cx="686655" cy="725726"/>
            </a:xfrm>
          </p:grpSpPr>
          <p:sp>
            <p:nvSpPr>
              <p:cNvPr id="132" name="TextBox 131"/>
              <p:cNvSpPr txBox="1"/>
              <p:nvPr/>
            </p:nvSpPr>
            <p:spPr>
              <a:xfrm>
                <a:off x="2674461" y="3078655"/>
                <a:ext cx="686655" cy="235813"/>
              </a:xfrm>
              <a:prstGeom prst="rect">
                <a:avLst/>
              </a:prstGeom>
              <a:noFill/>
            </p:spPr>
            <p:txBody>
              <a:bodyPr wrap="none" rtlCol="0">
                <a:spAutoFit/>
              </a:bodyPr>
              <a:lstStyle/>
              <a:p>
                <a:pPr algn="ctr" defTabSz="1088430"/>
                <a:r>
                  <a:rPr lang="en-US" sz="667" dirty="0">
                    <a:solidFill>
                      <a:srgbClr val="FFFFFF"/>
                    </a:solidFill>
                    <a:latin typeface="Segoe UI"/>
                  </a:rPr>
                  <a:t>Salesforce</a:t>
                </a:r>
              </a:p>
            </p:txBody>
          </p:sp>
          <p:grpSp>
            <p:nvGrpSpPr>
              <p:cNvPr id="133" name="Group 66"/>
              <p:cNvGrpSpPr>
                <a:grpSpLocks noChangeAspect="1"/>
              </p:cNvGrpSpPr>
              <p:nvPr/>
            </p:nvGrpSpPr>
            <p:grpSpPr bwMode="auto">
              <a:xfrm>
                <a:off x="2675201" y="2588742"/>
                <a:ext cx="685174" cy="480684"/>
                <a:chOff x="2893" y="1108"/>
                <a:chExt cx="3421" cy="2400"/>
              </a:xfrm>
              <a:solidFill>
                <a:schemeClr val="bg1"/>
              </a:solidFill>
            </p:grpSpPr>
            <p:sp>
              <p:nvSpPr>
                <p:cNvPr id="134" name="Freeform 67"/>
                <p:cNvSpPr>
                  <a:spLocks noEditPoints="1"/>
                </p:cNvSpPr>
                <p:nvPr/>
              </p:nvSpPr>
              <p:spPr bwMode="auto">
                <a:xfrm>
                  <a:off x="2893" y="1108"/>
                  <a:ext cx="3421" cy="2400"/>
                </a:xfrm>
                <a:custGeom>
                  <a:avLst/>
                  <a:gdLst>
                    <a:gd name="T0" fmla="*/ 597 w 1445"/>
                    <a:gd name="T1" fmla="*/ 106 h 1013"/>
                    <a:gd name="T2" fmla="*/ 910 w 1445"/>
                    <a:gd name="T3" fmla="*/ 66 h 1013"/>
                    <a:gd name="T4" fmla="*/ 1073 w 1445"/>
                    <a:gd name="T5" fmla="*/ 141 h 1013"/>
                    <a:gd name="T6" fmla="*/ 1439 w 1445"/>
                    <a:gd name="T7" fmla="*/ 419 h 1013"/>
                    <a:gd name="T8" fmla="*/ 1074 w 1445"/>
                    <a:gd name="T9" fmla="*/ 758 h 1013"/>
                    <a:gd name="T10" fmla="*/ 782 w 1445"/>
                    <a:gd name="T11" fmla="*/ 855 h 1013"/>
                    <a:gd name="T12" fmla="*/ 560 w 1445"/>
                    <a:gd name="T13" fmla="*/ 1006 h 1013"/>
                    <a:gd name="T14" fmla="*/ 236 w 1445"/>
                    <a:gd name="T15" fmla="*/ 844 h 1013"/>
                    <a:gd name="T16" fmla="*/ 0 w 1445"/>
                    <a:gd name="T17" fmla="*/ 620 h 1013"/>
                    <a:gd name="T18" fmla="*/ 116 w 1445"/>
                    <a:gd name="T19" fmla="*/ 393 h 1013"/>
                    <a:gd name="T20" fmla="*/ 192 w 1445"/>
                    <a:gd name="T21" fmla="*/ 70 h 1013"/>
                    <a:gd name="T22" fmla="*/ 824 w 1445"/>
                    <a:gd name="T23" fmla="*/ 431 h 1013"/>
                    <a:gd name="T24" fmla="*/ 842 w 1445"/>
                    <a:gd name="T25" fmla="*/ 414 h 1013"/>
                    <a:gd name="T26" fmla="*/ 817 w 1445"/>
                    <a:gd name="T27" fmla="*/ 390 h 1013"/>
                    <a:gd name="T28" fmla="*/ 859 w 1445"/>
                    <a:gd name="T29" fmla="*/ 361 h 1013"/>
                    <a:gd name="T30" fmla="*/ 787 w 1445"/>
                    <a:gd name="T31" fmla="*/ 403 h 1013"/>
                    <a:gd name="T32" fmla="*/ 761 w 1445"/>
                    <a:gd name="T33" fmla="*/ 425 h 1013"/>
                    <a:gd name="T34" fmla="*/ 773 w 1445"/>
                    <a:gd name="T35" fmla="*/ 480 h 1013"/>
                    <a:gd name="T36" fmla="*/ 720 w 1445"/>
                    <a:gd name="T37" fmla="*/ 576 h 1013"/>
                    <a:gd name="T38" fmla="*/ 778 w 1445"/>
                    <a:gd name="T39" fmla="*/ 575 h 1013"/>
                    <a:gd name="T40" fmla="*/ 824 w 1445"/>
                    <a:gd name="T41" fmla="*/ 431 h 1013"/>
                    <a:gd name="T42" fmla="*/ 396 w 1445"/>
                    <a:gd name="T43" fmla="*/ 406 h 1013"/>
                    <a:gd name="T44" fmla="*/ 336 w 1445"/>
                    <a:gd name="T45" fmla="*/ 433 h 1013"/>
                    <a:gd name="T46" fmla="*/ 400 w 1445"/>
                    <a:gd name="T47" fmla="*/ 456 h 1013"/>
                    <a:gd name="T48" fmla="*/ 371 w 1445"/>
                    <a:gd name="T49" fmla="*/ 540 h 1013"/>
                    <a:gd name="T50" fmla="*/ 1249 w 1445"/>
                    <a:gd name="T51" fmla="*/ 480 h 1013"/>
                    <a:gd name="T52" fmla="*/ 1278 w 1445"/>
                    <a:gd name="T53" fmla="*/ 421 h 1013"/>
                    <a:gd name="T54" fmla="*/ 1218 w 1445"/>
                    <a:gd name="T55" fmla="*/ 537 h 1013"/>
                    <a:gd name="T56" fmla="*/ 1284 w 1445"/>
                    <a:gd name="T57" fmla="*/ 516 h 1013"/>
                    <a:gd name="T58" fmla="*/ 1212 w 1445"/>
                    <a:gd name="T59" fmla="*/ 480 h 1013"/>
                    <a:gd name="T60" fmla="*/ 624 w 1445"/>
                    <a:gd name="T61" fmla="*/ 474 h 1013"/>
                    <a:gd name="T62" fmla="*/ 516 w 1445"/>
                    <a:gd name="T63" fmla="*/ 440 h 1013"/>
                    <a:gd name="T64" fmla="*/ 615 w 1445"/>
                    <a:gd name="T65" fmla="*/ 534 h 1013"/>
                    <a:gd name="T66" fmla="*/ 575 w 1445"/>
                    <a:gd name="T67" fmla="*/ 517 h 1013"/>
                    <a:gd name="T68" fmla="*/ 905 w 1445"/>
                    <a:gd name="T69" fmla="*/ 540 h 1013"/>
                    <a:gd name="T70" fmla="*/ 896 w 1445"/>
                    <a:gd name="T71" fmla="*/ 406 h 1013"/>
                    <a:gd name="T72" fmla="*/ 693 w 1445"/>
                    <a:gd name="T73" fmla="*/ 405 h 1013"/>
                    <a:gd name="T74" fmla="*/ 682 w 1445"/>
                    <a:gd name="T75" fmla="*/ 483 h 1013"/>
                    <a:gd name="T76" fmla="*/ 700 w 1445"/>
                    <a:gd name="T77" fmla="*/ 518 h 1013"/>
                    <a:gd name="T78" fmla="*/ 643 w 1445"/>
                    <a:gd name="T79" fmla="*/ 518 h 1013"/>
                    <a:gd name="T80" fmla="*/ 722 w 1445"/>
                    <a:gd name="T81" fmla="*/ 469 h 1013"/>
                    <a:gd name="T82" fmla="*/ 695 w 1445"/>
                    <a:gd name="T83" fmla="*/ 427 h 1013"/>
                    <a:gd name="T84" fmla="*/ 733 w 1445"/>
                    <a:gd name="T85" fmla="*/ 414 h 1013"/>
                    <a:gd name="T86" fmla="*/ 232 w 1445"/>
                    <a:gd name="T87" fmla="*/ 475 h 1013"/>
                    <a:gd name="T88" fmla="*/ 256 w 1445"/>
                    <a:gd name="T89" fmla="*/ 519 h 1013"/>
                    <a:gd name="T90" fmla="*/ 212 w 1445"/>
                    <a:gd name="T91" fmla="*/ 527 h 1013"/>
                    <a:gd name="T92" fmla="*/ 264 w 1445"/>
                    <a:gd name="T93" fmla="*/ 459 h 1013"/>
                    <a:gd name="T94" fmla="*/ 263 w 1445"/>
                    <a:gd name="T95" fmla="*/ 427 h 1013"/>
                    <a:gd name="T96" fmla="*/ 301 w 1445"/>
                    <a:gd name="T97" fmla="*/ 415 h 1013"/>
                    <a:gd name="T98" fmla="*/ 1091 w 1445"/>
                    <a:gd name="T99" fmla="*/ 527 h 1013"/>
                    <a:gd name="T100" fmla="*/ 1159 w 1445"/>
                    <a:gd name="T101" fmla="*/ 513 h 1013"/>
                    <a:gd name="T102" fmla="*/ 1129 w 1445"/>
                    <a:gd name="T103" fmla="*/ 429 h 1013"/>
                    <a:gd name="T104" fmla="*/ 1164 w 1445"/>
                    <a:gd name="T105" fmla="*/ 409 h 1013"/>
                    <a:gd name="T106" fmla="*/ 459 w 1445"/>
                    <a:gd name="T107" fmla="*/ 445 h 1013"/>
                    <a:gd name="T108" fmla="*/ 486 w 1445"/>
                    <a:gd name="T109" fmla="*/ 529 h 1013"/>
                    <a:gd name="T110" fmla="*/ 466 w 1445"/>
                    <a:gd name="T111" fmla="*/ 354 h 1013"/>
                    <a:gd name="T112" fmla="*/ 987 w 1445"/>
                    <a:gd name="T113" fmla="*/ 531 h 1013"/>
                    <a:gd name="T114" fmla="*/ 1015 w 1445"/>
                    <a:gd name="T115" fmla="*/ 461 h 1013"/>
                    <a:gd name="T116" fmla="*/ 1064 w 1445"/>
                    <a:gd name="T117" fmla="*/ 414 h 1013"/>
                    <a:gd name="T118" fmla="*/ 1013 w 1445"/>
                    <a:gd name="T119" fmla="*/ 413 h 1013"/>
                    <a:gd name="T120" fmla="*/ 987 w 1445"/>
                    <a:gd name="T121" fmla="*/ 472 h 1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45" h="1013">
                      <a:moveTo>
                        <a:pt x="398" y="0"/>
                      </a:moveTo>
                      <a:cubicBezTo>
                        <a:pt x="407" y="1"/>
                        <a:pt x="416" y="2"/>
                        <a:pt x="424" y="3"/>
                      </a:cubicBezTo>
                      <a:cubicBezTo>
                        <a:pt x="473" y="12"/>
                        <a:pt x="517" y="32"/>
                        <a:pt x="556" y="63"/>
                      </a:cubicBezTo>
                      <a:cubicBezTo>
                        <a:pt x="571" y="76"/>
                        <a:pt x="585" y="90"/>
                        <a:pt x="597" y="106"/>
                      </a:cubicBezTo>
                      <a:cubicBezTo>
                        <a:pt x="599" y="109"/>
                        <a:pt x="601" y="108"/>
                        <a:pt x="603" y="106"/>
                      </a:cubicBezTo>
                      <a:cubicBezTo>
                        <a:pt x="624" y="85"/>
                        <a:pt x="647" y="68"/>
                        <a:pt x="673" y="56"/>
                      </a:cubicBezTo>
                      <a:cubicBezTo>
                        <a:pt x="700" y="43"/>
                        <a:pt x="729" y="35"/>
                        <a:pt x="759" y="32"/>
                      </a:cubicBezTo>
                      <a:cubicBezTo>
                        <a:pt x="813" y="27"/>
                        <a:pt x="863" y="38"/>
                        <a:pt x="910" y="66"/>
                      </a:cubicBezTo>
                      <a:cubicBezTo>
                        <a:pt x="948" y="88"/>
                        <a:pt x="977" y="118"/>
                        <a:pt x="1000" y="155"/>
                      </a:cubicBezTo>
                      <a:cubicBezTo>
                        <a:pt x="1001" y="156"/>
                        <a:pt x="1002" y="157"/>
                        <a:pt x="1002" y="159"/>
                      </a:cubicBezTo>
                      <a:cubicBezTo>
                        <a:pt x="1004" y="162"/>
                        <a:pt x="1006" y="162"/>
                        <a:pt x="1009" y="161"/>
                      </a:cubicBezTo>
                      <a:cubicBezTo>
                        <a:pt x="1029" y="152"/>
                        <a:pt x="1051" y="145"/>
                        <a:pt x="1073" y="141"/>
                      </a:cubicBezTo>
                      <a:cubicBezTo>
                        <a:pt x="1096" y="137"/>
                        <a:pt x="1120" y="135"/>
                        <a:pt x="1144" y="136"/>
                      </a:cubicBezTo>
                      <a:cubicBezTo>
                        <a:pt x="1187" y="138"/>
                        <a:pt x="1228" y="148"/>
                        <a:pt x="1266" y="168"/>
                      </a:cubicBezTo>
                      <a:cubicBezTo>
                        <a:pt x="1325" y="197"/>
                        <a:pt x="1370" y="240"/>
                        <a:pt x="1402" y="297"/>
                      </a:cubicBezTo>
                      <a:cubicBezTo>
                        <a:pt x="1423" y="335"/>
                        <a:pt x="1435" y="376"/>
                        <a:pt x="1439" y="419"/>
                      </a:cubicBezTo>
                      <a:cubicBezTo>
                        <a:pt x="1445" y="475"/>
                        <a:pt x="1436" y="529"/>
                        <a:pt x="1412" y="581"/>
                      </a:cubicBezTo>
                      <a:cubicBezTo>
                        <a:pt x="1395" y="619"/>
                        <a:pt x="1370" y="653"/>
                        <a:pt x="1339" y="681"/>
                      </a:cubicBezTo>
                      <a:cubicBezTo>
                        <a:pt x="1291" y="725"/>
                        <a:pt x="1235" y="751"/>
                        <a:pt x="1170" y="760"/>
                      </a:cubicBezTo>
                      <a:cubicBezTo>
                        <a:pt x="1138" y="764"/>
                        <a:pt x="1106" y="763"/>
                        <a:pt x="1074" y="758"/>
                      </a:cubicBezTo>
                      <a:cubicBezTo>
                        <a:pt x="1070" y="757"/>
                        <a:pt x="1068" y="758"/>
                        <a:pt x="1066" y="761"/>
                      </a:cubicBezTo>
                      <a:cubicBezTo>
                        <a:pt x="1057" y="777"/>
                        <a:pt x="1046" y="792"/>
                        <a:pt x="1032" y="805"/>
                      </a:cubicBezTo>
                      <a:cubicBezTo>
                        <a:pt x="997" y="841"/>
                        <a:pt x="954" y="863"/>
                        <a:pt x="904" y="870"/>
                      </a:cubicBezTo>
                      <a:cubicBezTo>
                        <a:pt x="862" y="877"/>
                        <a:pt x="822" y="871"/>
                        <a:pt x="782" y="855"/>
                      </a:cubicBezTo>
                      <a:cubicBezTo>
                        <a:pt x="782" y="855"/>
                        <a:pt x="781" y="854"/>
                        <a:pt x="780" y="854"/>
                      </a:cubicBezTo>
                      <a:cubicBezTo>
                        <a:pt x="772" y="850"/>
                        <a:pt x="772" y="850"/>
                        <a:pt x="767" y="859"/>
                      </a:cubicBezTo>
                      <a:cubicBezTo>
                        <a:pt x="744" y="909"/>
                        <a:pt x="708" y="947"/>
                        <a:pt x="661" y="974"/>
                      </a:cubicBezTo>
                      <a:cubicBezTo>
                        <a:pt x="629" y="992"/>
                        <a:pt x="596" y="1003"/>
                        <a:pt x="560" y="1006"/>
                      </a:cubicBezTo>
                      <a:cubicBezTo>
                        <a:pt x="490" y="1013"/>
                        <a:pt x="427" y="995"/>
                        <a:pt x="372" y="951"/>
                      </a:cubicBezTo>
                      <a:cubicBezTo>
                        <a:pt x="336" y="923"/>
                        <a:pt x="309" y="887"/>
                        <a:pt x="292" y="844"/>
                      </a:cubicBezTo>
                      <a:cubicBezTo>
                        <a:pt x="291" y="840"/>
                        <a:pt x="289" y="839"/>
                        <a:pt x="285" y="839"/>
                      </a:cubicBezTo>
                      <a:cubicBezTo>
                        <a:pt x="269" y="843"/>
                        <a:pt x="252" y="844"/>
                        <a:pt x="236" y="844"/>
                      </a:cubicBezTo>
                      <a:cubicBezTo>
                        <a:pt x="187" y="842"/>
                        <a:pt x="143" y="828"/>
                        <a:pt x="104" y="800"/>
                      </a:cubicBezTo>
                      <a:cubicBezTo>
                        <a:pt x="70" y="777"/>
                        <a:pt x="44" y="746"/>
                        <a:pt x="26" y="709"/>
                      </a:cubicBezTo>
                      <a:cubicBezTo>
                        <a:pt x="12" y="682"/>
                        <a:pt x="4" y="654"/>
                        <a:pt x="1" y="624"/>
                      </a:cubicBezTo>
                      <a:cubicBezTo>
                        <a:pt x="1" y="622"/>
                        <a:pt x="1" y="621"/>
                        <a:pt x="0" y="620"/>
                      </a:cubicBezTo>
                      <a:cubicBezTo>
                        <a:pt x="0" y="607"/>
                        <a:pt x="0" y="594"/>
                        <a:pt x="0" y="581"/>
                      </a:cubicBezTo>
                      <a:cubicBezTo>
                        <a:pt x="1" y="580"/>
                        <a:pt x="1" y="579"/>
                        <a:pt x="1" y="578"/>
                      </a:cubicBezTo>
                      <a:cubicBezTo>
                        <a:pt x="2" y="568"/>
                        <a:pt x="4" y="558"/>
                        <a:pt x="6" y="547"/>
                      </a:cubicBezTo>
                      <a:cubicBezTo>
                        <a:pt x="21" y="481"/>
                        <a:pt x="58" y="429"/>
                        <a:pt x="116" y="393"/>
                      </a:cubicBezTo>
                      <a:cubicBezTo>
                        <a:pt x="119" y="391"/>
                        <a:pt x="120" y="389"/>
                        <a:pt x="118" y="385"/>
                      </a:cubicBezTo>
                      <a:cubicBezTo>
                        <a:pt x="106" y="355"/>
                        <a:pt x="99" y="325"/>
                        <a:pt x="98" y="293"/>
                      </a:cubicBezTo>
                      <a:cubicBezTo>
                        <a:pt x="96" y="270"/>
                        <a:pt x="98" y="247"/>
                        <a:pt x="103" y="224"/>
                      </a:cubicBezTo>
                      <a:cubicBezTo>
                        <a:pt x="115" y="163"/>
                        <a:pt x="145" y="112"/>
                        <a:pt x="192" y="70"/>
                      </a:cubicBezTo>
                      <a:cubicBezTo>
                        <a:pt x="232" y="34"/>
                        <a:pt x="278" y="12"/>
                        <a:pt x="332" y="3"/>
                      </a:cubicBezTo>
                      <a:cubicBezTo>
                        <a:pt x="340" y="2"/>
                        <a:pt x="348" y="1"/>
                        <a:pt x="357" y="0"/>
                      </a:cubicBezTo>
                      <a:cubicBezTo>
                        <a:pt x="370" y="0"/>
                        <a:pt x="384" y="0"/>
                        <a:pt x="398" y="0"/>
                      </a:cubicBezTo>
                      <a:close/>
                      <a:moveTo>
                        <a:pt x="824" y="431"/>
                      </a:moveTo>
                      <a:cubicBezTo>
                        <a:pt x="824" y="431"/>
                        <a:pt x="824" y="431"/>
                        <a:pt x="824" y="431"/>
                      </a:cubicBezTo>
                      <a:cubicBezTo>
                        <a:pt x="827" y="431"/>
                        <a:pt x="830" y="431"/>
                        <a:pt x="834" y="431"/>
                      </a:cubicBezTo>
                      <a:cubicBezTo>
                        <a:pt x="837" y="431"/>
                        <a:pt x="839" y="429"/>
                        <a:pt x="840" y="426"/>
                      </a:cubicBezTo>
                      <a:cubicBezTo>
                        <a:pt x="840" y="422"/>
                        <a:pt x="841" y="418"/>
                        <a:pt x="842" y="414"/>
                      </a:cubicBezTo>
                      <a:cubicBezTo>
                        <a:pt x="843" y="409"/>
                        <a:pt x="841" y="408"/>
                        <a:pt x="837" y="408"/>
                      </a:cubicBezTo>
                      <a:cubicBezTo>
                        <a:pt x="830" y="408"/>
                        <a:pt x="824" y="408"/>
                        <a:pt x="817" y="408"/>
                      </a:cubicBezTo>
                      <a:cubicBezTo>
                        <a:pt x="814" y="408"/>
                        <a:pt x="813" y="407"/>
                        <a:pt x="814" y="403"/>
                      </a:cubicBezTo>
                      <a:cubicBezTo>
                        <a:pt x="815" y="399"/>
                        <a:pt x="816" y="394"/>
                        <a:pt x="817" y="390"/>
                      </a:cubicBezTo>
                      <a:cubicBezTo>
                        <a:pt x="820" y="381"/>
                        <a:pt x="826" y="376"/>
                        <a:pt x="835" y="375"/>
                      </a:cubicBezTo>
                      <a:cubicBezTo>
                        <a:pt x="840" y="374"/>
                        <a:pt x="844" y="375"/>
                        <a:pt x="848" y="376"/>
                      </a:cubicBezTo>
                      <a:cubicBezTo>
                        <a:pt x="852" y="377"/>
                        <a:pt x="854" y="376"/>
                        <a:pt x="855" y="372"/>
                      </a:cubicBezTo>
                      <a:cubicBezTo>
                        <a:pt x="856" y="368"/>
                        <a:pt x="858" y="365"/>
                        <a:pt x="859" y="361"/>
                      </a:cubicBezTo>
                      <a:cubicBezTo>
                        <a:pt x="861" y="356"/>
                        <a:pt x="860" y="355"/>
                        <a:pt x="855" y="353"/>
                      </a:cubicBezTo>
                      <a:cubicBezTo>
                        <a:pt x="848" y="351"/>
                        <a:pt x="840" y="352"/>
                        <a:pt x="833" y="352"/>
                      </a:cubicBezTo>
                      <a:cubicBezTo>
                        <a:pt x="816" y="353"/>
                        <a:pt x="804" y="360"/>
                        <a:pt x="796" y="375"/>
                      </a:cubicBezTo>
                      <a:cubicBezTo>
                        <a:pt x="791" y="384"/>
                        <a:pt x="788" y="393"/>
                        <a:pt x="787" y="403"/>
                      </a:cubicBezTo>
                      <a:cubicBezTo>
                        <a:pt x="786" y="406"/>
                        <a:pt x="785" y="408"/>
                        <a:pt x="781" y="408"/>
                      </a:cubicBezTo>
                      <a:cubicBezTo>
                        <a:pt x="777" y="408"/>
                        <a:pt x="773" y="408"/>
                        <a:pt x="769" y="408"/>
                      </a:cubicBezTo>
                      <a:cubicBezTo>
                        <a:pt x="766" y="408"/>
                        <a:pt x="764" y="409"/>
                        <a:pt x="764" y="412"/>
                      </a:cubicBezTo>
                      <a:cubicBezTo>
                        <a:pt x="763" y="417"/>
                        <a:pt x="762" y="421"/>
                        <a:pt x="761" y="425"/>
                      </a:cubicBezTo>
                      <a:cubicBezTo>
                        <a:pt x="761" y="429"/>
                        <a:pt x="762" y="431"/>
                        <a:pt x="766" y="431"/>
                      </a:cubicBezTo>
                      <a:cubicBezTo>
                        <a:pt x="768" y="431"/>
                        <a:pt x="771" y="431"/>
                        <a:pt x="774" y="431"/>
                      </a:cubicBezTo>
                      <a:cubicBezTo>
                        <a:pt x="782" y="431"/>
                        <a:pt x="782" y="431"/>
                        <a:pt x="781" y="439"/>
                      </a:cubicBezTo>
                      <a:cubicBezTo>
                        <a:pt x="778" y="452"/>
                        <a:pt x="776" y="466"/>
                        <a:pt x="773" y="480"/>
                      </a:cubicBezTo>
                      <a:cubicBezTo>
                        <a:pt x="769" y="502"/>
                        <a:pt x="766" y="525"/>
                        <a:pt x="761" y="547"/>
                      </a:cubicBezTo>
                      <a:cubicBezTo>
                        <a:pt x="760" y="550"/>
                        <a:pt x="759" y="554"/>
                        <a:pt x="758" y="557"/>
                      </a:cubicBezTo>
                      <a:cubicBezTo>
                        <a:pt x="753" y="572"/>
                        <a:pt x="742" y="577"/>
                        <a:pt x="727" y="573"/>
                      </a:cubicBezTo>
                      <a:cubicBezTo>
                        <a:pt x="723" y="572"/>
                        <a:pt x="721" y="573"/>
                        <a:pt x="720" y="576"/>
                      </a:cubicBezTo>
                      <a:cubicBezTo>
                        <a:pt x="718" y="580"/>
                        <a:pt x="717" y="584"/>
                        <a:pt x="716" y="588"/>
                      </a:cubicBezTo>
                      <a:cubicBezTo>
                        <a:pt x="714" y="592"/>
                        <a:pt x="715" y="594"/>
                        <a:pt x="719" y="595"/>
                      </a:cubicBezTo>
                      <a:cubicBezTo>
                        <a:pt x="727" y="597"/>
                        <a:pt x="734" y="597"/>
                        <a:pt x="742" y="597"/>
                      </a:cubicBezTo>
                      <a:cubicBezTo>
                        <a:pt x="758" y="596"/>
                        <a:pt x="770" y="589"/>
                        <a:pt x="778" y="575"/>
                      </a:cubicBezTo>
                      <a:cubicBezTo>
                        <a:pt x="784" y="565"/>
                        <a:pt x="787" y="555"/>
                        <a:pt x="789" y="545"/>
                      </a:cubicBezTo>
                      <a:cubicBezTo>
                        <a:pt x="795" y="509"/>
                        <a:pt x="801" y="473"/>
                        <a:pt x="808" y="436"/>
                      </a:cubicBezTo>
                      <a:cubicBezTo>
                        <a:pt x="808" y="432"/>
                        <a:pt x="810" y="430"/>
                        <a:pt x="815" y="431"/>
                      </a:cubicBezTo>
                      <a:cubicBezTo>
                        <a:pt x="818" y="431"/>
                        <a:pt x="821" y="431"/>
                        <a:pt x="824" y="431"/>
                      </a:cubicBezTo>
                      <a:close/>
                      <a:moveTo>
                        <a:pt x="432" y="487"/>
                      </a:moveTo>
                      <a:cubicBezTo>
                        <a:pt x="432" y="487"/>
                        <a:pt x="432" y="487"/>
                        <a:pt x="431" y="487"/>
                      </a:cubicBezTo>
                      <a:cubicBezTo>
                        <a:pt x="431" y="474"/>
                        <a:pt x="432" y="461"/>
                        <a:pt x="431" y="448"/>
                      </a:cubicBezTo>
                      <a:cubicBezTo>
                        <a:pt x="431" y="425"/>
                        <a:pt x="419" y="411"/>
                        <a:pt x="396" y="406"/>
                      </a:cubicBezTo>
                      <a:cubicBezTo>
                        <a:pt x="385" y="404"/>
                        <a:pt x="374" y="405"/>
                        <a:pt x="363" y="406"/>
                      </a:cubicBezTo>
                      <a:cubicBezTo>
                        <a:pt x="354" y="407"/>
                        <a:pt x="345" y="410"/>
                        <a:pt x="336" y="414"/>
                      </a:cubicBezTo>
                      <a:cubicBezTo>
                        <a:pt x="331" y="416"/>
                        <a:pt x="330" y="418"/>
                        <a:pt x="332" y="423"/>
                      </a:cubicBezTo>
                      <a:cubicBezTo>
                        <a:pt x="333" y="426"/>
                        <a:pt x="335" y="429"/>
                        <a:pt x="336" y="433"/>
                      </a:cubicBezTo>
                      <a:cubicBezTo>
                        <a:pt x="337" y="437"/>
                        <a:pt x="339" y="438"/>
                        <a:pt x="343" y="436"/>
                      </a:cubicBezTo>
                      <a:cubicBezTo>
                        <a:pt x="355" y="430"/>
                        <a:pt x="367" y="428"/>
                        <a:pt x="379" y="428"/>
                      </a:cubicBezTo>
                      <a:cubicBezTo>
                        <a:pt x="397" y="428"/>
                        <a:pt x="405" y="436"/>
                        <a:pt x="405" y="452"/>
                      </a:cubicBezTo>
                      <a:cubicBezTo>
                        <a:pt x="405" y="455"/>
                        <a:pt x="404" y="457"/>
                        <a:pt x="400" y="456"/>
                      </a:cubicBezTo>
                      <a:cubicBezTo>
                        <a:pt x="388" y="454"/>
                        <a:pt x="376" y="454"/>
                        <a:pt x="365" y="456"/>
                      </a:cubicBezTo>
                      <a:cubicBezTo>
                        <a:pt x="343" y="459"/>
                        <a:pt x="321" y="473"/>
                        <a:pt x="324" y="504"/>
                      </a:cubicBezTo>
                      <a:cubicBezTo>
                        <a:pt x="325" y="517"/>
                        <a:pt x="331" y="527"/>
                        <a:pt x="343" y="533"/>
                      </a:cubicBezTo>
                      <a:cubicBezTo>
                        <a:pt x="352" y="538"/>
                        <a:pt x="361" y="540"/>
                        <a:pt x="371" y="540"/>
                      </a:cubicBezTo>
                      <a:cubicBezTo>
                        <a:pt x="390" y="541"/>
                        <a:pt x="408" y="538"/>
                        <a:pt x="426" y="534"/>
                      </a:cubicBezTo>
                      <a:cubicBezTo>
                        <a:pt x="430" y="533"/>
                        <a:pt x="432" y="531"/>
                        <a:pt x="432" y="526"/>
                      </a:cubicBezTo>
                      <a:cubicBezTo>
                        <a:pt x="431" y="513"/>
                        <a:pt x="432" y="500"/>
                        <a:pt x="432" y="487"/>
                      </a:cubicBezTo>
                      <a:close/>
                      <a:moveTo>
                        <a:pt x="1249" y="480"/>
                      </a:moveTo>
                      <a:cubicBezTo>
                        <a:pt x="1262" y="480"/>
                        <a:pt x="1274" y="480"/>
                        <a:pt x="1287" y="480"/>
                      </a:cubicBezTo>
                      <a:cubicBezTo>
                        <a:pt x="1291" y="480"/>
                        <a:pt x="1292" y="478"/>
                        <a:pt x="1293" y="474"/>
                      </a:cubicBezTo>
                      <a:cubicBezTo>
                        <a:pt x="1294" y="467"/>
                        <a:pt x="1293" y="461"/>
                        <a:pt x="1292" y="454"/>
                      </a:cubicBezTo>
                      <a:cubicBezTo>
                        <a:pt x="1291" y="441"/>
                        <a:pt x="1287" y="430"/>
                        <a:pt x="1278" y="421"/>
                      </a:cubicBezTo>
                      <a:cubicBezTo>
                        <a:pt x="1266" y="408"/>
                        <a:pt x="1251" y="405"/>
                        <a:pt x="1233" y="405"/>
                      </a:cubicBezTo>
                      <a:cubicBezTo>
                        <a:pt x="1206" y="407"/>
                        <a:pt x="1186" y="425"/>
                        <a:pt x="1180" y="452"/>
                      </a:cubicBezTo>
                      <a:cubicBezTo>
                        <a:pt x="1178" y="463"/>
                        <a:pt x="1177" y="475"/>
                        <a:pt x="1178" y="486"/>
                      </a:cubicBezTo>
                      <a:cubicBezTo>
                        <a:pt x="1181" y="510"/>
                        <a:pt x="1195" y="529"/>
                        <a:pt x="1218" y="537"/>
                      </a:cubicBezTo>
                      <a:cubicBezTo>
                        <a:pt x="1230" y="541"/>
                        <a:pt x="1243" y="541"/>
                        <a:pt x="1256" y="540"/>
                      </a:cubicBezTo>
                      <a:cubicBezTo>
                        <a:pt x="1266" y="539"/>
                        <a:pt x="1275" y="538"/>
                        <a:pt x="1284" y="534"/>
                      </a:cubicBezTo>
                      <a:cubicBezTo>
                        <a:pt x="1287" y="532"/>
                        <a:pt x="1289" y="530"/>
                        <a:pt x="1287" y="526"/>
                      </a:cubicBezTo>
                      <a:cubicBezTo>
                        <a:pt x="1286" y="523"/>
                        <a:pt x="1285" y="520"/>
                        <a:pt x="1284" y="516"/>
                      </a:cubicBezTo>
                      <a:cubicBezTo>
                        <a:pt x="1282" y="512"/>
                        <a:pt x="1280" y="511"/>
                        <a:pt x="1275" y="512"/>
                      </a:cubicBezTo>
                      <a:cubicBezTo>
                        <a:pt x="1264" y="517"/>
                        <a:pt x="1252" y="518"/>
                        <a:pt x="1240" y="517"/>
                      </a:cubicBezTo>
                      <a:cubicBezTo>
                        <a:pt x="1221" y="516"/>
                        <a:pt x="1208" y="504"/>
                        <a:pt x="1207" y="485"/>
                      </a:cubicBezTo>
                      <a:cubicBezTo>
                        <a:pt x="1207" y="481"/>
                        <a:pt x="1208" y="480"/>
                        <a:pt x="1212" y="480"/>
                      </a:cubicBezTo>
                      <a:cubicBezTo>
                        <a:pt x="1224" y="480"/>
                        <a:pt x="1237" y="480"/>
                        <a:pt x="1249" y="480"/>
                      </a:cubicBezTo>
                      <a:close/>
                      <a:moveTo>
                        <a:pt x="581" y="480"/>
                      </a:moveTo>
                      <a:cubicBezTo>
                        <a:pt x="594" y="480"/>
                        <a:pt x="606" y="480"/>
                        <a:pt x="619" y="480"/>
                      </a:cubicBezTo>
                      <a:cubicBezTo>
                        <a:pt x="623" y="480"/>
                        <a:pt x="624" y="478"/>
                        <a:pt x="624" y="474"/>
                      </a:cubicBezTo>
                      <a:cubicBezTo>
                        <a:pt x="624" y="468"/>
                        <a:pt x="625" y="462"/>
                        <a:pt x="624" y="456"/>
                      </a:cubicBezTo>
                      <a:cubicBezTo>
                        <a:pt x="623" y="437"/>
                        <a:pt x="615" y="421"/>
                        <a:pt x="598" y="412"/>
                      </a:cubicBezTo>
                      <a:cubicBezTo>
                        <a:pt x="587" y="406"/>
                        <a:pt x="575" y="404"/>
                        <a:pt x="563" y="406"/>
                      </a:cubicBezTo>
                      <a:cubicBezTo>
                        <a:pt x="540" y="408"/>
                        <a:pt x="524" y="419"/>
                        <a:pt x="516" y="440"/>
                      </a:cubicBezTo>
                      <a:cubicBezTo>
                        <a:pt x="507" y="459"/>
                        <a:pt x="507" y="480"/>
                        <a:pt x="513" y="500"/>
                      </a:cubicBezTo>
                      <a:cubicBezTo>
                        <a:pt x="518" y="518"/>
                        <a:pt x="530" y="530"/>
                        <a:pt x="548" y="536"/>
                      </a:cubicBezTo>
                      <a:cubicBezTo>
                        <a:pt x="561" y="541"/>
                        <a:pt x="575" y="541"/>
                        <a:pt x="588" y="540"/>
                      </a:cubicBezTo>
                      <a:cubicBezTo>
                        <a:pt x="598" y="539"/>
                        <a:pt x="607" y="537"/>
                        <a:pt x="615" y="534"/>
                      </a:cubicBezTo>
                      <a:cubicBezTo>
                        <a:pt x="619" y="532"/>
                        <a:pt x="620" y="530"/>
                        <a:pt x="619" y="527"/>
                      </a:cubicBezTo>
                      <a:cubicBezTo>
                        <a:pt x="617" y="523"/>
                        <a:pt x="616" y="519"/>
                        <a:pt x="615" y="515"/>
                      </a:cubicBezTo>
                      <a:cubicBezTo>
                        <a:pt x="614" y="511"/>
                        <a:pt x="611" y="511"/>
                        <a:pt x="608" y="512"/>
                      </a:cubicBezTo>
                      <a:cubicBezTo>
                        <a:pt x="597" y="516"/>
                        <a:pt x="586" y="517"/>
                        <a:pt x="575" y="517"/>
                      </a:cubicBezTo>
                      <a:cubicBezTo>
                        <a:pt x="554" y="517"/>
                        <a:pt x="542" y="507"/>
                        <a:pt x="539" y="485"/>
                      </a:cubicBezTo>
                      <a:cubicBezTo>
                        <a:pt x="538" y="481"/>
                        <a:pt x="539" y="480"/>
                        <a:pt x="543" y="480"/>
                      </a:cubicBezTo>
                      <a:cubicBezTo>
                        <a:pt x="556" y="480"/>
                        <a:pt x="568" y="480"/>
                        <a:pt x="581" y="480"/>
                      </a:cubicBezTo>
                      <a:close/>
                      <a:moveTo>
                        <a:pt x="905" y="540"/>
                      </a:moveTo>
                      <a:cubicBezTo>
                        <a:pt x="935" y="540"/>
                        <a:pt x="956" y="524"/>
                        <a:pt x="963" y="495"/>
                      </a:cubicBezTo>
                      <a:cubicBezTo>
                        <a:pt x="966" y="481"/>
                        <a:pt x="966" y="467"/>
                        <a:pt x="963" y="452"/>
                      </a:cubicBezTo>
                      <a:cubicBezTo>
                        <a:pt x="959" y="435"/>
                        <a:pt x="950" y="421"/>
                        <a:pt x="934" y="412"/>
                      </a:cubicBezTo>
                      <a:cubicBezTo>
                        <a:pt x="922" y="406"/>
                        <a:pt x="910" y="404"/>
                        <a:pt x="896" y="406"/>
                      </a:cubicBezTo>
                      <a:cubicBezTo>
                        <a:pt x="877" y="408"/>
                        <a:pt x="863" y="417"/>
                        <a:pt x="854" y="433"/>
                      </a:cubicBezTo>
                      <a:cubicBezTo>
                        <a:pt x="845" y="449"/>
                        <a:pt x="844" y="467"/>
                        <a:pt x="845" y="485"/>
                      </a:cubicBezTo>
                      <a:cubicBezTo>
                        <a:pt x="848" y="519"/>
                        <a:pt x="871" y="540"/>
                        <a:pt x="905" y="540"/>
                      </a:cubicBezTo>
                      <a:close/>
                      <a:moveTo>
                        <a:pt x="693" y="405"/>
                      </a:moveTo>
                      <a:cubicBezTo>
                        <a:pt x="691" y="405"/>
                        <a:pt x="689" y="405"/>
                        <a:pt x="687" y="405"/>
                      </a:cubicBezTo>
                      <a:cubicBezTo>
                        <a:pt x="672" y="406"/>
                        <a:pt x="659" y="411"/>
                        <a:pt x="651" y="424"/>
                      </a:cubicBezTo>
                      <a:cubicBezTo>
                        <a:pt x="641" y="440"/>
                        <a:pt x="642" y="464"/>
                        <a:pt x="662" y="474"/>
                      </a:cubicBezTo>
                      <a:cubicBezTo>
                        <a:pt x="668" y="478"/>
                        <a:pt x="675" y="480"/>
                        <a:pt x="682" y="483"/>
                      </a:cubicBezTo>
                      <a:cubicBezTo>
                        <a:pt x="690" y="485"/>
                        <a:pt x="699" y="487"/>
                        <a:pt x="706" y="491"/>
                      </a:cubicBezTo>
                      <a:cubicBezTo>
                        <a:pt x="711" y="494"/>
                        <a:pt x="715" y="497"/>
                        <a:pt x="715" y="504"/>
                      </a:cubicBezTo>
                      <a:cubicBezTo>
                        <a:pt x="714" y="510"/>
                        <a:pt x="711" y="514"/>
                        <a:pt x="705" y="517"/>
                      </a:cubicBezTo>
                      <a:cubicBezTo>
                        <a:pt x="703" y="517"/>
                        <a:pt x="701" y="518"/>
                        <a:pt x="700" y="518"/>
                      </a:cubicBezTo>
                      <a:cubicBezTo>
                        <a:pt x="691" y="520"/>
                        <a:pt x="683" y="518"/>
                        <a:pt x="674" y="516"/>
                      </a:cubicBezTo>
                      <a:cubicBezTo>
                        <a:pt x="667" y="514"/>
                        <a:pt x="660" y="510"/>
                        <a:pt x="653" y="506"/>
                      </a:cubicBezTo>
                      <a:cubicBezTo>
                        <a:pt x="650" y="504"/>
                        <a:pt x="648" y="504"/>
                        <a:pt x="646" y="509"/>
                      </a:cubicBezTo>
                      <a:cubicBezTo>
                        <a:pt x="645" y="512"/>
                        <a:pt x="644" y="515"/>
                        <a:pt x="643" y="518"/>
                      </a:cubicBezTo>
                      <a:cubicBezTo>
                        <a:pt x="640" y="525"/>
                        <a:pt x="641" y="525"/>
                        <a:pt x="647" y="529"/>
                      </a:cubicBezTo>
                      <a:cubicBezTo>
                        <a:pt x="665" y="539"/>
                        <a:pt x="684" y="542"/>
                        <a:pt x="704" y="540"/>
                      </a:cubicBezTo>
                      <a:cubicBezTo>
                        <a:pt x="726" y="538"/>
                        <a:pt x="740" y="523"/>
                        <a:pt x="741" y="502"/>
                      </a:cubicBezTo>
                      <a:cubicBezTo>
                        <a:pt x="742" y="487"/>
                        <a:pt x="735" y="476"/>
                        <a:pt x="722" y="469"/>
                      </a:cubicBezTo>
                      <a:cubicBezTo>
                        <a:pt x="712" y="464"/>
                        <a:pt x="701" y="461"/>
                        <a:pt x="691" y="458"/>
                      </a:cubicBezTo>
                      <a:cubicBezTo>
                        <a:pt x="686" y="456"/>
                        <a:pt x="680" y="454"/>
                        <a:pt x="676" y="450"/>
                      </a:cubicBezTo>
                      <a:cubicBezTo>
                        <a:pt x="670" y="444"/>
                        <a:pt x="670" y="435"/>
                        <a:pt x="678" y="431"/>
                      </a:cubicBezTo>
                      <a:cubicBezTo>
                        <a:pt x="683" y="427"/>
                        <a:pt x="689" y="426"/>
                        <a:pt x="695" y="427"/>
                      </a:cubicBezTo>
                      <a:cubicBezTo>
                        <a:pt x="706" y="428"/>
                        <a:pt x="716" y="431"/>
                        <a:pt x="726" y="436"/>
                      </a:cubicBezTo>
                      <a:cubicBezTo>
                        <a:pt x="730" y="438"/>
                        <a:pt x="732" y="437"/>
                        <a:pt x="733" y="433"/>
                      </a:cubicBezTo>
                      <a:cubicBezTo>
                        <a:pt x="734" y="430"/>
                        <a:pt x="735" y="426"/>
                        <a:pt x="737" y="423"/>
                      </a:cubicBezTo>
                      <a:cubicBezTo>
                        <a:pt x="738" y="419"/>
                        <a:pt x="737" y="417"/>
                        <a:pt x="733" y="414"/>
                      </a:cubicBezTo>
                      <a:cubicBezTo>
                        <a:pt x="721" y="408"/>
                        <a:pt x="707" y="405"/>
                        <a:pt x="693" y="405"/>
                      </a:cubicBezTo>
                      <a:close/>
                      <a:moveTo>
                        <a:pt x="258" y="405"/>
                      </a:moveTo>
                      <a:cubicBezTo>
                        <a:pt x="248" y="404"/>
                        <a:pt x="237" y="407"/>
                        <a:pt x="227" y="414"/>
                      </a:cubicBezTo>
                      <a:cubicBezTo>
                        <a:pt x="209" y="427"/>
                        <a:pt x="205" y="463"/>
                        <a:pt x="232" y="475"/>
                      </a:cubicBezTo>
                      <a:cubicBezTo>
                        <a:pt x="239" y="479"/>
                        <a:pt x="246" y="481"/>
                        <a:pt x="253" y="483"/>
                      </a:cubicBezTo>
                      <a:cubicBezTo>
                        <a:pt x="260" y="486"/>
                        <a:pt x="268" y="488"/>
                        <a:pt x="275" y="492"/>
                      </a:cubicBezTo>
                      <a:cubicBezTo>
                        <a:pt x="284" y="497"/>
                        <a:pt x="285" y="506"/>
                        <a:pt x="278" y="513"/>
                      </a:cubicBezTo>
                      <a:cubicBezTo>
                        <a:pt x="272" y="519"/>
                        <a:pt x="264" y="519"/>
                        <a:pt x="256" y="519"/>
                      </a:cubicBezTo>
                      <a:cubicBezTo>
                        <a:pt x="243" y="517"/>
                        <a:pt x="232" y="513"/>
                        <a:pt x="221" y="506"/>
                      </a:cubicBezTo>
                      <a:cubicBezTo>
                        <a:pt x="217" y="504"/>
                        <a:pt x="215" y="504"/>
                        <a:pt x="214" y="509"/>
                      </a:cubicBezTo>
                      <a:cubicBezTo>
                        <a:pt x="212" y="513"/>
                        <a:pt x="211" y="517"/>
                        <a:pt x="210" y="521"/>
                      </a:cubicBezTo>
                      <a:cubicBezTo>
                        <a:pt x="208" y="524"/>
                        <a:pt x="209" y="526"/>
                        <a:pt x="212" y="527"/>
                      </a:cubicBezTo>
                      <a:cubicBezTo>
                        <a:pt x="235" y="541"/>
                        <a:pt x="260" y="545"/>
                        <a:pt x="286" y="536"/>
                      </a:cubicBezTo>
                      <a:cubicBezTo>
                        <a:pt x="300" y="531"/>
                        <a:pt x="307" y="520"/>
                        <a:pt x="308" y="506"/>
                      </a:cubicBezTo>
                      <a:cubicBezTo>
                        <a:pt x="311" y="491"/>
                        <a:pt x="305" y="479"/>
                        <a:pt x="292" y="471"/>
                      </a:cubicBezTo>
                      <a:cubicBezTo>
                        <a:pt x="283" y="465"/>
                        <a:pt x="273" y="463"/>
                        <a:pt x="264" y="459"/>
                      </a:cubicBezTo>
                      <a:cubicBezTo>
                        <a:pt x="257" y="457"/>
                        <a:pt x="251" y="455"/>
                        <a:pt x="246" y="452"/>
                      </a:cubicBezTo>
                      <a:cubicBezTo>
                        <a:pt x="241" y="449"/>
                        <a:pt x="238" y="445"/>
                        <a:pt x="239" y="440"/>
                      </a:cubicBezTo>
                      <a:cubicBezTo>
                        <a:pt x="240" y="435"/>
                        <a:pt x="243" y="431"/>
                        <a:pt x="248" y="429"/>
                      </a:cubicBezTo>
                      <a:cubicBezTo>
                        <a:pt x="253" y="427"/>
                        <a:pt x="258" y="426"/>
                        <a:pt x="263" y="427"/>
                      </a:cubicBezTo>
                      <a:cubicBezTo>
                        <a:pt x="274" y="429"/>
                        <a:pt x="284" y="431"/>
                        <a:pt x="294" y="436"/>
                      </a:cubicBezTo>
                      <a:cubicBezTo>
                        <a:pt x="297" y="438"/>
                        <a:pt x="299" y="437"/>
                        <a:pt x="300" y="433"/>
                      </a:cubicBezTo>
                      <a:cubicBezTo>
                        <a:pt x="302" y="429"/>
                        <a:pt x="303" y="426"/>
                        <a:pt x="304" y="422"/>
                      </a:cubicBezTo>
                      <a:cubicBezTo>
                        <a:pt x="306" y="418"/>
                        <a:pt x="305" y="416"/>
                        <a:pt x="301" y="415"/>
                      </a:cubicBezTo>
                      <a:cubicBezTo>
                        <a:pt x="288" y="408"/>
                        <a:pt x="275" y="405"/>
                        <a:pt x="258" y="405"/>
                      </a:cubicBezTo>
                      <a:close/>
                      <a:moveTo>
                        <a:pt x="1069" y="473"/>
                      </a:moveTo>
                      <a:cubicBezTo>
                        <a:pt x="1069" y="478"/>
                        <a:pt x="1069" y="484"/>
                        <a:pt x="1070" y="489"/>
                      </a:cubicBezTo>
                      <a:cubicBezTo>
                        <a:pt x="1073" y="504"/>
                        <a:pt x="1078" y="518"/>
                        <a:pt x="1091" y="527"/>
                      </a:cubicBezTo>
                      <a:cubicBezTo>
                        <a:pt x="1114" y="545"/>
                        <a:pt x="1140" y="542"/>
                        <a:pt x="1167" y="535"/>
                      </a:cubicBezTo>
                      <a:cubicBezTo>
                        <a:pt x="1170" y="534"/>
                        <a:pt x="1170" y="532"/>
                        <a:pt x="1169" y="529"/>
                      </a:cubicBezTo>
                      <a:cubicBezTo>
                        <a:pt x="1168" y="524"/>
                        <a:pt x="1166" y="520"/>
                        <a:pt x="1165" y="516"/>
                      </a:cubicBezTo>
                      <a:cubicBezTo>
                        <a:pt x="1164" y="513"/>
                        <a:pt x="1162" y="512"/>
                        <a:pt x="1159" y="513"/>
                      </a:cubicBezTo>
                      <a:cubicBezTo>
                        <a:pt x="1154" y="515"/>
                        <a:pt x="1148" y="516"/>
                        <a:pt x="1143" y="517"/>
                      </a:cubicBezTo>
                      <a:cubicBezTo>
                        <a:pt x="1127" y="518"/>
                        <a:pt x="1112" y="516"/>
                        <a:pt x="1103" y="500"/>
                      </a:cubicBezTo>
                      <a:cubicBezTo>
                        <a:pt x="1094" y="484"/>
                        <a:pt x="1095" y="466"/>
                        <a:pt x="1102" y="448"/>
                      </a:cubicBezTo>
                      <a:cubicBezTo>
                        <a:pt x="1107" y="436"/>
                        <a:pt x="1116" y="430"/>
                        <a:pt x="1129" y="429"/>
                      </a:cubicBezTo>
                      <a:cubicBezTo>
                        <a:pt x="1138" y="428"/>
                        <a:pt x="1147" y="429"/>
                        <a:pt x="1156" y="431"/>
                      </a:cubicBezTo>
                      <a:cubicBezTo>
                        <a:pt x="1160" y="432"/>
                        <a:pt x="1163" y="431"/>
                        <a:pt x="1164" y="427"/>
                      </a:cubicBezTo>
                      <a:cubicBezTo>
                        <a:pt x="1165" y="424"/>
                        <a:pt x="1166" y="420"/>
                        <a:pt x="1168" y="417"/>
                      </a:cubicBezTo>
                      <a:cubicBezTo>
                        <a:pt x="1169" y="413"/>
                        <a:pt x="1169" y="411"/>
                        <a:pt x="1164" y="409"/>
                      </a:cubicBezTo>
                      <a:cubicBezTo>
                        <a:pt x="1149" y="405"/>
                        <a:pt x="1134" y="404"/>
                        <a:pt x="1119" y="406"/>
                      </a:cubicBezTo>
                      <a:cubicBezTo>
                        <a:pt x="1106" y="408"/>
                        <a:pt x="1095" y="414"/>
                        <a:pt x="1086" y="424"/>
                      </a:cubicBezTo>
                      <a:cubicBezTo>
                        <a:pt x="1073" y="438"/>
                        <a:pt x="1069" y="455"/>
                        <a:pt x="1069" y="473"/>
                      </a:cubicBezTo>
                      <a:close/>
                      <a:moveTo>
                        <a:pt x="459" y="445"/>
                      </a:moveTo>
                      <a:cubicBezTo>
                        <a:pt x="459" y="474"/>
                        <a:pt x="459" y="502"/>
                        <a:pt x="459" y="531"/>
                      </a:cubicBezTo>
                      <a:cubicBezTo>
                        <a:pt x="459" y="537"/>
                        <a:pt x="460" y="537"/>
                        <a:pt x="466" y="537"/>
                      </a:cubicBezTo>
                      <a:cubicBezTo>
                        <a:pt x="470" y="537"/>
                        <a:pt x="474" y="537"/>
                        <a:pt x="478" y="537"/>
                      </a:cubicBezTo>
                      <a:cubicBezTo>
                        <a:pt x="486" y="537"/>
                        <a:pt x="486" y="537"/>
                        <a:pt x="486" y="529"/>
                      </a:cubicBezTo>
                      <a:cubicBezTo>
                        <a:pt x="486" y="474"/>
                        <a:pt x="486" y="418"/>
                        <a:pt x="486" y="363"/>
                      </a:cubicBezTo>
                      <a:cubicBezTo>
                        <a:pt x="486" y="362"/>
                        <a:pt x="486" y="361"/>
                        <a:pt x="486" y="359"/>
                      </a:cubicBezTo>
                      <a:cubicBezTo>
                        <a:pt x="486" y="356"/>
                        <a:pt x="484" y="354"/>
                        <a:pt x="481" y="354"/>
                      </a:cubicBezTo>
                      <a:cubicBezTo>
                        <a:pt x="476" y="354"/>
                        <a:pt x="471" y="354"/>
                        <a:pt x="466" y="354"/>
                      </a:cubicBezTo>
                      <a:cubicBezTo>
                        <a:pt x="460" y="354"/>
                        <a:pt x="459" y="354"/>
                        <a:pt x="459" y="361"/>
                      </a:cubicBezTo>
                      <a:cubicBezTo>
                        <a:pt x="459" y="389"/>
                        <a:pt x="459" y="417"/>
                        <a:pt x="459" y="445"/>
                      </a:cubicBezTo>
                      <a:close/>
                      <a:moveTo>
                        <a:pt x="987" y="472"/>
                      </a:moveTo>
                      <a:cubicBezTo>
                        <a:pt x="987" y="492"/>
                        <a:pt x="987" y="512"/>
                        <a:pt x="987" y="531"/>
                      </a:cubicBezTo>
                      <a:cubicBezTo>
                        <a:pt x="987" y="536"/>
                        <a:pt x="989" y="538"/>
                        <a:pt x="993" y="537"/>
                      </a:cubicBezTo>
                      <a:cubicBezTo>
                        <a:pt x="997" y="537"/>
                        <a:pt x="1000" y="537"/>
                        <a:pt x="1004" y="537"/>
                      </a:cubicBezTo>
                      <a:cubicBezTo>
                        <a:pt x="1015" y="537"/>
                        <a:pt x="1014" y="538"/>
                        <a:pt x="1014" y="527"/>
                      </a:cubicBezTo>
                      <a:cubicBezTo>
                        <a:pt x="1015" y="505"/>
                        <a:pt x="1013" y="483"/>
                        <a:pt x="1015" y="461"/>
                      </a:cubicBezTo>
                      <a:cubicBezTo>
                        <a:pt x="1017" y="446"/>
                        <a:pt x="1024" y="433"/>
                        <a:pt x="1043" y="431"/>
                      </a:cubicBezTo>
                      <a:cubicBezTo>
                        <a:pt x="1046" y="431"/>
                        <a:pt x="1049" y="431"/>
                        <a:pt x="1052" y="431"/>
                      </a:cubicBezTo>
                      <a:cubicBezTo>
                        <a:pt x="1056" y="432"/>
                        <a:pt x="1058" y="431"/>
                        <a:pt x="1059" y="428"/>
                      </a:cubicBezTo>
                      <a:cubicBezTo>
                        <a:pt x="1061" y="423"/>
                        <a:pt x="1062" y="419"/>
                        <a:pt x="1064" y="414"/>
                      </a:cubicBezTo>
                      <a:cubicBezTo>
                        <a:pt x="1065" y="411"/>
                        <a:pt x="1064" y="409"/>
                        <a:pt x="1061" y="408"/>
                      </a:cubicBezTo>
                      <a:cubicBezTo>
                        <a:pt x="1046" y="405"/>
                        <a:pt x="1032" y="406"/>
                        <a:pt x="1019" y="415"/>
                      </a:cubicBezTo>
                      <a:cubicBezTo>
                        <a:pt x="1017" y="416"/>
                        <a:pt x="1016" y="419"/>
                        <a:pt x="1014" y="418"/>
                      </a:cubicBezTo>
                      <a:cubicBezTo>
                        <a:pt x="1013" y="417"/>
                        <a:pt x="1013" y="415"/>
                        <a:pt x="1013" y="413"/>
                      </a:cubicBezTo>
                      <a:cubicBezTo>
                        <a:pt x="1014" y="409"/>
                        <a:pt x="1012" y="408"/>
                        <a:pt x="1008" y="408"/>
                      </a:cubicBezTo>
                      <a:cubicBezTo>
                        <a:pt x="1003" y="408"/>
                        <a:pt x="998" y="408"/>
                        <a:pt x="994" y="408"/>
                      </a:cubicBezTo>
                      <a:cubicBezTo>
                        <a:pt x="988" y="408"/>
                        <a:pt x="987" y="408"/>
                        <a:pt x="987" y="414"/>
                      </a:cubicBezTo>
                      <a:cubicBezTo>
                        <a:pt x="987" y="433"/>
                        <a:pt x="987" y="453"/>
                        <a:pt x="987" y="4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35" name="Freeform 68"/>
                <p:cNvSpPr>
                  <a:spLocks/>
                </p:cNvSpPr>
                <p:nvPr/>
              </p:nvSpPr>
              <p:spPr bwMode="auto">
                <a:xfrm>
                  <a:off x="3722" y="2234"/>
                  <a:ext cx="130" cy="106"/>
                </a:xfrm>
                <a:custGeom>
                  <a:avLst/>
                  <a:gdLst>
                    <a:gd name="T0" fmla="*/ 55 w 55"/>
                    <a:gd name="T1" fmla="*/ 22 h 45"/>
                    <a:gd name="T2" fmla="*/ 55 w 55"/>
                    <a:gd name="T3" fmla="*/ 37 h 45"/>
                    <a:gd name="T4" fmla="*/ 52 w 55"/>
                    <a:gd name="T5" fmla="*/ 41 h 45"/>
                    <a:gd name="T6" fmla="*/ 16 w 55"/>
                    <a:gd name="T7" fmla="*/ 42 h 45"/>
                    <a:gd name="T8" fmla="*/ 1 w 55"/>
                    <a:gd name="T9" fmla="*/ 26 h 45"/>
                    <a:gd name="T10" fmla="*/ 13 w 55"/>
                    <a:gd name="T11" fmla="*/ 5 h 45"/>
                    <a:gd name="T12" fmla="*/ 42 w 55"/>
                    <a:gd name="T13" fmla="*/ 1 h 45"/>
                    <a:gd name="T14" fmla="*/ 55 w 55"/>
                    <a:gd name="T15" fmla="*/ 16 h 45"/>
                    <a:gd name="T16" fmla="*/ 55 w 55"/>
                    <a:gd name="T17" fmla="*/ 22 h 45"/>
                    <a:gd name="T18" fmla="*/ 55 w 55"/>
                    <a:gd name="T19" fmla="*/ 2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45">
                      <a:moveTo>
                        <a:pt x="55" y="22"/>
                      </a:moveTo>
                      <a:cubicBezTo>
                        <a:pt x="55" y="27"/>
                        <a:pt x="55" y="32"/>
                        <a:pt x="55" y="37"/>
                      </a:cubicBezTo>
                      <a:cubicBezTo>
                        <a:pt x="55" y="39"/>
                        <a:pt x="54" y="41"/>
                        <a:pt x="52" y="41"/>
                      </a:cubicBezTo>
                      <a:cubicBezTo>
                        <a:pt x="40" y="43"/>
                        <a:pt x="28" y="45"/>
                        <a:pt x="16" y="42"/>
                      </a:cubicBezTo>
                      <a:cubicBezTo>
                        <a:pt x="7" y="40"/>
                        <a:pt x="2" y="34"/>
                        <a:pt x="1" y="26"/>
                      </a:cubicBezTo>
                      <a:cubicBezTo>
                        <a:pt x="0" y="16"/>
                        <a:pt x="4" y="9"/>
                        <a:pt x="13" y="5"/>
                      </a:cubicBezTo>
                      <a:cubicBezTo>
                        <a:pt x="22" y="0"/>
                        <a:pt x="32" y="0"/>
                        <a:pt x="42" y="1"/>
                      </a:cubicBezTo>
                      <a:cubicBezTo>
                        <a:pt x="55" y="3"/>
                        <a:pt x="55" y="3"/>
                        <a:pt x="55" y="16"/>
                      </a:cubicBezTo>
                      <a:cubicBezTo>
                        <a:pt x="55" y="18"/>
                        <a:pt x="55" y="20"/>
                        <a:pt x="55" y="22"/>
                      </a:cubicBezTo>
                      <a:cubicBezTo>
                        <a:pt x="55" y="22"/>
                        <a:pt x="55" y="22"/>
                        <a:pt x="5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36" name="Freeform 69"/>
                <p:cNvSpPr>
                  <a:spLocks/>
                </p:cNvSpPr>
                <p:nvPr/>
              </p:nvSpPr>
              <p:spPr bwMode="auto">
                <a:xfrm>
                  <a:off x="5751" y="2103"/>
                  <a:ext cx="139" cy="95"/>
                </a:xfrm>
                <a:custGeom>
                  <a:avLst/>
                  <a:gdLst>
                    <a:gd name="T0" fmla="*/ 30 w 59"/>
                    <a:gd name="T1" fmla="*/ 39 h 40"/>
                    <a:gd name="T2" fmla="*/ 5 w 59"/>
                    <a:gd name="T3" fmla="*/ 39 h 40"/>
                    <a:gd name="T4" fmla="*/ 1 w 59"/>
                    <a:gd name="T5" fmla="*/ 34 h 40"/>
                    <a:gd name="T6" fmla="*/ 16 w 59"/>
                    <a:gd name="T7" fmla="*/ 11 h 40"/>
                    <a:gd name="T8" fmla="*/ 59 w 59"/>
                    <a:gd name="T9" fmla="*/ 36 h 40"/>
                    <a:gd name="T10" fmla="*/ 55 w 59"/>
                    <a:gd name="T11" fmla="*/ 39 h 40"/>
                    <a:gd name="T12" fmla="*/ 30 w 59"/>
                    <a:gd name="T13" fmla="*/ 39 h 40"/>
                  </a:gdLst>
                  <a:ahLst/>
                  <a:cxnLst>
                    <a:cxn ang="0">
                      <a:pos x="T0" y="T1"/>
                    </a:cxn>
                    <a:cxn ang="0">
                      <a:pos x="T2" y="T3"/>
                    </a:cxn>
                    <a:cxn ang="0">
                      <a:pos x="T4" y="T5"/>
                    </a:cxn>
                    <a:cxn ang="0">
                      <a:pos x="T6" y="T7"/>
                    </a:cxn>
                    <a:cxn ang="0">
                      <a:pos x="T8" y="T9"/>
                    </a:cxn>
                    <a:cxn ang="0">
                      <a:pos x="T10" y="T11"/>
                    </a:cxn>
                    <a:cxn ang="0">
                      <a:pos x="T12" y="T13"/>
                    </a:cxn>
                  </a:cxnLst>
                  <a:rect l="0" t="0" r="r" b="b"/>
                  <a:pathLst>
                    <a:path w="59" h="40">
                      <a:moveTo>
                        <a:pt x="30" y="39"/>
                      </a:moveTo>
                      <a:cubicBezTo>
                        <a:pt x="21" y="39"/>
                        <a:pt x="13" y="39"/>
                        <a:pt x="5" y="39"/>
                      </a:cubicBezTo>
                      <a:cubicBezTo>
                        <a:pt x="1" y="40"/>
                        <a:pt x="0" y="38"/>
                        <a:pt x="1" y="34"/>
                      </a:cubicBezTo>
                      <a:cubicBezTo>
                        <a:pt x="3" y="25"/>
                        <a:pt x="7" y="16"/>
                        <a:pt x="16" y="11"/>
                      </a:cubicBezTo>
                      <a:cubicBezTo>
                        <a:pt x="35" y="0"/>
                        <a:pt x="58" y="13"/>
                        <a:pt x="59" y="36"/>
                      </a:cubicBezTo>
                      <a:cubicBezTo>
                        <a:pt x="59" y="39"/>
                        <a:pt x="58" y="39"/>
                        <a:pt x="55" y="39"/>
                      </a:cubicBezTo>
                      <a:cubicBezTo>
                        <a:pt x="47" y="39"/>
                        <a:pt x="38" y="39"/>
                        <a:pt x="3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37" name="Freeform 70"/>
                <p:cNvSpPr>
                  <a:spLocks/>
                </p:cNvSpPr>
                <p:nvPr/>
              </p:nvSpPr>
              <p:spPr bwMode="auto">
                <a:xfrm>
                  <a:off x="4167" y="2118"/>
                  <a:ext cx="142" cy="78"/>
                </a:xfrm>
                <a:custGeom>
                  <a:avLst/>
                  <a:gdLst>
                    <a:gd name="T0" fmla="*/ 30 w 60"/>
                    <a:gd name="T1" fmla="*/ 33 h 33"/>
                    <a:gd name="T2" fmla="*/ 6 w 60"/>
                    <a:gd name="T3" fmla="*/ 33 h 33"/>
                    <a:gd name="T4" fmla="*/ 1 w 60"/>
                    <a:gd name="T5" fmla="*/ 29 h 33"/>
                    <a:gd name="T6" fmla="*/ 30 w 60"/>
                    <a:gd name="T7" fmla="*/ 1 h 33"/>
                    <a:gd name="T8" fmla="*/ 60 w 60"/>
                    <a:gd name="T9" fmla="*/ 29 h 33"/>
                    <a:gd name="T10" fmla="*/ 55 w 60"/>
                    <a:gd name="T11" fmla="*/ 33 h 33"/>
                    <a:gd name="T12" fmla="*/ 30 w 60"/>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60" h="33">
                      <a:moveTo>
                        <a:pt x="30" y="33"/>
                      </a:moveTo>
                      <a:cubicBezTo>
                        <a:pt x="22" y="33"/>
                        <a:pt x="14" y="33"/>
                        <a:pt x="6" y="33"/>
                      </a:cubicBezTo>
                      <a:cubicBezTo>
                        <a:pt x="3" y="33"/>
                        <a:pt x="0" y="33"/>
                        <a:pt x="1" y="29"/>
                      </a:cubicBezTo>
                      <a:cubicBezTo>
                        <a:pt x="5" y="14"/>
                        <a:pt x="12" y="2"/>
                        <a:pt x="30" y="1"/>
                      </a:cubicBezTo>
                      <a:cubicBezTo>
                        <a:pt x="49" y="0"/>
                        <a:pt x="58" y="14"/>
                        <a:pt x="60" y="29"/>
                      </a:cubicBezTo>
                      <a:cubicBezTo>
                        <a:pt x="60" y="33"/>
                        <a:pt x="58" y="33"/>
                        <a:pt x="55" y="33"/>
                      </a:cubicBezTo>
                      <a:cubicBezTo>
                        <a:pt x="47" y="33"/>
                        <a:pt x="38" y="33"/>
                        <a:pt x="30"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38" name="Freeform 71"/>
                <p:cNvSpPr>
                  <a:spLocks/>
                </p:cNvSpPr>
                <p:nvPr/>
              </p:nvSpPr>
              <p:spPr bwMode="auto">
                <a:xfrm>
                  <a:off x="4955" y="2122"/>
                  <a:ext cx="157" cy="214"/>
                </a:xfrm>
                <a:custGeom>
                  <a:avLst/>
                  <a:gdLst>
                    <a:gd name="T0" fmla="*/ 65 w 66"/>
                    <a:gd name="T1" fmla="*/ 45 h 90"/>
                    <a:gd name="T2" fmla="*/ 61 w 66"/>
                    <a:gd name="T3" fmla="*/ 71 h 90"/>
                    <a:gd name="T4" fmla="*/ 34 w 66"/>
                    <a:gd name="T5" fmla="*/ 90 h 90"/>
                    <a:gd name="T6" fmla="*/ 7 w 66"/>
                    <a:gd name="T7" fmla="*/ 71 h 90"/>
                    <a:gd name="T8" fmla="*/ 6 w 66"/>
                    <a:gd name="T9" fmla="*/ 19 h 90"/>
                    <a:gd name="T10" fmla="*/ 34 w 66"/>
                    <a:gd name="T11" fmla="*/ 0 h 90"/>
                    <a:gd name="T12" fmla="*/ 62 w 66"/>
                    <a:gd name="T13" fmla="*/ 19 h 90"/>
                    <a:gd name="T14" fmla="*/ 65 w 66"/>
                    <a:gd name="T15" fmla="*/ 45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90">
                      <a:moveTo>
                        <a:pt x="65" y="45"/>
                      </a:moveTo>
                      <a:cubicBezTo>
                        <a:pt x="66" y="54"/>
                        <a:pt x="65" y="63"/>
                        <a:pt x="61" y="71"/>
                      </a:cubicBezTo>
                      <a:cubicBezTo>
                        <a:pt x="56" y="84"/>
                        <a:pt x="47" y="90"/>
                        <a:pt x="34" y="90"/>
                      </a:cubicBezTo>
                      <a:cubicBezTo>
                        <a:pt x="20" y="90"/>
                        <a:pt x="11" y="84"/>
                        <a:pt x="7" y="71"/>
                      </a:cubicBezTo>
                      <a:cubicBezTo>
                        <a:pt x="0" y="54"/>
                        <a:pt x="0" y="36"/>
                        <a:pt x="6" y="19"/>
                      </a:cubicBezTo>
                      <a:cubicBezTo>
                        <a:pt x="11" y="6"/>
                        <a:pt x="20" y="0"/>
                        <a:pt x="34" y="0"/>
                      </a:cubicBezTo>
                      <a:cubicBezTo>
                        <a:pt x="48" y="0"/>
                        <a:pt x="57" y="6"/>
                        <a:pt x="62" y="19"/>
                      </a:cubicBezTo>
                      <a:cubicBezTo>
                        <a:pt x="65" y="28"/>
                        <a:pt x="66" y="36"/>
                        <a:pt x="65"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grpSp>
        </p:grpSp>
        <p:grpSp>
          <p:nvGrpSpPr>
            <p:cNvPr id="41" name="Group 40"/>
            <p:cNvGrpSpPr/>
            <p:nvPr/>
          </p:nvGrpSpPr>
          <p:grpSpPr>
            <a:xfrm>
              <a:off x="8703965" y="4056599"/>
              <a:ext cx="548548" cy="588587"/>
              <a:chOff x="3622332" y="2602656"/>
              <a:chExt cx="663393" cy="711813"/>
            </a:xfrm>
          </p:grpSpPr>
          <p:sp>
            <p:nvSpPr>
              <p:cNvPr id="130" name="TextBox 129"/>
              <p:cNvSpPr txBox="1"/>
              <p:nvPr/>
            </p:nvSpPr>
            <p:spPr>
              <a:xfrm>
                <a:off x="3622332" y="3078656"/>
                <a:ext cx="663393" cy="235813"/>
              </a:xfrm>
              <a:prstGeom prst="rect">
                <a:avLst/>
              </a:prstGeom>
              <a:noFill/>
            </p:spPr>
            <p:txBody>
              <a:bodyPr wrap="none" rtlCol="0">
                <a:spAutoFit/>
              </a:bodyPr>
              <a:lstStyle/>
              <a:p>
                <a:pPr algn="ctr" defTabSz="1088430"/>
                <a:r>
                  <a:rPr lang="en-US" sz="667" dirty="0">
                    <a:solidFill>
                      <a:srgbClr val="FFFFFF"/>
                    </a:solidFill>
                    <a:latin typeface="Segoe UI"/>
                  </a:rPr>
                  <a:t>Office365</a:t>
                </a:r>
              </a:p>
            </p:txBody>
          </p:sp>
          <p:sp>
            <p:nvSpPr>
              <p:cNvPr id="131" name="Freeform 80"/>
              <p:cNvSpPr>
                <a:spLocks/>
              </p:cNvSpPr>
              <p:nvPr/>
            </p:nvSpPr>
            <p:spPr bwMode="auto">
              <a:xfrm>
                <a:off x="3766004" y="2602656"/>
                <a:ext cx="376050" cy="452857"/>
              </a:xfrm>
              <a:custGeom>
                <a:avLst/>
                <a:gdLst>
                  <a:gd name="T0" fmla="*/ 0 w 989"/>
                  <a:gd name="T1" fmla="*/ 961 h 1191"/>
                  <a:gd name="T2" fmla="*/ 0 w 989"/>
                  <a:gd name="T3" fmla="*/ 236 h 1191"/>
                  <a:gd name="T4" fmla="*/ 642 w 989"/>
                  <a:gd name="T5" fmla="*/ 0 h 1191"/>
                  <a:gd name="T6" fmla="*/ 989 w 989"/>
                  <a:gd name="T7" fmla="*/ 112 h 1191"/>
                  <a:gd name="T8" fmla="*/ 989 w 989"/>
                  <a:gd name="T9" fmla="*/ 1084 h 1191"/>
                  <a:gd name="T10" fmla="*/ 642 w 989"/>
                  <a:gd name="T11" fmla="*/ 1191 h 1191"/>
                  <a:gd name="T12" fmla="*/ 0 w 989"/>
                  <a:gd name="T13" fmla="*/ 961 h 1191"/>
                  <a:gd name="T14" fmla="*/ 642 w 989"/>
                  <a:gd name="T15" fmla="*/ 1037 h 1191"/>
                  <a:gd name="T16" fmla="*/ 642 w 989"/>
                  <a:gd name="T17" fmla="*/ 195 h 1191"/>
                  <a:gd name="T18" fmla="*/ 223 w 989"/>
                  <a:gd name="T19" fmla="*/ 293 h 1191"/>
                  <a:gd name="T20" fmla="*/ 223 w 989"/>
                  <a:gd name="T21" fmla="*/ 863 h 1191"/>
                  <a:gd name="T22" fmla="*/ 0 w 989"/>
                  <a:gd name="T23" fmla="*/ 961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9" h="1191">
                    <a:moveTo>
                      <a:pt x="0" y="961"/>
                    </a:moveTo>
                    <a:lnTo>
                      <a:pt x="0" y="236"/>
                    </a:lnTo>
                    <a:lnTo>
                      <a:pt x="642" y="0"/>
                    </a:lnTo>
                    <a:lnTo>
                      <a:pt x="989" y="112"/>
                    </a:lnTo>
                    <a:lnTo>
                      <a:pt x="989" y="1084"/>
                    </a:lnTo>
                    <a:lnTo>
                      <a:pt x="642" y="1191"/>
                    </a:lnTo>
                    <a:lnTo>
                      <a:pt x="0" y="961"/>
                    </a:lnTo>
                    <a:lnTo>
                      <a:pt x="642" y="1037"/>
                    </a:lnTo>
                    <a:lnTo>
                      <a:pt x="642" y="195"/>
                    </a:lnTo>
                    <a:lnTo>
                      <a:pt x="223" y="293"/>
                    </a:lnTo>
                    <a:lnTo>
                      <a:pt x="223" y="863"/>
                    </a:lnTo>
                    <a:lnTo>
                      <a:pt x="0" y="961"/>
                    </a:lnTo>
                    <a:close/>
                  </a:path>
                </a:pathLst>
              </a:custGeom>
              <a:solidFill>
                <a:schemeClr val="bg1"/>
              </a:solidFill>
              <a:ln>
                <a:noFill/>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grpSp>
        <p:grpSp>
          <p:nvGrpSpPr>
            <p:cNvPr id="42" name="Group 41"/>
            <p:cNvGrpSpPr/>
            <p:nvPr/>
          </p:nvGrpSpPr>
          <p:grpSpPr>
            <a:xfrm>
              <a:off x="8073967" y="5627535"/>
              <a:ext cx="1791258" cy="596336"/>
              <a:chOff x="9092955" y="7862328"/>
              <a:chExt cx="2568384" cy="855051"/>
            </a:xfrm>
          </p:grpSpPr>
          <p:grpSp>
            <p:nvGrpSpPr>
              <p:cNvPr id="124" name="Group 123"/>
              <p:cNvGrpSpPr/>
              <p:nvPr/>
            </p:nvGrpSpPr>
            <p:grpSpPr>
              <a:xfrm>
                <a:off x="9092955" y="7910610"/>
                <a:ext cx="984198" cy="806766"/>
                <a:chOff x="11241066" y="7040820"/>
                <a:chExt cx="830112" cy="680459"/>
              </a:xfrm>
            </p:grpSpPr>
            <p:sp>
              <p:nvSpPr>
                <p:cNvPr id="128" name="Freeform 75"/>
                <p:cNvSpPr>
                  <a:spLocks noEditPoints="1"/>
                </p:cNvSpPr>
                <p:nvPr/>
              </p:nvSpPr>
              <p:spPr bwMode="auto">
                <a:xfrm>
                  <a:off x="11513784" y="7040820"/>
                  <a:ext cx="284679" cy="408769"/>
                </a:xfrm>
                <a:custGeom>
                  <a:avLst/>
                  <a:gdLst>
                    <a:gd name="T0" fmla="*/ 352 w 704"/>
                    <a:gd name="T1" fmla="*/ 0 h 915"/>
                    <a:gd name="T2" fmla="*/ 0 w 704"/>
                    <a:gd name="T3" fmla="*/ 136 h 915"/>
                    <a:gd name="T4" fmla="*/ 0 w 704"/>
                    <a:gd name="T5" fmla="*/ 777 h 915"/>
                    <a:gd name="T6" fmla="*/ 352 w 704"/>
                    <a:gd name="T7" fmla="*/ 915 h 915"/>
                    <a:gd name="T8" fmla="*/ 704 w 704"/>
                    <a:gd name="T9" fmla="*/ 780 h 915"/>
                    <a:gd name="T10" fmla="*/ 704 w 704"/>
                    <a:gd name="T11" fmla="*/ 139 h 915"/>
                    <a:gd name="T12" fmla="*/ 352 w 704"/>
                    <a:gd name="T13" fmla="*/ 0 h 915"/>
                    <a:gd name="T14" fmla="*/ 8 w 704"/>
                    <a:gd name="T15" fmla="*/ 806 h 915"/>
                    <a:gd name="T16" fmla="*/ 8 w 704"/>
                    <a:gd name="T17" fmla="*/ 798 h 915"/>
                    <a:gd name="T18" fmla="*/ 8 w 704"/>
                    <a:gd name="T19" fmla="*/ 806 h 915"/>
                    <a:gd name="T20" fmla="*/ 251 w 704"/>
                    <a:gd name="T21" fmla="*/ 407 h 915"/>
                    <a:gd name="T22" fmla="*/ 217 w 704"/>
                    <a:gd name="T23" fmla="*/ 425 h 915"/>
                    <a:gd name="T24" fmla="*/ 217 w 704"/>
                    <a:gd name="T25" fmla="*/ 475 h 915"/>
                    <a:gd name="T26" fmla="*/ 185 w 704"/>
                    <a:gd name="T27" fmla="*/ 543 h 915"/>
                    <a:gd name="T28" fmla="*/ 185 w 704"/>
                    <a:gd name="T29" fmla="*/ 545 h 915"/>
                    <a:gd name="T30" fmla="*/ 217 w 704"/>
                    <a:gd name="T31" fmla="*/ 629 h 915"/>
                    <a:gd name="T32" fmla="*/ 217 w 704"/>
                    <a:gd name="T33" fmla="*/ 686 h 915"/>
                    <a:gd name="T34" fmla="*/ 224 w 704"/>
                    <a:gd name="T35" fmla="*/ 712 h 915"/>
                    <a:gd name="T36" fmla="*/ 251 w 704"/>
                    <a:gd name="T37" fmla="*/ 720 h 915"/>
                    <a:gd name="T38" fmla="*/ 251 w 704"/>
                    <a:gd name="T39" fmla="*/ 769 h 915"/>
                    <a:gd name="T40" fmla="*/ 172 w 704"/>
                    <a:gd name="T41" fmla="*/ 749 h 915"/>
                    <a:gd name="T42" fmla="*/ 149 w 704"/>
                    <a:gd name="T43" fmla="*/ 673 h 915"/>
                    <a:gd name="T44" fmla="*/ 149 w 704"/>
                    <a:gd name="T45" fmla="*/ 610 h 915"/>
                    <a:gd name="T46" fmla="*/ 115 w 704"/>
                    <a:gd name="T47" fmla="*/ 577 h 915"/>
                    <a:gd name="T48" fmla="*/ 115 w 704"/>
                    <a:gd name="T49" fmla="*/ 511 h 915"/>
                    <a:gd name="T50" fmla="*/ 149 w 704"/>
                    <a:gd name="T51" fmla="*/ 483 h 915"/>
                    <a:gd name="T52" fmla="*/ 149 w 704"/>
                    <a:gd name="T53" fmla="*/ 433 h 915"/>
                    <a:gd name="T54" fmla="*/ 172 w 704"/>
                    <a:gd name="T55" fmla="*/ 371 h 915"/>
                    <a:gd name="T56" fmla="*/ 251 w 704"/>
                    <a:gd name="T57" fmla="*/ 352 h 915"/>
                    <a:gd name="T58" fmla="*/ 251 w 704"/>
                    <a:gd name="T59" fmla="*/ 407 h 915"/>
                    <a:gd name="T60" fmla="*/ 597 w 704"/>
                    <a:gd name="T61" fmla="*/ 527 h 915"/>
                    <a:gd name="T62" fmla="*/ 597 w 704"/>
                    <a:gd name="T63" fmla="*/ 579 h 915"/>
                    <a:gd name="T64" fmla="*/ 563 w 704"/>
                    <a:gd name="T65" fmla="*/ 613 h 915"/>
                    <a:gd name="T66" fmla="*/ 563 w 704"/>
                    <a:gd name="T67" fmla="*/ 673 h 915"/>
                    <a:gd name="T68" fmla="*/ 540 w 704"/>
                    <a:gd name="T69" fmla="*/ 751 h 915"/>
                    <a:gd name="T70" fmla="*/ 459 w 704"/>
                    <a:gd name="T71" fmla="*/ 772 h 915"/>
                    <a:gd name="T72" fmla="*/ 459 w 704"/>
                    <a:gd name="T73" fmla="*/ 723 h 915"/>
                    <a:gd name="T74" fmla="*/ 485 w 704"/>
                    <a:gd name="T75" fmla="*/ 715 h 915"/>
                    <a:gd name="T76" fmla="*/ 493 w 704"/>
                    <a:gd name="T77" fmla="*/ 689 h 915"/>
                    <a:gd name="T78" fmla="*/ 493 w 704"/>
                    <a:gd name="T79" fmla="*/ 631 h 915"/>
                    <a:gd name="T80" fmla="*/ 527 w 704"/>
                    <a:gd name="T81" fmla="*/ 548 h 915"/>
                    <a:gd name="T82" fmla="*/ 527 w 704"/>
                    <a:gd name="T83" fmla="*/ 545 h 915"/>
                    <a:gd name="T84" fmla="*/ 493 w 704"/>
                    <a:gd name="T85" fmla="*/ 475 h 915"/>
                    <a:gd name="T86" fmla="*/ 493 w 704"/>
                    <a:gd name="T87" fmla="*/ 428 h 915"/>
                    <a:gd name="T88" fmla="*/ 459 w 704"/>
                    <a:gd name="T89" fmla="*/ 410 h 915"/>
                    <a:gd name="T90" fmla="*/ 459 w 704"/>
                    <a:gd name="T91" fmla="*/ 355 h 915"/>
                    <a:gd name="T92" fmla="*/ 537 w 704"/>
                    <a:gd name="T93" fmla="*/ 373 h 915"/>
                    <a:gd name="T94" fmla="*/ 563 w 704"/>
                    <a:gd name="T95" fmla="*/ 436 h 915"/>
                    <a:gd name="T96" fmla="*/ 563 w 704"/>
                    <a:gd name="T97" fmla="*/ 485 h 915"/>
                    <a:gd name="T98" fmla="*/ 597 w 704"/>
                    <a:gd name="T99" fmla="*/ 511 h 915"/>
                    <a:gd name="T100" fmla="*/ 597 w 704"/>
                    <a:gd name="T101" fmla="*/ 527 h 915"/>
                    <a:gd name="T102" fmla="*/ 352 w 704"/>
                    <a:gd name="T103" fmla="*/ 199 h 915"/>
                    <a:gd name="T104" fmla="*/ 102 w 704"/>
                    <a:gd name="T105" fmla="*/ 123 h 915"/>
                    <a:gd name="T106" fmla="*/ 352 w 704"/>
                    <a:gd name="T107" fmla="*/ 47 h 915"/>
                    <a:gd name="T108" fmla="*/ 602 w 704"/>
                    <a:gd name="T109" fmla="*/ 123 h 915"/>
                    <a:gd name="T110" fmla="*/ 352 w 704"/>
                    <a:gd name="T111" fmla="*/ 199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04" h="915">
                      <a:moveTo>
                        <a:pt x="352" y="0"/>
                      </a:moveTo>
                      <a:cubicBezTo>
                        <a:pt x="157" y="0"/>
                        <a:pt x="0" y="66"/>
                        <a:pt x="0" y="136"/>
                      </a:cubicBezTo>
                      <a:lnTo>
                        <a:pt x="0" y="777"/>
                      </a:lnTo>
                      <a:cubicBezTo>
                        <a:pt x="0" y="848"/>
                        <a:pt x="159" y="915"/>
                        <a:pt x="352" y="915"/>
                      </a:cubicBezTo>
                      <a:cubicBezTo>
                        <a:pt x="548" y="915"/>
                        <a:pt x="704" y="853"/>
                        <a:pt x="704" y="780"/>
                      </a:cubicBezTo>
                      <a:lnTo>
                        <a:pt x="704" y="139"/>
                      </a:lnTo>
                      <a:cubicBezTo>
                        <a:pt x="704" y="68"/>
                        <a:pt x="545" y="0"/>
                        <a:pt x="352" y="0"/>
                      </a:cubicBezTo>
                      <a:close/>
                      <a:moveTo>
                        <a:pt x="8" y="806"/>
                      </a:moveTo>
                      <a:lnTo>
                        <a:pt x="8" y="798"/>
                      </a:lnTo>
                      <a:cubicBezTo>
                        <a:pt x="8" y="801"/>
                        <a:pt x="8" y="803"/>
                        <a:pt x="8" y="806"/>
                      </a:cubicBezTo>
                      <a:close/>
                      <a:moveTo>
                        <a:pt x="251" y="407"/>
                      </a:moveTo>
                      <a:cubicBezTo>
                        <a:pt x="227" y="407"/>
                        <a:pt x="217" y="399"/>
                        <a:pt x="217" y="425"/>
                      </a:cubicBezTo>
                      <a:lnTo>
                        <a:pt x="217" y="475"/>
                      </a:lnTo>
                      <a:cubicBezTo>
                        <a:pt x="217" y="511"/>
                        <a:pt x="211" y="535"/>
                        <a:pt x="185" y="543"/>
                      </a:cubicBezTo>
                      <a:lnTo>
                        <a:pt x="185" y="545"/>
                      </a:lnTo>
                      <a:cubicBezTo>
                        <a:pt x="211" y="556"/>
                        <a:pt x="217" y="584"/>
                        <a:pt x="217" y="629"/>
                      </a:cubicBezTo>
                      <a:lnTo>
                        <a:pt x="217" y="686"/>
                      </a:lnTo>
                      <a:cubicBezTo>
                        <a:pt x="217" y="704"/>
                        <a:pt x="219" y="704"/>
                        <a:pt x="224" y="712"/>
                      </a:cubicBezTo>
                      <a:cubicBezTo>
                        <a:pt x="230" y="720"/>
                        <a:pt x="238" y="720"/>
                        <a:pt x="251" y="720"/>
                      </a:cubicBezTo>
                      <a:lnTo>
                        <a:pt x="251" y="769"/>
                      </a:lnTo>
                      <a:cubicBezTo>
                        <a:pt x="214" y="769"/>
                        <a:pt x="188" y="762"/>
                        <a:pt x="172" y="749"/>
                      </a:cubicBezTo>
                      <a:cubicBezTo>
                        <a:pt x="157" y="736"/>
                        <a:pt x="149" y="710"/>
                        <a:pt x="149" y="673"/>
                      </a:cubicBezTo>
                      <a:lnTo>
                        <a:pt x="149" y="610"/>
                      </a:lnTo>
                      <a:cubicBezTo>
                        <a:pt x="149" y="577"/>
                        <a:pt x="136" y="577"/>
                        <a:pt x="115" y="577"/>
                      </a:cubicBezTo>
                      <a:lnTo>
                        <a:pt x="115" y="511"/>
                      </a:lnTo>
                      <a:cubicBezTo>
                        <a:pt x="138" y="511"/>
                        <a:pt x="149" y="511"/>
                        <a:pt x="149" y="483"/>
                      </a:cubicBezTo>
                      <a:lnTo>
                        <a:pt x="149" y="433"/>
                      </a:lnTo>
                      <a:cubicBezTo>
                        <a:pt x="149" y="402"/>
                        <a:pt x="157" y="381"/>
                        <a:pt x="172" y="371"/>
                      </a:cubicBezTo>
                      <a:cubicBezTo>
                        <a:pt x="188" y="358"/>
                        <a:pt x="214" y="352"/>
                        <a:pt x="251" y="352"/>
                      </a:cubicBezTo>
                      <a:lnTo>
                        <a:pt x="251" y="407"/>
                      </a:lnTo>
                      <a:close/>
                      <a:moveTo>
                        <a:pt x="597" y="527"/>
                      </a:moveTo>
                      <a:lnTo>
                        <a:pt x="597" y="579"/>
                      </a:lnTo>
                      <a:cubicBezTo>
                        <a:pt x="574" y="579"/>
                        <a:pt x="563" y="579"/>
                        <a:pt x="563" y="613"/>
                      </a:cubicBezTo>
                      <a:lnTo>
                        <a:pt x="563" y="673"/>
                      </a:lnTo>
                      <a:cubicBezTo>
                        <a:pt x="563" y="710"/>
                        <a:pt x="556" y="736"/>
                        <a:pt x="540" y="751"/>
                      </a:cubicBezTo>
                      <a:cubicBezTo>
                        <a:pt x="524" y="764"/>
                        <a:pt x="498" y="772"/>
                        <a:pt x="459" y="772"/>
                      </a:cubicBezTo>
                      <a:lnTo>
                        <a:pt x="459" y="723"/>
                      </a:lnTo>
                      <a:cubicBezTo>
                        <a:pt x="470" y="723"/>
                        <a:pt x="480" y="720"/>
                        <a:pt x="485" y="715"/>
                      </a:cubicBezTo>
                      <a:cubicBezTo>
                        <a:pt x="490" y="707"/>
                        <a:pt x="493" y="707"/>
                        <a:pt x="493" y="689"/>
                      </a:cubicBezTo>
                      <a:lnTo>
                        <a:pt x="493" y="631"/>
                      </a:lnTo>
                      <a:cubicBezTo>
                        <a:pt x="493" y="587"/>
                        <a:pt x="501" y="561"/>
                        <a:pt x="527" y="548"/>
                      </a:cubicBezTo>
                      <a:lnTo>
                        <a:pt x="527" y="545"/>
                      </a:lnTo>
                      <a:cubicBezTo>
                        <a:pt x="501" y="537"/>
                        <a:pt x="493" y="514"/>
                        <a:pt x="493" y="475"/>
                      </a:cubicBezTo>
                      <a:lnTo>
                        <a:pt x="493" y="428"/>
                      </a:lnTo>
                      <a:cubicBezTo>
                        <a:pt x="493" y="402"/>
                        <a:pt x="480" y="410"/>
                        <a:pt x="459" y="410"/>
                      </a:cubicBezTo>
                      <a:lnTo>
                        <a:pt x="459" y="355"/>
                      </a:lnTo>
                      <a:cubicBezTo>
                        <a:pt x="496" y="355"/>
                        <a:pt x="522" y="363"/>
                        <a:pt x="537" y="373"/>
                      </a:cubicBezTo>
                      <a:cubicBezTo>
                        <a:pt x="553" y="386"/>
                        <a:pt x="563" y="407"/>
                        <a:pt x="563" y="436"/>
                      </a:cubicBezTo>
                      <a:lnTo>
                        <a:pt x="563" y="485"/>
                      </a:lnTo>
                      <a:cubicBezTo>
                        <a:pt x="563" y="514"/>
                        <a:pt x="574" y="511"/>
                        <a:pt x="597" y="511"/>
                      </a:cubicBezTo>
                      <a:lnTo>
                        <a:pt x="597" y="527"/>
                      </a:lnTo>
                      <a:close/>
                      <a:moveTo>
                        <a:pt x="352" y="199"/>
                      </a:moveTo>
                      <a:cubicBezTo>
                        <a:pt x="214" y="199"/>
                        <a:pt x="102" y="165"/>
                        <a:pt x="102" y="123"/>
                      </a:cubicBezTo>
                      <a:cubicBezTo>
                        <a:pt x="102" y="81"/>
                        <a:pt x="214" y="47"/>
                        <a:pt x="352" y="47"/>
                      </a:cubicBezTo>
                      <a:cubicBezTo>
                        <a:pt x="490" y="47"/>
                        <a:pt x="602" y="81"/>
                        <a:pt x="602" y="123"/>
                      </a:cubicBezTo>
                      <a:cubicBezTo>
                        <a:pt x="602" y="167"/>
                        <a:pt x="490" y="199"/>
                        <a:pt x="352" y="199"/>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29" name="TextBox 128"/>
                <p:cNvSpPr txBox="1"/>
                <p:nvPr/>
              </p:nvSpPr>
              <p:spPr>
                <a:xfrm>
                  <a:off x="11241066" y="7485466"/>
                  <a:ext cx="830112" cy="235813"/>
                </a:xfrm>
                <a:prstGeom prst="rect">
                  <a:avLst/>
                </a:prstGeom>
                <a:noFill/>
              </p:spPr>
              <p:txBody>
                <a:bodyPr wrap="none" rtlCol="0">
                  <a:spAutoFit/>
                </a:bodyPr>
                <a:lstStyle/>
                <a:p>
                  <a:pPr algn="ctr" defTabSz="1088430"/>
                  <a:r>
                    <a:rPr lang="en-US" sz="667" dirty="0">
                      <a:solidFill>
                        <a:srgbClr val="FFFFFF"/>
                      </a:solidFill>
                      <a:latin typeface="Segoe UI"/>
                    </a:rPr>
                    <a:t>DocumentDB</a:t>
                  </a:r>
                </a:p>
              </p:txBody>
            </p:sp>
          </p:grpSp>
          <p:grpSp>
            <p:nvGrpSpPr>
              <p:cNvPr id="125" name="Group 124"/>
              <p:cNvGrpSpPr/>
              <p:nvPr/>
            </p:nvGrpSpPr>
            <p:grpSpPr>
              <a:xfrm>
                <a:off x="10251926" y="7862328"/>
                <a:ext cx="1409413" cy="855051"/>
                <a:chOff x="12249853" y="6918098"/>
                <a:chExt cx="1188756" cy="721184"/>
              </a:xfrm>
            </p:grpSpPr>
            <p:pic>
              <p:nvPicPr>
                <p:cNvPr id="126" name="Picture 125"/>
                <p:cNvPicPr>
                  <a:picLocks noChangeAspect="1"/>
                </p:cNvPicPr>
                <p:nvPr/>
              </p:nvPicPr>
              <p:blipFill>
                <a:blip r:embed="rId23" cstate="hqprint">
                  <a:biLevel thresh="25000"/>
                  <a:extLst>
                    <a:ext uri="{28A0092B-C50C-407E-A947-70E740481C1C}">
                      <a14:useLocalDpi xmlns:a14="http://schemas.microsoft.com/office/drawing/2010/main" val="0"/>
                    </a:ext>
                  </a:extLst>
                </a:blip>
                <a:stretch>
                  <a:fillRect/>
                </a:stretch>
              </p:blipFill>
              <p:spPr>
                <a:xfrm>
                  <a:off x="12615632" y="6918098"/>
                  <a:ext cx="457200" cy="457200"/>
                </a:xfrm>
                <a:prstGeom prst="rect">
                  <a:avLst/>
                </a:prstGeom>
              </p:spPr>
            </p:pic>
            <p:sp>
              <p:nvSpPr>
                <p:cNvPr id="127" name="TextBox 126"/>
                <p:cNvSpPr txBox="1"/>
                <p:nvPr/>
              </p:nvSpPr>
              <p:spPr>
                <a:xfrm>
                  <a:off x="12249853" y="7403469"/>
                  <a:ext cx="1188756" cy="235813"/>
                </a:xfrm>
                <a:prstGeom prst="rect">
                  <a:avLst/>
                </a:prstGeom>
                <a:noFill/>
              </p:spPr>
              <p:txBody>
                <a:bodyPr wrap="none" rtlCol="0">
                  <a:spAutoFit/>
                </a:bodyPr>
                <a:lstStyle/>
                <a:p>
                  <a:pPr algn="ctr" defTabSz="1088430"/>
                  <a:r>
                    <a:rPr lang="en-US" sz="667" dirty="0">
                      <a:solidFill>
                        <a:srgbClr val="FFFFFF"/>
                      </a:solidFill>
                      <a:latin typeface="Segoe UI"/>
                    </a:rPr>
                    <a:t>SQL Data Warehouse</a:t>
                  </a:r>
                </a:p>
              </p:txBody>
            </p:sp>
          </p:grpSp>
        </p:grpSp>
        <p:grpSp>
          <p:nvGrpSpPr>
            <p:cNvPr id="43" name="Group 42"/>
            <p:cNvGrpSpPr/>
            <p:nvPr/>
          </p:nvGrpSpPr>
          <p:grpSpPr>
            <a:xfrm>
              <a:off x="7741714" y="5016707"/>
              <a:ext cx="567784" cy="582686"/>
              <a:chOff x="8613509" y="6986502"/>
              <a:chExt cx="814113" cy="835480"/>
            </a:xfrm>
          </p:grpSpPr>
          <p:pic>
            <p:nvPicPr>
              <p:cNvPr id="122" name="Picture 14" descr="https://media.mongodb.org/ico/icon-leaf.png"/>
              <p:cNvPicPr>
                <a:picLocks noChangeAspect="1" noChangeArrowheads="1"/>
              </p:cNvPicPr>
              <p:nvPr/>
            </p:nvPicPr>
            <p:blipFill>
              <a:blip r:embed="rId24" cstate="hqprint">
                <a:biLevel thresh="50000"/>
                <a:extLst>
                  <a:ext uri="{28A0092B-C50C-407E-A947-70E740481C1C}">
                    <a14:useLocalDpi xmlns:a14="http://schemas.microsoft.com/office/drawing/2010/main" val="0"/>
                  </a:ext>
                </a:extLst>
              </a:blip>
              <a:srcRect/>
              <a:stretch>
                <a:fillRect/>
              </a:stretch>
            </p:blipFill>
            <p:spPr bwMode="auto">
              <a:xfrm>
                <a:off x="8749533" y="6986502"/>
                <a:ext cx="542066" cy="542066"/>
              </a:xfrm>
              <a:prstGeom prst="rect">
                <a:avLst/>
              </a:prstGeom>
              <a:noFill/>
              <a:extLst>
                <a:ext uri="{909E8E84-426E-40DD-AFC4-6F175D3DCCD1}">
                  <a14:hiddenFill xmlns:a14="http://schemas.microsoft.com/office/drawing/2010/main">
                    <a:solidFill>
                      <a:srgbClr val="FFFFFF"/>
                    </a:solidFill>
                  </a14:hiddenFill>
                </a:ext>
              </a:extLst>
            </p:spPr>
          </p:pic>
          <p:sp>
            <p:nvSpPr>
              <p:cNvPr id="123" name="TextBox 122"/>
              <p:cNvSpPr txBox="1"/>
              <p:nvPr/>
            </p:nvSpPr>
            <p:spPr>
              <a:xfrm>
                <a:off x="8613509" y="7542397"/>
                <a:ext cx="814113" cy="279585"/>
              </a:xfrm>
              <a:prstGeom prst="rect">
                <a:avLst/>
              </a:prstGeom>
              <a:noFill/>
            </p:spPr>
            <p:txBody>
              <a:bodyPr wrap="none" rtlCol="0">
                <a:spAutoFit/>
              </a:bodyPr>
              <a:lstStyle/>
              <a:p>
                <a:pPr algn="ctr" defTabSz="1088430"/>
                <a:r>
                  <a:rPr lang="en-US" sz="667" dirty="0">
                    <a:solidFill>
                      <a:srgbClr val="FFFFFF"/>
                    </a:solidFill>
                    <a:latin typeface="Segoe UI"/>
                  </a:rPr>
                  <a:t>MongoDB</a:t>
                </a:r>
              </a:p>
            </p:txBody>
          </p:sp>
        </p:grpSp>
        <p:grpSp>
          <p:nvGrpSpPr>
            <p:cNvPr id="44" name="Group 43"/>
            <p:cNvGrpSpPr/>
            <p:nvPr/>
          </p:nvGrpSpPr>
          <p:grpSpPr>
            <a:xfrm>
              <a:off x="8713424" y="5016707"/>
              <a:ext cx="425117" cy="582686"/>
              <a:chOff x="9740137" y="6986502"/>
              <a:chExt cx="609551" cy="835480"/>
            </a:xfrm>
          </p:grpSpPr>
          <p:pic>
            <p:nvPicPr>
              <p:cNvPr id="118" name="Picture 117"/>
              <p:cNvPicPr>
                <a:picLocks noChangeAspect="1"/>
              </p:cNvPicPr>
              <p:nvPr/>
            </p:nvPicPr>
            <p:blipFill>
              <a:blip r:embed="rId25" cstate="hqprint">
                <a:biLevel thresh="25000"/>
                <a:extLst>
                  <a:ext uri="{28A0092B-C50C-407E-A947-70E740481C1C}">
                    <a14:useLocalDpi xmlns:a14="http://schemas.microsoft.com/office/drawing/2010/main" val="0"/>
                  </a:ext>
                </a:extLst>
              </a:blip>
              <a:stretch>
                <a:fillRect/>
              </a:stretch>
            </p:blipFill>
            <p:spPr>
              <a:xfrm>
                <a:off x="9773880" y="6986502"/>
                <a:ext cx="542066" cy="542066"/>
              </a:xfrm>
              <a:prstGeom prst="rect">
                <a:avLst/>
              </a:prstGeom>
            </p:spPr>
          </p:pic>
          <p:sp>
            <p:nvSpPr>
              <p:cNvPr id="121" name="TextBox 120"/>
              <p:cNvSpPr txBox="1"/>
              <p:nvPr/>
            </p:nvSpPr>
            <p:spPr>
              <a:xfrm>
                <a:off x="9740137" y="7542397"/>
                <a:ext cx="609551" cy="279585"/>
              </a:xfrm>
              <a:prstGeom prst="rect">
                <a:avLst/>
              </a:prstGeom>
              <a:noFill/>
            </p:spPr>
            <p:txBody>
              <a:bodyPr wrap="none" rtlCol="0">
                <a:spAutoFit/>
              </a:bodyPr>
              <a:lstStyle/>
              <a:p>
                <a:pPr algn="ctr" defTabSz="1088430"/>
                <a:r>
                  <a:rPr lang="en-US" sz="667" dirty="0">
                    <a:solidFill>
                      <a:srgbClr val="FFFFFF"/>
                    </a:solidFill>
                    <a:latin typeface="Segoe UI"/>
                  </a:rPr>
                  <a:t>Tables</a:t>
                </a:r>
              </a:p>
            </p:txBody>
          </p:sp>
        </p:grpSp>
        <p:grpSp>
          <p:nvGrpSpPr>
            <p:cNvPr id="45" name="Group 44"/>
            <p:cNvGrpSpPr/>
            <p:nvPr/>
          </p:nvGrpSpPr>
          <p:grpSpPr>
            <a:xfrm>
              <a:off x="9542618" y="5016707"/>
              <a:ext cx="574196" cy="582686"/>
              <a:chOff x="10733070" y="6986502"/>
              <a:chExt cx="823307" cy="835480"/>
            </a:xfrm>
          </p:grpSpPr>
          <p:pic>
            <p:nvPicPr>
              <p:cNvPr id="116" name="Picture 115"/>
              <p:cNvPicPr>
                <a:picLocks noChangeAspect="1"/>
              </p:cNvPicPr>
              <p:nvPr/>
            </p:nvPicPr>
            <p:blipFill>
              <a:blip r:embed="rId23" cstate="hqprint">
                <a:biLevel thresh="25000"/>
                <a:extLst>
                  <a:ext uri="{28A0092B-C50C-407E-A947-70E740481C1C}">
                    <a14:useLocalDpi xmlns:a14="http://schemas.microsoft.com/office/drawing/2010/main" val="0"/>
                  </a:ext>
                </a:extLst>
              </a:blip>
              <a:stretch>
                <a:fillRect/>
              </a:stretch>
            </p:blipFill>
            <p:spPr>
              <a:xfrm>
                <a:off x="10873689" y="6986502"/>
                <a:ext cx="542066" cy="542066"/>
              </a:xfrm>
              <a:prstGeom prst="rect">
                <a:avLst/>
              </a:prstGeom>
            </p:spPr>
          </p:pic>
          <p:sp>
            <p:nvSpPr>
              <p:cNvPr id="117" name="TextBox 116"/>
              <p:cNvSpPr txBox="1"/>
              <p:nvPr/>
            </p:nvSpPr>
            <p:spPr>
              <a:xfrm>
                <a:off x="10733070" y="7542397"/>
                <a:ext cx="823307" cy="279585"/>
              </a:xfrm>
              <a:prstGeom prst="rect">
                <a:avLst/>
              </a:prstGeom>
              <a:noFill/>
            </p:spPr>
            <p:txBody>
              <a:bodyPr wrap="none" rtlCol="0">
                <a:spAutoFit/>
              </a:bodyPr>
              <a:lstStyle/>
              <a:p>
                <a:pPr algn="ctr" defTabSz="1088430"/>
                <a:r>
                  <a:rPr lang="en-US" sz="667" dirty="0">
                    <a:solidFill>
                      <a:srgbClr val="FFFFFF"/>
                    </a:solidFill>
                    <a:latin typeface="Segoe UI"/>
                  </a:rPr>
                  <a:t>Azure SQL</a:t>
                </a:r>
              </a:p>
            </p:txBody>
          </p:sp>
        </p:grpSp>
        <p:cxnSp>
          <p:nvCxnSpPr>
            <p:cNvPr id="46" name="Straight Connector 45"/>
            <p:cNvCxnSpPr/>
            <p:nvPr/>
          </p:nvCxnSpPr>
          <p:spPr>
            <a:xfrm>
              <a:off x="7784895" y="4933175"/>
              <a:ext cx="235958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8183868" y="1597326"/>
              <a:ext cx="2089828" cy="17647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167" dirty="0">
                <a:solidFill>
                  <a:srgbClr val="FFFFFF"/>
                </a:solidFill>
                <a:latin typeface="Segoe UI"/>
              </a:endParaRPr>
            </a:p>
          </p:txBody>
        </p:sp>
        <p:sp>
          <p:nvSpPr>
            <p:cNvPr id="48" name="Rectangle 47"/>
            <p:cNvSpPr/>
            <p:nvPr/>
          </p:nvSpPr>
          <p:spPr>
            <a:xfrm>
              <a:off x="8183868" y="1281893"/>
              <a:ext cx="2089828" cy="3188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167" dirty="0">
                  <a:solidFill>
                    <a:srgbClr val="FFFFFF"/>
                  </a:solidFill>
                  <a:latin typeface="Segoe UI"/>
                </a:rPr>
                <a:t>Analysis &amp; BI</a:t>
              </a:r>
            </a:p>
          </p:txBody>
        </p:sp>
        <p:grpSp>
          <p:nvGrpSpPr>
            <p:cNvPr id="49" name="Group 16"/>
            <p:cNvGrpSpPr>
              <a:grpSpLocks noChangeAspect="1"/>
            </p:cNvGrpSpPr>
            <p:nvPr/>
          </p:nvGrpSpPr>
          <p:grpSpPr bwMode="auto">
            <a:xfrm>
              <a:off x="8380381" y="3061493"/>
              <a:ext cx="759500" cy="149263"/>
              <a:chOff x="6612" y="3929"/>
              <a:chExt cx="1786" cy="351"/>
            </a:xfrm>
          </p:grpSpPr>
          <p:sp>
            <p:nvSpPr>
              <p:cNvPr id="88" name="Freeform 17"/>
              <p:cNvSpPr>
                <a:spLocks/>
              </p:cNvSpPr>
              <p:nvPr/>
            </p:nvSpPr>
            <p:spPr bwMode="auto">
              <a:xfrm>
                <a:off x="6612" y="4063"/>
                <a:ext cx="67" cy="72"/>
              </a:xfrm>
              <a:custGeom>
                <a:avLst/>
                <a:gdLst>
                  <a:gd name="T0" fmla="*/ 0 w 104"/>
                  <a:gd name="T1" fmla="*/ 47 h 111"/>
                  <a:gd name="T2" fmla="*/ 41 w 104"/>
                  <a:gd name="T3" fmla="*/ 47 h 111"/>
                  <a:gd name="T4" fmla="*/ 44 w 104"/>
                  <a:gd name="T5" fmla="*/ 43 h 111"/>
                  <a:gd name="T6" fmla="*/ 44 w 104"/>
                  <a:gd name="T7" fmla="*/ 5 h 111"/>
                  <a:gd name="T8" fmla="*/ 49 w 104"/>
                  <a:gd name="T9" fmla="*/ 0 h 111"/>
                  <a:gd name="T10" fmla="*/ 60 w 104"/>
                  <a:gd name="T11" fmla="*/ 11 h 111"/>
                  <a:gd name="T12" fmla="*/ 60 w 104"/>
                  <a:gd name="T13" fmla="*/ 43 h 111"/>
                  <a:gd name="T14" fmla="*/ 64 w 104"/>
                  <a:gd name="T15" fmla="*/ 48 h 111"/>
                  <a:gd name="T16" fmla="*/ 99 w 104"/>
                  <a:gd name="T17" fmla="*/ 47 h 111"/>
                  <a:gd name="T18" fmla="*/ 104 w 104"/>
                  <a:gd name="T19" fmla="*/ 52 h 111"/>
                  <a:gd name="T20" fmla="*/ 94 w 104"/>
                  <a:gd name="T21" fmla="*/ 62 h 111"/>
                  <a:gd name="T22" fmla="*/ 66 w 104"/>
                  <a:gd name="T23" fmla="*/ 62 h 111"/>
                  <a:gd name="T24" fmla="*/ 60 w 104"/>
                  <a:gd name="T25" fmla="*/ 68 h 111"/>
                  <a:gd name="T26" fmla="*/ 60 w 104"/>
                  <a:gd name="T27" fmla="*/ 106 h 111"/>
                  <a:gd name="T28" fmla="*/ 55 w 104"/>
                  <a:gd name="T29" fmla="*/ 111 h 111"/>
                  <a:gd name="T30" fmla="*/ 44 w 104"/>
                  <a:gd name="T31" fmla="*/ 100 h 111"/>
                  <a:gd name="T32" fmla="*/ 44 w 104"/>
                  <a:gd name="T33" fmla="*/ 67 h 111"/>
                  <a:gd name="T34" fmla="*/ 40 w 104"/>
                  <a:gd name="T35" fmla="*/ 63 h 111"/>
                  <a:gd name="T36" fmla="*/ 0 w 104"/>
                  <a:gd name="T37" fmla="*/ 63 h 111"/>
                  <a:gd name="T38" fmla="*/ 0 w 104"/>
                  <a:gd name="T39" fmla="*/ 4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111">
                    <a:moveTo>
                      <a:pt x="0" y="47"/>
                    </a:moveTo>
                    <a:cubicBezTo>
                      <a:pt x="14" y="48"/>
                      <a:pt x="27" y="47"/>
                      <a:pt x="41" y="47"/>
                    </a:cubicBezTo>
                    <a:cubicBezTo>
                      <a:pt x="44" y="48"/>
                      <a:pt x="44" y="45"/>
                      <a:pt x="44" y="43"/>
                    </a:cubicBezTo>
                    <a:cubicBezTo>
                      <a:pt x="44" y="31"/>
                      <a:pt x="44" y="18"/>
                      <a:pt x="44" y="5"/>
                    </a:cubicBezTo>
                    <a:cubicBezTo>
                      <a:pt x="44" y="1"/>
                      <a:pt x="45" y="0"/>
                      <a:pt x="49" y="0"/>
                    </a:cubicBezTo>
                    <a:cubicBezTo>
                      <a:pt x="60" y="0"/>
                      <a:pt x="60" y="0"/>
                      <a:pt x="60" y="11"/>
                    </a:cubicBezTo>
                    <a:cubicBezTo>
                      <a:pt x="60" y="22"/>
                      <a:pt x="60" y="32"/>
                      <a:pt x="60" y="43"/>
                    </a:cubicBezTo>
                    <a:cubicBezTo>
                      <a:pt x="60" y="46"/>
                      <a:pt x="61" y="48"/>
                      <a:pt x="64" y="48"/>
                    </a:cubicBezTo>
                    <a:cubicBezTo>
                      <a:pt x="76" y="47"/>
                      <a:pt x="87" y="48"/>
                      <a:pt x="99" y="47"/>
                    </a:cubicBezTo>
                    <a:cubicBezTo>
                      <a:pt x="103" y="47"/>
                      <a:pt x="104" y="48"/>
                      <a:pt x="104" y="52"/>
                    </a:cubicBezTo>
                    <a:cubicBezTo>
                      <a:pt x="104" y="62"/>
                      <a:pt x="104" y="62"/>
                      <a:pt x="94" y="62"/>
                    </a:cubicBezTo>
                    <a:cubicBezTo>
                      <a:pt x="85" y="62"/>
                      <a:pt x="75" y="63"/>
                      <a:pt x="66" y="62"/>
                    </a:cubicBezTo>
                    <a:cubicBezTo>
                      <a:pt x="61" y="62"/>
                      <a:pt x="59" y="64"/>
                      <a:pt x="60" y="68"/>
                    </a:cubicBezTo>
                    <a:cubicBezTo>
                      <a:pt x="60" y="81"/>
                      <a:pt x="60" y="94"/>
                      <a:pt x="60" y="106"/>
                    </a:cubicBezTo>
                    <a:cubicBezTo>
                      <a:pt x="60" y="110"/>
                      <a:pt x="59" y="111"/>
                      <a:pt x="55" y="111"/>
                    </a:cubicBezTo>
                    <a:cubicBezTo>
                      <a:pt x="44" y="111"/>
                      <a:pt x="44" y="111"/>
                      <a:pt x="44" y="100"/>
                    </a:cubicBezTo>
                    <a:cubicBezTo>
                      <a:pt x="44" y="89"/>
                      <a:pt x="44" y="78"/>
                      <a:pt x="44" y="67"/>
                    </a:cubicBezTo>
                    <a:cubicBezTo>
                      <a:pt x="44" y="64"/>
                      <a:pt x="44" y="63"/>
                      <a:pt x="40" y="63"/>
                    </a:cubicBezTo>
                    <a:cubicBezTo>
                      <a:pt x="27" y="63"/>
                      <a:pt x="13" y="63"/>
                      <a:pt x="0" y="63"/>
                    </a:cubicBezTo>
                    <a:cubicBezTo>
                      <a:pt x="0" y="58"/>
                      <a:pt x="0" y="53"/>
                      <a:pt x="0"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89" name="Freeform 18"/>
              <p:cNvSpPr>
                <a:spLocks/>
              </p:cNvSpPr>
              <p:nvPr/>
            </p:nvSpPr>
            <p:spPr bwMode="auto">
              <a:xfrm>
                <a:off x="6750" y="3929"/>
                <a:ext cx="68" cy="73"/>
              </a:xfrm>
              <a:custGeom>
                <a:avLst/>
                <a:gdLst>
                  <a:gd name="T0" fmla="*/ 61 w 105"/>
                  <a:gd name="T1" fmla="*/ 0 h 112"/>
                  <a:gd name="T2" fmla="*/ 61 w 105"/>
                  <a:gd name="T3" fmla="*/ 45 h 112"/>
                  <a:gd name="T4" fmla="*/ 65 w 105"/>
                  <a:gd name="T5" fmla="*/ 49 h 112"/>
                  <a:gd name="T6" fmla="*/ 100 w 105"/>
                  <a:gd name="T7" fmla="*/ 48 h 112"/>
                  <a:gd name="T8" fmla="*/ 105 w 105"/>
                  <a:gd name="T9" fmla="*/ 53 h 112"/>
                  <a:gd name="T10" fmla="*/ 95 w 105"/>
                  <a:gd name="T11" fmla="*/ 63 h 112"/>
                  <a:gd name="T12" fmla="*/ 65 w 105"/>
                  <a:gd name="T13" fmla="*/ 63 h 112"/>
                  <a:gd name="T14" fmla="*/ 61 w 105"/>
                  <a:gd name="T15" fmla="*/ 67 h 112"/>
                  <a:gd name="T16" fmla="*/ 61 w 105"/>
                  <a:gd name="T17" fmla="*/ 107 h 112"/>
                  <a:gd name="T18" fmla="*/ 57 w 105"/>
                  <a:gd name="T19" fmla="*/ 112 h 112"/>
                  <a:gd name="T20" fmla="*/ 45 w 105"/>
                  <a:gd name="T21" fmla="*/ 100 h 112"/>
                  <a:gd name="T22" fmla="*/ 45 w 105"/>
                  <a:gd name="T23" fmla="*/ 69 h 112"/>
                  <a:gd name="T24" fmla="*/ 39 w 105"/>
                  <a:gd name="T25" fmla="*/ 63 h 112"/>
                  <a:gd name="T26" fmla="*/ 5 w 105"/>
                  <a:gd name="T27" fmla="*/ 63 h 112"/>
                  <a:gd name="T28" fmla="*/ 1 w 105"/>
                  <a:gd name="T29" fmla="*/ 59 h 112"/>
                  <a:gd name="T30" fmla="*/ 11 w 105"/>
                  <a:gd name="T31" fmla="*/ 49 h 112"/>
                  <a:gd name="T32" fmla="*/ 41 w 105"/>
                  <a:gd name="T33" fmla="*/ 49 h 112"/>
                  <a:gd name="T34" fmla="*/ 45 w 105"/>
                  <a:gd name="T35" fmla="*/ 44 h 112"/>
                  <a:gd name="T36" fmla="*/ 45 w 105"/>
                  <a:gd name="T37" fmla="*/ 0 h 112"/>
                  <a:gd name="T38" fmla="*/ 61 w 105"/>
                  <a:gd name="T3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5" h="112">
                    <a:moveTo>
                      <a:pt x="61" y="0"/>
                    </a:moveTo>
                    <a:cubicBezTo>
                      <a:pt x="61" y="15"/>
                      <a:pt x="61" y="30"/>
                      <a:pt x="61" y="45"/>
                    </a:cubicBezTo>
                    <a:cubicBezTo>
                      <a:pt x="61" y="48"/>
                      <a:pt x="62" y="49"/>
                      <a:pt x="65" y="49"/>
                    </a:cubicBezTo>
                    <a:cubicBezTo>
                      <a:pt x="77" y="48"/>
                      <a:pt x="88" y="49"/>
                      <a:pt x="100" y="48"/>
                    </a:cubicBezTo>
                    <a:cubicBezTo>
                      <a:pt x="104" y="48"/>
                      <a:pt x="105" y="49"/>
                      <a:pt x="105" y="53"/>
                    </a:cubicBezTo>
                    <a:cubicBezTo>
                      <a:pt x="105" y="63"/>
                      <a:pt x="105" y="63"/>
                      <a:pt x="95" y="63"/>
                    </a:cubicBezTo>
                    <a:cubicBezTo>
                      <a:pt x="85" y="63"/>
                      <a:pt x="75" y="63"/>
                      <a:pt x="65" y="63"/>
                    </a:cubicBezTo>
                    <a:cubicBezTo>
                      <a:pt x="62" y="63"/>
                      <a:pt x="61" y="64"/>
                      <a:pt x="61" y="67"/>
                    </a:cubicBezTo>
                    <a:cubicBezTo>
                      <a:pt x="61" y="80"/>
                      <a:pt x="61" y="94"/>
                      <a:pt x="61" y="107"/>
                    </a:cubicBezTo>
                    <a:cubicBezTo>
                      <a:pt x="61" y="111"/>
                      <a:pt x="61" y="112"/>
                      <a:pt x="57" y="112"/>
                    </a:cubicBezTo>
                    <a:cubicBezTo>
                      <a:pt x="45" y="112"/>
                      <a:pt x="45" y="112"/>
                      <a:pt x="45" y="100"/>
                    </a:cubicBezTo>
                    <a:cubicBezTo>
                      <a:pt x="45" y="90"/>
                      <a:pt x="45" y="80"/>
                      <a:pt x="45" y="69"/>
                    </a:cubicBezTo>
                    <a:cubicBezTo>
                      <a:pt x="45" y="63"/>
                      <a:pt x="45" y="63"/>
                      <a:pt x="39" y="63"/>
                    </a:cubicBezTo>
                    <a:cubicBezTo>
                      <a:pt x="27" y="63"/>
                      <a:pt x="16" y="63"/>
                      <a:pt x="5" y="63"/>
                    </a:cubicBezTo>
                    <a:cubicBezTo>
                      <a:pt x="2" y="63"/>
                      <a:pt x="1" y="62"/>
                      <a:pt x="1" y="59"/>
                    </a:cubicBezTo>
                    <a:cubicBezTo>
                      <a:pt x="1" y="49"/>
                      <a:pt x="0" y="49"/>
                      <a:pt x="11" y="49"/>
                    </a:cubicBezTo>
                    <a:cubicBezTo>
                      <a:pt x="21" y="49"/>
                      <a:pt x="31" y="48"/>
                      <a:pt x="41" y="49"/>
                    </a:cubicBezTo>
                    <a:cubicBezTo>
                      <a:pt x="44" y="49"/>
                      <a:pt x="45" y="48"/>
                      <a:pt x="45" y="44"/>
                    </a:cubicBezTo>
                    <a:cubicBezTo>
                      <a:pt x="45" y="29"/>
                      <a:pt x="45" y="14"/>
                      <a:pt x="45" y="0"/>
                    </a:cubicBezTo>
                    <a:cubicBezTo>
                      <a:pt x="50" y="0"/>
                      <a:pt x="56" y="0"/>
                      <a:pt x="6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90" name="Freeform 19"/>
              <p:cNvSpPr>
                <a:spLocks noEditPoints="1"/>
              </p:cNvSpPr>
              <p:nvPr/>
            </p:nvSpPr>
            <p:spPr bwMode="auto">
              <a:xfrm>
                <a:off x="7506" y="4013"/>
                <a:ext cx="107" cy="171"/>
              </a:xfrm>
              <a:custGeom>
                <a:avLst/>
                <a:gdLst>
                  <a:gd name="T0" fmla="*/ 156 w 165"/>
                  <a:gd name="T1" fmla="*/ 133 h 264"/>
                  <a:gd name="T2" fmla="*/ 101 w 165"/>
                  <a:gd name="T3" fmla="*/ 85 h 264"/>
                  <a:gd name="T4" fmla="*/ 43 w 165"/>
                  <a:gd name="T5" fmla="*/ 89 h 264"/>
                  <a:gd name="T6" fmla="*/ 38 w 165"/>
                  <a:gd name="T7" fmla="*/ 86 h 264"/>
                  <a:gd name="T8" fmla="*/ 38 w 165"/>
                  <a:gd name="T9" fmla="*/ 4 h 264"/>
                  <a:gd name="T10" fmla="*/ 34 w 165"/>
                  <a:gd name="T11" fmla="*/ 0 h 264"/>
                  <a:gd name="T12" fmla="*/ 4 w 165"/>
                  <a:gd name="T13" fmla="*/ 0 h 264"/>
                  <a:gd name="T14" fmla="*/ 0 w 165"/>
                  <a:gd name="T15" fmla="*/ 4 h 264"/>
                  <a:gd name="T16" fmla="*/ 1 w 165"/>
                  <a:gd name="T17" fmla="*/ 22 h 264"/>
                  <a:gd name="T18" fmla="*/ 1 w 165"/>
                  <a:gd name="T19" fmla="*/ 124 h 264"/>
                  <a:gd name="T20" fmla="*/ 1 w 165"/>
                  <a:gd name="T21" fmla="*/ 124 h 264"/>
                  <a:gd name="T22" fmla="*/ 1 w 165"/>
                  <a:gd name="T23" fmla="*/ 242 h 264"/>
                  <a:gd name="T24" fmla="*/ 2 w 165"/>
                  <a:gd name="T25" fmla="*/ 247 h 264"/>
                  <a:gd name="T26" fmla="*/ 4 w 165"/>
                  <a:gd name="T27" fmla="*/ 250 h 264"/>
                  <a:gd name="T28" fmla="*/ 97 w 165"/>
                  <a:gd name="T29" fmla="*/ 257 h 264"/>
                  <a:gd name="T30" fmla="*/ 158 w 165"/>
                  <a:gd name="T31" fmla="*/ 205 h 264"/>
                  <a:gd name="T32" fmla="*/ 156 w 165"/>
                  <a:gd name="T33" fmla="*/ 133 h 264"/>
                  <a:gd name="T34" fmla="*/ 120 w 165"/>
                  <a:gd name="T35" fmla="*/ 196 h 264"/>
                  <a:gd name="T36" fmla="*/ 81 w 165"/>
                  <a:gd name="T37" fmla="*/ 226 h 264"/>
                  <a:gd name="T38" fmla="*/ 41 w 165"/>
                  <a:gd name="T39" fmla="*/ 222 h 264"/>
                  <a:gd name="T40" fmla="*/ 38 w 165"/>
                  <a:gd name="T41" fmla="*/ 216 h 264"/>
                  <a:gd name="T42" fmla="*/ 38 w 165"/>
                  <a:gd name="T43" fmla="*/ 173 h 264"/>
                  <a:gd name="T44" fmla="*/ 38 w 165"/>
                  <a:gd name="T45" fmla="*/ 129 h 264"/>
                  <a:gd name="T46" fmla="*/ 40 w 165"/>
                  <a:gd name="T47" fmla="*/ 125 h 264"/>
                  <a:gd name="T48" fmla="*/ 88 w 165"/>
                  <a:gd name="T49" fmla="*/ 118 h 264"/>
                  <a:gd name="T50" fmla="*/ 123 w 165"/>
                  <a:gd name="T51" fmla="*/ 159 h 264"/>
                  <a:gd name="T52" fmla="*/ 120 w 165"/>
                  <a:gd name="T53" fmla="*/ 196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5" h="264">
                    <a:moveTo>
                      <a:pt x="156" y="133"/>
                    </a:moveTo>
                    <a:cubicBezTo>
                      <a:pt x="147" y="107"/>
                      <a:pt x="128" y="91"/>
                      <a:pt x="101" y="85"/>
                    </a:cubicBezTo>
                    <a:cubicBezTo>
                      <a:pt x="81" y="80"/>
                      <a:pt x="62" y="83"/>
                      <a:pt x="43" y="89"/>
                    </a:cubicBezTo>
                    <a:cubicBezTo>
                      <a:pt x="38" y="91"/>
                      <a:pt x="38" y="91"/>
                      <a:pt x="38" y="86"/>
                    </a:cubicBezTo>
                    <a:cubicBezTo>
                      <a:pt x="38" y="58"/>
                      <a:pt x="38" y="31"/>
                      <a:pt x="38" y="4"/>
                    </a:cubicBezTo>
                    <a:cubicBezTo>
                      <a:pt x="38" y="1"/>
                      <a:pt x="37" y="0"/>
                      <a:pt x="34" y="0"/>
                    </a:cubicBezTo>
                    <a:cubicBezTo>
                      <a:pt x="24" y="0"/>
                      <a:pt x="14" y="0"/>
                      <a:pt x="4" y="0"/>
                    </a:cubicBezTo>
                    <a:cubicBezTo>
                      <a:pt x="1" y="0"/>
                      <a:pt x="0" y="1"/>
                      <a:pt x="0" y="4"/>
                    </a:cubicBezTo>
                    <a:cubicBezTo>
                      <a:pt x="1" y="10"/>
                      <a:pt x="1" y="16"/>
                      <a:pt x="1" y="22"/>
                    </a:cubicBezTo>
                    <a:cubicBezTo>
                      <a:pt x="1" y="56"/>
                      <a:pt x="1" y="90"/>
                      <a:pt x="1" y="124"/>
                    </a:cubicBezTo>
                    <a:cubicBezTo>
                      <a:pt x="1" y="124"/>
                      <a:pt x="1" y="124"/>
                      <a:pt x="1" y="124"/>
                    </a:cubicBezTo>
                    <a:cubicBezTo>
                      <a:pt x="1" y="163"/>
                      <a:pt x="1" y="203"/>
                      <a:pt x="1" y="242"/>
                    </a:cubicBezTo>
                    <a:cubicBezTo>
                      <a:pt x="1" y="244"/>
                      <a:pt x="2" y="245"/>
                      <a:pt x="2" y="247"/>
                    </a:cubicBezTo>
                    <a:cubicBezTo>
                      <a:pt x="2" y="249"/>
                      <a:pt x="3" y="249"/>
                      <a:pt x="4" y="250"/>
                    </a:cubicBezTo>
                    <a:cubicBezTo>
                      <a:pt x="35" y="260"/>
                      <a:pt x="66" y="264"/>
                      <a:pt x="97" y="257"/>
                    </a:cubicBezTo>
                    <a:cubicBezTo>
                      <a:pt x="127" y="251"/>
                      <a:pt x="148" y="234"/>
                      <a:pt x="158" y="205"/>
                    </a:cubicBezTo>
                    <a:cubicBezTo>
                      <a:pt x="165" y="181"/>
                      <a:pt x="165" y="157"/>
                      <a:pt x="156" y="133"/>
                    </a:cubicBezTo>
                    <a:close/>
                    <a:moveTo>
                      <a:pt x="120" y="196"/>
                    </a:moveTo>
                    <a:cubicBezTo>
                      <a:pt x="113" y="214"/>
                      <a:pt x="99" y="223"/>
                      <a:pt x="81" y="226"/>
                    </a:cubicBezTo>
                    <a:cubicBezTo>
                      <a:pt x="67" y="228"/>
                      <a:pt x="54" y="226"/>
                      <a:pt x="41" y="222"/>
                    </a:cubicBezTo>
                    <a:cubicBezTo>
                      <a:pt x="38" y="221"/>
                      <a:pt x="38" y="219"/>
                      <a:pt x="38" y="216"/>
                    </a:cubicBezTo>
                    <a:cubicBezTo>
                      <a:pt x="38" y="202"/>
                      <a:pt x="38" y="187"/>
                      <a:pt x="38" y="173"/>
                    </a:cubicBezTo>
                    <a:cubicBezTo>
                      <a:pt x="38" y="158"/>
                      <a:pt x="38" y="144"/>
                      <a:pt x="38" y="129"/>
                    </a:cubicBezTo>
                    <a:cubicBezTo>
                      <a:pt x="38" y="127"/>
                      <a:pt x="37" y="126"/>
                      <a:pt x="40" y="125"/>
                    </a:cubicBezTo>
                    <a:cubicBezTo>
                      <a:pt x="55" y="118"/>
                      <a:pt x="71" y="114"/>
                      <a:pt x="88" y="118"/>
                    </a:cubicBezTo>
                    <a:cubicBezTo>
                      <a:pt x="109" y="124"/>
                      <a:pt x="119" y="139"/>
                      <a:pt x="123" y="159"/>
                    </a:cubicBezTo>
                    <a:cubicBezTo>
                      <a:pt x="125" y="172"/>
                      <a:pt x="124" y="184"/>
                      <a:pt x="120" y="1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91" name="Freeform 20"/>
              <p:cNvSpPr>
                <a:spLocks noEditPoints="1"/>
              </p:cNvSpPr>
              <p:nvPr/>
            </p:nvSpPr>
            <p:spPr bwMode="auto">
              <a:xfrm>
                <a:off x="7285" y="4065"/>
                <a:ext cx="107" cy="117"/>
              </a:xfrm>
              <a:custGeom>
                <a:avLst/>
                <a:gdLst>
                  <a:gd name="T0" fmla="*/ 162 w 165"/>
                  <a:gd name="T1" fmla="*/ 1 h 180"/>
                  <a:gd name="T2" fmla="*/ 130 w 165"/>
                  <a:gd name="T3" fmla="*/ 1 h 180"/>
                  <a:gd name="T4" fmla="*/ 127 w 165"/>
                  <a:gd name="T5" fmla="*/ 3 h 180"/>
                  <a:gd name="T6" fmla="*/ 127 w 165"/>
                  <a:gd name="T7" fmla="*/ 12 h 180"/>
                  <a:gd name="T8" fmla="*/ 76 w 165"/>
                  <a:gd name="T9" fmla="*/ 2 h 180"/>
                  <a:gd name="T10" fmla="*/ 13 w 165"/>
                  <a:gd name="T11" fmla="*/ 42 h 180"/>
                  <a:gd name="T12" fmla="*/ 3 w 165"/>
                  <a:gd name="T13" fmla="*/ 107 h 180"/>
                  <a:gd name="T14" fmla="*/ 41 w 165"/>
                  <a:gd name="T15" fmla="*/ 166 h 180"/>
                  <a:gd name="T16" fmla="*/ 93 w 165"/>
                  <a:gd name="T17" fmla="*/ 179 h 180"/>
                  <a:gd name="T18" fmla="*/ 159 w 165"/>
                  <a:gd name="T19" fmla="*/ 170 h 180"/>
                  <a:gd name="T20" fmla="*/ 164 w 165"/>
                  <a:gd name="T21" fmla="*/ 164 h 180"/>
                  <a:gd name="T22" fmla="*/ 164 w 165"/>
                  <a:gd name="T23" fmla="*/ 141 h 180"/>
                  <a:gd name="T24" fmla="*/ 164 w 165"/>
                  <a:gd name="T25" fmla="*/ 76 h 180"/>
                  <a:gd name="T26" fmla="*/ 164 w 165"/>
                  <a:gd name="T27" fmla="*/ 4 h 180"/>
                  <a:gd name="T28" fmla="*/ 162 w 165"/>
                  <a:gd name="T29" fmla="*/ 1 h 180"/>
                  <a:gd name="T30" fmla="*/ 127 w 165"/>
                  <a:gd name="T31" fmla="*/ 94 h 180"/>
                  <a:gd name="T32" fmla="*/ 127 w 165"/>
                  <a:gd name="T33" fmla="*/ 94 h 180"/>
                  <a:gd name="T34" fmla="*/ 127 w 165"/>
                  <a:gd name="T35" fmla="*/ 138 h 180"/>
                  <a:gd name="T36" fmla="*/ 123 w 165"/>
                  <a:gd name="T37" fmla="*/ 142 h 180"/>
                  <a:gd name="T38" fmla="*/ 82 w 165"/>
                  <a:gd name="T39" fmla="*/ 144 h 180"/>
                  <a:gd name="T40" fmla="*/ 42 w 165"/>
                  <a:gd name="T41" fmla="*/ 98 h 180"/>
                  <a:gd name="T42" fmla="*/ 44 w 165"/>
                  <a:gd name="T43" fmla="*/ 70 h 180"/>
                  <a:gd name="T44" fmla="*/ 97 w 165"/>
                  <a:gd name="T45" fmla="*/ 36 h 180"/>
                  <a:gd name="T46" fmla="*/ 124 w 165"/>
                  <a:gd name="T47" fmla="*/ 45 h 180"/>
                  <a:gd name="T48" fmla="*/ 128 w 165"/>
                  <a:gd name="T49" fmla="*/ 51 h 180"/>
                  <a:gd name="T50" fmla="*/ 127 w 165"/>
                  <a:gd name="T51" fmla="*/ 9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80">
                    <a:moveTo>
                      <a:pt x="162" y="1"/>
                    </a:moveTo>
                    <a:cubicBezTo>
                      <a:pt x="151" y="1"/>
                      <a:pt x="141" y="1"/>
                      <a:pt x="130" y="1"/>
                    </a:cubicBezTo>
                    <a:cubicBezTo>
                      <a:pt x="128" y="1"/>
                      <a:pt x="127" y="1"/>
                      <a:pt x="127" y="3"/>
                    </a:cubicBezTo>
                    <a:cubicBezTo>
                      <a:pt x="128" y="6"/>
                      <a:pt x="127" y="9"/>
                      <a:pt x="127" y="12"/>
                    </a:cubicBezTo>
                    <a:cubicBezTo>
                      <a:pt x="99" y="1"/>
                      <a:pt x="96" y="0"/>
                      <a:pt x="76" y="2"/>
                    </a:cubicBezTo>
                    <a:cubicBezTo>
                      <a:pt x="48" y="4"/>
                      <a:pt x="27" y="17"/>
                      <a:pt x="13" y="42"/>
                    </a:cubicBezTo>
                    <a:cubicBezTo>
                      <a:pt x="3" y="62"/>
                      <a:pt x="0" y="84"/>
                      <a:pt x="3" y="107"/>
                    </a:cubicBezTo>
                    <a:cubicBezTo>
                      <a:pt x="7" y="132"/>
                      <a:pt x="18" y="153"/>
                      <a:pt x="41" y="166"/>
                    </a:cubicBezTo>
                    <a:cubicBezTo>
                      <a:pt x="57" y="175"/>
                      <a:pt x="74" y="179"/>
                      <a:pt x="93" y="179"/>
                    </a:cubicBezTo>
                    <a:cubicBezTo>
                      <a:pt x="116" y="180"/>
                      <a:pt x="138" y="177"/>
                      <a:pt x="159" y="170"/>
                    </a:cubicBezTo>
                    <a:cubicBezTo>
                      <a:pt x="163" y="169"/>
                      <a:pt x="164" y="167"/>
                      <a:pt x="164" y="164"/>
                    </a:cubicBezTo>
                    <a:cubicBezTo>
                      <a:pt x="163" y="156"/>
                      <a:pt x="164" y="148"/>
                      <a:pt x="164" y="141"/>
                    </a:cubicBezTo>
                    <a:cubicBezTo>
                      <a:pt x="164" y="119"/>
                      <a:pt x="164" y="98"/>
                      <a:pt x="164" y="76"/>
                    </a:cubicBezTo>
                    <a:cubicBezTo>
                      <a:pt x="164" y="52"/>
                      <a:pt x="164" y="28"/>
                      <a:pt x="164" y="4"/>
                    </a:cubicBezTo>
                    <a:cubicBezTo>
                      <a:pt x="164" y="2"/>
                      <a:pt x="165" y="1"/>
                      <a:pt x="162" y="1"/>
                    </a:cubicBezTo>
                    <a:close/>
                    <a:moveTo>
                      <a:pt x="127" y="94"/>
                    </a:moveTo>
                    <a:cubicBezTo>
                      <a:pt x="127" y="94"/>
                      <a:pt x="127" y="94"/>
                      <a:pt x="127" y="94"/>
                    </a:cubicBezTo>
                    <a:cubicBezTo>
                      <a:pt x="127" y="109"/>
                      <a:pt x="127" y="123"/>
                      <a:pt x="127" y="138"/>
                    </a:cubicBezTo>
                    <a:cubicBezTo>
                      <a:pt x="127" y="140"/>
                      <a:pt x="126" y="142"/>
                      <a:pt x="123" y="142"/>
                    </a:cubicBezTo>
                    <a:cubicBezTo>
                      <a:pt x="110" y="145"/>
                      <a:pt x="96" y="147"/>
                      <a:pt x="82" y="144"/>
                    </a:cubicBezTo>
                    <a:cubicBezTo>
                      <a:pt x="58" y="140"/>
                      <a:pt x="43" y="123"/>
                      <a:pt x="42" y="98"/>
                    </a:cubicBezTo>
                    <a:cubicBezTo>
                      <a:pt x="41" y="89"/>
                      <a:pt x="41" y="79"/>
                      <a:pt x="44" y="70"/>
                    </a:cubicBezTo>
                    <a:cubicBezTo>
                      <a:pt x="52" y="45"/>
                      <a:pt x="73" y="34"/>
                      <a:pt x="97" y="36"/>
                    </a:cubicBezTo>
                    <a:cubicBezTo>
                      <a:pt x="107" y="37"/>
                      <a:pt x="116" y="40"/>
                      <a:pt x="124" y="45"/>
                    </a:cubicBezTo>
                    <a:cubicBezTo>
                      <a:pt x="126" y="47"/>
                      <a:pt x="128" y="48"/>
                      <a:pt x="128" y="51"/>
                    </a:cubicBezTo>
                    <a:cubicBezTo>
                      <a:pt x="127" y="66"/>
                      <a:pt x="127" y="80"/>
                      <a:pt x="127"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92" name="Freeform 21"/>
              <p:cNvSpPr>
                <a:spLocks noEditPoints="1"/>
              </p:cNvSpPr>
              <p:nvPr/>
            </p:nvSpPr>
            <p:spPr bwMode="auto">
              <a:xfrm>
                <a:off x="8040" y="4065"/>
                <a:ext cx="107" cy="120"/>
              </a:xfrm>
              <a:custGeom>
                <a:avLst/>
                <a:gdLst>
                  <a:gd name="T0" fmla="*/ 160 w 164"/>
                  <a:gd name="T1" fmla="*/ 2 h 185"/>
                  <a:gd name="T2" fmla="*/ 139 w 164"/>
                  <a:gd name="T3" fmla="*/ 2 h 185"/>
                  <a:gd name="T4" fmla="*/ 127 w 164"/>
                  <a:gd name="T5" fmla="*/ 2 h 185"/>
                  <a:gd name="T6" fmla="*/ 126 w 164"/>
                  <a:gd name="T7" fmla="*/ 14 h 185"/>
                  <a:gd name="T8" fmla="*/ 75 w 164"/>
                  <a:gd name="T9" fmla="*/ 3 h 185"/>
                  <a:gd name="T10" fmla="*/ 12 w 164"/>
                  <a:gd name="T11" fmla="*/ 44 h 185"/>
                  <a:gd name="T12" fmla="*/ 3 w 164"/>
                  <a:gd name="T13" fmla="*/ 107 h 185"/>
                  <a:gd name="T14" fmla="*/ 60 w 164"/>
                  <a:gd name="T15" fmla="*/ 176 h 185"/>
                  <a:gd name="T16" fmla="*/ 159 w 164"/>
                  <a:gd name="T17" fmla="*/ 171 h 185"/>
                  <a:gd name="T18" fmla="*/ 163 w 164"/>
                  <a:gd name="T19" fmla="*/ 165 h 185"/>
                  <a:gd name="T20" fmla="*/ 164 w 164"/>
                  <a:gd name="T21" fmla="*/ 77 h 185"/>
                  <a:gd name="T22" fmla="*/ 164 w 164"/>
                  <a:gd name="T23" fmla="*/ 5 h 185"/>
                  <a:gd name="T24" fmla="*/ 160 w 164"/>
                  <a:gd name="T25" fmla="*/ 2 h 185"/>
                  <a:gd name="T26" fmla="*/ 127 w 164"/>
                  <a:gd name="T27" fmla="*/ 95 h 185"/>
                  <a:gd name="T28" fmla="*/ 126 w 164"/>
                  <a:gd name="T29" fmla="*/ 95 h 185"/>
                  <a:gd name="T30" fmla="*/ 126 w 164"/>
                  <a:gd name="T31" fmla="*/ 139 h 185"/>
                  <a:gd name="T32" fmla="*/ 123 w 164"/>
                  <a:gd name="T33" fmla="*/ 143 h 185"/>
                  <a:gd name="T34" fmla="*/ 81 w 164"/>
                  <a:gd name="T35" fmla="*/ 145 h 185"/>
                  <a:gd name="T36" fmla="*/ 41 w 164"/>
                  <a:gd name="T37" fmla="*/ 101 h 185"/>
                  <a:gd name="T38" fmla="*/ 43 w 164"/>
                  <a:gd name="T39" fmla="*/ 73 h 185"/>
                  <a:gd name="T40" fmla="*/ 96 w 164"/>
                  <a:gd name="T41" fmla="*/ 37 h 185"/>
                  <a:gd name="T42" fmla="*/ 123 w 164"/>
                  <a:gd name="T43" fmla="*/ 46 h 185"/>
                  <a:gd name="T44" fmla="*/ 127 w 164"/>
                  <a:gd name="T45" fmla="*/ 52 h 185"/>
                  <a:gd name="T46" fmla="*/ 127 w 164"/>
                  <a:gd name="T47" fmla="*/ 9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4" h="185">
                    <a:moveTo>
                      <a:pt x="160" y="2"/>
                    </a:moveTo>
                    <a:cubicBezTo>
                      <a:pt x="153" y="2"/>
                      <a:pt x="146" y="2"/>
                      <a:pt x="139" y="2"/>
                    </a:cubicBezTo>
                    <a:cubicBezTo>
                      <a:pt x="135" y="2"/>
                      <a:pt x="130" y="0"/>
                      <a:pt x="127" y="2"/>
                    </a:cubicBezTo>
                    <a:cubicBezTo>
                      <a:pt x="125" y="4"/>
                      <a:pt x="127" y="9"/>
                      <a:pt x="126" y="14"/>
                    </a:cubicBezTo>
                    <a:cubicBezTo>
                      <a:pt x="110" y="4"/>
                      <a:pt x="93" y="1"/>
                      <a:pt x="75" y="3"/>
                    </a:cubicBezTo>
                    <a:cubicBezTo>
                      <a:pt x="47" y="6"/>
                      <a:pt x="25" y="19"/>
                      <a:pt x="12" y="44"/>
                    </a:cubicBezTo>
                    <a:cubicBezTo>
                      <a:pt x="2" y="64"/>
                      <a:pt x="0" y="85"/>
                      <a:pt x="3" y="107"/>
                    </a:cubicBezTo>
                    <a:cubicBezTo>
                      <a:pt x="6" y="141"/>
                      <a:pt x="27" y="166"/>
                      <a:pt x="60" y="176"/>
                    </a:cubicBezTo>
                    <a:cubicBezTo>
                      <a:pt x="94" y="185"/>
                      <a:pt x="127" y="181"/>
                      <a:pt x="159" y="171"/>
                    </a:cubicBezTo>
                    <a:cubicBezTo>
                      <a:pt x="162" y="170"/>
                      <a:pt x="163" y="168"/>
                      <a:pt x="163" y="165"/>
                    </a:cubicBezTo>
                    <a:cubicBezTo>
                      <a:pt x="163" y="135"/>
                      <a:pt x="163" y="106"/>
                      <a:pt x="164" y="77"/>
                    </a:cubicBezTo>
                    <a:cubicBezTo>
                      <a:pt x="164" y="53"/>
                      <a:pt x="164" y="29"/>
                      <a:pt x="164" y="5"/>
                    </a:cubicBezTo>
                    <a:cubicBezTo>
                      <a:pt x="164" y="2"/>
                      <a:pt x="163" y="2"/>
                      <a:pt x="160" y="2"/>
                    </a:cubicBezTo>
                    <a:close/>
                    <a:moveTo>
                      <a:pt x="127" y="95"/>
                    </a:moveTo>
                    <a:cubicBezTo>
                      <a:pt x="126" y="95"/>
                      <a:pt x="126" y="95"/>
                      <a:pt x="126" y="95"/>
                    </a:cubicBezTo>
                    <a:cubicBezTo>
                      <a:pt x="126" y="110"/>
                      <a:pt x="126" y="124"/>
                      <a:pt x="126" y="139"/>
                    </a:cubicBezTo>
                    <a:cubicBezTo>
                      <a:pt x="126" y="141"/>
                      <a:pt x="126" y="143"/>
                      <a:pt x="123" y="143"/>
                    </a:cubicBezTo>
                    <a:cubicBezTo>
                      <a:pt x="109" y="146"/>
                      <a:pt x="95" y="148"/>
                      <a:pt x="81" y="145"/>
                    </a:cubicBezTo>
                    <a:cubicBezTo>
                      <a:pt x="57" y="141"/>
                      <a:pt x="44" y="125"/>
                      <a:pt x="41" y="101"/>
                    </a:cubicBezTo>
                    <a:cubicBezTo>
                      <a:pt x="40" y="92"/>
                      <a:pt x="40" y="82"/>
                      <a:pt x="43" y="73"/>
                    </a:cubicBezTo>
                    <a:cubicBezTo>
                      <a:pt x="50" y="46"/>
                      <a:pt x="72" y="35"/>
                      <a:pt x="96" y="37"/>
                    </a:cubicBezTo>
                    <a:cubicBezTo>
                      <a:pt x="106" y="37"/>
                      <a:pt x="115" y="41"/>
                      <a:pt x="123" y="46"/>
                    </a:cubicBezTo>
                    <a:cubicBezTo>
                      <a:pt x="126" y="48"/>
                      <a:pt x="127" y="49"/>
                      <a:pt x="127" y="52"/>
                    </a:cubicBezTo>
                    <a:cubicBezTo>
                      <a:pt x="127" y="67"/>
                      <a:pt x="127" y="81"/>
                      <a:pt x="127"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93" name="Freeform 22"/>
              <p:cNvSpPr>
                <a:spLocks noEditPoints="1"/>
              </p:cNvSpPr>
              <p:nvPr/>
            </p:nvSpPr>
            <p:spPr bwMode="auto">
              <a:xfrm>
                <a:off x="7838" y="4065"/>
                <a:ext cx="108" cy="119"/>
              </a:xfrm>
              <a:custGeom>
                <a:avLst/>
                <a:gdLst>
                  <a:gd name="T0" fmla="*/ 165 w 166"/>
                  <a:gd name="T1" fmla="*/ 75 h 182"/>
                  <a:gd name="T2" fmla="*/ 95 w 166"/>
                  <a:gd name="T3" fmla="*/ 2 h 182"/>
                  <a:gd name="T4" fmla="*/ 21 w 166"/>
                  <a:gd name="T5" fmla="*/ 31 h 182"/>
                  <a:gd name="T6" fmla="*/ 1 w 166"/>
                  <a:gd name="T7" fmla="*/ 97 h 182"/>
                  <a:gd name="T8" fmla="*/ 35 w 166"/>
                  <a:gd name="T9" fmla="*/ 164 h 182"/>
                  <a:gd name="T10" fmla="*/ 88 w 166"/>
                  <a:gd name="T11" fmla="*/ 181 h 182"/>
                  <a:gd name="T12" fmla="*/ 153 w 166"/>
                  <a:gd name="T13" fmla="*/ 169 h 182"/>
                  <a:gd name="T14" fmla="*/ 156 w 166"/>
                  <a:gd name="T15" fmla="*/ 166 h 182"/>
                  <a:gd name="T16" fmla="*/ 156 w 166"/>
                  <a:gd name="T17" fmla="*/ 133 h 182"/>
                  <a:gd name="T18" fmla="*/ 154 w 166"/>
                  <a:gd name="T19" fmla="*/ 134 h 182"/>
                  <a:gd name="T20" fmla="*/ 85 w 166"/>
                  <a:gd name="T21" fmla="*/ 146 h 182"/>
                  <a:gd name="T22" fmla="*/ 40 w 166"/>
                  <a:gd name="T23" fmla="*/ 102 h 182"/>
                  <a:gd name="T24" fmla="*/ 44 w 166"/>
                  <a:gd name="T25" fmla="*/ 98 h 182"/>
                  <a:gd name="T26" fmla="*/ 76 w 166"/>
                  <a:gd name="T27" fmla="*/ 98 h 182"/>
                  <a:gd name="T28" fmla="*/ 161 w 166"/>
                  <a:gd name="T29" fmla="*/ 98 h 182"/>
                  <a:gd name="T30" fmla="*/ 166 w 166"/>
                  <a:gd name="T31" fmla="*/ 94 h 182"/>
                  <a:gd name="T32" fmla="*/ 165 w 166"/>
                  <a:gd name="T33" fmla="*/ 75 h 182"/>
                  <a:gd name="T34" fmla="*/ 123 w 166"/>
                  <a:gd name="T35" fmla="*/ 71 h 182"/>
                  <a:gd name="T36" fmla="*/ 42 w 166"/>
                  <a:gd name="T37" fmla="*/ 71 h 182"/>
                  <a:gd name="T38" fmla="*/ 92 w 166"/>
                  <a:gd name="T39" fmla="*/ 36 h 182"/>
                  <a:gd name="T40" fmla="*/ 125 w 166"/>
                  <a:gd name="T41" fmla="*/ 68 h 182"/>
                  <a:gd name="T42" fmla="*/ 123 w 166"/>
                  <a:gd name="T43" fmla="*/ 7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6" h="182">
                    <a:moveTo>
                      <a:pt x="165" y="75"/>
                    </a:moveTo>
                    <a:cubicBezTo>
                      <a:pt x="160" y="37"/>
                      <a:pt x="137" y="6"/>
                      <a:pt x="95" y="2"/>
                    </a:cubicBezTo>
                    <a:cubicBezTo>
                      <a:pt x="66" y="0"/>
                      <a:pt x="40" y="7"/>
                      <a:pt x="21" y="31"/>
                    </a:cubicBezTo>
                    <a:cubicBezTo>
                      <a:pt x="5" y="50"/>
                      <a:pt x="0" y="73"/>
                      <a:pt x="1" y="97"/>
                    </a:cubicBezTo>
                    <a:cubicBezTo>
                      <a:pt x="2" y="125"/>
                      <a:pt x="13" y="148"/>
                      <a:pt x="35" y="164"/>
                    </a:cubicBezTo>
                    <a:cubicBezTo>
                      <a:pt x="51" y="175"/>
                      <a:pt x="69" y="179"/>
                      <a:pt x="88" y="181"/>
                    </a:cubicBezTo>
                    <a:cubicBezTo>
                      <a:pt x="111" y="182"/>
                      <a:pt x="133" y="179"/>
                      <a:pt x="153" y="169"/>
                    </a:cubicBezTo>
                    <a:cubicBezTo>
                      <a:pt x="155" y="168"/>
                      <a:pt x="156" y="168"/>
                      <a:pt x="156" y="166"/>
                    </a:cubicBezTo>
                    <a:cubicBezTo>
                      <a:pt x="156" y="155"/>
                      <a:pt x="156" y="144"/>
                      <a:pt x="156" y="133"/>
                    </a:cubicBezTo>
                    <a:cubicBezTo>
                      <a:pt x="155" y="133"/>
                      <a:pt x="155" y="133"/>
                      <a:pt x="154" y="134"/>
                    </a:cubicBezTo>
                    <a:cubicBezTo>
                      <a:pt x="132" y="145"/>
                      <a:pt x="109" y="148"/>
                      <a:pt x="85" y="146"/>
                    </a:cubicBezTo>
                    <a:cubicBezTo>
                      <a:pt x="60" y="144"/>
                      <a:pt x="43" y="127"/>
                      <a:pt x="40" y="102"/>
                    </a:cubicBezTo>
                    <a:cubicBezTo>
                      <a:pt x="40" y="98"/>
                      <a:pt x="41" y="98"/>
                      <a:pt x="44" y="98"/>
                    </a:cubicBezTo>
                    <a:cubicBezTo>
                      <a:pt x="55" y="98"/>
                      <a:pt x="65" y="98"/>
                      <a:pt x="76" y="98"/>
                    </a:cubicBezTo>
                    <a:cubicBezTo>
                      <a:pt x="104" y="98"/>
                      <a:pt x="133" y="98"/>
                      <a:pt x="161" y="98"/>
                    </a:cubicBezTo>
                    <a:cubicBezTo>
                      <a:pt x="164" y="98"/>
                      <a:pt x="166" y="98"/>
                      <a:pt x="166" y="94"/>
                    </a:cubicBezTo>
                    <a:cubicBezTo>
                      <a:pt x="166" y="88"/>
                      <a:pt x="166" y="82"/>
                      <a:pt x="165" y="75"/>
                    </a:cubicBezTo>
                    <a:close/>
                    <a:moveTo>
                      <a:pt x="123" y="71"/>
                    </a:moveTo>
                    <a:cubicBezTo>
                      <a:pt x="96" y="71"/>
                      <a:pt x="69" y="71"/>
                      <a:pt x="42" y="71"/>
                    </a:cubicBezTo>
                    <a:cubicBezTo>
                      <a:pt x="47" y="50"/>
                      <a:pt x="70" y="34"/>
                      <a:pt x="92" y="36"/>
                    </a:cubicBezTo>
                    <a:cubicBezTo>
                      <a:pt x="112" y="38"/>
                      <a:pt x="123" y="48"/>
                      <a:pt x="125" y="68"/>
                    </a:cubicBezTo>
                    <a:cubicBezTo>
                      <a:pt x="125" y="70"/>
                      <a:pt x="126" y="71"/>
                      <a:pt x="123"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94" name="Freeform 23"/>
              <p:cNvSpPr>
                <a:spLocks/>
              </p:cNvSpPr>
              <p:nvPr/>
            </p:nvSpPr>
            <p:spPr bwMode="auto">
              <a:xfrm>
                <a:off x="7045" y="4020"/>
                <a:ext cx="152" cy="163"/>
              </a:xfrm>
              <a:custGeom>
                <a:avLst/>
                <a:gdLst>
                  <a:gd name="T0" fmla="*/ 99 w 235"/>
                  <a:gd name="T1" fmla="*/ 195 h 251"/>
                  <a:gd name="T2" fmla="*/ 99 w 235"/>
                  <a:gd name="T3" fmla="*/ 143 h 251"/>
                  <a:gd name="T4" fmla="*/ 94 w 235"/>
                  <a:gd name="T5" fmla="*/ 138 h 251"/>
                  <a:gd name="T6" fmla="*/ 6 w 235"/>
                  <a:gd name="T7" fmla="*/ 139 h 251"/>
                  <a:gd name="T8" fmla="*/ 1 w 235"/>
                  <a:gd name="T9" fmla="*/ 134 h 251"/>
                  <a:gd name="T10" fmla="*/ 1 w 235"/>
                  <a:gd name="T11" fmla="*/ 108 h 251"/>
                  <a:gd name="T12" fmla="*/ 5 w 235"/>
                  <a:gd name="T13" fmla="*/ 104 h 251"/>
                  <a:gd name="T14" fmla="*/ 94 w 235"/>
                  <a:gd name="T15" fmla="*/ 105 h 251"/>
                  <a:gd name="T16" fmla="*/ 99 w 235"/>
                  <a:gd name="T17" fmla="*/ 99 h 251"/>
                  <a:gd name="T18" fmla="*/ 99 w 235"/>
                  <a:gd name="T19" fmla="*/ 6 h 251"/>
                  <a:gd name="T20" fmla="*/ 104 w 235"/>
                  <a:gd name="T21" fmla="*/ 1 h 251"/>
                  <a:gd name="T22" fmla="*/ 131 w 235"/>
                  <a:gd name="T23" fmla="*/ 1 h 251"/>
                  <a:gd name="T24" fmla="*/ 136 w 235"/>
                  <a:gd name="T25" fmla="*/ 6 h 251"/>
                  <a:gd name="T26" fmla="*/ 136 w 235"/>
                  <a:gd name="T27" fmla="*/ 99 h 251"/>
                  <a:gd name="T28" fmla="*/ 141 w 235"/>
                  <a:gd name="T29" fmla="*/ 105 h 251"/>
                  <a:gd name="T30" fmla="*/ 230 w 235"/>
                  <a:gd name="T31" fmla="*/ 104 h 251"/>
                  <a:gd name="T32" fmla="*/ 235 w 235"/>
                  <a:gd name="T33" fmla="*/ 109 h 251"/>
                  <a:gd name="T34" fmla="*/ 235 w 235"/>
                  <a:gd name="T35" fmla="*/ 134 h 251"/>
                  <a:gd name="T36" fmla="*/ 230 w 235"/>
                  <a:gd name="T37" fmla="*/ 139 h 251"/>
                  <a:gd name="T38" fmla="*/ 141 w 235"/>
                  <a:gd name="T39" fmla="*/ 138 h 251"/>
                  <a:gd name="T40" fmla="*/ 136 w 235"/>
                  <a:gd name="T41" fmla="*/ 144 h 251"/>
                  <a:gd name="T42" fmla="*/ 136 w 235"/>
                  <a:gd name="T43" fmla="*/ 246 h 251"/>
                  <a:gd name="T44" fmla="*/ 131 w 235"/>
                  <a:gd name="T45" fmla="*/ 251 h 251"/>
                  <a:gd name="T46" fmla="*/ 104 w 235"/>
                  <a:gd name="T47" fmla="*/ 251 h 251"/>
                  <a:gd name="T48" fmla="*/ 99 w 235"/>
                  <a:gd name="T49" fmla="*/ 246 h 251"/>
                  <a:gd name="T50" fmla="*/ 99 w 235"/>
                  <a:gd name="T51" fmla="*/ 195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5" h="251">
                    <a:moveTo>
                      <a:pt x="99" y="195"/>
                    </a:moveTo>
                    <a:cubicBezTo>
                      <a:pt x="99" y="178"/>
                      <a:pt x="99" y="160"/>
                      <a:pt x="99" y="143"/>
                    </a:cubicBezTo>
                    <a:cubicBezTo>
                      <a:pt x="99" y="140"/>
                      <a:pt x="98" y="138"/>
                      <a:pt x="94" y="138"/>
                    </a:cubicBezTo>
                    <a:cubicBezTo>
                      <a:pt x="65" y="139"/>
                      <a:pt x="35" y="138"/>
                      <a:pt x="6" y="139"/>
                    </a:cubicBezTo>
                    <a:cubicBezTo>
                      <a:pt x="2" y="139"/>
                      <a:pt x="0" y="138"/>
                      <a:pt x="1" y="134"/>
                    </a:cubicBezTo>
                    <a:cubicBezTo>
                      <a:pt x="1" y="125"/>
                      <a:pt x="1" y="117"/>
                      <a:pt x="1" y="108"/>
                    </a:cubicBezTo>
                    <a:cubicBezTo>
                      <a:pt x="1" y="105"/>
                      <a:pt x="2" y="104"/>
                      <a:pt x="5" y="104"/>
                    </a:cubicBezTo>
                    <a:cubicBezTo>
                      <a:pt x="34" y="104"/>
                      <a:pt x="64" y="104"/>
                      <a:pt x="94" y="105"/>
                    </a:cubicBezTo>
                    <a:cubicBezTo>
                      <a:pt x="98" y="105"/>
                      <a:pt x="99" y="104"/>
                      <a:pt x="99" y="99"/>
                    </a:cubicBezTo>
                    <a:cubicBezTo>
                      <a:pt x="99" y="68"/>
                      <a:pt x="99" y="37"/>
                      <a:pt x="99" y="6"/>
                    </a:cubicBezTo>
                    <a:cubicBezTo>
                      <a:pt x="99" y="2"/>
                      <a:pt x="100" y="0"/>
                      <a:pt x="104" y="1"/>
                    </a:cubicBezTo>
                    <a:cubicBezTo>
                      <a:pt x="113" y="1"/>
                      <a:pt x="122" y="1"/>
                      <a:pt x="131" y="1"/>
                    </a:cubicBezTo>
                    <a:cubicBezTo>
                      <a:pt x="135" y="0"/>
                      <a:pt x="136" y="2"/>
                      <a:pt x="136" y="6"/>
                    </a:cubicBezTo>
                    <a:cubicBezTo>
                      <a:pt x="136" y="37"/>
                      <a:pt x="136" y="68"/>
                      <a:pt x="136" y="99"/>
                    </a:cubicBezTo>
                    <a:cubicBezTo>
                      <a:pt x="136" y="104"/>
                      <a:pt x="137" y="105"/>
                      <a:pt x="141" y="105"/>
                    </a:cubicBezTo>
                    <a:cubicBezTo>
                      <a:pt x="171" y="104"/>
                      <a:pt x="200" y="104"/>
                      <a:pt x="230" y="104"/>
                    </a:cubicBezTo>
                    <a:cubicBezTo>
                      <a:pt x="234" y="104"/>
                      <a:pt x="235" y="105"/>
                      <a:pt x="235" y="109"/>
                    </a:cubicBezTo>
                    <a:cubicBezTo>
                      <a:pt x="234" y="117"/>
                      <a:pt x="234" y="126"/>
                      <a:pt x="235" y="134"/>
                    </a:cubicBezTo>
                    <a:cubicBezTo>
                      <a:pt x="235" y="138"/>
                      <a:pt x="233" y="139"/>
                      <a:pt x="230" y="139"/>
                    </a:cubicBezTo>
                    <a:cubicBezTo>
                      <a:pt x="200" y="139"/>
                      <a:pt x="171" y="139"/>
                      <a:pt x="141" y="138"/>
                    </a:cubicBezTo>
                    <a:cubicBezTo>
                      <a:pt x="137" y="138"/>
                      <a:pt x="136" y="140"/>
                      <a:pt x="136" y="144"/>
                    </a:cubicBezTo>
                    <a:cubicBezTo>
                      <a:pt x="136" y="178"/>
                      <a:pt x="136" y="212"/>
                      <a:pt x="136" y="246"/>
                    </a:cubicBezTo>
                    <a:cubicBezTo>
                      <a:pt x="136" y="250"/>
                      <a:pt x="135" y="251"/>
                      <a:pt x="131" y="251"/>
                    </a:cubicBezTo>
                    <a:cubicBezTo>
                      <a:pt x="122" y="251"/>
                      <a:pt x="113" y="251"/>
                      <a:pt x="104" y="251"/>
                    </a:cubicBezTo>
                    <a:cubicBezTo>
                      <a:pt x="100" y="251"/>
                      <a:pt x="99" y="250"/>
                      <a:pt x="99" y="246"/>
                    </a:cubicBezTo>
                    <a:cubicBezTo>
                      <a:pt x="99" y="229"/>
                      <a:pt x="99" y="212"/>
                      <a:pt x="99"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95" name="Freeform 24"/>
              <p:cNvSpPr>
                <a:spLocks/>
              </p:cNvSpPr>
              <p:nvPr/>
            </p:nvSpPr>
            <p:spPr bwMode="auto">
              <a:xfrm>
                <a:off x="8246" y="4069"/>
                <a:ext cx="99" cy="115"/>
              </a:xfrm>
              <a:custGeom>
                <a:avLst/>
                <a:gdLst>
                  <a:gd name="T0" fmla="*/ 1 w 152"/>
                  <a:gd name="T1" fmla="*/ 61 h 177"/>
                  <a:gd name="T2" fmla="*/ 0 w 152"/>
                  <a:gd name="T3" fmla="*/ 4 h 177"/>
                  <a:gd name="T4" fmla="*/ 5 w 152"/>
                  <a:gd name="T5" fmla="*/ 0 h 177"/>
                  <a:gd name="T6" fmla="*/ 33 w 152"/>
                  <a:gd name="T7" fmla="*/ 0 h 177"/>
                  <a:gd name="T8" fmla="*/ 38 w 152"/>
                  <a:gd name="T9" fmla="*/ 5 h 177"/>
                  <a:gd name="T10" fmla="*/ 38 w 152"/>
                  <a:gd name="T11" fmla="*/ 109 h 177"/>
                  <a:gd name="T12" fmla="*/ 80 w 152"/>
                  <a:gd name="T13" fmla="*/ 146 h 177"/>
                  <a:gd name="T14" fmla="*/ 88 w 152"/>
                  <a:gd name="T15" fmla="*/ 145 h 177"/>
                  <a:gd name="T16" fmla="*/ 115 w 152"/>
                  <a:gd name="T17" fmla="*/ 110 h 177"/>
                  <a:gd name="T18" fmla="*/ 115 w 152"/>
                  <a:gd name="T19" fmla="*/ 5 h 177"/>
                  <a:gd name="T20" fmla="*/ 120 w 152"/>
                  <a:gd name="T21" fmla="*/ 0 h 177"/>
                  <a:gd name="T22" fmla="*/ 148 w 152"/>
                  <a:gd name="T23" fmla="*/ 0 h 177"/>
                  <a:gd name="T24" fmla="*/ 152 w 152"/>
                  <a:gd name="T25" fmla="*/ 4 h 177"/>
                  <a:gd name="T26" fmla="*/ 152 w 152"/>
                  <a:gd name="T27" fmla="*/ 115 h 177"/>
                  <a:gd name="T28" fmla="*/ 116 w 152"/>
                  <a:gd name="T29" fmla="*/ 166 h 177"/>
                  <a:gd name="T30" fmla="*/ 35 w 152"/>
                  <a:gd name="T31" fmla="*/ 166 h 177"/>
                  <a:gd name="T32" fmla="*/ 1 w 152"/>
                  <a:gd name="T33" fmla="*/ 113 h 177"/>
                  <a:gd name="T34" fmla="*/ 1 w 152"/>
                  <a:gd name="T35" fmla="*/ 61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177">
                    <a:moveTo>
                      <a:pt x="1" y="61"/>
                    </a:moveTo>
                    <a:cubicBezTo>
                      <a:pt x="1" y="42"/>
                      <a:pt x="1" y="23"/>
                      <a:pt x="0" y="4"/>
                    </a:cubicBezTo>
                    <a:cubicBezTo>
                      <a:pt x="0" y="1"/>
                      <a:pt x="1" y="0"/>
                      <a:pt x="5" y="0"/>
                    </a:cubicBezTo>
                    <a:cubicBezTo>
                      <a:pt x="14" y="0"/>
                      <a:pt x="24" y="0"/>
                      <a:pt x="33" y="0"/>
                    </a:cubicBezTo>
                    <a:cubicBezTo>
                      <a:pt x="37" y="0"/>
                      <a:pt x="38" y="1"/>
                      <a:pt x="38" y="5"/>
                    </a:cubicBezTo>
                    <a:cubicBezTo>
                      <a:pt x="38" y="39"/>
                      <a:pt x="38" y="74"/>
                      <a:pt x="38" y="109"/>
                    </a:cubicBezTo>
                    <a:cubicBezTo>
                      <a:pt x="38" y="136"/>
                      <a:pt x="55" y="148"/>
                      <a:pt x="80" y="146"/>
                    </a:cubicBezTo>
                    <a:cubicBezTo>
                      <a:pt x="82" y="146"/>
                      <a:pt x="85" y="146"/>
                      <a:pt x="88" y="145"/>
                    </a:cubicBezTo>
                    <a:cubicBezTo>
                      <a:pt x="105" y="141"/>
                      <a:pt x="115" y="129"/>
                      <a:pt x="115" y="110"/>
                    </a:cubicBezTo>
                    <a:cubicBezTo>
                      <a:pt x="115" y="75"/>
                      <a:pt x="115" y="40"/>
                      <a:pt x="115" y="5"/>
                    </a:cubicBezTo>
                    <a:cubicBezTo>
                      <a:pt x="115" y="1"/>
                      <a:pt x="116" y="0"/>
                      <a:pt x="120" y="0"/>
                    </a:cubicBezTo>
                    <a:cubicBezTo>
                      <a:pt x="129" y="0"/>
                      <a:pt x="139" y="0"/>
                      <a:pt x="148" y="0"/>
                    </a:cubicBezTo>
                    <a:cubicBezTo>
                      <a:pt x="151" y="0"/>
                      <a:pt x="152" y="1"/>
                      <a:pt x="152" y="4"/>
                    </a:cubicBezTo>
                    <a:cubicBezTo>
                      <a:pt x="152" y="41"/>
                      <a:pt x="152" y="78"/>
                      <a:pt x="152" y="115"/>
                    </a:cubicBezTo>
                    <a:cubicBezTo>
                      <a:pt x="152" y="139"/>
                      <a:pt x="139" y="157"/>
                      <a:pt x="116" y="166"/>
                    </a:cubicBezTo>
                    <a:cubicBezTo>
                      <a:pt x="89" y="177"/>
                      <a:pt x="62" y="177"/>
                      <a:pt x="35" y="166"/>
                    </a:cubicBezTo>
                    <a:cubicBezTo>
                      <a:pt x="12" y="156"/>
                      <a:pt x="1" y="138"/>
                      <a:pt x="1" y="113"/>
                    </a:cubicBezTo>
                    <a:cubicBezTo>
                      <a:pt x="0" y="96"/>
                      <a:pt x="1" y="78"/>
                      <a:pt x="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96" name="Freeform 25"/>
              <p:cNvSpPr>
                <a:spLocks/>
              </p:cNvSpPr>
              <p:nvPr/>
            </p:nvSpPr>
            <p:spPr bwMode="auto">
              <a:xfrm>
                <a:off x="7711" y="3990"/>
                <a:ext cx="24" cy="213"/>
              </a:xfrm>
              <a:custGeom>
                <a:avLst/>
                <a:gdLst>
                  <a:gd name="T0" fmla="*/ 0 w 37"/>
                  <a:gd name="T1" fmla="*/ 163 h 327"/>
                  <a:gd name="T2" fmla="*/ 0 w 37"/>
                  <a:gd name="T3" fmla="*/ 5 h 327"/>
                  <a:gd name="T4" fmla="*/ 5 w 37"/>
                  <a:gd name="T5" fmla="*/ 0 h 327"/>
                  <a:gd name="T6" fmla="*/ 33 w 37"/>
                  <a:gd name="T7" fmla="*/ 0 h 327"/>
                  <a:gd name="T8" fmla="*/ 36 w 37"/>
                  <a:gd name="T9" fmla="*/ 4 h 327"/>
                  <a:gd name="T10" fmla="*/ 36 w 37"/>
                  <a:gd name="T11" fmla="*/ 54 h 327"/>
                  <a:gd name="T12" fmla="*/ 37 w 37"/>
                  <a:gd name="T13" fmla="*/ 321 h 327"/>
                  <a:gd name="T14" fmla="*/ 31 w 37"/>
                  <a:gd name="T15" fmla="*/ 327 h 327"/>
                  <a:gd name="T16" fmla="*/ 4 w 37"/>
                  <a:gd name="T17" fmla="*/ 327 h 327"/>
                  <a:gd name="T18" fmla="*/ 0 w 37"/>
                  <a:gd name="T19" fmla="*/ 322 h 327"/>
                  <a:gd name="T20" fmla="*/ 0 w 37"/>
                  <a:gd name="T21" fmla="*/ 16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27">
                    <a:moveTo>
                      <a:pt x="0" y="163"/>
                    </a:moveTo>
                    <a:cubicBezTo>
                      <a:pt x="0" y="111"/>
                      <a:pt x="0" y="58"/>
                      <a:pt x="0" y="5"/>
                    </a:cubicBezTo>
                    <a:cubicBezTo>
                      <a:pt x="0" y="1"/>
                      <a:pt x="1" y="0"/>
                      <a:pt x="5" y="0"/>
                    </a:cubicBezTo>
                    <a:cubicBezTo>
                      <a:pt x="14" y="0"/>
                      <a:pt x="23" y="0"/>
                      <a:pt x="33" y="0"/>
                    </a:cubicBezTo>
                    <a:cubicBezTo>
                      <a:pt x="36" y="0"/>
                      <a:pt x="37" y="1"/>
                      <a:pt x="36" y="4"/>
                    </a:cubicBezTo>
                    <a:cubicBezTo>
                      <a:pt x="36" y="20"/>
                      <a:pt x="36" y="37"/>
                      <a:pt x="36" y="54"/>
                    </a:cubicBezTo>
                    <a:cubicBezTo>
                      <a:pt x="36" y="143"/>
                      <a:pt x="36" y="232"/>
                      <a:pt x="37" y="321"/>
                    </a:cubicBezTo>
                    <a:cubicBezTo>
                      <a:pt x="37" y="326"/>
                      <a:pt x="35" y="327"/>
                      <a:pt x="31" y="327"/>
                    </a:cubicBezTo>
                    <a:cubicBezTo>
                      <a:pt x="22" y="327"/>
                      <a:pt x="13" y="327"/>
                      <a:pt x="4" y="327"/>
                    </a:cubicBezTo>
                    <a:cubicBezTo>
                      <a:pt x="1" y="327"/>
                      <a:pt x="0" y="326"/>
                      <a:pt x="0" y="322"/>
                    </a:cubicBezTo>
                    <a:cubicBezTo>
                      <a:pt x="0" y="269"/>
                      <a:pt x="0" y="216"/>
                      <a:pt x="0"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97" name="Freeform 26"/>
              <p:cNvSpPr>
                <a:spLocks/>
              </p:cNvSpPr>
              <p:nvPr/>
            </p:nvSpPr>
            <p:spPr bwMode="auto">
              <a:xfrm>
                <a:off x="6728" y="4038"/>
                <a:ext cx="113" cy="122"/>
              </a:xfrm>
              <a:custGeom>
                <a:avLst/>
                <a:gdLst>
                  <a:gd name="T0" fmla="*/ 102 w 175"/>
                  <a:gd name="T1" fmla="*/ 149 h 188"/>
                  <a:gd name="T2" fmla="*/ 102 w 175"/>
                  <a:gd name="T3" fmla="*/ 184 h 188"/>
                  <a:gd name="T4" fmla="*/ 97 w 175"/>
                  <a:gd name="T5" fmla="*/ 188 h 188"/>
                  <a:gd name="T6" fmla="*/ 78 w 175"/>
                  <a:gd name="T7" fmla="*/ 188 h 188"/>
                  <a:gd name="T8" fmla="*/ 73 w 175"/>
                  <a:gd name="T9" fmla="*/ 183 h 188"/>
                  <a:gd name="T10" fmla="*/ 73 w 175"/>
                  <a:gd name="T11" fmla="*/ 114 h 188"/>
                  <a:gd name="T12" fmla="*/ 67 w 175"/>
                  <a:gd name="T13" fmla="*/ 108 h 188"/>
                  <a:gd name="T14" fmla="*/ 5 w 175"/>
                  <a:gd name="T15" fmla="*/ 108 h 188"/>
                  <a:gd name="T16" fmla="*/ 0 w 175"/>
                  <a:gd name="T17" fmla="*/ 103 h 188"/>
                  <a:gd name="T18" fmla="*/ 0 w 175"/>
                  <a:gd name="T19" fmla="*/ 85 h 188"/>
                  <a:gd name="T20" fmla="*/ 4 w 175"/>
                  <a:gd name="T21" fmla="*/ 80 h 188"/>
                  <a:gd name="T22" fmla="*/ 68 w 175"/>
                  <a:gd name="T23" fmla="*/ 80 h 188"/>
                  <a:gd name="T24" fmla="*/ 73 w 175"/>
                  <a:gd name="T25" fmla="*/ 75 h 188"/>
                  <a:gd name="T26" fmla="*/ 73 w 175"/>
                  <a:gd name="T27" fmla="*/ 5 h 188"/>
                  <a:gd name="T28" fmla="*/ 78 w 175"/>
                  <a:gd name="T29" fmla="*/ 1 h 188"/>
                  <a:gd name="T30" fmla="*/ 97 w 175"/>
                  <a:gd name="T31" fmla="*/ 1 h 188"/>
                  <a:gd name="T32" fmla="*/ 102 w 175"/>
                  <a:gd name="T33" fmla="*/ 5 h 188"/>
                  <a:gd name="T34" fmla="*/ 102 w 175"/>
                  <a:gd name="T35" fmla="*/ 75 h 188"/>
                  <a:gd name="T36" fmla="*/ 107 w 175"/>
                  <a:gd name="T37" fmla="*/ 80 h 188"/>
                  <a:gd name="T38" fmla="*/ 170 w 175"/>
                  <a:gd name="T39" fmla="*/ 80 h 188"/>
                  <a:gd name="T40" fmla="*/ 175 w 175"/>
                  <a:gd name="T41" fmla="*/ 85 h 188"/>
                  <a:gd name="T42" fmla="*/ 175 w 175"/>
                  <a:gd name="T43" fmla="*/ 104 h 188"/>
                  <a:gd name="T44" fmla="*/ 170 w 175"/>
                  <a:gd name="T45" fmla="*/ 108 h 188"/>
                  <a:gd name="T46" fmla="*/ 107 w 175"/>
                  <a:gd name="T47" fmla="*/ 108 h 188"/>
                  <a:gd name="T48" fmla="*/ 102 w 175"/>
                  <a:gd name="T49" fmla="*/ 114 h 188"/>
                  <a:gd name="T50" fmla="*/ 102 w 175"/>
                  <a:gd name="T51"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5" h="188">
                    <a:moveTo>
                      <a:pt x="102" y="149"/>
                    </a:moveTo>
                    <a:cubicBezTo>
                      <a:pt x="102" y="160"/>
                      <a:pt x="102" y="172"/>
                      <a:pt x="102" y="184"/>
                    </a:cubicBezTo>
                    <a:cubicBezTo>
                      <a:pt x="102" y="187"/>
                      <a:pt x="101" y="188"/>
                      <a:pt x="97" y="188"/>
                    </a:cubicBezTo>
                    <a:cubicBezTo>
                      <a:pt x="91" y="188"/>
                      <a:pt x="84" y="188"/>
                      <a:pt x="78" y="188"/>
                    </a:cubicBezTo>
                    <a:cubicBezTo>
                      <a:pt x="74" y="188"/>
                      <a:pt x="73" y="187"/>
                      <a:pt x="73" y="183"/>
                    </a:cubicBezTo>
                    <a:cubicBezTo>
                      <a:pt x="73" y="160"/>
                      <a:pt x="73" y="137"/>
                      <a:pt x="73" y="114"/>
                    </a:cubicBezTo>
                    <a:cubicBezTo>
                      <a:pt x="73" y="109"/>
                      <a:pt x="72" y="108"/>
                      <a:pt x="67" y="108"/>
                    </a:cubicBezTo>
                    <a:cubicBezTo>
                      <a:pt x="47" y="108"/>
                      <a:pt x="26" y="108"/>
                      <a:pt x="5" y="108"/>
                    </a:cubicBezTo>
                    <a:cubicBezTo>
                      <a:pt x="1" y="108"/>
                      <a:pt x="0" y="108"/>
                      <a:pt x="0" y="103"/>
                    </a:cubicBezTo>
                    <a:cubicBezTo>
                      <a:pt x="0" y="97"/>
                      <a:pt x="0" y="91"/>
                      <a:pt x="0" y="85"/>
                    </a:cubicBezTo>
                    <a:cubicBezTo>
                      <a:pt x="0" y="81"/>
                      <a:pt x="1" y="80"/>
                      <a:pt x="4" y="80"/>
                    </a:cubicBezTo>
                    <a:cubicBezTo>
                      <a:pt x="25" y="80"/>
                      <a:pt x="46" y="80"/>
                      <a:pt x="68" y="80"/>
                    </a:cubicBezTo>
                    <a:cubicBezTo>
                      <a:pt x="72" y="80"/>
                      <a:pt x="73" y="79"/>
                      <a:pt x="73" y="75"/>
                    </a:cubicBezTo>
                    <a:cubicBezTo>
                      <a:pt x="73" y="52"/>
                      <a:pt x="73" y="29"/>
                      <a:pt x="73" y="5"/>
                    </a:cubicBezTo>
                    <a:cubicBezTo>
                      <a:pt x="73" y="2"/>
                      <a:pt x="74" y="0"/>
                      <a:pt x="78" y="1"/>
                    </a:cubicBezTo>
                    <a:cubicBezTo>
                      <a:pt x="84" y="1"/>
                      <a:pt x="91" y="1"/>
                      <a:pt x="97" y="1"/>
                    </a:cubicBezTo>
                    <a:cubicBezTo>
                      <a:pt x="101" y="0"/>
                      <a:pt x="102" y="2"/>
                      <a:pt x="102" y="5"/>
                    </a:cubicBezTo>
                    <a:cubicBezTo>
                      <a:pt x="102" y="28"/>
                      <a:pt x="102" y="52"/>
                      <a:pt x="102" y="75"/>
                    </a:cubicBezTo>
                    <a:cubicBezTo>
                      <a:pt x="102" y="80"/>
                      <a:pt x="103" y="80"/>
                      <a:pt x="107" y="80"/>
                    </a:cubicBezTo>
                    <a:cubicBezTo>
                      <a:pt x="128" y="80"/>
                      <a:pt x="149" y="80"/>
                      <a:pt x="170" y="80"/>
                    </a:cubicBezTo>
                    <a:cubicBezTo>
                      <a:pt x="174" y="80"/>
                      <a:pt x="175" y="81"/>
                      <a:pt x="175" y="85"/>
                    </a:cubicBezTo>
                    <a:cubicBezTo>
                      <a:pt x="175" y="91"/>
                      <a:pt x="175" y="98"/>
                      <a:pt x="175" y="104"/>
                    </a:cubicBezTo>
                    <a:cubicBezTo>
                      <a:pt x="175" y="108"/>
                      <a:pt x="174" y="108"/>
                      <a:pt x="170" y="108"/>
                    </a:cubicBezTo>
                    <a:cubicBezTo>
                      <a:pt x="149" y="108"/>
                      <a:pt x="128" y="108"/>
                      <a:pt x="107" y="108"/>
                    </a:cubicBezTo>
                    <a:cubicBezTo>
                      <a:pt x="103" y="108"/>
                      <a:pt x="102" y="109"/>
                      <a:pt x="102" y="114"/>
                    </a:cubicBezTo>
                    <a:cubicBezTo>
                      <a:pt x="102" y="125"/>
                      <a:pt x="102" y="137"/>
                      <a:pt x="102" y="1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98" name="Freeform 27"/>
              <p:cNvSpPr>
                <a:spLocks/>
              </p:cNvSpPr>
              <p:nvPr/>
            </p:nvSpPr>
            <p:spPr bwMode="auto">
              <a:xfrm>
                <a:off x="6822" y="4128"/>
                <a:ext cx="103" cy="107"/>
              </a:xfrm>
              <a:custGeom>
                <a:avLst/>
                <a:gdLst>
                  <a:gd name="T0" fmla="*/ 66 w 158"/>
                  <a:gd name="T1" fmla="*/ 129 h 165"/>
                  <a:gd name="T2" fmla="*/ 67 w 158"/>
                  <a:gd name="T3" fmla="*/ 97 h 165"/>
                  <a:gd name="T4" fmla="*/ 62 w 158"/>
                  <a:gd name="T5" fmla="*/ 93 h 165"/>
                  <a:gd name="T6" fmla="*/ 5 w 158"/>
                  <a:gd name="T7" fmla="*/ 93 h 165"/>
                  <a:gd name="T8" fmla="*/ 1 w 158"/>
                  <a:gd name="T9" fmla="*/ 89 h 165"/>
                  <a:gd name="T10" fmla="*/ 1 w 158"/>
                  <a:gd name="T11" fmla="*/ 75 h 165"/>
                  <a:gd name="T12" fmla="*/ 5 w 158"/>
                  <a:gd name="T13" fmla="*/ 71 h 165"/>
                  <a:gd name="T14" fmla="*/ 62 w 158"/>
                  <a:gd name="T15" fmla="*/ 71 h 165"/>
                  <a:gd name="T16" fmla="*/ 67 w 158"/>
                  <a:gd name="T17" fmla="*/ 66 h 165"/>
                  <a:gd name="T18" fmla="*/ 66 w 158"/>
                  <a:gd name="T19" fmla="*/ 4 h 165"/>
                  <a:gd name="T20" fmla="*/ 71 w 158"/>
                  <a:gd name="T21" fmla="*/ 0 h 165"/>
                  <a:gd name="T22" fmla="*/ 88 w 158"/>
                  <a:gd name="T23" fmla="*/ 0 h 165"/>
                  <a:gd name="T24" fmla="*/ 92 w 158"/>
                  <a:gd name="T25" fmla="*/ 4 h 165"/>
                  <a:gd name="T26" fmla="*/ 92 w 158"/>
                  <a:gd name="T27" fmla="*/ 66 h 165"/>
                  <a:gd name="T28" fmla="*/ 97 w 158"/>
                  <a:gd name="T29" fmla="*/ 71 h 165"/>
                  <a:gd name="T30" fmla="*/ 153 w 158"/>
                  <a:gd name="T31" fmla="*/ 71 h 165"/>
                  <a:gd name="T32" fmla="*/ 157 w 158"/>
                  <a:gd name="T33" fmla="*/ 76 h 165"/>
                  <a:gd name="T34" fmla="*/ 157 w 158"/>
                  <a:gd name="T35" fmla="*/ 88 h 165"/>
                  <a:gd name="T36" fmla="*/ 153 w 158"/>
                  <a:gd name="T37" fmla="*/ 93 h 165"/>
                  <a:gd name="T38" fmla="*/ 97 w 158"/>
                  <a:gd name="T39" fmla="*/ 93 h 165"/>
                  <a:gd name="T40" fmla="*/ 92 w 158"/>
                  <a:gd name="T41" fmla="*/ 99 h 165"/>
                  <a:gd name="T42" fmla="*/ 92 w 158"/>
                  <a:gd name="T43" fmla="*/ 160 h 165"/>
                  <a:gd name="T44" fmla="*/ 87 w 158"/>
                  <a:gd name="T45" fmla="*/ 165 h 165"/>
                  <a:gd name="T46" fmla="*/ 71 w 158"/>
                  <a:gd name="T47" fmla="*/ 165 h 165"/>
                  <a:gd name="T48" fmla="*/ 66 w 158"/>
                  <a:gd name="T49" fmla="*/ 160 h 165"/>
                  <a:gd name="T50" fmla="*/ 66 w 158"/>
                  <a:gd name="T51" fmla="*/ 12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 h="165">
                    <a:moveTo>
                      <a:pt x="66" y="129"/>
                    </a:moveTo>
                    <a:cubicBezTo>
                      <a:pt x="66" y="118"/>
                      <a:pt x="66" y="108"/>
                      <a:pt x="67" y="97"/>
                    </a:cubicBezTo>
                    <a:cubicBezTo>
                      <a:pt x="67" y="94"/>
                      <a:pt x="66" y="93"/>
                      <a:pt x="62" y="93"/>
                    </a:cubicBezTo>
                    <a:cubicBezTo>
                      <a:pt x="43" y="93"/>
                      <a:pt x="24" y="93"/>
                      <a:pt x="5" y="93"/>
                    </a:cubicBezTo>
                    <a:cubicBezTo>
                      <a:pt x="2" y="93"/>
                      <a:pt x="0" y="92"/>
                      <a:pt x="1" y="89"/>
                    </a:cubicBezTo>
                    <a:cubicBezTo>
                      <a:pt x="1" y="84"/>
                      <a:pt x="1" y="80"/>
                      <a:pt x="1" y="75"/>
                    </a:cubicBezTo>
                    <a:cubicBezTo>
                      <a:pt x="1" y="72"/>
                      <a:pt x="2" y="71"/>
                      <a:pt x="5" y="71"/>
                    </a:cubicBezTo>
                    <a:cubicBezTo>
                      <a:pt x="24" y="71"/>
                      <a:pt x="43" y="71"/>
                      <a:pt x="62" y="71"/>
                    </a:cubicBezTo>
                    <a:cubicBezTo>
                      <a:pt x="66" y="71"/>
                      <a:pt x="67" y="70"/>
                      <a:pt x="67" y="66"/>
                    </a:cubicBezTo>
                    <a:cubicBezTo>
                      <a:pt x="66" y="46"/>
                      <a:pt x="67" y="25"/>
                      <a:pt x="66" y="4"/>
                    </a:cubicBezTo>
                    <a:cubicBezTo>
                      <a:pt x="66" y="1"/>
                      <a:pt x="67" y="0"/>
                      <a:pt x="71" y="0"/>
                    </a:cubicBezTo>
                    <a:cubicBezTo>
                      <a:pt x="77" y="0"/>
                      <a:pt x="82" y="0"/>
                      <a:pt x="88" y="0"/>
                    </a:cubicBezTo>
                    <a:cubicBezTo>
                      <a:pt x="91" y="0"/>
                      <a:pt x="92" y="1"/>
                      <a:pt x="92" y="4"/>
                    </a:cubicBezTo>
                    <a:cubicBezTo>
                      <a:pt x="92" y="24"/>
                      <a:pt x="92" y="45"/>
                      <a:pt x="92" y="66"/>
                    </a:cubicBezTo>
                    <a:cubicBezTo>
                      <a:pt x="92" y="70"/>
                      <a:pt x="93" y="71"/>
                      <a:pt x="97" y="71"/>
                    </a:cubicBezTo>
                    <a:cubicBezTo>
                      <a:pt x="116" y="71"/>
                      <a:pt x="134" y="71"/>
                      <a:pt x="153" y="71"/>
                    </a:cubicBezTo>
                    <a:cubicBezTo>
                      <a:pt x="157" y="71"/>
                      <a:pt x="158" y="72"/>
                      <a:pt x="157" y="76"/>
                    </a:cubicBezTo>
                    <a:cubicBezTo>
                      <a:pt x="157" y="80"/>
                      <a:pt x="157" y="84"/>
                      <a:pt x="157" y="88"/>
                    </a:cubicBezTo>
                    <a:cubicBezTo>
                      <a:pt x="158" y="92"/>
                      <a:pt x="157" y="93"/>
                      <a:pt x="153" y="93"/>
                    </a:cubicBezTo>
                    <a:cubicBezTo>
                      <a:pt x="134" y="93"/>
                      <a:pt x="116" y="93"/>
                      <a:pt x="97" y="93"/>
                    </a:cubicBezTo>
                    <a:cubicBezTo>
                      <a:pt x="93" y="93"/>
                      <a:pt x="92" y="94"/>
                      <a:pt x="92" y="99"/>
                    </a:cubicBezTo>
                    <a:cubicBezTo>
                      <a:pt x="92" y="119"/>
                      <a:pt x="92" y="140"/>
                      <a:pt x="92" y="160"/>
                    </a:cubicBezTo>
                    <a:cubicBezTo>
                      <a:pt x="92" y="164"/>
                      <a:pt x="91" y="165"/>
                      <a:pt x="87" y="165"/>
                    </a:cubicBezTo>
                    <a:cubicBezTo>
                      <a:pt x="82" y="164"/>
                      <a:pt x="76" y="164"/>
                      <a:pt x="71" y="165"/>
                    </a:cubicBezTo>
                    <a:cubicBezTo>
                      <a:pt x="67" y="165"/>
                      <a:pt x="66" y="163"/>
                      <a:pt x="66" y="160"/>
                    </a:cubicBezTo>
                    <a:cubicBezTo>
                      <a:pt x="67" y="149"/>
                      <a:pt x="66" y="139"/>
                      <a:pt x="66" y="1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99" name="Freeform 28"/>
              <p:cNvSpPr>
                <a:spLocks/>
              </p:cNvSpPr>
              <p:nvPr/>
            </p:nvSpPr>
            <p:spPr bwMode="auto">
              <a:xfrm>
                <a:off x="6644" y="4128"/>
                <a:ext cx="102" cy="107"/>
              </a:xfrm>
              <a:custGeom>
                <a:avLst/>
                <a:gdLst>
                  <a:gd name="T0" fmla="*/ 66 w 157"/>
                  <a:gd name="T1" fmla="*/ 35 h 165"/>
                  <a:gd name="T2" fmla="*/ 66 w 157"/>
                  <a:gd name="T3" fmla="*/ 4 h 165"/>
                  <a:gd name="T4" fmla="*/ 70 w 157"/>
                  <a:gd name="T5" fmla="*/ 0 h 165"/>
                  <a:gd name="T6" fmla="*/ 87 w 157"/>
                  <a:gd name="T7" fmla="*/ 0 h 165"/>
                  <a:gd name="T8" fmla="*/ 92 w 157"/>
                  <a:gd name="T9" fmla="*/ 4 h 165"/>
                  <a:gd name="T10" fmla="*/ 91 w 157"/>
                  <a:gd name="T11" fmla="*/ 66 h 165"/>
                  <a:gd name="T12" fmla="*/ 97 w 157"/>
                  <a:gd name="T13" fmla="*/ 71 h 165"/>
                  <a:gd name="T14" fmla="*/ 151 w 157"/>
                  <a:gd name="T15" fmla="*/ 71 h 165"/>
                  <a:gd name="T16" fmla="*/ 157 w 157"/>
                  <a:gd name="T17" fmla="*/ 77 h 165"/>
                  <a:gd name="T18" fmla="*/ 157 w 157"/>
                  <a:gd name="T19" fmla="*/ 88 h 165"/>
                  <a:gd name="T20" fmla="*/ 151 w 157"/>
                  <a:gd name="T21" fmla="*/ 93 h 165"/>
                  <a:gd name="T22" fmla="*/ 98 w 157"/>
                  <a:gd name="T23" fmla="*/ 93 h 165"/>
                  <a:gd name="T24" fmla="*/ 91 w 157"/>
                  <a:gd name="T25" fmla="*/ 100 h 165"/>
                  <a:gd name="T26" fmla="*/ 92 w 157"/>
                  <a:gd name="T27" fmla="*/ 160 h 165"/>
                  <a:gd name="T28" fmla="*/ 87 w 157"/>
                  <a:gd name="T29" fmla="*/ 165 h 165"/>
                  <a:gd name="T30" fmla="*/ 71 w 157"/>
                  <a:gd name="T31" fmla="*/ 165 h 165"/>
                  <a:gd name="T32" fmla="*/ 66 w 157"/>
                  <a:gd name="T33" fmla="*/ 160 h 165"/>
                  <a:gd name="T34" fmla="*/ 66 w 157"/>
                  <a:gd name="T35" fmla="*/ 99 h 165"/>
                  <a:gd name="T36" fmla="*/ 60 w 157"/>
                  <a:gd name="T37" fmla="*/ 93 h 165"/>
                  <a:gd name="T38" fmla="*/ 5 w 157"/>
                  <a:gd name="T39" fmla="*/ 93 h 165"/>
                  <a:gd name="T40" fmla="*/ 0 w 157"/>
                  <a:gd name="T41" fmla="*/ 89 h 165"/>
                  <a:gd name="T42" fmla="*/ 0 w 157"/>
                  <a:gd name="T43" fmla="*/ 76 h 165"/>
                  <a:gd name="T44" fmla="*/ 5 w 157"/>
                  <a:gd name="T45" fmla="*/ 71 h 165"/>
                  <a:gd name="T46" fmla="*/ 61 w 157"/>
                  <a:gd name="T47" fmla="*/ 71 h 165"/>
                  <a:gd name="T48" fmla="*/ 66 w 157"/>
                  <a:gd name="T49" fmla="*/ 66 h 165"/>
                  <a:gd name="T50" fmla="*/ 66 w 157"/>
                  <a:gd name="T51" fmla="*/ 3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65">
                    <a:moveTo>
                      <a:pt x="66" y="35"/>
                    </a:moveTo>
                    <a:cubicBezTo>
                      <a:pt x="66" y="25"/>
                      <a:pt x="66" y="15"/>
                      <a:pt x="66" y="4"/>
                    </a:cubicBezTo>
                    <a:cubicBezTo>
                      <a:pt x="66" y="1"/>
                      <a:pt x="66" y="0"/>
                      <a:pt x="70" y="0"/>
                    </a:cubicBezTo>
                    <a:cubicBezTo>
                      <a:pt x="76" y="0"/>
                      <a:pt x="82" y="0"/>
                      <a:pt x="87" y="0"/>
                    </a:cubicBezTo>
                    <a:cubicBezTo>
                      <a:pt x="91" y="0"/>
                      <a:pt x="92" y="1"/>
                      <a:pt x="92" y="4"/>
                    </a:cubicBezTo>
                    <a:cubicBezTo>
                      <a:pt x="91" y="25"/>
                      <a:pt x="92" y="45"/>
                      <a:pt x="91" y="66"/>
                    </a:cubicBezTo>
                    <a:cubicBezTo>
                      <a:pt x="91" y="70"/>
                      <a:pt x="92" y="71"/>
                      <a:pt x="97" y="71"/>
                    </a:cubicBezTo>
                    <a:cubicBezTo>
                      <a:pt x="115" y="71"/>
                      <a:pt x="133" y="71"/>
                      <a:pt x="151" y="71"/>
                    </a:cubicBezTo>
                    <a:cubicBezTo>
                      <a:pt x="156" y="71"/>
                      <a:pt x="157" y="72"/>
                      <a:pt x="157" y="77"/>
                    </a:cubicBezTo>
                    <a:cubicBezTo>
                      <a:pt x="157" y="81"/>
                      <a:pt x="157" y="84"/>
                      <a:pt x="157" y="88"/>
                    </a:cubicBezTo>
                    <a:cubicBezTo>
                      <a:pt x="157" y="92"/>
                      <a:pt x="156" y="94"/>
                      <a:pt x="151" y="93"/>
                    </a:cubicBezTo>
                    <a:cubicBezTo>
                      <a:pt x="133" y="93"/>
                      <a:pt x="115" y="93"/>
                      <a:pt x="98" y="93"/>
                    </a:cubicBezTo>
                    <a:cubicBezTo>
                      <a:pt x="91" y="93"/>
                      <a:pt x="91" y="93"/>
                      <a:pt x="91" y="100"/>
                    </a:cubicBezTo>
                    <a:cubicBezTo>
                      <a:pt x="91" y="120"/>
                      <a:pt x="91" y="140"/>
                      <a:pt x="92" y="160"/>
                    </a:cubicBezTo>
                    <a:cubicBezTo>
                      <a:pt x="92" y="164"/>
                      <a:pt x="91" y="165"/>
                      <a:pt x="87" y="165"/>
                    </a:cubicBezTo>
                    <a:cubicBezTo>
                      <a:pt x="82" y="164"/>
                      <a:pt x="76" y="165"/>
                      <a:pt x="71" y="165"/>
                    </a:cubicBezTo>
                    <a:cubicBezTo>
                      <a:pt x="67" y="165"/>
                      <a:pt x="66" y="164"/>
                      <a:pt x="66" y="160"/>
                    </a:cubicBezTo>
                    <a:cubicBezTo>
                      <a:pt x="66" y="140"/>
                      <a:pt x="66" y="119"/>
                      <a:pt x="66" y="99"/>
                    </a:cubicBezTo>
                    <a:cubicBezTo>
                      <a:pt x="66" y="94"/>
                      <a:pt x="65" y="93"/>
                      <a:pt x="60" y="93"/>
                    </a:cubicBezTo>
                    <a:cubicBezTo>
                      <a:pt x="42" y="94"/>
                      <a:pt x="23" y="93"/>
                      <a:pt x="5" y="93"/>
                    </a:cubicBezTo>
                    <a:cubicBezTo>
                      <a:pt x="2" y="93"/>
                      <a:pt x="0" y="93"/>
                      <a:pt x="0" y="89"/>
                    </a:cubicBezTo>
                    <a:cubicBezTo>
                      <a:pt x="1" y="85"/>
                      <a:pt x="1" y="80"/>
                      <a:pt x="0" y="76"/>
                    </a:cubicBezTo>
                    <a:cubicBezTo>
                      <a:pt x="0" y="72"/>
                      <a:pt x="2" y="71"/>
                      <a:pt x="5" y="71"/>
                    </a:cubicBezTo>
                    <a:cubicBezTo>
                      <a:pt x="24" y="71"/>
                      <a:pt x="42" y="71"/>
                      <a:pt x="61" y="71"/>
                    </a:cubicBezTo>
                    <a:cubicBezTo>
                      <a:pt x="65" y="71"/>
                      <a:pt x="66" y="70"/>
                      <a:pt x="66" y="66"/>
                    </a:cubicBezTo>
                    <a:cubicBezTo>
                      <a:pt x="66" y="56"/>
                      <a:pt x="66" y="46"/>
                      <a:pt x="66"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00" name="Freeform 29"/>
              <p:cNvSpPr>
                <a:spLocks/>
              </p:cNvSpPr>
              <p:nvPr/>
            </p:nvSpPr>
            <p:spPr bwMode="auto">
              <a:xfrm>
                <a:off x="6823" y="3961"/>
                <a:ext cx="102" cy="108"/>
              </a:xfrm>
              <a:custGeom>
                <a:avLst/>
                <a:gdLst>
                  <a:gd name="T0" fmla="*/ 65 w 157"/>
                  <a:gd name="T1" fmla="*/ 36 h 165"/>
                  <a:gd name="T2" fmla="*/ 65 w 157"/>
                  <a:gd name="T3" fmla="*/ 5 h 165"/>
                  <a:gd name="T4" fmla="*/ 70 w 157"/>
                  <a:gd name="T5" fmla="*/ 0 h 165"/>
                  <a:gd name="T6" fmla="*/ 86 w 157"/>
                  <a:gd name="T7" fmla="*/ 0 h 165"/>
                  <a:gd name="T8" fmla="*/ 91 w 157"/>
                  <a:gd name="T9" fmla="*/ 5 h 165"/>
                  <a:gd name="T10" fmla="*/ 91 w 157"/>
                  <a:gd name="T11" fmla="*/ 67 h 165"/>
                  <a:gd name="T12" fmla="*/ 96 w 157"/>
                  <a:gd name="T13" fmla="*/ 72 h 165"/>
                  <a:gd name="T14" fmla="*/ 151 w 157"/>
                  <a:gd name="T15" fmla="*/ 72 h 165"/>
                  <a:gd name="T16" fmla="*/ 156 w 157"/>
                  <a:gd name="T17" fmla="*/ 77 h 165"/>
                  <a:gd name="T18" fmla="*/ 156 w 157"/>
                  <a:gd name="T19" fmla="*/ 90 h 165"/>
                  <a:gd name="T20" fmla="*/ 152 w 157"/>
                  <a:gd name="T21" fmla="*/ 94 h 165"/>
                  <a:gd name="T22" fmla="*/ 96 w 157"/>
                  <a:gd name="T23" fmla="*/ 94 h 165"/>
                  <a:gd name="T24" fmla="*/ 91 w 157"/>
                  <a:gd name="T25" fmla="*/ 99 h 165"/>
                  <a:gd name="T26" fmla="*/ 91 w 157"/>
                  <a:gd name="T27" fmla="*/ 160 h 165"/>
                  <a:gd name="T28" fmla="*/ 86 w 157"/>
                  <a:gd name="T29" fmla="*/ 165 h 165"/>
                  <a:gd name="T30" fmla="*/ 70 w 157"/>
                  <a:gd name="T31" fmla="*/ 165 h 165"/>
                  <a:gd name="T32" fmla="*/ 65 w 157"/>
                  <a:gd name="T33" fmla="*/ 160 h 165"/>
                  <a:gd name="T34" fmla="*/ 66 w 157"/>
                  <a:gd name="T35" fmla="*/ 99 h 165"/>
                  <a:gd name="T36" fmla="*/ 60 w 157"/>
                  <a:gd name="T37" fmla="*/ 94 h 165"/>
                  <a:gd name="T38" fmla="*/ 4 w 157"/>
                  <a:gd name="T39" fmla="*/ 94 h 165"/>
                  <a:gd name="T40" fmla="*/ 0 w 157"/>
                  <a:gd name="T41" fmla="*/ 90 h 165"/>
                  <a:gd name="T42" fmla="*/ 0 w 157"/>
                  <a:gd name="T43" fmla="*/ 76 h 165"/>
                  <a:gd name="T44" fmla="*/ 4 w 157"/>
                  <a:gd name="T45" fmla="*/ 72 h 165"/>
                  <a:gd name="T46" fmla="*/ 60 w 157"/>
                  <a:gd name="T47" fmla="*/ 72 h 165"/>
                  <a:gd name="T48" fmla="*/ 66 w 157"/>
                  <a:gd name="T49" fmla="*/ 67 h 165"/>
                  <a:gd name="T50" fmla="*/ 65 w 157"/>
                  <a:gd name="T51" fmla="*/ 3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65">
                    <a:moveTo>
                      <a:pt x="65" y="36"/>
                    </a:moveTo>
                    <a:cubicBezTo>
                      <a:pt x="65" y="26"/>
                      <a:pt x="66" y="15"/>
                      <a:pt x="65" y="5"/>
                    </a:cubicBezTo>
                    <a:cubicBezTo>
                      <a:pt x="65" y="1"/>
                      <a:pt x="67" y="0"/>
                      <a:pt x="70" y="0"/>
                    </a:cubicBezTo>
                    <a:cubicBezTo>
                      <a:pt x="76" y="1"/>
                      <a:pt x="81" y="1"/>
                      <a:pt x="86" y="0"/>
                    </a:cubicBezTo>
                    <a:cubicBezTo>
                      <a:pt x="90" y="0"/>
                      <a:pt x="91" y="2"/>
                      <a:pt x="91" y="5"/>
                    </a:cubicBezTo>
                    <a:cubicBezTo>
                      <a:pt x="91" y="26"/>
                      <a:pt x="91" y="46"/>
                      <a:pt x="91" y="67"/>
                    </a:cubicBezTo>
                    <a:cubicBezTo>
                      <a:pt x="91" y="71"/>
                      <a:pt x="92" y="72"/>
                      <a:pt x="96" y="72"/>
                    </a:cubicBezTo>
                    <a:cubicBezTo>
                      <a:pt x="114" y="72"/>
                      <a:pt x="133" y="72"/>
                      <a:pt x="151" y="72"/>
                    </a:cubicBezTo>
                    <a:cubicBezTo>
                      <a:pt x="156" y="72"/>
                      <a:pt x="157" y="73"/>
                      <a:pt x="156" y="77"/>
                    </a:cubicBezTo>
                    <a:cubicBezTo>
                      <a:pt x="156" y="81"/>
                      <a:pt x="156" y="85"/>
                      <a:pt x="156" y="90"/>
                    </a:cubicBezTo>
                    <a:cubicBezTo>
                      <a:pt x="157" y="93"/>
                      <a:pt x="155" y="94"/>
                      <a:pt x="152" y="94"/>
                    </a:cubicBezTo>
                    <a:cubicBezTo>
                      <a:pt x="133" y="94"/>
                      <a:pt x="115" y="94"/>
                      <a:pt x="96" y="94"/>
                    </a:cubicBezTo>
                    <a:cubicBezTo>
                      <a:pt x="92" y="94"/>
                      <a:pt x="91" y="95"/>
                      <a:pt x="91" y="99"/>
                    </a:cubicBezTo>
                    <a:cubicBezTo>
                      <a:pt x="91" y="119"/>
                      <a:pt x="91" y="140"/>
                      <a:pt x="91" y="160"/>
                    </a:cubicBezTo>
                    <a:cubicBezTo>
                      <a:pt x="91" y="164"/>
                      <a:pt x="90" y="165"/>
                      <a:pt x="86" y="165"/>
                    </a:cubicBezTo>
                    <a:cubicBezTo>
                      <a:pt x="81" y="165"/>
                      <a:pt x="75" y="165"/>
                      <a:pt x="70" y="165"/>
                    </a:cubicBezTo>
                    <a:cubicBezTo>
                      <a:pt x="66" y="165"/>
                      <a:pt x="65" y="164"/>
                      <a:pt x="65" y="160"/>
                    </a:cubicBezTo>
                    <a:cubicBezTo>
                      <a:pt x="66" y="140"/>
                      <a:pt x="65" y="119"/>
                      <a:pt x="66" y="99"/>
                    </a:cubicBezTo>
                    <a:cubicBezTo>
                      <a:pt x="66" y="95"/>
                      <a:pt x="64" y="94"/>
                      <a:pt x="60" y="94"/>
                    </a:cubicBezTo>
                    <a:cubicBezTo>
                      <a:pt x="41" y="94"/>
                      <a:pt x="23" y="94"/>
                      <a:pt x="4" y="94"/>
                    </a:cubicBezTo>
                    <a:cubicBezTo>
                      <a:pt x="1" y="94"/>
                      <a:pt x="0" y="93"/>
                      <a:pt x="0" y="90"/>
                    </a:cubicBezTo>
                    <a:cubicBezTo>
                      <a:pt x="0" y="85"/>
                      <a:pt x="0" y="81"/>
                      <a:pt x="0" y="76"/>
                    </a:cubicBezTo>
                    <a:cubicBezTo>
                      <a:pt x="0" y="73"/>
                      <a:pt x="1" y="72"/>
                      <a:pt x="4" y="72"/>
                    </a:cubicBezTo>
                    <a:cubicBezTo>
                      <a:pt x="23" y="72"/>
                      <a:pt x="42" y="72"/>
                      <a:pt x="60" y="72"/>
                    </a:cubicBezTo>
                    <a:cubicBezTo>
                      <a:pt x="65" y="72"/>
                      <a:pt x="66" y="71"/>
                      <a:pt x="66" y="67"/>
                    </a:cubicBezTo>
                    <a:cubicBezTo>
                      <a:pt x="65" y="56"/>
                      <a:pt x="65" y="46"/>
                      <a:pt x="65"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01" name="Freeform 30"/>
              <p:cNvSpPr>
                <a:spLocks/>
              </p:cNvSpPr>
              <p:nvPr/>
            </p:nvSpPr>
            <p:spPr bwMode="auto">
              <a:xfrm>
                <a:off x="6643" y="3961"/>
                <a:ext cx="103" cy="108"/>
              </a:xfrm>
              <a:custGeom>
                <a:avLst/>
                <a:gdLst>
                  <a:gd name="T0" fmla="*/ 69 w 159"/>
                  <a:gd name="T1" fmla="*/ 36 h 165"/>
                  <a:gd name="T2" fmla="*/ 69 w 159"/>
                  <a:gd name="T3" fmla="*/ 5 h 165"/>
                  <a:gd name="T4" fmla="*/ 73 w 159"/>
                  <a:gd name="T5" fmla="*/ 0 h 165"/>
                  <a:gd name="T6" fmla="*/ 88 w 159"/>
                  <a:gd name="T7" fmla="*/ 0 h 165"/>
                  <a:gd name="T8" fmla="*/ 93 w 159"/>
                  <a:gd name="T9" fmla="*/ 5 h 165"/>
                  <a:gd name="T10" fmla="*/ 92 w 159"/>
                  <a:gd name="T11" fmla="*/ 66 h 165"/>
                  <a:gd name="T12" fmla="*/ 98 w 159"/>
                  <a:gd name="T13" fmla="*/ 72 h 165"/>
                  <a:gd name="T14" fmla="*/ 154 w 159"/>
                  <a:gd name="T15" fmla="*/ 72 h 165"/>
                  <a:gd name="T16" fmla="*/ 159 w 159"/>
                  <a:gd name="T17" fmla="*/ 76 h 165"/>
                  <a:gd name="T18" fmla="*/ 159 w 159"/>
                  <a:gd name="T19" fmla="*/ 89 h 165"/>
                  <a:gd name="T20" fmla="*/ 154 w 159"/>
                  <a:gd name="T21" fmla="*/ 93 h 165"/>
                  <a:gd name="T22" fmla="*/ 98 w 159"/>
                  <a:gd name="T23" fmla="*/ 93 h 165"/>
                  <a:gd name="T24" fmla="*/ 92 w 159"/>
                  <a:gd name="T25" fmla="*/ 99 h 165"/>
                  <a:gd name="T26" fmla="*/ 93 w 159"/>
                  <a:gd name="T27" fmla="*/ 160 h 165"/>
                  <a:gd name="T28" fmla="*/ 88 w 159"/>
                  <a:gd name="T29" fmla="*/ 165 h 165"/>
                  <a:gd name="T30" fmla="*/ 73 w 159"/>
                  <a:gd name="T31" fmla="*/ 165 h 165"/>
                  <a:gd name="T32" fmla="*/ 69 w 159"/>
                  <a:gd name="T33" fmla="*/ 161 h 165"/>
                  <a:gd name="T34" fmla="*/ 69 w 159"/>
                  <a:gd name="T35" fmla="*/ 99 h 165"/>
                  <a:gd name="T36" fmla="*/ 64 w 159"/>
                  <a:gd name="T37" fmla="*/ 93 h 165"/>
                  <a:gd name="T38" fmla="*/ 8 w 159"/>
                  <a:gd name="T39" fmla="*/ 93 h 165"/>
                  <a:gd name="T40" fmla="*/ 3 w 159"/>
                  <a:gd name="T41" fmla="*/ 89 h 165"/>
                  <a:gd name="T42" fmla="*/ 4 w 159"/>
                  <a:gd name="T43" fmla="*/ 73 h 165"/>
                  <a:gd name="T44" fmla="*/ 19 w 159"/>
                  <a:gd name="T45" fmla="*/ 72 h 165"/>
                  <a:gd name="T46" fmla="*/ 64 w 159"/>
                  <a:gd name="T47" fmla="*/ 72 h 165"/>
                  <a:gd name="T48" fmla="*/ 69 w 159"/>
                  <a:gd name="T49" fmla="*/ 66 h 165"/>
                  <a:gd name="T50" fmla="*/ 69 w 159"/>
                  <a:gd name="T51" fmla="*/ 3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9" h="165">
                    <a:moveTo>
                      <a:pt x="69" y="36"/>
                    </a:moveTo>
                    <a:cubicBezTo>
                      <a:pt x="69" y="25"/>
                      <a:pt x="69" y="15"/>
                      <a:pt x="69" y="5"/>
                    </a:cubicBezTo>
                    <a:cubicBezTo>
                      <a:pt x="69" y="1"/>
                      <a:pt x="70" y="0"/>
                      <a:pt x="73" y="0"/>
                    </a:cubicBezTo>
                    <a:cubicBezTo>
                      <a:pt x="78" y="1"/>
                      <a:pt x="83" y="1"/>
                      <a:pt x="88" y="0"/>
                    </a:cubicBezTo>
                    <a:cubicBezTo>
                      <a:pt x="92" y="0"/>
                      <a:pt x="93" y="2"/>
                      <a:pt x="93" y="5"/>
                    </a:cubicBezTo>
                    <a:cubicBezTo>
                      <a:pt x="92" y="25"/>
                      <a:pt x="93" y="46"/>
                      <a:pt x="92" y="66"/>
                    </a:cubicBezTo>
                    <a:cubicBezTo>
                      <a:pt x="92" y="71"/>
                      <a:pt x="94" y="72"/>
                      <a:pt x="98" y="72"/>
                    </a:cubicBezTo>
                    <a:cubicBezTo>
                      <a:pt x="117" y="72"/>
                      <a:pt x="136" y="72"/>
                      <a:pt x="154" y="72"/>
                    </a:cubicBezTo>
                    <a:cubicBezTo>
                      <a:pt x="158" y="72"/>
                      <a:pt x="159" y="73"/>
                      <a:pt x="159" y="76"/>
                    </a:cubicBezTo>
                    <a:cubicBezTo>
                      <a:pt x="158" y="80"/>
                      <a:pt x="159" y="85"/>
                      <a:pt x="159" y="89"/>
                    </a:cubicBezTo>
                    <a:cubicBezTo>
                      <a:pt x="159" y="93"/>
                      <a:pt x="158" y="93"/>
                      <a:pt x="154" y="93"/>
                    </a:cubicBezTo>
                    <a:cubicBezTo>
                      <a:pt x="136" y="93"/>
                      <a:pt x="117" y="94"/>
                      <a:pt x="98" y="93"/>
                    </a:cubicBezTo>
                    <a:cubicBezTo>
                      <a:pt x="93" y="93"/>
                      <a:pt x="92" y="95"/>
                      <a:pt x="92" y="99"/>
                    </a:cubicBezTo>
                    <a:cubicBezTo>
                      <a:pt x="93" y="119"/>
                      <a:pt x="92" y="140"/>
                      <a:pt x="93" y="160"/>
                    </a:cubicBezTo>
                    <a:cubicBezTo>
                      <a:pt x="93" y="164"/>
                      <a:pt x="92" y="165"/>
                      <a:pt x="88" y="165"/>
                    </a:cubicBezTo>
                    <a:cubicBezTo>
                      <a:pt x="83" y="164"/>
                      <a:pt x="78" y="164"/>
                      <a:pt x="73" y="165"/>
                    </a:cubicBezTo>
                    <a:cubicBezTo>
                      <a:pt x="70" y="165"/>
                      <a:pt x="69" y="164"/>
                      <a:pt x="69" y="161"/>
                    </a:cubicBezTo>
                    <a:cubicBezTo>
                      <a:pt x="69" y="140"/>
                      <a:pt x="69" y="119"/>
                      <a:pt x="69" y="99"/>
                    </a:cubicBezTo>
                    <a:cubicBezTo>
                      <a:pt x="69" y="95"/>
                      <a:pt x="68" y="93"/>
                      <a:pt x="64" y="93"/>
                    </a:cubicBezTo>
                    <a:cubicBezTo>
                      <a:pt x="45" y="93"/>
                      <a:pt x="26" y="93"/>
                      <a:pt x="8" y="93"/>
                    </a:cubicBezTo>
                    <a:cubicBezTo>
                      <a:pt x="4" y="93"/>
                      <a:pt x="2" y="93"/>
                      <a:pt x="3" y="89"/>
                    </a:cubicBezTo>
                    <a:cubicBezTo>
                      <a:pt x="3" y="83"/>
                      <a:pt x="0" y="76"/>
                      <a:pt x="4" y="73"/>
                    </a:cubicBezTo>
                    <a:cubicBezTo>
                      <a:pt x="7" y="70"/>
                      <a:pt x="14" y="72"/>
                      <a:pt x="19" y="72"/>
                    </a:cubicBezTo>
                    <a:cubicBezTo>
                      <a:pt x="34" y="72"/>
                      <a:pt x="49" y="72"/>
                      <a:pt x="64" y="72"/>
                    </a:cubicBezTo>
                    <a:cubicBezTo>
                      <a:pt x="68" y="72"/>
                      <a:pt x="69" y="71"/>
                      <a:pt x="69" y="66"/>
                    </a:cubicBezTo>
                    <a:cubicBezTo>
                      <a:pt x="69" y="56"/>
                      <a:pt x="69" y="46"/>
                      <a:pt x="69"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02" name="Freeform 31"/>
              <p:cNvSpPr>
                <a:spLocks/>
              </p:cNvSpPr>
              <p:nvPr/>
            </p:nvSpPr>
            <p:spPr bwMode="auto">
              <a:xfrm>
                <a:off x="6885" y="4060"/>
                <a:ext cx="73" cy="78"/>
              </a:xfrm>
              <a:custGeom>
                <a:avLst/>
                <a:gdLst>
                  <a:gd name="T0" fmla="*/ 66 w 113"/>
                  <a:gd name="T1" fmla="*/ 94 h 119"/>
                  <a:gd name="T2" fmla="*/ 66 w 113"/>
                  <a:gd name="T3" fmla="*/ 115 h 119"/>
                  <a:gd name="T4" fmla="*/ 62 w 113"/>
                  <a:gd name="T5" fmla="*/ 119 h 119"/>
                  <a:gd name="T6" fmla="*/ 49 w 113"/>
                  <a:gd name="T7" fmla="*/ 119 h 119"/>
                  <a:gd name="T8" fmla="*/ 44 w 113"/>
                  <a:gd name="T9" fmla="*/ 114 h 119"/>
                  <a:gd name="T10" fmla="*/ 44 w 113"/>
                  <a:gd name="T11" fmla="*/ 75 h 119"/>
                  <a:gd name="T12" fmla="*/ 38 w 113"/>
                  <a:gd name="T13" fmla="*/ 69 h 119"/>
                  <a:gd name="T14" fmla="*/ 4 w 113"/>
                  <a:gd name="T15" fmla="*/ 69 h 119"/>
                  <a:gd name="T16" fmla="*/ 0 w 113"/>
                  <a:gd name="T17" fmla="*/ 65 h 119"/>
                  <a:gd name="T18" fmla="*/ 0 w 113"/>
                  <a:gd name="T19" fmla="*/ 53 h 119"/>
                  <a:gd name="T20" fmla="*/ 4 w 113"/>
                  <a:gd name="T21" fmla="*/ 49 h 119"/>
                  <a:gd name="T22" fmla="*/ 40 w 113"/>
                  <a:gd name="T23" fmla="*/ 49 h 119"/>
                  <a:gd name="T24" fmla="*/ 45 w 113"/>
                  <a:gd name="T25" fmla="*/ 45 h 119"/>
                  <a:gd name="T26" fmla="*/ 44 w 113"/>
                  <a:gd name="T27" fmla="*/ 4 h 119"/>
                  <a:gd name="T28" fmla="*/ 48 w 113"/>
                  <a:gd name="T29" fmla="*/ 0 h 119"/>
                  <a:gd name="T30" fmla="*/ 63 w 113"/>
                  <a:gd name="T31" fmla="*/ 0 h 119"/>
                  <a:gd name="T32" fmla="*/ 66 w 113"/>
                  <a:gd name="T33" fmla="*/ 4 h 119"/>
                  <a:gd name="T34" fmla="*/ 66 w 113"/>
                  <a:gd name="T35" fmla="*/ 45 h 119"/>
                  <a:gd name="T36" fmla="*/ 71 w 113"/>
                  <a:gd name="T37" fmla="*/ 49 h 119"/>
                  <a:gd name="T38" fmla="*/ 106 w 113"/>
                  <a:gd name="T39" fmla="*/ 49 h 119"/>
                  <a:gd name="T40" fmla="*/ 111 w 113"/>
                  <a:gd name="T41" fmla="*/ 54 h 119"/>
                  <a:gd name="T42" fmla="*/ 110 w 113"/>
                  <a:gd name="T43" fmla="*/ 68 h 119"/>
                  <a:gd name="T44" fmla="*/ 96 w 113"/>
                  <a:gd name="T45" fmla="*/ 69 h 119"/>
                  <a:gd name="T46" fmla="*/ 70 w 113"/>
                  <a:gd name="T47" fmla="*/ 69 h 119"/>
                  <a:gd name="T48" fmla="*/ 66 w 113"/>
                  <a:gd name="T49" fmla="*/ 73 h 119"/>
                  <a:gd name="T50" fmla="*/ 66 w 113"/>
                  <a:gd name="T51" fmla="*/ 9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3" h="119">
                    <a:moveTo>
                      <a:pt x="66" y="94"/>
                    </a:moveTo>
                    <a:cubicBezTo>
                      <a:pt x="66" y="101"/>
                      <a:pt x="66" y="108"/>
                      <a:pt x="66" y="115"/>
                    </a:cubicBezTo>
                    <a:cubicBezTo>
                      <a:pt x="67" y="118"/>
                      <a:pt x="65" y="119"/>
                      <a:pt x="62" y="119"/>
                    </a:cubicBezTo>
                    <a:cubicBezTo>
                      <a:pt x="58" y="119"/>
                      <a:pt x="53" y="119"/>
                      <a:pt x="49" y="119"/>
                    </a:cubicBezTo>
                    <a:cubicBezTo>
                      <a:pt x="45" y="119"/>
                      <a:pt x="44" y="118"/>
                      <a:pt x="44" y="114"/>
                    </a:cubicBezTo>
                    <a:cubicBezTo>
                      <a:pt x="45" y="101"/>
                      <a:pt x="44" y="88"/>
                      <a:pt x="44" y="75"/>
                    </a:cubicBezTo>
                    <a:cubicBezTo>
                      <a:pt x="44" y="68"/>
                      <a:pt x="45" y="69"/>
                      <a:pt x="38" y="69"/>
                    </a:cubicBezTo>
                    <a:cubicBezTo>
                      <a:pt x="27" y="69"/>
                      <a:pt x="15" y="69"/>
                      <a:pt x="4" y="69"/>
                    </a:cubicBezTo>
                    <a:cubicBezTo>
                      <a:pt x="1" y="69"/>
                      <a:pt x="0" y="69"/>
                      <a:pt x="0" y="65"/>
                    </a:cubicBezTo>
                    <a:cubicBezTo>
                      <a:pt x="0" y="61"/>
                      <a:pt x="0" y="57"/>
                      <a:pt x="0" y="53"/>
                    </a:cubicBezTo>
                    <a:cubicBezTo>
                      <a:pt x="0" y="50"/>
                      <a:pt x="1" y="49"/>
                      <a:pt x="4" y="49"/>
                    </a:cubicBezTo>
                    <a:cubicBezTo>
                      <a:pt x="16" y="49"/>
                      <a:pt x="28" y="49"/>
                      <a:pt x="40" y="49"/>
                    </a:cubicBezTo>
                    <a:cubicBezTo>
                      <a:pt x="43" y="50"/>
                      <a:pt x="45" y="48"/>
                      <a:pt x="45" y="45"/>
                    </a:cubicBezTo>
                    <a:cubicBezTo>
                      <a:pt x="44" y="31"/>
                      <a:pt x="45" y="17"/>
                      <a:pt x="44" y="4"/>
                    </a:cubicBezTo>
                    <a:cubicBezTo>
                      <a:pt x="44" y="1"/>
                      <a:pt x="45" y="0"/>
                      <a:pt x="48" y="0"/>
                    </a:cubicBezTo>
                    <a:cubicBezTo>
                      <a:pt x="53" y="0"/>
                      <a:pt x="58" y="0"/>
                      <a:pt x="63" y="0"/>
                    </a:cubicBezTo>
                    <a:cubicBezTo>
                      <a:pt x="66" y="0"/>
                      <a:pt x="66" y="1"/>
                      <a:pt x="66" y="4"/>
                    </a:cubicBezTo>
                    <a:cubicBezTo>
                      <a:pt x="66" y="17"/>
                      <a:pt x="66" y="31"/>
                      <a:pt x="66" y="45"/>
                    </a:cubicBezTo>
                    <a:cubicBezTo>
                      <a:pt x="66" y="48"/>
                      <a:pt x="67" y="50"/>
                      <a:pt x="71" y="49"/>
                    </a:cubicBezTo>
                    <a:cubicBezTo>
                      <a:pt x="83" y="49"/>
                      <a:pt x="94" y="50"/>
                      <a:pt x="106" y="49"/>
                    </a:cubicBezTo>
                    <a:cubicBezTo>
                      <a:pt x="110" y="49"/>
                      <a:pt x="111" y="50"/>
                      <a:pt x="111" y="54"/>
                    </a:cubicBezTo>
                    <a:cubicBezTo>
                      <a:pt x="110" y="59"/>
                      <a:pt x="113" y="65"/>
                      <a:pt x="110" y="68"/>
                    </a:cubicBezTo>
                    <a:cubicBezTo>
                      <a:pt x="107" y="71"/>
                      <a:pt x="101" y="69"/>
                      <a:pt x="96" y="69"/>
                    </a:cubicBezTo>
                    <a:cubicBezTo>
                      <a:pt x="87" y="69"/>
                      <a:pt x="79" y="69"/>
                      <a:pt x="70" y="69"/>
                    </a:cubicBezTo>
                    <a:cubicBezTo>
                      <a:pt x="67" y="69"/>
                      <a:pt x="66" y="70"/>
                      <a:pt x="66" y="73"/>
                    </a:cubicBezTo>
                    <a:cubicBezTo>
                      <a:pt x="66" y="80"/>
                      <a:pt x="66" y="87"/>
                      <a:pt x="66"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03" name="Freeform 32"/>
              <p:cNvSpPr>
                <a:spLocks/>
              </p:cNvSpPr>
              <p:nvPr/>
            </p:nvSpPr>
            <p:spPr bwMode="auto">
              <a:xfrm>
                <a:off x="6748" y="4193"/>
                <a:ext cx="73" cy="78"/>
              </a:xfrm>
              <a:custGeom>
                <a:avLst/>
                <a:gdLst>
                  <a:gd name="T0" fmla="*/ 45 w 112"/>
                  <a:gd name="T1" fmla="*/ 94 h 120"/>
                  <a:gd name="T2" fmla="*/ 45 w 112"/>
                  <a:gd name="T3" fmla="*/ 74 h 120"/>
                  <a:gd name="T4" fmla="*/ 41 w 112"/>
                  <a:gd name="T5" fmla="*/ 70 h 120"/>
                  <a:gd name="T6" fmla="*/ 6 w 112"/>
                  <a:gd name="T7" fmla="*/ 70 h 120"/>
                  <a:gd name="T8" fmla="*/ 0 w 112"/>
                  <a:gd name="T9" fmla="*/ 64 h 120"/>
                  <a:gd name="T10" fmla="*/ 1 w 112"/>
                  <a:gd name="T11" fmla="*/ 54 h 120"/>
                  <a:gd name="T12" fmla="*/ 5 w 112"/>
                  <a:gd name="T13" fmla="*/ 50 h 120"/>
                  <a:gd name="T14" fmla="*/ 40 w 112"/>
                  <a:gd name="T15" fmla="*/ 50 h 120"/>
                  <a:gd name="T16" fmla="*/ 45 w 112"/>
                  <a:gd name="T17" fmla="*/ 45 h 120"/>
                  <a:gd name="T18" fmla="*/ 45 w 112"/>
                  <a:gd name="T19" fmla="*/ 5 h 120"/>
                  <a:gd name="T20" fmla="*/ 49 w 112"/>
                  <a:gd name="T21" fmla="*/ 0 h 120"/>
                  <a:gd name="T22" fmla="*/ 63 w 112"/>
                  <a:gd name="T23" fmla="*/ 0 h 120"/>
                  <a:gd name="T24" fmla="*/ 67 w 112"/>
                  <a:gd name="T25" fmla="*/ 5 h 120"/>
                  <a:gd name="T26" fmla="*/ 67 w 112"/>
                  <a:gd name="T27" fmla="*/ 45 h 120"/>
                  <a:gd name="T28" fmla="*/ 72 w 112"/>
                  <a:gd name="T29" fmla="*/ 50 h 120"/>
                  <a:gd name="T30" fmla="*/ 107 w 112"/>
                  <a:gd name="T31" fmla="*/ 50 h 120"/>
                  <a:gd name="T32" fmla="*/ 111 w 112"/>
                  <a:gd name="T33" fmla="*/ 55 h 120"/>
                  <a:gd name="T34" fmla="*/ 111 w 112"/>
                  <a:gd name="T35" fmla="*/ 66 h 120"/>
                  <a:gd name="T36" fmla="*/ 108 w 112"/>
                  <a:gd name="T37" fmla="*/ 70 h 120"/>
                  <a:gd name="T38" fmla="*/ 71 w 112"/>
                  <a:gd name="T39" fmla="*/ 70 h 120"/>
                  <a:gd name="T40" fmla="*/ 67 w 112"/>
                  <a:gd name="T41" fmla="*/ 74 h 120"/>
                  <a:gd name="T42" fmla="*/ 67 w 112"/>
                  <a:gd name="T43" fmla="*/ 115 h 120"/>
                  <a:gd name="T44" fmla="*/ 62 w 112"/>
                  <a:gd name="T45" fmla="*/ 120 h 120"/>
                  <a:gd name="T46" fmla="*/ 48 w 112"/>
                  <a:gd name="T47" fmla="*/ 120 h 120"/>
                  <a:gd name="T48" fmla="*/ 45 w 112"/>
                  <a:gd name="T49" fmla="*/ 116 h 120"/>
                  <a:gd name="T50" fmla="*/ 45 w 112"/>
                  <a:gd name="T51" fmla="*/ 9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2" h="120">
                    <a:moveTo>
                      <a:pt x="45" y="94"/>
                    </a:moveTo>
                    <a:cubicBezTo>
                      <a:pt x="45" y="88"/>
                      <a:pt x="45" y="81"/>
                      <a:pt x="45" y="74"/>
                    </a:cubicBezTo>
                    <a:cubicBezTo>
                      <a:pt x="45" y="71"/>
                      <a:pt x="44" y="70"/>
                      <a:pt x="41" y="70"/>
                    </a:cubicBezTo>
                    <a:cubicBezTo>
                      <a:pt x="29" y="70"/>
                      <a:pt x="18" y="70"/>
                      <a:pt x="6" y="70"/>
                    </a:cubicBezTo>
                    <a:cubicBezTo>
                      <a:pt x="1" y="70"/>
                      <a:pt x="0" y="69"/>
                      <a:pt x="0" y="64"/>
                    </a:cubicBezTo>
                    <a:cubicBezTo>
                      <a:pt x="1" y="61"/>
                      <a:pt x="1" y="58"/>
                      <a:pt x="1" y="54"/>
                    </a:cubicBezTo>
                    <a:cubicBezTo>
                      <a:pt x="0" y="51"/>
                      <a:pt x="2" y="50"/>
                      <a:pt x="5" y="50"/>
                    </a:cubicBezTo>
                    <a:cubicBezTo>
                      <a:pt x="16" y="50"/>
                      <a:pt x="28" y="50"/>
                      <a:pt x="40" y="50"/>
                    </a:cubicBezTo>
                    <a:cubicBezTo>
                      <a:pt x="44" y="51"/>
                      <a:pt x="45" y="49"/>
                      <a:pt x="45" y="45"/>
                    </a:cubicBezTo>
                    <a:cubicBezTo>
                      <a:pt x="45" y="32"/>
                      <a:pt x="45" y="18"/>
                      <a:pt x="45" y="5"/>
                    </a:cubicBezTo>
                    <a:cubicBezTo>
                      <a:pt x="45" y="2"/>
                      <a:pt x="46" y="0"/>
                      <a:pt x="49" y="0"/>
                    </a:cubicBezTo>
                    <a:cubicBezTo>
                      <a:pt x="54" y="1"/>
                      <a:pt x="58" y="1"/>
                      <a:pt x="63" y="0"/>
                    </a:cubicBezTo>
                    <a:cubicBezTo>
                      <a:pt x="66" y="0"/>
                      <a:pt x="67" y="1"/>
                      <a:pt x="67" y="5"/>
                    </a:cubicBezTo>
                    <a:cubicBezTo>
                      <a:pt x="67" y="18"/>
                      <a:pt x="67" y="32"/>
                      <a:pt x="67" y="45"/>
                    </a:cubicBezTo>
                    <a:cubicBezTo>
                      <a:pt x="67" y="49"/>
                      <a:pt x="68" y="51"/>
                      <a:pt x="72" y="50"/>
                    </a:cubicBezTo>
                    <a:cubicBezTo>
                      <a:pt x="83" y="50"/>
                      <a:pt x="95" y="50"/>
                      <a:pt x="107" y="50"/>
                    </a:cubicBezTo>
                    <a:cubicBezTo>
                      <a:pt x="110" y="50"/>
                      <a:pt x="112" y="51"/>
                      <a:pt x="111" y="55"/>
                    </a:cubicBezTo>
                    <a:cubicBezTo>
                      <a:pt x="111" y="58"/>
                      <a:pt x="111" y="62"/>
                      <a:pt x="111" y="66"/>
                    </a:cubicBezTo>
                    <a:cubicBezTo>
                      <a:pt x="112" y="69"/>
                      <a:pt x="110" y="70"/>
                      <a:pt x="108" y="70"/>
                    </a:cubicBezTo>
                    <a:cubicBezTo>
                      <a:pt x="95" y="70"/>
                      <a:pt x="83" y="70"/>
                      <a:pt x="71" y="70"/>
                    </a:cubicBezTo>
                    <a:cubicBezTo>
                      <a:pt x="68" y="70"/>
                      <a:pt x="67" y="71"/>
                      <a:pt x="67" y="74"/>
                    </a:cubicBezTo>
                    <a:cubicBezTo>
                      <a:pt x="67" y="88"/>
                      <a:pt x="67" y="101"/>
                      <a:pt x="67" y="115"/>
                    </a:cubicBezTo>
                    <a:cubicBezTo>
                      <a:pt x="67" y="118"/>
                      <a:pt x="66" y="120"/>
                      <a:pt x="62" y="120"/>
                    </a:cubicBezTo>
                    <a:cubicBezTo>
                      <a:pt x="58" y="119"/>
                      <a:pt x="53" y="120"/>
                      <a:pt x="48" y="120"/>
                    </a:cubicBezTo>
                    <a:cubicBezTo>
                      <a:pt x="46" y="120"/>
                      <a:pt x="45" y="119"/>
                      <a:pt x="45" y="116"/>
                    </a:cubicBezTo>
                    <a:cubicBezTo>
                      <a:pt x="45" y="109"/>
                      <a:pt x="45" y="102"/>
                      <a:pt x="45"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04" name="Freeform 33"/>
              <p:cNvSpPr>
                <a:spLocks/>
              </p:cNvSpPr>
              <p:nvPr/>
            </p:nvSpPr>
            <p:spPr bwMode="auto">
              <a:xfrm>
                <a:off x="7778" y="4244"/>
                <a:ext cx="48" cy="35"/>
              </a:xfrm>
              <a:custGeom>
                <a:avLst/>
                <a:gdLst>
                  <a:gd name="T0" fmla="*/ 23 w 74"/>
                  <a:gd name="T1" fmla="*/ 29 h 53"/>
                  <a:gd name="T2" fmla="*/ 31 w 74"/>
                  <a:gd name="T3" fmla="*/ 6 h 53"/>
                  <a:gd name="T4" fmla="*/ 37 w 74"/>
                  <a:gd name="T5" fmla="*/ 2 h 53"/>
                  <a:gd name="T6" fmla="*/ 43 w 74"/>
                  <a:gd name="T7" fmla="*/ 6 h 53"/>
                  <a:gd name="T8" fmla="*/ 51 w 74"/>
                  <a:gd name="T9" fmla="*/ 29 h 53"/>
                  <a:gd name="T10" fmla="*/ 58 w 74"/>
                  <a:gd name="T11" fmla="*/ 9 h 53"/>
                  <a:gd name="T12" fmla="*/ 72 w 74"/>
                  <a:gd name="T13" fmla="*/ 2 h 53"/>
                  <a:gd name="T14" fmla="*/ 73 w 74"/>
                  <a:gd name="T15" fmla="*/ 5 h 53"/>
                  <a:gd name="T16" fmla="*/ 55 w 74"/>
                  <a:gd name="T17" fmla="*/ 51 h 53"/>
                  <a:gd name="T18" fmla="*/ 51 w 74"/>
                  <a:gd name="T19" fmla="*/ 53 h 53"/>
                  <a:gd name="T20" fmla="*/ 47 w 74"/>
                  <a:gd name="T21" fmla="*/ 50 h 53"/>
                  <a:gd name="T22" fmla="*/ 38 w 74"/>
                  <a:gd name="T23" fmla="*/ 24 h 53"/>
                  <a:gd name="T24" fmla="*/ 35 w 74"/>
                  <a:gd name="T25" fmla="*/ 29 h 53"/>
                  <a:gd name="T26" fmla="*/ 27 w 74"/>
                  <a:gd name="T27" fmla="*/ 51 h 53"/>
                  <a:gd name="T28" fmla="*/ 24 w 74"/>
                  <a:gd name="T29" fmla="*/ 53 h 53"/>
                  <a:gd name="T30" fmla="*/ 20 w 74"/>
                  <a:gd name="T31" fmla="*/ 51 h 53"/>
                  <a:gd name="T32" fmla="*/ 1 w 74"/>
                  <a:gd name="T33" fmla="*/ 6 h 53"/>
                  <a:gd name="T34" fmla="*/ 4 w 74"/>
                  <a:gd name="T35" fmla="*/ 2 h 53"/>
                  <a:gd name="T36" fmla="*/ 17 w 74"/>
                  <a:gd name="T37" fmla="*/ 11 h 53"/>
                  <a:gd name="T38" fmla="*/ 23 w 74"/>
                  <a:gd name="T39" fmla="*/ 2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 h="53">
                    <a:moveTo>
                      <a:pt x="23" y="29"/>
                    </a:moveTo>
                    <a:cubicBezTo>
                      <a:pt x="26" y="21"/>
                      <a:pt x="29" y="14"/>
                      <a:pt x="31" y="6"/>
                    </a:cubicBezTo>
                    <a:cubicBezTo>
                      <a:pt x="32" y="3"/>
                      <a:pt x="34" y="2"/>
                      <a:pt x="37" y="2"/>
                    </a:cubicBezTo>
                    <a:cubicBezTo>
                      <a:pt x="41" y="2"/>
                      <a:pt x="42" y="3"/>
                      <a:pt x="43" y="6"/>
                    </a:cubicBezTo>
                    <a:cubicBezTo>
                      <a:pt x="45" y="13"/>
                      <a:pt x="48" y="21"/>
                      <a:pt x="51" y="29"/>
                    </a:cubicBezTo>
                    <a:cubicBezTo>
                      <a:pt x="54" y="22"/>
                      <a:pt x="56" y="16"/>
                      <a:pt x="58" y="9"/>
                    </a:cubicBezTo>
                    <a:cubicBezTo>
                      <a:pt x="61" y="3"/>
                      <a:pt x="65" y="0"/>
                      <a:pt x="72" y="2"/>
                    </a:cubicBezTo>
                    <a:cubicBezTo>
                      <a:pt x="74" y="3"/>
                      <a:pt x="74" y="4"/>
                      <a:pt x="73" y="5"/>
                    </a:cubicBezTo>
                    <a:cubicBezTo>
                      <a:pt x="67" y="20"/>
                      <a:pt x="61" y="36"/>
                      <a:pt x="55" y="51"/>
                    </a:cubicBezTo>
                    <a:cubicBezTo>
                      <a:pt x="54" y="53"/>
                      <a:pt x="53" y="53"/>
                      <a:pt x="51" y="53"/>
                    </a:cubicBezTo>
                    <a:cubicBezTo>
                      <a:pt x="49" y="53"/>
                      <a:pt x="48" y="52"/>
                      <a:pt x="47" y="50"/>
                    </a:cubicBezTo>
                    <a:cubicBezTo>
                      <a:pt x="44" y="41"/>
                      <a:pt x="41" y="33"/>
                      <a:pt x="38" y="24"/>
                    </a:cubicBezTo>
                    <a:cubicBezTo>
                      <a:pt x="35" y="25"/>
                      <a:pt x="35" y="27"/>
                      <a:pt x="35" y="29"/>
                    </a:cubicBezTo>
                    <a:cubicBezTo>
                      <a:pt x="32" y="36"/>
                      <a:pt x="29" y="44"/>
                      <a:pt x="27" y="51"/>
                    </a:cubicBezTo>
                    <a:cubicBezTo>
                      <a:pt x="26" y="52"/>
                      <a:pt x="26" y="53"/>
                      <a:pt x="24" y="53"/>
                    </a:cubicBezTo>
                    <a:cubicBezTo>
                      <a:pt x="22" y="53"/>
                      <a:pt x="20" y="53"/>
                      <a:pt x="20" y="51"/>
                    </a:cubicBezTo>
                    <a:cubicBezTo>
                      <a:pt x="14" y="36"/>
                      <a:pt x="7" y="21"/>
                      <a:pt x="1" y="6"/>
                    </a:cubicBezTo>
                    <a:cubicBezTo>
                      <a:pt x="0" y="3"/>
                      <a:pt x="1" y="2"/>
                      <a:pt x="4" y="2"/>
                    </a:cubicBezTo>
                    <a:cubicBezTo>
                      <a:pt x="13" y="2"/>
                      <a:pt x="13" y="2"/>
                      <a:pt x="17" y="11"/>
                    </a:cubicBezTo>
                    <a:cubicBezTo>
                      <a:pt x="19" y="16"/>
                      <a:pt x="21" y="22"/>
                      <a:pt x="23"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05" name="Freeform 34"/>
              <p:cNvSpPr>
                <a:spLocks noEditPoints="1"/>
              </p:cNvSpPr>
              <p:nvPr/>
            </p:nvSpPr>
            <p:spPr bwMode="auto">
              <a:xfrm>
                <a:off x="7272" y="4245"/>
                <a:ext cx="36" cy="35"/>
              </a:xfrm>
              <a:custGeom>
                <a:avLst/>
                <a:gdLst>
                  <a:gd name="T0" fmla="*/ 28 w 56"/>
                  <a:gd name="T1" fmla="*/ 0 h 54"/>
                  <a:gd name="T2" fmla="*/ 1 w 56"/>
                  <a:gd name="T3" fmla="*/ 26 h 54"/>
                  <a:gd name="T4" fmla="*/ 28 w 56"/>
                  <a:gd name="T5" fmla="*/ 52 h 54"/>
                  <a:gd name="T6" fmla="*/ 56 w 56"/>
                  <a:gd name="T7" fmla="*/ 27 h 54"/>
                  <a:gd name="T8" fmla="*/ 28 w 56"/>
                  <a:gd name="T9" fmla="*/ 0 h 54"/>
                  <a:gd name="T10" fmla="*/ 28 w 56"/>
                  <a:gd name="T11" fmla="*/ 42 h 54"/>
                  <a:gd name="T12" fmla="*/ 14 w 56"/>
                  <a:gd name="T13" fmla="*/ 26 h 54"/>
                  <a:gd name="T14" fmla="*/ 29 w 56"/>
                  <a:gd name="T15" fmla="*/ 11 h 54"/>
                  <a:gd name="T16" fmla="*/ 42 w 56"/>
                  <a:gd name="T17" fmla="*/ 27 h 54"/>
                  <a:gd name="T18" fmla="*/ 28 w 56"/>
                  <a:gd name="T19"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4">
                    <a:moveTo>
                      <a:pt x="28" y="0"/>
                    </a:moveTo>
                    <a:cubicBezTo>
                      <a:pt x="12" y="0"/>
                      <a:pt x="1" y="11"/>
                      <a:pt x="1" y="26"/>
                    </a:cubicBezTo>
                    <a:cubicBezTo>
                      <a:pt x="0" y="40"/>
                      <a:pt x="12" y="54"/>
                      <a:pt x="28" y="52"/>
                    </a:cubicBezTo>
                    <a:cubicBezTo>
                      <a:pt x="45" y="54"/>
                      <a:pt x="56" y="40"/>
                      <a:pt x="56" y="27"/>
                    </a:cubicBezTo>
                    <a:cubicBezTo>
                      <a:pt x="56" y="11"/>
                      <a:pt x="45" y="0"/>
                      <a:pt x="28" y="0"/>
                    </a:cubicBezTo>
                    <a:close/>
                    <a:moveTo>
                      <a:pt x="28" y="42"/>
                    </a:moveTo>
                    <a:cubicBezTo>
                      <a:pt x="20" y="42"/>
                      <a:pt x="14" y="35"/>
                      <a:pt x="14" y="26"/>
                    </a:cubicBezTo>
                    <a:cubicBezTo>
                      <a:pt x="14" y="17"/>
                      <a:pt x="20" y="11"/>
                      <a:pt x="29" y="11"/>
                    </a:cubicBezTo>
                    <a:cubicBezTo>
                      <a:pt x="37" y="11"/>
                      <a:pt x="43" y="18"/>
                      <a:pt x="42" y="27"/>
                    </a:cubicBezTo>
                    <a:cubicBezTo>
                      <a:pt x="42" y="35"/>
                      <a:pt x="36" y="42"/>
                      <a:pt x="28"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06" name="Freeform 35"/>
              <p:cNvSpPr>
                <a:spLocks noEditPoints="1"/>
              </p:cNvSpPr>
              <p:nvPr/>
            </p:nvSpPr>
            <p:spPr bwMode="auto">
              <a:xfrm>
                <a:off x="8118" y="4245"/>
                <a:ext cx="29" cy="34"/>
              </a:xfrm>
              <a:custGeom>
                <a:avLst/>
                <a:gdLst>
                  <a:gd name="T0" fmla="*/ 43 w 44"/>
                  <a:gd name="T1" fmla="*/ 49 h 52"/>
                  <a:gd name="T2" fmla="*/ 33 w 44"/>
                  <a:gd name="T3" fmla="*/ 29 h 52"/>
                  <a:gd name="T4" fmla="*/ 33 w 44"/>
                  <a:gd name="T5" fmla="*/ 26 h 52"/>
                  <a:gd name="T6" fmla="*/ 39 w 44"/>
                  <a:gd name="T7" fmla="*/ 16 h 52"/>
                  <a:gd name="T8" fmla="*/ 24 w 44"/>
                  <a:gd name="T9" fmla="*/ 0 h 52"/>
                  <a:gd name="T10" fmla="*/ 4 w 44"/>
                  <a:gd name="T11" fmla="*/ 0 h 52"/>
                  <a:gd name="T12" fmla="*/ 0 w 44"/>
                  <a:gd name="T13" fmla="*/ 4 h 52"/>
                  <a:gd name="T14" fmla="*/ 0 w 44"/>
                  <a:gd name="T15" fmla="*/ 25 h 52"/>
                  <a:gd name="T16" fmla="*/ 0 w 44"/>
                  <a:gd name="T17" fmla="*/ 41 h 52"/>
                  <a:gd name="T18" fmla="*/ 10 w 44"/>
                  <a:gd name="T19" fmla="*/ 51 h 52"/>
                  <a:gd name="T20" fmla="*/ 13 w 44"/>
                  <a:gd name="T21" fmla="*/ 47 h 52"/>
                  <a:gd name="T22" fmla="*/ 13 w 44"/>
                  <a:gd name="T23" fmla="*/ 35 h 52"/>
                  <a:gd name="T24" fmla="*/ 14 w 44"/>
                  <a:gd name="T25" fmla="*/ 31 h 52"/>
                  <a:gd name="T26" fmla="*/ 20 w 44"/>
                  <a:gd name="T27" fmla="*/ 32 h 52"/>
                  <a:gd name="T28" fmla="*/ 23 w 44"/>
                  <a:gd name="T29" fmla="*/ 36 h 52"/>
                  <a:gd name="T30" fmla="*/ 28 w 44"/>
                  <a:gd name="T31" fmla="*/ 48 h 52"/>
                  <a:gd name="T32" fmla="*/ 32 w 44"/>
                  <a:gd name="T33" fmla="*/ 51 h 52"/>
                  <a:gd name="T34" fmla="*/ 42 w 44"/>
                  <a:gd name="T35" fmla="*/ 51 h 52"/>
                  <a:gd name="T36" fmla="*/ 43 w 44"/>
                  <a:gd name="T37" fmla="*/ 49 h 52"/>
                  <a:gd name="T38" fmla="*/ 18 w 44"/>
                  <a:gd name="T39" fmla="*/ 21 h 52"/>
                  <a:gd name="T40" fmla="*/ 13 w 44"/>
                  <a:gd name="T41" fmla="*/ 15 h 52"/>
                  <a:gd name="T42" fmla="*/ 18 w 44"/>
                  <a:gd name="T43" fmla="*/ 9 h 52"/>
                  <a:gd name="T44" fmla="*/ 26 w 44"/>
                  <a:gd name="T45" fmla="*/ 15 h 52"/>
                  <a:gd name="T46" fmla="*/ 18 w 44"/>
                  <a:gd name="T47" fmla="*/ 2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52">
                    <a:moveTo>
                      <a:pt x="43" y="49"/>
                    </a:moveTo>
                    <a:cubicBezTo>
                      <a:pt x="40" y="42"/>
                      <a:pt x="38" y="34"/>
                      <a:pt x="33" y="29"/>
                    </a:cubicBezTo>
                    <a:cubicBezTo>
                      <a:pt x="32" y="27"/>
                      <a:pt x="32" y="27"/>
                      <a:pt x="33" y="26"/>
                    </a:cubicBezTo>
                    <a:cubicBezTo>
                      <a:pt x="37" y="23"/>
                      <a:pt x="39" y="20"/>
                      <a:pt x="39" y="16"/>
                    </a:cubicBezTo>
                    <a:cubicBezTo>
                      <a:pt x="40" y="7"/>
                      <a:pt x="34" y="1"/>
                      <a:pt x="24" y="0"/>
                    </a:cubicBezTo>
                    <a:cubicBezTo>
                      <a:pt x="17" y="0"/>
                      <a:pt x="10" y="0"/>
                      <a:pt x="4" y="0"/>
                    </a:cubicBezTo>
                    <a:cubicBezTo>
                      <a:pt x="0" y="0"/>
                      <a:pt x="0" y="1"/>
                      <a:pt x="0" y="4"/>
                    </a:cubicBezTo>
                    <a:cubicBezTo>
                      <a:pt x="0" y="11"/>
                      <a:pt x="0" y="18"/>
                      <a:pt x="0" y="25"/>
                    </a:cubicBezTo>
                    <a:cubicBezTo>
                      <a:pt x="0" y="31"/>
                      <a:pt x="0" y="36"/>
                      <a:pt x="0" y="41"/>
                    </a:cubicBezTo>
                    <a:cubicBezTo>
                      <a:pt x="0" y="52"/>
                      <a:pt x="0" y="51"/>
                      <a:pt x="10" y="51"/>
                    </a:cubicBezTo>
                    <a:cubicBezTo>
                      <a:pt x="13" y="51"/>
                      <a:pt x="13" y="50"/>
                      <a:pt x="13" y="47"/>
                    </a:cubicBezTo>
                    <a:cubicBezTo>
                      <a:pt x="13" y="43"/>
                      <a:pt x="13" y="39"/>
                      <a:pt x="13" y="35"/>
                    </a:cubicBezTo>
                    <a:cubicBezTo>
                      <a:pt x="13" y="33"/>
                      <a:pt x="12" y="31"/>
                      <a:pt x="14" y="31"/>
                    </a:cubicBezTo>
                    <a:cubicBezTo>
                      <a:pt x="16" y="30"/>
                      <a:pt x="18" y="31"/>
                      <a:pt x="20" y="32"/>
                    </a:cubicBezTo>
                    <a:cubicBezTo>
                      <a:pt x="21" y="33"/>
                      <a:pt x="22" y="34"/>
                      <a:pt x="23" y="36"/>
                    </a:cubicBezTo>
                    <a:cubicBezTo>
                      <a:pt x="25" y="40"/>
                      <a:pt x="27" y="44"/>
                      <a:pt x="28" y="48"/>
                    </a:cubicBezTo>
                    <a:cubicBezTo>
                      <a:pt x="29" y="50"/>
                      <a:pt x="30" y="51"/>
                      <a:pt x="32" y="51"/>
                    </a:cubicBezTo>
                    <a:cubicBezTo>
                      <a:pt x="35" y="51"/>
                      <a:pt x="38" y="51"/>
                      <a:pt x="42" y="51"/>
                    </a:cubicBezTo>
                    <a:cubicBezTo>
                      <a:pt x="43" y="51"/>
                      <a:pt x="44" y="50"/>
                      <a:pt x="43" y="49"/>
                    </a:cubicBezTo>
                    <a:close/>
                    <a:moveTo>
                      <a:pt x="18" y="21"/>
                    </a:moveTo>
                    <a:cubicBezTo>
                      <a:pt x="13" y="21"/>
                      <a:pt x="13" y="19"/>
                      <a:pt x="13" y="15"/>
                    </a:cubicBezTo>
                    <a:cubicBezTo>
                      <a:pt x="13" y="11"/>
                      <a:pt x="13" y="9"/>
                      <a:pt x="18" y="9"/>
                    </a:cubicBezTo>
                    <a:cubicBezTo>
                      <a:pt x="23" y="10"/>
                      <a:pt x="26" y="11"/>
                      <a:pt x="26" y="15"/>
                    </a:cubicBezTo>
                    <a:cubicBezTo>
                      <a:pt x="26" y="19"/>
                      <a:pt x="23" y="20"/>
                      <a:pt x="18"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07" name="Freeform 36"/>
              <p:cNvSpPr>
                <a:spLocks noEditPoints="1"/>
              </p:cNvSpPr>
              <p:nvPr/>
            </p:nvSpPr>
            <p:spPr bwMode="auto">
              <a:xfrm>
                <a:off x="7949" y="4245"/>
                <a:ext cx="37" cy="34"/>
              </a:xfrm>
              <a:custGeom>
                <a:avLst/>
                <a:gdLst>
                  <a:gd name="T0" fmla="*/ 55 w 57"/>
                  <a:gd name="T1" fmla="*/ 46 h 52"/>
                  <a:gd name="T2" fmla="*/ 41 w 57"/>
                  <a:gd name="T3" fmla="*/ 10 h 52"/>
                  <a:gd name="T4" fmla="*/ 26 w 57"/>
                  <a:gd name="T5" fmla="*/ 0 h 52"/>
                  <a:gd name="T6" fmla="*/ 21 w 57"/>
                  <a:gd name="T7" fmla="*/ 4 h 52"/>
                  <a:gd name="T8" fmla="*/ 4 w 57"/>
                  <a:gd name="T9" fmla="*/ 43 h 52"/>
                  <a:gd name="T10" fmla="*/ 9 w 57"/>
                  <a:gd name="T11" fmla="*/ 51 h 52"/>
                  <a:gd name="T12" fmla="*/ 16 w 57"/>
                  <a:gd name="T13" fmla="*/ 48 h 52"/>
                  <a:gd name="T14" fmla="*/ 26 w 57"/>
                  <a:gd name="T15" fmla="*/ 41 h 52"/>
                  <a:gd name="T16" fmla="*/ 29 w 57"/>
                  <a:gd name="T17" fmla="*/ 41 h 52"/>
                  <a:gd name="T18" fmla="*/ 33 w 57"/>
                  <a:gd name="T19" fmla="*/ 41 h 52"/>
                  <a:gd name="T20" fmla="*/ 42 w 57"/>
                  <a:gd name="T21" fmla="*/ 47 h 52"/>
                  <a:gd name="T22" fmla="*/ 47 w 57"/>
                  <a:gd name="T23" fmla="*/ 51 h 52"/>
                  <a:gd name="T24" fmla="*/ 53 w 57"/>
                  <a:gd name="T25" fmla="*/ 51 h 52"/>
                  <a:gd name="T26" fmla="*/ 55 w 57"/>
                  <a:gd name="T27" fmla="*/ 46 h 52"/>
                  <a:gd name="T28" fmla="*/ 35 w 57"/>
                  <a:gd name="T29" fmla="*/ 32 h 52"/>
                  <a:gd name="T30" fmla="*/ 27 w 57"/>
                  <a:gd name="T31" fmla="*/ 21 h 52"/>
                  <a:gd name="T32" fmla="*/ 30 w 57"/>
                  <a:gd name="T33" fmla="*/ 14 h 52"/>
                  <a:gd name="T34" fmla="*/ 36 w 57"/>
                  <a:gd name="T35" fmla="*/ 31 h 52"/>
                  <a:gd name="T36" fmla="*/ 35 w 57"/>
                  <a:gd name="T37"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2">
                    <a:moveTo>
                      <a:pt x="55" y="46"/>
                    </a:moveTo>
                    <a:cubicBezTo>
                      <a:pt x="51" y="34"/>
                      <a:pt x="46" y="22"/>
                      <a:pt x="41" y="10"/>
                    </a:cubicBezTo>
                    <a:cubicBezTo>
                      <a:pt x="37" y="0"/>
                      <a:pt x="37" y="0"/>
                      <a:pt x="26" y="0"/>
                    </a:cubicBezTo>
                    <a:cubicBezTo>
                      <a:pt x="23" y="0"/>
                      <a:pt x="22" y="1"/>
                      <a:pt x="21" y="4"/>
                    </a:cubicBezTo>
                    <a:cubicBezTo>
                      <a:pt x="15" y="17"/>
                      <a:pt x="9" y="30"/>
                      <a:pt x="4" y="43"/>
                    </a:cubicBezTo>
                    <a:cubicBezTo>
                      <a:pt x="0" y="51"/>
                      <a:pt x="0" y="51"/>
                      <a:pt x="9" y="51"/>
                    </a:cubicBezTo>
                    <a:cubicBezTo>
                      <a:pt x="12" y="51"/>
                      <a:pt x="15" y="52"/>
                      <a:pt x="16" y="48"/>
                    </a:cubicBezTo>
                    <a:cubicBezTo>
                      <a:pt x="17" y="42"/>
                      <a:pt x="20" y="40"/>
                      <a:pt x="26" y="41"/>
                    </a:cubicBezTo>
                    <a:cubicBezTo>
                      <a:pt x="27" y="41"/>
                      <a:pt x="28" y="41"/>
                      <a:pt x="29" y="41"/>
                    </a:cubicBezTo>
                    <a:cubicBezTo>
                      <a:pt x="30" y="41"/>
                      <a:pt x="32" y="41"/>
                      <a:pt x="33" y="41"/>
                    </a:cubicBezTo>
                    <a:cubicBezTo>
                      <a:pt x="38" y="40"/>
                      <a:pt x="41" y="42"/>
                      <a:pt x="42" y="47"/>
                    </a:cubicBezTo>
                    <a:cubicBezTo>
                      <a:pt x="42" y="50"/>
                      <a:pt x="44" y="51"/>
                      <a:pt x="47" y="51"/>
                    </a:cubicBezTo>
                    <a:cubicBezTo>
                      <a:pt x="49" y="51"/>
                      <a:pt x="51" y="51"/>
                      <a:pt x="53" y="51"/>
                    </a:cubicBezTo>
                    <a:cubicBezTo>
                      <a:pt x="56" y="51"/>
                      <a:pt x="57" y="50"/>
                      <a:pt x="55" y="46"/>
                    </a:cubicBezTo>
                    <a:close/>
                    <a:moveTo>
                      <a:pt x="35" y="32"/>
                    </a:moveTo>
                    <a:cubicBezTo>
                      <a:pt x="22" y="33"/>
                      <a:pt x="22" y="33"/>
                      <a:pt x="27" y="21"/>
                    </a:cubicBezTo>
                    <a:cubicBezTo>
                      <a:pt x="27" y="19"/>
                      <a:pt x="28" y="17"/>
                      <a:pt x="30" y="14"/>
                    </a:cubicBezTo>
                    <a:cubicBezTo>
                      <a:pt x="32" y="20"/>
                      <a:pt x="34" y="26"/>
                      <a:pt x="36" y="31"/>
                    </a:cubicBezTo>
                    <a:cubicBezTo>
                      <a:pt x="36" y="32"/>
                      <a:pt x="36" y="32"/>
                      <a:pt x="35"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08" name="Freeform 37"/>
              <p:cNvSpPr>
                <a:spLocks/>
              </p:cNvSpPr>
              <p:nvPr/>
            </p:nvSpPr>
            <p:spPr bwMode="auto">
              <a:xfrm>
                <a:off x="7111" y="4244"/>
                <a:ext cx="26" cy="35"/>
              </a:xfrm>
              <a:custGeom>
                <a:avLst/>
                <a:gdLst>
                  <a:gd name="T0" fmla="*/ 37 w 40"/>
                  <a:gd name="T1" fmla="*/ 16 h 54"/>
                  <a:gd name="T2" fmla="*/ 27 w 40"/>
                  <a:gd name="T3" fmla="*/ 12 h 54"/>
                  <a:gd name="T4" fmla="*/ 22 w 40"/>
                  <a:gd name="T5" fmla="*/ 11 h 54"/>
                  <a:gd name="T6" fmla="*/ 14 w 40"/>
                  <a:gd name="T7" fmla="*/ 14 h 54"/>
                  <a:gd name="T8" fmla="*/ 20 w 40"/>
                  <a:gd name="T9" fmla="*/ 20 h 54"/>
                  <a:gd name="T10" fmla="*/ 30 w 40"/>
                  <a:gd name="T11" fmla="*/ 25 h 54"/>
                  <a:gd name="T12" fmla="*/ 39 w 40"/>
                  <a:gd name="T13" fmla="*/ 41 h 54"/>
                  <a:gd name="T14" fmla="*/ 27 w 40"/>
                  <a:gd name="T15" fmla="*/ 53 h 54"/>
                  <a:gd name="T16" fmla="*/ 7 w 40"/>
                  <a:gd name="T17" fmla="*/ 51 h 54"/>
                  <a:gd name="T18" fmla="*/ 1 w 40"/>
                  <a:gd name="T19" fmla="*/ 44 h 54"/>
                  <a:gd name="T20" fmla="*/ 1 w 40"/>
                  <a:gd name="T21" fmla="*/ 38 h 54"/>
                  <a:gd name="T22" fmla="*/ 7 w 40"/>
                  <a:gd name="T23" fmla="*/ 40 h 54"/>
                  <a:gd name="T24" fmla="*/ 21 w 40"/>
                  <a:gd name="T25" fmla="*/ 44 h 54"/>
                  <a:gd name="T26" fmla="*/ 26 w 40"/>
                  <a:gd name="T27" fmla="*/ 40 h 54"/>
                  <a:gd name="T28" fmla="*/ 22 w 40"/>
                  <a:gd name="T29" fmla="*/ 35 h 54"/>
                  <a:gd name="T30" fmla="*/ 9 w 40"/>
                  <a:gd name="T31" fmla="*/ 30 h 54"/>
                  <a:gd name="T32" fmla="*/ 1 w 40"/>
                  <a:gd name="T33" fmla="*/ 14 h 54"/>
                  <a:gd name="T34" fmla="*/ 13 w 40"/>
                  <a:gd name="T35" fmla="*/ 2 h 54"/>
                  <a:gd name="T36" fmla="*/ 35 w 40"/>
                  <a:gd name="T37" fmla="*/ 4 h 54"/>
                  <a:gd name="T38" fmla="*/ 37 w 40"/>
                  <a:gd name="T39" fmla="*/ 7 h 54"/>
                  <a:gd name="T40" fmla="*/ 37 w 40"/>
                  <a:gd name="T41" fmla="*/ 1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54">
                    <a:moveTo>
                      <a:pt x="37" y="16"/>
                    </a:moveTo>
                    <a:cubicBezTo>
                      <a:pt x="33" y="14"/>
                      <a:pt x="30" y="13"/>
                      <a:pt x="27" y="12"/>
                    </a:cubicBezTo>
                    <a:cubicBezTo>
                      <a:pt x="25" y="12"/>
                      <a:pt x="24" y="11"/>
                      <a:pt x="22" y="11"/>
                    </a:cubicBezTo>
                    <a:cubicBezTo>
                      <a:pt x="19" y="11"/>
                      <a:pt x="15" y="10"/>
                      <a:pt x="14" y="14"/>
                    </a:cubicBezTo>
                    <a:cubicBezTo>
                      <a:pt x="12" y="18"/>
                      <a:pt x="17" y="19"/>
                      <a:pt x="20" y="20"/>
                    </a:cubicBezTo>
                    <a:cubicBezTo>
                      <a:pt x="23" y="22"/>
                      <a:pt x="27" y="23"/>
                      <a:pt x="30" y="25"/>
                    </a:cubicBezTo>
                    <a:cubicBezTo>
                      <a:pt x="37" y="28"/>
                      <a:pt x="40" y="33"/>
                      <a:pt x="39" y="41"/>
                    </a:cubicBezTo>
                    <a:cubicBezTo>
                      <a:pt x="38" y="47"/>
                      <a:pt x="34" y="51"/>
                      <a:pt x="27" y="53"/>
                    </a:cubicBezTo>
                    <a:cubicBezTo>
                      <a:pt x="20" y="54"/>
                      <a:pt x="13" y="54"/>
                      <a:pt x="7" y="51"/>
                    </a:cubicBezTo>
                    <a:cubicBezTo>
                      <a:pt x="3" y="50"/>
                      <a:pt x="0" y="48"/>
                      <a:pt x="1" y="44"/>
                    </a:cubicBezTo>
                    <a:cubicBezTo>
                      <a:pt x="2" y="42"/>
                      <a:pt x="1" y="40"/>
                      <a:pt x="1" y="38"/>
                    </a:cubicBezTo>
                    <a:cubicBezTo>
                      <a:pt x="4" y="38"/>
                      <a:pt x="5" y="39"/>
                      <a:pt x="7" y="40"/>
                    </a:cubicBezTo>
                    <a:cubicBezTo>
                      <a:pt x="11" y="42"/>
                      <a:pt x="16" y="44"/>
                      <a:pt x="21" y="44"/>
                    </a:cubicBezTo>
                    <a:cubicBezTo>
                      <a:pt x="23" y="43"/>
                      <a:pt x="25" y="43"/>
                      <a:pt x="26" y="40"/>
                    </a:cubicBezTo>
                    <a:cubicBezTo>
                      <a:pt x="26" y="37"/>
                      <a:pt x="24" y="36"/>
                      <a:pt x="22" y="35"/>
                    </a:cubicBezTo>
                    <a:cubicBezTo>
                      <a:pt x="18" y="33"/>
                      <a:pt x="13" y="32"/>
                      <a:pt x="9" y="30"/>
                    </a:cubicBezTo>
                    <a:cubicBezTo>
                      <a:pt x="3" y="26"/>
                      <a:pt x="0" y="21"/>
                      <a:pt x="1" y="14"/>
                    </a:cubicBezTo>
                    <a:cubicBezTo>
                      <a:pt x="1" y="8"/>
                      <a:pt x="6" y="4"/>
                      <a:pt x="13" y="2"/>
                    </a:cubicBezTo>
                    <a:cubicBezTo>
                      <a:pt x="21" y="0"/>
                      <a:pt x="28" y="2"/>
                      <a:pt x="35" y="4"/>
                    </a:cubicBezTo>
                    <a:cubicBezTo>
                      <a:pt x="36" y="5"/>
                      <a:pt x="37" y="6"/>
                      <a:pt x="37" y="7"/>
                    </a:cubicBezTo>
                    <a:cubicBezTo>
                      <a:pt x="37" y="10"/>
                      <a:pt x="37" y="13"/>
                      <a:pt x="37"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09" name="Freeform 38"/>
              <p:cNvSpPr>
                <a:spLocks/>
              </p:cNvSpPr>
              <p:nvPr/>
            </p:nvSpPr>
            <p:spPr bwMode="auto">
              <a:xfrm>
                <a:off x="8282" y="4245"/>
                <a:ext cx="23" cy="34"/>
              </a:xfrm>
              <a:custGeom>
                <a:avLst/>
                <a:gdLst>
                  <a:gd name="T0" fmla="*/ 17 w 36"/>
                  <a:gd name="T1" fmla="*/ 51 h 51"/>
                  <a:gd name="T2" fmla="*/ 3 w 36"/>
                  <a:gd name="T3" fmla="*/ 51 h 51"/>
                  <a:gd name="T4" fmla="*/ 0 w 36"/>
                  <a:gd name="T5" fmla="*/ 48 h 51"/>
                  <a:gd name="T6" fmla="*/ 0 w 36"/>
                  <a:gd name="T7" fmla="*/ 3 h 51"/>
                  <a:gd name="T8" fmla="*/ 3 w 36"/>
                  <a:gd name="T9" fmla="*/ 0 h 51"/>
                  <a:gd name="T10" fmla="*/ 31 w 36"/>
                  <a:gd name="T11" fmla="*/ 0 h 51"/>
                  <a:gd name="T12" fmla="*/ 34 w 36"/>
                  <a:gd name="T13" fmla="*/ 6 h 51"/>
                  <a:gd name="T14" fmla="*/ 31 w 36"/>
                  <a:gd name="T15" fmla="*/ 10 h 51"/>
                  <a:gd name="T16" fmla="*/ 16 w 36"/>
                  <a:gd name="T17" fmla="*/ 10 h 51"/>
                  <a:gd name="T18" fmla="*/ 13 w 36"/>
                  <a:gd name="T19" fmla="*/ 15 h 51"/>
                  <a:gd name="T20" fmla="*/ 16 w 36"/>
                  <a:gd name="T21" fmla="*/ 20 h 51"/>
                  <a:gd name="T22" fmla="*/ 30 w 36"/>
                  <a:gd name="T23" fmla="*/ 20 h 51"/>
                  <a:gd name="T24" fmla="*/ 33 w 36"/>
                  <a:gd name="T25" fmla="*/ 25 h 51"/>
                  <a:gd name="T26" fmla="*/ 29 w 36"/>
                  <a:gd name="T27" fmla="*/ 29 h 51"/>
                  <a:gd name="T28" fmla="*/ 17 w 36"/>
                  <a:gd name="T29" fmla="*/ 29 h 51"/>
                  <a:gd name="T30" fmla="*/ 13 w 36"/>
                  <a:gd name="T31" fmla="*/ 33 h 51"/>
                  <a:gd name="T32" fmla="*/ 20 w 36"/>
                  <a:gd name="T33" fmla="*/ 41 h 51"/>
                  <a:gd name="T34" fmla="*/ 31 w 36"/>
                  <a:gd name="T35" fmla="*/ 41 h 51"/>
                  <a:gd name="T36" fmla="*/ 35 w 36"/>
                  <a:gd name="T37" fmla="*/ 46 h 51"/>
                  <a:gd name="T38" fmla="*/ 31 w 36"/>
                  <a:gd name="T39" fmla="*/ 51 h 51"/>
                  <a:gd name="T40" fmla="*/ 17 w 36"/>
                  <a:gd name="T4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51">
                    <a:moveTo>
                      <a:pt x="17" y="51"/>
                    </a:moveTo>
                    <a:cubicBezTo>
                      <a:pt x="12" y="51"/>
                      <a:pt x="8" y="51"/>
                      <a:pt x="3" y="51"/>
                    </a:cubicBezTo>
                    <a:cubicBezTo>
                      <a:pt x="1" y="51"/>
                      <a:pt x="0" y="50"/>
                      <a:pt x="0" y="48"/>
                    </a:cubicBezTo>
                    <a:cubicBezTo>
                      <a:pt x="0" y="33"/>
                      <a:pt x="0" y="18"/>
                      <a:pt x="0" y="3"/>
                    </a:cubicBezTo>
                    <a:cubicBezTo>
                      <a:pt x="0" y="1"/>
                      <a:pt x="1" y="0"/>
                      <a:pt x="3" y="0"/>
                    </a:cubicBezTo>
                    <a:cubicBezTo>
                      <a:pt x="12" y="0"/>
                      <a:pt x="22" y="0"/>
                      <a:pt x="31" y="0"/>
                    </a:cubicBezTo>
                    <a:cubicBezTo>
                      <a:pt x="36" y="0"/>
                      <a:pt x="33" y="3"/>
                      <a:pt x="34" y="6"/>
                    </a:cubicBezTo>
                    <a:cubicBezTo>
                      <a:pt x="34" y="8"/>
                      <a:pt x="34" y="10"/>
                      <a:pt x="31" y="10"/>
                    </a:cubicBezTo>
                    <a:cubicBezTo>
                      <a:pt x="26" y="10"/>
                      <a:pt x="21" y="10"/>
                      <a:pt x="16" y="10"/>
                    </a:cubicBezTo>
                    <a:cubicBezTo>
                      <a:pt x="11" y="10"/>
                      <a:pt x="13" y="13"/>
                      <a:pt x="13" y="15"/>
                    </a:cubicBezTo>
                    <a:cubicBezTo>
                      <a:pt x="13" y="17"/>
                      <a:pt x="11" y="20"/>
                      <a:pt x="16" y="20"/>
                    </a:cubicBezTo>
                    <a:cubicBezTo>
                      <a:pt x="20" y="19"/>
                      <a:pt x="25" y="20"/>
                      <a:pt x="30" y="20"/>
                    </a:cubicBezTo>
                    <a:cubicBezTo>
                      <a:pt x="34" y="19"/>
                      <a:pt x="33" y="23"/>
                      <a:pt x="33" y="25"/>
                    </a:cubicBezTo>
                    <a:cubicBezTo>
                      <a:pt x="33" y="27"/>
                      <a:pt x="33" y="30"/>
                      <a:pt x="29" y="29"/>
                    </a:cubicBezTo>
                    <a:cubicBezTo>
                      <a:pt x="25" y="29"/>
                      <a:pt x="21" y="29"/>
                      <a:pt x="17" y="29"/>
                    </a:cubicBezTo>
                    <a:cubicBezTo>
                      <a:pt x="14" y="29"/>
                      <a:pt x="13" y="30"/>
                      <a:pt x="13" y="33"/>
                    </a:cubicBezTo>
                    <a:cubicBezTo>
                      <a:pt x="13" y="43"/>
                      <a:pt x="12" y="41"/>
                      <a:pt x="20" y="41"/>
                    </a:cubicBezTo>
                    <a:cubicBezTo>
                      <a:pt x="24" y="41"/>
                      <a:pt x="28" y="41"/>
                      <a:pt x="31" y="41"/>
                    </a:cubicBezTo>
                    <a:cubicBezTo>
                      <a:pt x="35" y="41"/>
                      <a:pt x="35" y="43"/>
                      <a:pt x="35" y="46"/>
                    </a:cubicBezTo>
                    <a:cubicBezTo>
                      <a:pt x="34" y="48"/>
                      <a:pt x="36" y="51"/>
                      <a:pt x="31" y="51"/>
                    </a:cubicBezTo>
                    <a:cubicBezTo>
                      <a:pt x="27" y="51"/>
                      <a:pt x="22" y="51"/>
                      <a:pt x="17" y="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10" name="Freeform 39"/>
              <p:cNvSpPr>
                <a:spLocks/>
              </p:cNvSpPr>
              <p:nvPr/>
            </p:nvSpPr>
            <p:spPr bwMode="auto">
              <a:xfrm>
                <a:off x="7453" y="4245"/>
                <a:ext cx="22" cy="34"/>
              </a:xfrm>
              <a:custGeom>
                <a:avLst/>
                <a:gdLst>
                  <a:gd name="T0" fmla="*/ 0 w 34"/>
                  <a:gd name="T1" fmla="*/ 25 h 51"/>
                  <a:gd name="T2" fmla="*/ 0 w 34"/>
                  <a:gd name="T3" fmla="*/ 4 h 51"/>
                  <a:gd name="T4" fmla="*/ 3 w 34"/>
                  <a:gd name="T5" fmla="*/ 0 h 51"/>
                  <a:gd name="T6" fmla="*/ 30 w 34"/>
                  <a:gd name="T7" fmla="*/ 0 h 51"/>
                  <a:gd name="T8" fmla="*/ 33 w 34"/>
                  <a:gd name="T9" fmla="*/ 5 h 51"/>
                  <a:gd name="T10" fmla="*/ 30 w 34"/>
                  <a:gd name="T11" fmla="*/ 10 h 51"/>
                  <a:gd name="T12" fmla="*/ 16 w 34"/>
                  <a:gd name="T13" fmla="*/ 10 h 51"/>
                  <a:gd name="T14" fmla="*/ 13 w 34"/>
                  <a:gd name="T15" fmla="*/ 13 h 51"/>
                  <a:gd name="T16" fmla="*/ 13 w 34"/>
                  <a:gd name="T17" fmla="*/ 18 h 51"/>
                  <a:gd name="T18" fmla="*/ 16 w 34"/>
                  <a:gd name="T19" fmla="*/ 20 h 51"/>
                  <a:gd name="T20" fmla="*/ 29 w 34"/>
                  <a:gd name="T21" fmla="*/ 20 h 51"/>
                  <a:gd name="T22" fmla="*/ 32 w 34"/>
                  <a:gd name="T23" fmla="*/ 25 h 51"/>
                  <a:gd name="T24" fmla="*/ 29 w 34"/>
                  <a:gd name="T25" fmla="*/ 30 h 51"/>
                  <a:gd name="T26" fmla="*/ 18 w 34"/>
                  <a:gd name="T27" fmla="*/ 30 h 51"/>
                  <a:gd name="T28" fmla="*/ 13 w 34"/>
                  <a:gd name="T29" fmla="*/ 35 h 51"/>
                  <a:gd name="T30" fmla="*/ 13 w 34"/>
                  <a:gd name="T31" fmla="*/ 47 h 51"/>
                  <a:gd name="T32" fmla="*/ 9 w 34"/>
                  <a:gd name="T33" fmla="*/ 51 h 51"/>
                  <a:gd name="T34" fmla="*/ 0 w 34"/>
                  <a:gd name="T35" fmla="*/ 42 h 51"/>
                  <a:gd name="T36" fmla="*/ 0 w 34"/>
                  <a:gd name="T37"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51">
                    <a:moveTo>
                      <a:pt x="0" y="25"/>
                    </a:moveTo>
                    <a:cubicBezTo>
                      <a:pt x="0" y="18"/>
                      <a:pt x="0" y="11"/>
                      <a:pt x="0" y="4"/>
                    </a:cubicBezTo>
                    <a:cubicBezTo>
                      <a:pt x="0" y="1"/>
                      <a:pt x="1" y="0"/>
                      <a:pt x="3" y="0"/>
                    </a:cubicBezTo>
                    <a:cubicBezTo>
                      <a:pt x="12" y="0"/>
                      <a:pt x="21" y="0"/>
                      <a:pt x="30" y="0"/>
                    </a:cubicBezTo>
                    <a:cubicBezTo>
                      <a:pt x="34" y="0"/>
                      <a:pt x="33" y="3"/>
                      <a:pt x="33" y="5"/>
                    </a:cubicBezTo>
                    <a:cubicBezTo>
                      <a:pt x="33" y="7"/>
                      <a:pt x="34" y="10"/>
                      <a:pt x="30" y="10"/>
                    </a:cubicBezTo>
                    <a:cubicBezTo>
                      <a:pt x="25" y="10"/>
                      <a:pt x="21" y="10"/>
                      <a:pt x="16" y="10"/>
                    </a:cubicBezTo>
                    <a:cubicBezTo>
                      <a:pt x="14" y="10"/>
                      <a:pt x="13" y="10"/>
                      <a:pt x="13" y="13"/>
                    </a:cubicBezTo>
                    <a:cubicBezTo>
                      <a:pt x="13" y="15"/>
                      <a:pt x="13" y="16"/>
                      <a:pt x="13" y="18"/>
                    </a:cubicBezTo>
                    <a:cubicBezTo>
                      <a:pt x="13" y="20"/>
                      <a:pt x="14" y="21"/>
                      <a:pt x="16" y="20"/>
                    </a:cubicBezTo>
                    <a:cubicBezTo>
                      <a:pt x="20" y="20"/>
                      <a:pt x="24" y="21"/>
                      <a:pt x="29" y="20"/>
                    </a:cubicBezTo>
                    <a:cubicBezTo>
                      <a:pt x="33" y="20"/>
                      <a:pt x="32" y="23"/>
                      <a:pt x="32" y="25"/>
                    </a:cubicBezTo>
                    <a:cubicBezTo>
                      <a:pt x="32" y="27"/>
                      <a:pt x="33" y="30"/>
                      <a:pt x="29" y="30"/>
                    </a:cubicBezTo>
                    <a:cubicBezTo>
                      <a:pt x="25" y="30"/>
                      <a:pt x="21" y="30"/>
                      <a:pt x="18" y="30"/>
                    </a:cubicBezTo>
                    <a:cubicBezTo>
                      <a:pt x="14" y="30"/>
                      <a:pt x="13" y="31"/>
                      <a:pt x="13" y="35"/>
                    </a:cubicBezTo>
                    <a:cubicBezTo>
                      <a:pt x="13" y="39"/>
                      <a:pt x="13" y="43"/>
                      <a:pt x="13" y="47"/>
                    </a:cubicBezTo>
                    <a:cubicBezTo>
                      <a:pt x="13" y="50"/>
                      <a:pt x="12" y="51"/>
                      <a:pt x="9" y="51"/>
                    </a:cubicBezTo>
                    <a:cubicBezTo>
                      <a:pt x="0" y="51"/>
                      <a:pt x="0" y="51"/>
                      <a:pt x="0" y="42"/>
                    </a:cubicBezTo>
                    <a:cubicBezTo>
                      <a:pt x="0" y="36"/>
                      <a:pt x="0" y="31"/>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11" name="Freeform 40"/>
              <p:cNvSpPr>
                <a:spLocks/>
              </p:cNvSpPr>
              <p:nvPr/>
            </p:nvSpPr>
            <p:spPr bwMode="auto">
              <a:xfrm>
                <a:off x="7614" y="4245"/>
                <a:ext cx="33" cy="34"/>
              </a:xfrm>
              <a:custGeom>
                <a:avLst/>
                <a:gdLst>
                  <a:gd name="T0" fmla="*/ 26 w 50"/>
                  <a:gd name="T1" fmla="*/ 0 h 51"/>
                  <a:gd name="T2" fmla="*/ 46 w 50"/>
                  <a:gd name="T3" fmla="*/ 0 h 51"/>
                  <a:gd name="T4" fmla="*/ 49 w 50"/>
                  <a:gd name="T5" fmla="*/ 5 h 51"/>
                  <a:gd name="T6" fmla="*/ 46 w 50"/>
                  <a:gd name="T7" fmla="*/ 10 h 51"/>
                  <a:gd name="T8" fmla="*/ 45 w 50"/>
                  <a:gd name="T9" fmla="*/ 10 h 51"/>
                  <a:gd name="T10" fmla="*/ 33 w 50"/>
                  <a:gd name="T11" fmla="*/ 11 h 51"/>
                  <a:gd name="T12" fmla="*/ 33 w 50"/>
                  <a:gd name="T13" fmla="*/ 22 h 51"/>
                  <a:gd name="T14" fmla="*/ 33 w 50"/>
                  <a:gd name="T15" fmla="*/ 47 h 51"/>
                  <a:gd name="T16" fmla="*/ 29 w 50"/>
                  <a:gd name="T17" fmla="*/ 51 h 51"/>
                  <a:gd name="T18" fmla="*/ 19 w 50"/>
                  <a:gd name="T19" fmla="*/ 41 h 51"/>
                  <a:gd name="T20" fmla="*/ 19 w 50"/>
                  <a:gd name="T21" fmla="*/ 14 h 51"/>
                  <a:gd name="T22" fmla="*/ 14 w 50"/>
                  <a:gd name="T23" fmla="*/ 10 h 51"/>
                  <a:gd name="T24" fmla="*/ 8 w 50"/>
                  <a:gd name="T25" fmla="*/ 10 h 51"/>
                  <a:gd name="T26" fmla="*/ 2 w 50"/>
                  <a:gd name="T27" fmla="*/ 2 h 51"/>
                  <a:gd name="T28" fmla="*/ 6 w 50"/>
                  <a:gd name="T29" fmla="*/ 0 h 51"/>
                  <a:gd name="T30" fmla="*/ 26 w 50"/>
                  <a:gd name="T3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51">
                    <a:moveTo>
                      <a:pt x="26" y="0"/>
                    </a:moveTo>
                    <a:cubicBezTo>
                      <a:pt x="32" y="0"/>
                      <a:pt x="39" y="0"/>
                      <a:pt x="46" y="0"/>
                    </a:cubicBezTo>
                    <a:cubicBezTo>
                      <a:pt x="50" y="0"/>
                      <a:pt x="49" y="3"/>
                      <a:pt x="49" y="5"/>
                    </a:cubicBezTo>
                    <a:cubicBezTo>
                      <a:pt x="49" y="8"/>
                      <a:pt x="50" y="10"/>
                      <a:pt x="46" y="10"/>
                    </a:cubicBezTo>
                    <a:cubicBezTo>
                      <a:pt x="45" y="10"/>
                      <a:pt x="45" y="10"/>
                      <a:pt x="45" y="10"/>
                    </a:cubicBezTo>
                    <a:cubicBezTo>
                      <a:pt x="41" y="10"/>
                      <a:pt x="36" y="8"/>
                      <a:pt x="33" y="11"/>
                    </a:cubicBezTo>
                    <a:cubicBezTo>
                      <a:pt x="31" y="13"/>
                      <a:pt x="33" y="18"/>
                      <a:pt x="33" y="22"/>
                    </a:cubicBezTo>
                    <a:cubicBezTo>
                      <a:pt x="33" y="30"/>
                      <a:pt x="33" y="39"/>
                      <a:pt x="33" y="47"/>
                    </a:cubicBezTo>
                    <a:cubicBezTo>
                      <a:pt x="33" y="50"/>
                      <a:pt x="32" y="51"/>
                      <a:pt x="29" y="51"/>
                    </a:cubicBezTo>
                    <a:cubicBezTo>
                      <a:pt x="19" y="51"/>
                      <a:pt x="19" y="51"/>
                      <a:pt x="19" y="41"/>
                    </a:cubicBezTo>
                    <a:cubicBezTo>
                      <a:pt x="19" y="32"/>
                      <a:pt x="19" y="23"/>
                      <a:pt x="19" y="14"/>
                    </a:cubicBezTo>
                    <a:cubicBezTo>
                      <a:pt x="19" y="10"/>
                      <a:pt x="18" y="9"/>
                      <a:pt x="14" y="10"/>
                    </a:cubicBezTo>
                    <a:cubicBezTo>
                      <a:pt x="12" y="10"/>
                      <a:pt x="10" y="10"/>
                      <a:pt x="8" y="10"/>
                    </a:cubicBezTo>
                    <a:cubicBezTo>
                      <a:pt x="3" y="10"/>
                      <a:pt x="0" y="6"/>
                      <a:pt x="2" y="2"/>
                    </a:cubicBezTo>
                    <a:cubicBezTo>
                      <a:pt x="3" y="0"/>
                      <a:pt x="5" y="0"/>
                      <a:pt x="6" y="0"/>
                    </a:cubicBezTo>
                    <a:cubicBezTo>
                      <a:pt x="12" y="0"/>
                      <a:pt x="19" y="0"/>
                      <a:pt x="2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12" name="Freeform 41"/>
              <p:cNvSpPr>
                <a:spLocks noEditPoints="1"/>
              </p:cNvSpPr>
              <p:nvPr/>
            </p:nvSpPr>
            <p:spPr bwMode="auto">
              <a:xfrm>
                <a:off x="8370" y="4068"/>
                <a:ext cx="28" cy="29"/>
              </a:xfrm>
              <a:custGeom>
                <a:avLst/>
                <a:gdLst>
                  <a:gd name="T0" fmla="*/ 43 w 43"/>
                  <a:gd name="T1" fmla="*/ 21 h 44"/>
                  <a:gd name="T2" fmla="*/ 22 w 43"/>
                  <a:gd name="T3" fmla="*/ 44 h 44"/>
                  <a:gd name="T4" fmla="*/ 0 w 43"/>
                  <a:gd name="T5" fmla="*/ 22 h 44"/>
                  <a:gd name="T6" fmla="*/ 22 w 43"/>
                  <a:gd name="T7" fmla="*/ 0 h 44"/>
                  <a:gd name="T8" fmla="*/ 43 w 43"/>
                  <a:gd name="T9" fmla="*/ 21 h 44"/>
                  <a:gd name="T10" fmla="*/ 4 w 43"/>
                  <a:gd name="T11" fmla="*/ 21 h 44"/>
                  <a:gd name="T12" fmla="*/ 21 w 43"/>
                  <a:gd name="T13" fmla="*/ 40 h 44"/>
                  <a:gd name="T14" fmla="*/ 39 w 43"/>
                  <a:gd name="T15" fmla="*/ 22 h 44"/>
                  <a:gd name="T16" fmla="*/ 22 w 43"/>
                  <a:gd name="T17" fmla="*/ 3 h 44"/>
                  <a:gd name="T18" fmla="*/ 4 w 43"/>
                  <a:gd name="T19"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4">
                    <a:moveTo>
                      <a:pt x="43" y="21"/>
                    </a:moveTo>
                    <a:cubicBezTo>
                      <a:pt x="43" y="34"/>
                      <a:pt x="34" y="44"/>
                      <a:pt x="22" y="44"/>
                    </a:cubicBezTo>
                    <a:cubicBezTo>
                      <a:pt x="9" y="44"/>
                      <a:pt x="0" y="34"/>
                      <a:pt x="0" y="22"/>
                    </a:cubicBezTo>
                    <a:cubicBezTo>
                      <a:pt x="0" y="9"/>
                      <a:pt x="9" y="0"/>
                      <a:pt x="22" y="0"/>
                    </a:cubicBezTo>
                    <a:cubicBezTo>
                      <a:pt x="34" y="0"/>
                      <a:pt x="43" y="9"/>
                      <a:pt x="43" y="21"/>
                    </a:cubicBezTo>
                    <a:close/>
                    <a:moveTo>
                      <a:pt x="4" y="21"/>
                    </a:moveTo>
                    <a:cubicBezTo>
                      <a:pt x="4" y="31"/>
                      <a:pt x="11" y="40"/>
                      <a:pt x="21" y="40"/>
                    </a:cubicBezTo>
                    <a:cubicBezTo>
                      <a:pt x="31" y="40"/>
                      <a:pt x="39" y="32"/>
                      <a:pt x="39" y="22"/>
                    </a:cubicBezTo>
                    <a:cubicBezTo>
                      <a:pt x="39" y="12"/>
                      <a:pt x="31" y="4"/>
                      <a:pt x="22" y="3"/>
                    </a:cubicBezTo>
                    <a:cubicBezTo>
                      <a:pt x="12" y="3"/>
                      <a:pt x="4" y="11"/>
                      <a:pt x="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13" name="Freeform 42"/>
              <p:cNvSpPr>
                <a:spLocks noEditPoints="1"/>
              </p:cNvSpPr>
              <p:nvPr/>
            </p:nvSpPr>
            <p:spPr bwMode="auto">
              <a:xfrm>
                <a:off x="8377" y="4073"/>
                <a:ext cx="13" cy="18"/>
              </a:xfrm>
              <a:custGeom>
                <a:avLst/>
                <a:gdLst>
                  <a:gd name="T0" fmla="*/ 2 w 20"/>
                  <a:gd name="T1" fmla="*/ 14 h 27"/>
                  <a:gd name="T2" fmla="*/ 2 w 20"/>
                  <a:gd name="T3" fmla="*/ 9 h 27"/>
                  <a:gd name="T4" fmla="*/ 4 w 20"/>
                  <a:gd name="T5" fmla="*/ 2 h 27"/>
                  <a:gd name="T6" fmla="*/ 18 w 20"/>
                  <a:gd name="T7" fmla="*/ 4 h 27"/>
                  <a:gd name="T8" fmla="*/ 18 w 20"/>
                  <a:gd name="T9" fmla="*/ 12 h 27"/>
                  <a:gd name="T10" fmla="*/ 17 w 20"/>
                  <a:gd name="T11" fmla="*/ 17 h 27"/>
                  <a:gd name="T12" fmla="*/ 20 w 20"/>
                  <a:gd name="T13" fmla="*/ 25 h 27"/>
                  <a:gd name="T14" fmla="*/ 19 w 20"/>
                  <a:gd name="T15" fmla="*/ 26 h 27"/>
                  <a:gd name="T16" fmla="*/ 15 w 20"/>
                  <a:gd name="T17" fmla="*/ 25 h 27"/>
                  <a:gd name="T18" fmla="*/ 14 w 20"/>
                  <a:gd name="T19" fmla="*/ 20 h 27"/>
                  <a:gd name="T20" fmla="*/ 9 w 20"/>
                  <a:gd name="T21" fmla="*/ 16 h 27"/>
                  <a:gd name="T22" fmla="*/ 6 w 20"/>
                  <a:gd name="T23" fmla="*/ 21 h 27"/>
                  <a:gd name="T24" fmla="*/ 6 w 20"/>
                  <a:gd name="T25" fmla="*/ 24 h 27"/>
                  <a:gd name="T26" fmla="*/ 4 w 20"/>
                  <a:gd name="T27" fmla="*/ 26 h 27"/>
                  <a:gd name="T28" fmla="*/ 2 w 20"/>
                  <a:gd name="T29" fmla="*/ 24 h 27"/>
                  <a:gd name="T30" fmla="*/ 2 w 20"/>
                  <a:gd name="T31" fmla="*/ 14 h 27"/>
                  <a:gd name="T32" fmla="*/ 9 w 20"/>
                  <a:gd name="T33" fmla="*/ 4 h 27"/>
                  <a:gd name="T34" fmla="*/ 6 w 20"/>
                  <a:gd name="T35" fmla="*/ 7 h 27"/>
                  <a:gd name="T36" fmla="*/ 8 w 20"/>
                  <a:gd name="T37" fmla="*/ 13 h 27"/>
                  <a:gd name="T38" fmla="*/ 15 w 20"/>
                  <a:gd name="T39" fmla="*/ 9 h 27"/>
                  <a:gd name="T40" fmla="*/ 9 w 20"/>
                  <a:gd name="T41"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7">
                    <a:moveTo>
                      <a:pt x="2" y="14"/>
                    </a:moveTo>
                    <a:cubicBezTo>
                      <a:pt x="2" y="12"/>
                      <a:pt x="2" y="11"/>
                      <a:pt x="2" y="9"/>
                    </a:cubicBezTo>
                    <a:cubicBezTo>
                      <a:pt x="3" y="7"/>
                      <a:pt x="0" y="3"/>
                      <a:pt x="4" y="2"/>
                    </a:cubicBezTo>
                    <a:cubicBezTo>
                      <a:pt x="8" y="1"/>
                      <a:pt x="14" y="0"/>
                      <a:pt x="18" y="4"/>
                    </a:cubicBezTo>
                    <a:cubicBezTo>
                      <a:pt x="20" y="6"/>
                      <a:pt x="20" y="10"/>
                      <a:pt x="18" y="12"/>
                    </a:cubicBezTo>
                    <a:cubicBezTo>
                      <a:pt x="16" y="14"/>
                      <a:pt x="16" y="15"/>
                      <a:pt x="17" y="17"/>
                    </a:cubicBezTo>
                    <a:cubicBezTo>
                      <a:pt x="19" y="19"/>
                      <a:pt x="19" y="22"/>
                      <a:pt x="20" y="25"/>
                    </a:cubicBezTo>
                    <a:cubicBezTo>
                      <a:pt x="20" y="26"/>
                      <a:pt x="20" y="26"/>
                      <a:pt x="19" y="26"/>
                    </a:cubicBezTo>
                    <a:cubicBezTo>
                      <a:pt x="17" y="26"/>
                      <a:pt x="16" y="27"/>
                      <a:pt x="15" y="25"/>
                    </a:cubicBezTo>
                    <a:cubicBezTo>
                      <a:pt x="15" y="24"/>
                      <a:pt x="14" y="22"/>
                      <a:pt x="14" y="20"/>
                    </a:cubicBezTo>
                    <a:cubicBezTo>
                      <a:pt x="13" y="17"/>
                      <a:pt x="11" y="16"/>
                      <a:pt x="9" y="16"/>
                    </a:cubicBezTo>
                    <a:cubicBezTo>
                      <a:pt x="5" y="16"/>
                      <a:pt x="7" y="19"/>
                      <a:pt x="6" y="21"/>
                    </a:cubicBezTo>
                    <a:cubicBezTo>
                      <a:pt x="6" y="22"/>
                      <a:pt x="6" y="23"/>
                      <a:pt x="6" y="24"/>
                    </a:cubicBezTo>
                    <a:cubicBezTo>
                      <a:pt x="6" y="26"/>
                      <a:pt x="6" y="26"/>
                      <a:pt x="4" y="26"/>
                    </a:cubicBezTo>
                    <a:cubicBezTo>
                      <a:pt x="3" y="26"/>
                      <a:pt x="2" y="26"/>
                      <a:pt x="2" y="24"/>
                    </a:cubicBezTo>
                    <a:cubicBezTo>
                      <a:pt x="2" y="21"/>
                      <a:pt x="2" y="17"/>
                      <a:pt x="2" y="14"/>
                    </a:cubicBezTo>
                    <a:close/>
                    <a:moveTo>
                      <a:pt x="9" y="4"/>
                    </a:moveTo>
                    <a:cubicBezTo>
                      <a:pt x="8" y="4"/>
                      <a:pt x="6" y="5"/>
                      <a:pt x="6" y="7"/>
                    </a:cubicBezTo>
                    <a:cubicBezTo>
                      <a:pt x="7" y="9"/>
                      <a:pt x="4" y="12"/>
                      <a:pt x="8" y="13"/>
                    </a:cubicBezTo>
                    <a:cubicBezTo>
                      <a:pt x="11" y="13"/>
                      <a:pt x="14" y="13"/>
                      <a:pt x="15" y="9"/>
                    </a:cubicBezTo>
                    <a:cubicBezTo>
                      <a:pt x="15" y="6"/>
                      <a:pt x="12" y="5"/>
                      <a:pt x="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grpSp>
        <p:sp>
          <p:nvSpPr>
            <p:cNvPr id="87" name="TextBox 86"/>
            <p:cNvSpPr txBox="1"/>
            <p:nvPr/>
          </p:nvSpPr>
          <p:spPr>
            <a:xfrm>
              <a:off x="8496065" y="2733526"/>
              <a:ext cx="492443" cy="194990"/>
            </a:xfrm>
            <a:prstGeom prst="rect">
              <a:avLst/>
            </a:prstGeom>
            <a:noFill/>
          </p:spPr>
          <p:txBody>
            <a:bodyPr wrap="none" rtlCol="0">
              <a:spAutoFit/>
            </a:bodyPr>
            <a:lstStyle/>
            <a:p>
              <a:pPr algn="ctr" defTabSz="1088430"/>
              <a:r>
                <a:rPr lang="en-US" sz="667" dirty="0">
                  <a:solidFill>
                    <a:srgbClr val="FFFFFF"/>
                  </a:solidFill>
                  <a:latin typeface="Segoe UI"/>
                </a:rPr>
                <a:t>PowerBI</a:t>
              </a:r>
            </a:p>
          </p:txBody>
        </p:sp>
        <p:grpSp>
          <p:nvGrpSpPr>
            <p:cNvPr id="51" name="Group 50"/>
            <p:cNvGrpSpPr/>
            <p:nvPr/>
          </p:nvGrpSpPr>
          <p:grpSpPr>
            <a:xfrm>
              <a:off x="8331970" y="1751524"/>
              <a:ext cx="856325" cy="531922"/>
              <a:chOff x="9168020" y="2424444"/>
              <a:chExt cx="1227836" cy="762692"/>
            </a:xfrm>
          </p:grpSpPr>
          <p:pic>
            <p:nvPicPr>
              <p:cNvPr id="84" name="Picture 83"/>
              <p:cNvPicPr>
                <a:picLocks noChangeAspect="1"/>
              </p:cNvPicPr>
              <p:nvPr/>
            </p:nvPicPr>
            <p:blipFill>
              <a:blip r:embed="rId26" cstate="hqprint">
                <a:biLevel thresh="25000"/>
                <a:extLst>
                  <a:ext uri="{28A0092B-C50C-407E-A947-70E740481C1C}">
                    <a14:useLocalDpi xmlns:a14="http://schemas.microsoft.com/office/drawing/2010/main" val="0"/>
                  </a:ext>
                </a:extLst>
              </a:blip>
              <a:stretch>
                <a:fillRect/>
              </a:stretch>
            </p:blipFill>
            <p:spPr>
              <a:xfrm>
                <a:off x="9553339" y="2424444"/>
                <a:ext cx="457200" cy="457200"/>
              </a:xfrm>
              <a:prstGeom prst="rect">
                <a:avLst/>
              </a:prstGeom>
            </p:spPr>
          </p:pic>
          <p:sp>
            <p:nvSpPr>
              <p:cNvPr id="85" name="TextBox 84"/>
              <p:cNvSpPr txBox="1"/>
              <p:nvPr/>
            </p:nvSpPr>
            <p:spPr>
              <a:xfrm>
                <a:off x="9168020" y="2907551"/>
                <a:ext cx="1227836" cy="279585"/>
              </a:xfrm>
              <a:prstGeom prst="rect">
                <a:avLst/>
              </a:prstGeom>
              <a:noFill/>
            </p:spPr>
            <p:txBody>
              <a:bodyPr wrap="none" rtlCol="0">
                <a:spAutoFit/>
              </a:bodyPr>
              <a:lstStyle/>
              <a:p>
                <a:pPr algn="ctr" defTabSz="1088430"/>
                <a:r>
                  <a:rPr lang="en-US" sz="667" dirty="0">
                    <a:solidFill>
                      <a:srgbClr val="FFFFFF"/>
                    </a:solidFill>
                    <a:latin typeface="Segoe UI"/>
                  </a:rPr>
                  <a:t>Machine Learning</a:t>
                </a:r>
              </a:p>
            </p:txBody>
          </p:sp>
        </p:grpSp>
        <p:grpSp>
          <p:nvGrpSpPr>
            <p:cNvPr id="52" name="Group 51"/>
            <p:cNvGrpSpPr/>
            <p:nvPr/>
          </p:nvGrpSpPr>
          <p:grpSpPr>
            <a:xfrm>
              <a:off x="9199978" y="1712542"/>
              <a:ext cx="809837" cy="1504890"/>
              <a:chOff x="10620605" y="2273276"/>
              <a:chExt cx="1161179" cy="2157776"/>
            </a:xfrm>
          </p:grpSpPr>
          <p:grpSp>
            <p:nvGrpSpPr>
              <p:cNvPr id="68" name="Group 4"/>
              <p:cNvGrpSpPr>
                <a:grpSpLocks noChangeAspect="1"/>
              </p:cNvGrpSpPr>
              <p:nvPr/>
            </p:nvGrpSpPr>
            <p:grpSpPr bwMode="auto">
              <a:xfrm>
                <a:off x="10822055" y="4197890"/>
                <a:ext cx="758278" cy="233162"/>
                <a:chOff x="8512" y="2383"/>
                <a:chExt cx="1509" cy="464"/>
              </a:xfrm>
            </p:grpSpPr>
            <p:sp>
              <p:nvSpPr>
                <p:cNvPr id="75" name="Freeform 5"/>
                <p:cNvSpPr>
                  <a:spLocks noEditPoints="1"/>
                </p:cNvSpPr>
                <p:nvPr/>
              </p:nvSpPr>
              <p:spPr bwMode="auto">
                <a:xfrm>
                  <a:off x="9480" y="2383"/>
                  <a:ext cx="469" cy="464"/>
                </a:xfrm>
                <a:custGeom>
                  <a:avLst/>
                  <a:gdLst>
                    <a:gd name="T0" fmla="*/ 1094 w 1181"/>
                    <a:gd name="T1" fmla="*/ 566 h 1165"/>
                    <a:gd name="T2" fmla="*/ 1021 w 1181"/>
                    <a:gd name="T3" fmla="*/ 841 h 1165"/>
                    <a:gd name="T4" fmla="*/ 1027 w 1181"/>
                    <a:gd name="T5" fmla="*/ 871 h 1165"/>
                    <a:gd name="T6" fmla="*/ 1156 w 1181"/>
                    <a:gd name="T7" fmla="*/ 979 h 1165"/>
                    <a:gd name="T8" fmla="*/ 1162 w 1181"/>
                    <a:gd name="T9" fmla="*/ 1034 h 1165"/>
                    <a:gd name="T10" fmla="*/ 1071 w 1181"/>
                    <a:gd name="T11" fmla="*/ 1143 h 1165"/>
                    <a:gd name="T12" fmla="*/ 1020 w 1181"/>
                    <a:gd name="T13" fmla="*/ 1145 h 1165"/>
                    <a:gd name="T14" fmla="*/ 888 w 1181"/>
                    <a:gd name="T15" fmla="*/ 1035 h 1165"/>
                    <a:gd name="T16" fmla="*/ 836 w 1181"/>
                    <a:gd name="T17" fmla="*/ 1031 h 1165"/>
                    <a:gd name="T18" fmla="*/ 162 w 1181"/>
                    <a:gd name="T19" fmla="*/ 949 h 1165"/>
                    <a:gd name="T20" fmla="*/ 6 w 1181"/>
                    <a:gd name="T21" fmla="*/ 545 h 1165"/>
                    <a:gd name="T22" fmla="*/ 488 w 1181"/>
                    <a:gd name="T23" fmla="*/ 29 h 1165"/>
                    <a:gd name="T24" fmla="*/ 1080 w 1181"/>
                    <a:gd name="T25" fmla="*/ 442 h 1165"/>
                    <a:gd name="T26" fmla="*/ 1094 w 1181"/>
                    <a:gd name="T27" fmla="*/ 566 h 1165"/>
                    <a:gd name="T28" fmla="*/ 882 w 1181"/>
                    <a:gd name="T29" fmla="*/ 570 h 1165"/>
                    <a:gd name="T30" fmla="*/ 551 w 1181"/>
                    <a:gd name="T31" fmla="*/ 238 h 1165"/>
                    <a:gd name="T32" fmla="*/ 218 w 1181"/>
                    <a:gd name="T33" fmla="*/ 568 h 1165"/>
                    <a:gd name="T34" fmla="*/ 550 w 1181"/>
                    <a:gd name="T35" fmla="*/ 901 h 1165"/>
                    <a:gd name="T36" fmla="*/ 882 w 1181"/>
                    <a:gd name="T37" fmla="*/ 57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81" h="1165">
                      <a:moveTo>
                        <a:pt x="1094" y="566"/>
                      </a:moveTo>
                      <a:cubicBezTo>
                        <a:pt x="1096" y="668"/>
                        <a:pt x="1069" y="758"/>
                        <a:pt x="1021" y="841"/>
                      </a:cubicBezTo>
                      <a:cubicBezTo>
                        <a:pt x="1013" y="855"/>
                        <a:pt x="1015" y="862"/>
                        <a:pt x="1027" y="871"/>
                      </a:cubicBezTo>
                      <a:cubicBezTo>
                        <a:pt x="1071" y="906"/>
                        <a:pt x="1113" y="943"/>
                        <a:pt x="1156" y="979"/>
                      </a:cubicBezTo>
                      <a:cubicBezTo>
                        <a:pt x="1178" y="998"/>
                        <a:pt x="1181" y="1012"/>
                        <a:pt x="1162" y="1034"/>
                      </a:cubicBezTo>
                      <a:cubicBezTo>
                        <a:pt x="1133" y="1071"/>
                        <a:pt x="1102" y="1107"/>
                        <a:pt x="1071" y="1143"/>
                      </a:cubicBezTo>
                      <a:cubicBezTo>
                        <a:pt x="1056" y="1162"/>
                        <a:pt x="1042" y="1162"/>
                        <a:pt x="1020" y="1145"/>
                      </a:cubicBezTo>
                      <a:cubicBezTo>
                        <a:pt x="976" y="1109"/>
                        <a:pt x="932" y="1072"/>
                        <a:pt x="888" y="1035"/>
                      </a:cubicBezTo>
                      <a:cubicBezTo>
                        <a:pt x="864" y="1014"/>
                        <a:pt x="864" y="1014"/>
                        <a:pt x="836" y="1031"/>
                      </a:cubicBezTo>
                      <a:cubicBezTo>
                        <a:pt x="620" y="1165"/>
                        <a:pt x="339" y="1131"/>
                        <a:pt x="162" y="949"/>
                      </a:cubicBezTo>
                      <a:cubicBezTo>
                        <a:pt x="53" y="837"/>
                        <a:pt x="0" y="701"/>
                        <a:pt x="6" y="545"/>
                      </a:cubicBezTo>
                      <a:cubicBezTo>
                        <a:pt x="16" y="281"/>
                        <a:pt x="227" y="57"/>
                        <a:pt x="488" y="29"/>
                      </a:cubicBezTo>
                      <a:cubicBezTo>
                        <a:pt x="764" y="0"/>
                        <a:pt x="1014" y="174"/>
                        <a:pt x="1080" y="442"/>
                      </a:cubicBezTo>
                      <a:cubicBezTo>
                        <a:pt x="1090" y="484"/>
                        <a:pt x="1096" y="527"/>
                        <a:pt x="1094" y="566"/>
                      </a:cubicBezTo>
                      <a:close/>
                      <a:moveTo>
                        <a:pt x="882" y="570"/>
                      </a:moveTo>
                      <a:cubicBezTo>
                        <a:pt x="885" y="398"/>
                        <a:pt x="747" y="238"/>
                        <a:pt x="551" y="238"/>
                      </a:cubicBezTo>
                      <a:cubicBezTo>
                        <a:pt x="362" y="239"/>
                        <a:pt x="221" y="383"/>
                        <a:pt x="218" y="568"/>
                      </a:cubicBezTo>
                      <a:cubicBezTo>
                        <a:pt x="216" y="750"/>
                        <a:pt x="367" y="900"/>
                        <a:pt x="550" y="901"/>
                      </a:cubicBezTo>
                      <a:cubicBezTo>
                        <a:pt x="733" y="901"/>
                        <a:pt x="882" y="753"/>
                        <a:pt x="882" y="5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76" name="Freeform 6"/>
                <p:cNvSpPr>
                  <a:spLocks noEditPoints="1"/>
                </p:cNvSpPr>
                <p:nvPr/>
              </p:nvSpPr>
              <p:spPr bwMode="auto">
                <a:xfrm>
                  <a:off x="8512" y="2446"/>
                  <a:ext cx="363" cy="356"/>
                </a:xfrm>
                <a:custGeom>
                  <a:avLst/>
                  <a:gdLst>
                    <a:gd name="T0" fmla="*/ 408 w 912"/>
                    <a:gd name="T1" fmla="*/ 0 h 894"/>
                    <a:gd name="T2" fmla="*/ 867 w 912"/>
                    <a:gd name="T3" fmla="*/ 371 h 894"/>
                    <a:gd name="T4" fmla="*/ 810 w 912"/>
                    <a:gd name="T5" fmla="*/ 631 h 894"/>
                    <a:gd name="T6" fmla="*/ 815 w 912"/>
                    <a:gd name="T7" fmla="*/ 663 h 894"/>
                    <a:gd name="T8" fmla="*/ 893 w 912"/>
                    <a:gd name="T9" fmla="*/ 731 h 894"/>
                    <a:gd name="T10" fmla="*/ 897 w 912"/>
                    <a:gd name="T11" fmla="*/ 776 h 894"/>
                    <a:gd name="T12" fmla="*/ 828 w 912"/>
                    <a:gd name="T13" fmla="*/ 854 h 894"/>
                    <a:gd name="T14" fmla="*/ 785 w 912"/>
                    <a:gd name="T15" fmla="*/ 857 h 894"/>
                    <a:gd name="T16" fmla="*/ 698 w 912"/>
                    <a:gd name="T17" fmla="*/ 781 h 894"/>
                    <a:gd name="T18" fmla="*/ 660 w 912"/>
                    <a:gd name="T19" fmla="*/ 777 h 894"/>
                    <a:gd name="T20" fmla="*/ 85 w 912"/>
                    <a:gd name="T21" fmla="*/ 616 h 894"/>
                    <a:gd name="T22" fmla="*/ 141 w 912"/>
                    <a:gd name="T23" fmla="*/ 139 h 894"/>
                    <a:gd name="T24" fmla="*/ 408 w 912"/>
                    <a:gd name="T25" fmla="*/ 0 h 894"/>
                    <a:gd name="T26" fmla="*/ 451 w 912"/>
                    <a:gd name="T27" fmla="*/ 654 h 894"/>
                    <a:gd name="T28" fmla="*/ 691 w 912"/>
                    <a:gd name="T29" fmla="*/ 417 h 894"/>
                    <a:gd name="T30" fmla="*/ 454 w 912"/>
                    <a:gd name="T31" fmla="*/ 180 h 894"/>
                    <a:gd name="T32" fmla="*/ 214 w 912"/>
                    <a:gd name="T33" fmla="*/ 415 h 894"/>
                    <a:gd name="T34" fmla="*/ 451 w 912"/>
                    <a:gd name="T35" fmla="*/ 654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2" h="894">
                      <a:moveTo>
                        <a:pt x="408" y="0"/>
                      </a:moveTo>
                      <a:cubicBezTo>
                        <a:pt x="666" y="1"/>
                        <a:pt x="843" y="160"/>
                        <a:pt x="867" y="371"/>
                      </a:cubicBezTo>
                      <a:cubicBezTo>
                        <a:pt x="878" y="464"/>
                        <a:pt x="858" y="551"/>
                        <a:pt x="810" y="631"/>
                      </a:cubicBezTo>
                      <a:cubicBezTo>
                        <a:pt x="802" y="645"/>
                        <a:pt x="802" y="653"/>
                        <a:pt x="815" y="663"/>
                      </a:cubicBezTo>
                      <a:cubicBezTo>
                        <a:pt x="842" y="685"/>
                        <a:pt x="868" y="708"/>
                        <a:pt x="893" y="731"/>
                      </a:cubicBezTo>
                      <a:cubicBezTo>
                        <a:pt x="911" y="747"/>
                        <a:pt x="912" y="758"/>
                        <a:pt x="897" y="776"/>
                      </a:cubicBezTo>
                      <a:cubicBezTo>
                        <a:pt x="874" y="802"/>
                        <a:pt x="851" y="828"/>
                        <a:pt x="828" y="854"/>
                      </a:cubicBezTo>
                      <a:cubicBezTo>
                        <a:pt x="813" y="871"/>
                        <a:pt x="803" y="872"/>
                        <a:pt x="785" y="857"/>
                      </a:cubicBezTo>
                      <a:cubicBezTo>
                        <a:pt x="755" y="832"/>
                        <a:pt x="726" y="807"/>
                        <a:pt x="698" y="781"/>
                      </a:cubicBezTo>
                      <a:cubicBezTo>
                        <a:pt x="686" y="770"/>
                        <a:pt x="675" y="769"/>
                        <a:pt x="660" y="777"/>
                      </a:cubicBezTo>
                      <a:cubicBezTo>
                        <a:pt x="451" y="894"/>
                        <a:pt x="204" y="824"/>
                        <a:pt x="85" y="616"/>
                      </a:cubicBezTo>
                      <a:cubicBezTo>
                        <a:pt x="0" y="467"/>
                        <a:pt x="24" y="264"/>
                        <a:pt x="141" y="139"/>
                      </a:cubicBezTo>
                      <a:cubicBezTo>
                        <a:pt x="226" y="48"/>
                        <a:pt x="330" y="1"/>
                        <a:pt x="408" y="0"/>
                      </a:cubicBezTo>
                      <a:close/>
                      <a:moveTo>
                        <a:pt x="451" y="654"/>
                      </a:moveTo>
                      <a:cubicBezTo>
                        <a:pt x="584" y="654"/>
                        <a:pt x="691" y="549"/>
                        <a:pt x="691" y="417"/>
                      </a:cubicBezTo>
                      <a:cubicBezTo>
                        <a:pt x="691" y="286"/>
                        <a:pt x="586" y="180"/>
                        <a:pt x="454" y="180"/>
                      </a:cubicBezTo>
                      <a:cubicBezTo>
                        <a:pt x="321" y="179"/>
                        <a:pt x="214" y="284"/>
                        <a:pt x="214" y="415"/>
                      </a:cubicBezTo>
                      <a:cubicBezTo>
                        <a:pt x="213" y="548"/>
                        <a:pt x="318" y="654"/>
                        <a:pt x="451" y="6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77" name="Freeform 7"/>
                <p:cNvSpPr>
                  <a:spLocks/>
                </p:cNvSpPr>
                <p:nvPr/>
              </p:nvSpPr>
              <p:spPr bwMode="auto">
                <a:xfrm>
                  <a:off x="9154" y="2446"/>
                  <a:ext cx="247" cy="334"/>
                </a:xfrm>
                <a:custGeom>
                  <a:avLst/>
                  <a:gdLst>
                    <a:gd name="T0" fmla="*/ 0 w 621"/>
                    <a:gd name="T1" fmla="*/ 416 h 838"/>
                    <a:gd name="T2" fmla="*/ 0 w 621"/>
                    <a:gd name="T3" fmla="*/ 47 h 838"/>
                    <a:gd name="T4" fmla="*/ 48 w 621"/>
                    <a:gd name="T5" fmla="*/ 0 h 838"/>
                    <a:gd name="T6" fmla="*/ 139 w 621"/>
                    <a:gd name="T7" fmla="*/ 0 h 838"/>
                    <a:gd name="T8" fmla="*/ 183 w 621"/>
                    <a:gd name="T9" fmla="*/ 44 h 838"/>
                    <a:gd name="T10" fmla="*/ 183 w 621"/>
                    <a:gd name="T11" fmla="*/ 382 h 838"/>
                    <a:gd name="T12" fmla="*/ 189 w 621"/>
                    <a:gd name="T13" fmla="*/ 410 h 838"/>
                    <a:gd name="T14" fmla="*/ 212 w 621"/>
                    <a:gd name="T15" fmla="*/ 393 h 838"/>
                    <a:gd name="T16" fmla="*/ 357 w 621"/>
                    <a:gd name="T17" fmla="*/ 240 h 838"/>
                    <a:gd name="T18" fmla="*/ 413 w 621"/>
                    <a:gd name="T19" fmla="*/ 216 h 838"/>
                    <a:gd name="T20" fmla="*/ 559 w 621"/>
                    <a:gd name="T21" fmla="*/ 216 h 838"/>
                    <a:gd name="T22" fmla="*/ 584 w 621"/>
                    <a:gd name="T23" fmla="*/ 225 h 838"/>
                    <a:gd name="T24" fmla="*/ 572 w 621"/>
                    <a:gd name="T25" fmla="*/ 247 h 838"/>
                    <a:gd name="T26" fmla="*/ 417 w 621"/>
                    <a:gd name="T27" fmla="*/ 407 h 838"/>
                    <a:gd name="T28" fmla="*/ 409 w 621"/>
                    <a:gd name="T29" fmla="*/ 472 h 838"/>
                    <a:gd name="T30" fmla="*/ 602 w 621"/>
                    <a:gd name="T31" fmla="*/ 791 h 838"/>
                    <a:gd name="T32" fmla="*/ 612 w 621"/>
                    <a:gd name="T33" fmla="*/ 825 h 838"/>
                    <a:gd name="T34" fmla="*/ 579 w 621"/>
                    <a:gd name="T35" fmla="*/ 833 h 838"/>
                    <a:gd name="T36" fmla="*/ 453 w 621"/>
                    <a:gd name="T37" fmla="*/ 833 h 838"/>
                    <a:gd name="T38" fmla="*/ 395 w 621"/>
                    <a:gd name="T39" fmla="*/ 801 h 838"/>
                    <a:gd name="T40" fmla="*/ 267 w 621"/>
                    <a:gd name="T41" fmla="*/ 586 h 838"/>
                    <a:gd name="T42" fmla="*/ 244 w 621"/>
                    <a:gd name="T43" fmla="*/ 582 h 838"/>
                    <a:gd name="T44" fmla="*/ 239 w 621"/>
                    <a:gd name="T45" fmla="*/ 586 h 838"/>
                    <a:gd name="T46" fmla="*/ 180 w 621"/>
                    <a:gd name="T47" fmla="*/ 714 h 838"/>
                    <a:gd name="T48" fmla="*/ 180 w 621"/>
                    <a:gd name="T49" fmla="*/ 798 h 838"/>
                    <a:gd name="T50" fmla="*/ 145 w 621"/>
                    <a:gd name="T51" fmla="*/ 833 h 838"/>
                    <a:gd name="T52" fmla="*/ 42 w 621"/>
                    <a:gd name="T53" fmla="*/ 833 h 838"/>
                    <a:gd name="T54" fmla="*/ 1 w 621"/>
                    <a:gd name="T55" fmla="*/ 791 h 838"/>
                    <a:gd name="T56" fmla="*/ 0 w 621"/>
                    <a:gd name="T57" fmla="*/ 416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1" h="838">
                      <a:moveTo>
                        <a:pt x="0" y="416"/>
                      </a:moveTo>
                      <a:cubicBezTo>
                        <a:pt x="0" y="293"/>
                        <a:pt x="0" y="170"/>
                        <a:pt x="0" y="47"/>
                      </a:cubicBezTo>
                      <a:cubicBezTo>
                        <a:pt x="1" y="8"/>
                        <a:pt x="8" y="0"/>
                        <a:pt x="48" y="0"/>
                      </a:cubicBezTo>
                      <a:cubicBezTo>
                        <a:pt x="79" y="0"/>
                        <a:pt x="109" y="0"/>
                        <a:pt x="139" y="0"/>
                      </a:cubicBezTo>
                      <a:cubicBezTo>
                        <a:pt x="173" y="1"/>
                        <a:pt x="183" y="10"/>
                        <a:pt x="183" y="44"/>
                      </a:cubicBezTo>
                      <a:cubicBezTo>
                        <a:pt x="183" y="156"/>
                        <a:pt x="183" y="269"/>
                        <a:pt x="183" y="382"/>
                      </a:cubicBezTo>
                      <a:cubicBezTo>
                        <a:pt x="183" y="392"/>
                        <a:pt x="178" y="406"/>
                        <a:pt x="189" y="410"/>
                      </a:cubicBezTo>
                      <a:cubicBezTo>
                        <a:pt x="200" y="414"/>
                        <a:pt x="205" y="400"/>
                        <a:pt x="212" y="393"/>
                      </a:cubicBezTo>
                      <a:cubicBezTo>
                        <a:pt x="260" y="342"/>
                        <a:pt x="308" y="291"/>
                        <a:pt x="357" y="240"/>
                      </a:cubicBezTo>
                      <a:cubicBezTo>
                        <a:pt x="372" y="224"/>
                        <a:pt x="391" y="216"/>
                        <a:pt x="413" y="216"/>
                      </a:cubicBezTo>
                      <a:cubicBezTo>
                        <a:pt x="462" y="216"/>
                        <a:pt x="510" y="216"/>
                        <a:pt x="559" y="216"/>
                      </a:cubicBezTo>
                      <a:cubicBezTo>
                        <a:pt x="568" y="216"/>
                        <a:pt x="580" y="215"/>
                        <a:pt x="584" y="225"/>
                      </a:cubicBezTo>
                      <a:cubicBezTo>
                        <a:pt x="587" y="235"/>
                        <a:pt x="578" y="241"/>
                        <a:pt x="572" y="247"/>
                      </a:cubicBezTo>
                      <a:cubicBezTo>
                        <a:pt x="520" y="301"/>
                        <a:pt x="468" y="354"/>
                        <a:pt x="417" y="407"/>
                      </a:cubicBezTo>
                      <a:cubicBezTo>
                        <a:pt x="394" y="431"/>
                        <a:pt x="392" y="444"/>
                        <a:pt x="409" y="472"/>
                      </a:cubicBezTo>
                      <a:cubicBezTo>
                        <a:pt x="473" y="578"/>
                        <a:pt x="538" y="684"/>
                        <a:pt x="602" y="791"/>
                      </a:cubicBezTo>
                      <a:cubicBezTo>
                        <a:pt x="608" y="801"/>
                        <a:pt x="621" y="812"/>
                        <a:pt x="612" y="825"/>
                      </a:cubicBezTo>
                      <a:cubicBezTo>
                        <a:pt x="605" y="838"/>
                        <a:pt x="590" y="833"/>
                        <a:pt x="579" y="833"/>
                      </a:cubicBezTo>
                      <a:cubicBezTo>
                        <a:pt x="537" y="833"/>
                        <a:pt x="495" y="833"/>
                        <a:pt x="453" y="833"/>
                      </a:cubicBezTo>
                      <a:cubicBezTo>
                        <a:pt x="427" y="834"/>
                        <a:pt x="408" y="824"/>
                        <a:pt x="395" y="801"/>
                      </a:cubicBezTo>
                      <a:cubicBezTo>
                        <a:pt x="353" y="729"/>
                        <a:pt x="309" y="658"/>
                        <a:pt x="267" y="586"/>
                      </a:cubicBezTo>
                      <a:cubicBezTo>
                        <a:pt x="260" y="574"/>
                        <a:pt x="254" y="570"/>
                        <a:pt x="244" y="582"/>
                      </a:cubicBezTo>
                      <a:cubicBezTo>
                        <a:pt x="243" y="584"/>
                        <a:pt x="241" y="585"/>
                        <a:pt x="239" y="586"/>
                      </a:cubicBezTo>
                      <a:cubicBezTo>
                        <a:pt x="195" y="618"/>
                        <a:pt x="173" y="659"/>
                        <a:pt x="180" y="714"/>
                      </a:cubicBezTo>
                      <a:cubicBezTo>
                        <a:pt x="183" y="742"/>
                        <a:pt x="180" y="770"/>
                        <a:pt x="180" y="798"/>
                      </a:cubicBezTo>
                      <a:cubicBezTo>
                        <a:pt x="180" y="824"/>
                        <a:pt x="172" y="833"/>
                        <a:pt x="145" y="833"/>
                      </a:cubicBezTo>
                      <a:cubicBezTo>
                        <a:pt x="111" y="833"/>
                        <a:pt x="76" y="833"/>
                        <a:pt x="42" y="833"/>
                      </a:cubicBezTo>
                      <a:cubicBezTo>
                        <a:pt x="11" y="833"/>
                        <a:pt x="1" y="823"/>
                        <a:pt x="1" y="791"/>
                      </a:cubicBezTo>
                      <a:cubicBezTo>
                        <a:pt x="0" y="666"/>
                        <a:pt x="0" y="541"/>
                        <a:pt x="0" y="4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78" name="Freeform 8"/>
                <p:cNvSpPr>
                  <a:spLocks/>
                </p:cNvSpPr>
                <p:nvPr/>
              </p:nvSpPr>
              <p:spPr bwMode="auto">
                <a:xfrm>
                  <a:off x="8908" y="2446"/>
                  <a:ext cx="74" cy="332"/>
                </a:xfrm>
                <a:custGeom>
                  <a:avLst/>
                  <a:gdLst>
                    <a:gd name="T0" fmla="*/ 187 w 187"/>
                    <a:gd name="T1" fmla="*/ 416 h 833"/>
                    <a:gd name="T2" fmla="*/ 187 w 187"/>
                    <a:gd name="T3" fmla="*/ 785 h 833"/>
                    <a:gd name="T4" fmla="*/ 138 w 187"/>
                    <a:gd name="T5" fmla="*/ 833 h 833"/>
                    <a:gd name="T6" fmla="*/ 39 w 187"/>
                    <a:gd name="T7" fmla="*/ 833 h 833"/>
                    <a:gd name="T8" fmla="*/ 0 w 187"/>
                    <a:gd name="T9" fmla="*/ 797 h 833"/>
                    <a:gd name="T10" fmla="*/ 0 w 187"/>
                    <a:gd name="T11" fmla="*/ 776 h 833"/>
                    <a:gd name="T12" fmla="*/ 0 w 187"/>
                    <a:gd name="T13" fmla="*/ 57 h 833"/>
                    <a:gd name="T14" fmla="*/ 2 w 187"/>
                    <a:gd name="T15" fmla="*/ 29 h 833"/>
                    <a:gd name="T16" fmla="*/ 33 w 187"/>
                    <a:gd name="T17" fmla="*/ 1 h 833"/>
                    <a:gd name="T18" fmla="*/ 153 w 187"/>
                    <a:gd name="T19" fmla="*/ 1 h 833"/>
                    <a:gd name="T20" fmla="*/ 187 w 187"/>
                    <a:gd name="T21" fmla="*/ 41 h 833"/>
                    <a:gd name="T22" fmla="*/ 187 w 187"/>
                    <a:gd name="T23" fmla="*/ 416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 h="833">
                      <a:moveTo>
                        <a:pt x="187" y="416"/>
                      </a:moveTo>
                      <a:cubicBezTo>
                        <a:pt x="187" y="539"/>
                        <a:pt x="187" y="662"/>
                        <a:pt x="187" y="785"/>
                      </a:cubicBezTo>
                      <a:cubicBezTo>
                        <a:pt x="187" y="826"/>
                        <a:pt x="179" y="833"/>
                        <a:pt x="138" y="833"/>
                      </a:cubicBezTo>
                      <a:cubicBezTo>
                        <a:pt x="105" y="833"/>
                        <a:pt x="72" y="833"/>
                        <a:pt x="39" y="833"/>
                      </a:cubicBezTo>
                      <a:cubicBezTo>
                        <a:pt x="12" y="833"/>
                        <a:pt x="2" y="823"/>
                        <a:pt x="0" y="797"/>
                      </a:cubicBezTo>
                      <a:cubicBezTo>
                        <a:pt x="0" y="790"/>
                        <a:pt x="0" y="783"/>
                        <a:pt x="0" y="776"/>
                      </a:cubicBezTo>
                      <a:cubicBezTo>
                        <a:pt x="0" y="536"/>
                        <a:pt x="0" y="297"/>
                        <a:pt x="0" y="57"/>
                      </a:cubicBezTo>
                      <a:cubicBezTo>
                        <a:pt x="0" y="47"/>
                        <a:pt x="0" y="38"/>
                        <a:pt x="2" y="29"/>
                      </a:cubicBezTo>
                      <a:cubicBezTo>
                        <a:pt x="4" y="11"/>
                        <a:pt x="15" y="1"/>
                        <a:pt x="33" y="1"/>
                      </a:cubicBezTo>
                      <a:cubicBezTo>
                        <a:pt x="73" y="0"/>
                        <a:pt x="113" y="0"/>
                        <a:pt x="153" y="1"/>
                      </a:cubicBezTo>
                      <a:cubicBezTo>
                        <a:pt x="177" y="1"/>
                        <a:pt x="186" y="13"/>
                        <a:pt x="187" y="41"/>
                      </a:cubicBezTo>
                      <a:cubicBezTo>
                        <a:pt x="187" y="166"/>
                        <a:pt x="187" y="291"/>
                        <a:pt x="187" y="4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79" name="Freeform 9"/>
                <p:cNvSpPr>
                  <a:spLocks/>
                </p:cNvSpPr>
                <p:nvPr/>
              </p:nvSpPr>
              <p:spPr bwMode="auto">
                <a:xfrm>
                  <a:off x="9033" y="2532"/>
                  <a:ext cx="73" cy="246"/>
                </a:xfrm>
                <a:custGeom>
                  <a:avLst/>
                  <a:gdLst>
                    <a:gd name="T0" fmla="*/ 0 w 184"/>
                    <a:gd name="T1" fmla="*/ 308 h 618"/>
                    <a:gd name="T2" fmla="*/ 0 w 184"/>
                    <a:gd name="T3" fmla="*/ 44 h 618"/>
                    <a:gd name="T4" fmla="*/ 45 w 184"/>
                    <a:gd name="T5" fmla="*/ 0 h 618"/>
                    <a:gd name="T6" fmla="*/ 144 w 184"/>
                    <a:gd name="T7" fmla="*/ 0 h 618"/>
                    <a:gd name="T8" fmla="*/ 183 w 184"/>
                    <a:gd name="T9" fmla="*/ 36 h 618"/>
                    <a:gd name="T10" fmla="*/ 183 w 184"/>
                    <a:gd name="T11" fmla="*/ 59 h 618"/>
                    <a:gd name="T12" fmla="*/ 183 w 184"/>
                    <a:gd name="T13" fmla="*/ 559 h 618"/>
                    <a:gd name="T14" fmla="*/ 183 w 184"/>
                    <a:gd name="T15" fmla="*/ 576 h 618"/>
                    <a:gd name="T16" fmla="*/ 138 w 184"/>
                    <a:gd name="T17" fmla="*/ 618 h 618"/>
                    <a:gd name="T18" fmla="*/ 37 w 184"/>
                    <a:gd name="T19" fmla="*/ 618 h 618"/>
                    <a:gd name="T20" fmla="*/ 0 w 184"/>
                    <a:gd name="T21" fmla="*/ 581 h 618"/>
                    <a:gd name="T22" fmla="*/ 0 w 184"/>
                    <a:gd name="T23" fmla="*/ 308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4" h="618">
                      <a:moveTo>
                        <a:pt x="0" y="308"/>
                      </a:moveTo>
                      <a:cubicBezTo>
                        <a:pt x="0" y="220"/>
                        <a:pt x="0" y="132"/>
                        <a:pt x="0" y="44"/>
                      </a:cubicBezTo>
                      <a:cubicBezTo>
                        <a:pt x="0" y="8"/>
                        <a:pt x="8" y="0"/>
                        <a:pt x="45" y="0"/>
                      </a:cubicBezTo>
                      <a:cubicBezTo>
                        <a:pt x="78" y="0"/>
                        <a:pt x="111" y="0"/>
                        <a:pt x="144" y="0"/>
                      </a:cubicBezTo>
                      <a:cubicBezTo>
                        <a:pt x="171" y="1"/>
                        <a:pt x="180" y="9"/>
                        <a:pt x="183" y="36"/>
                      </a:cubicBezTo>
                      <a:cubicBezTo>
                        <a:pt x="184" y="44"/>
                        <a:pt x="183" y="51"/>
                        <a:pt x="183" y="59"/>
                      </a:cubicBezTo>
                      <a:cubicBezTo>
                        <a:pt x="183" y="226"/>
                        <a:pt x="183" y="392"/>
                        <a:pt x="183" y="559"/>
                      </a:cubicBezTo>
                      <a:cubicBezTo>
                        <a:pt x="183" y="565"/>
                        <a:pt x="184" y="570"/>
                        <a:pt x="183" y="576"/>
                      </a:cubicBezTo>
                      <a:cubicBezTo>
                        <a:pt x="182" y="610"/>
                        <a:pt x="173" y="618"/>
                        <a:pt x="138" y="618"/>
                      </a:cubicBezTo>
                      <a:cubicBezTo>
                        <a:pt x="105" y="618"/>
                        <a:pt x="71" y="618"/>
                        <a:pt x="37" y="618"/>
                      </a:cubicBezTo>
                      <a:cubicBezTo>
                        <a:pt x="10" y="618"/>
                        <a:pt x="1" y="609"/>
                        <a:pt x="0" y="581"/>
                      </a:cubicBezTo>
                      <a:cubicBezTo>
                        <a:pt x="0" y="490"/>
                        <a:pt x="0" y="399"/>
                        <a:pt x="0"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80" name="Freeform 10"/>
                <p:cNvSpPr>
                  <a:spLocks/>
                </p:cNvSpPr>
                <p:nvPr/>
              </p:nvSpPr>
              <p:spPr bwMode="auto">
                <a:xfrm>
                  <a:off x="9033" y="2446"/>
                  <a:ext cx="71" cy="56"/>
                </a:xfrm>
                <a:custGeom>
                  <a:avLst/>
                  <a:gdLst>
                    <a:gd name="T0" fmla="*/ 89 w 177"/>
                    <a:gd name="T1" fmla="*/ 0 h 140"/>
                    <a:gd name="T2" fmla="*/ 148 w 177"/>
                    <a:gd name="T3" fmla="*/ 0 h 140"/>
                    <a:gd name="T4" fmla="*/ 176 w 177"/>
                    <a:gd name="T5" fmla="*/ 28 h 140"/>
                    <a:gd name="T6" fmla="*/ 176 w 177"/>
                    <a:gd name="T7" fmla="*/ 109 h 140"/>
                    <a:gd name="T8" fmla="*/ 152 w 177"/>
                    <a:gd name="T9" fmla="*/ 136 h 140"/>
                    <a:gd name="T10" fmla="*/ 26 w 177"/>
                    <a:gd name="T11" fmla="*/ 137 h 140"/>
                    <a:gd name="T12" fmla="*/ 0 w 177"/>
                    <a:gd name="T13" fmla="*/ 106 h 140"/>
                    <a:gd name="T14" fmla="*/ 1 w 177"/>
                    <a:gd name="T15" fmla="*/ 31 h 140"/>
                    <a:gd name="T16" fmla="*/ 31 w 177"/>
                    <a:gd name="T17" fmla="*/ 1 h 140"/>
                    <a:gd name="T18" fmla="*/ 89 w 177"/>
                    <a:gd name="T1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40">
                      <a:moveTo>
                        <a:pt x="89" y="0"/>
                      </a:moveTo>
                      <a:cubicBezTo>
                        <a:pt x="109" y="0"/>
                        <a:pt x="128" y="0"/>
                        <a:pt x="148" y="0"/>
                      </a:cubicBezTo>
                      <a:cubicBezTo>
                        <a:pt x="166" y="1"/>
                        <a:pt x="176" y="10"/>
                        <a:pt x="176" y="28"/>
                      </a:cubicBezTo>
                      <a:cubicBezTo>
                        <a:pt x="177" y="55"/>
                        <a:pt x="177" y="82"/>
                        <a:pt x="176" y="109"/>
                      </a:cubicBezTo>
                      <a:cubicBezTo>
                        <a:pt x="176" y="125"/>
                        <a:pt x="167" y="135"/>
                        <a:pt x="152" y="136"/>
                      </a:cubicBezTo>
                      <a:cubicBezTo>
                        <a:pt x="110" y="140"/>
                        <a:pt x="68" y="140"/>
                        <a:pt x="26" y="137"/>
                      </a:cubicBezTo>
                      <a:cubicBezTo>
                        <a:pt x="9" y="135"/>
                        <a:pt x="1" y="123"/>
                        <a:pt x="0" y="106"/>
                      </a:cubicBezTo>
                      <a:cubicBezTo>
                        <a:pt x="0" y="81"/>
                        <a:pt x="0" y="56"/>
                        <a:pt x="1" y="31"/>
                      </a:cubicBezTo>
                      <a:cubicBezTo>
                        <a:pt x="1" y="11"/>
                        <a:pt x="10" y="1"/>
                        <a:pt x="31" y="1"/>
                      </a:cubicBezTo>
                      <a:cubicBezTo>
                        <a:pt x="50" y="0"/>
                        <a:pt x="70" y="0"/>
                        <a:pt x="8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81" name="Freeform 11"/>
                <p:cNvSpPr>
                  <a:spLocks/>
                </p:cNvSpPr>
                <p:nvPr/>
              </p:nvSpPr>
              <p:spPr bwMode="auto">
                <a:xfrm>
                  <a:off x="9613" y="2524"/>
                  <a:ext cx="171" cy="172"/>
                </a:xfrm>
                <a:custGeom>
                  <a:avLst/>
                  <a:gdLst>
                    <a:gd name="T0" fmla="*/ 431 w 432"/>
                    <a:gd name="T1" fmla="*/ 217 h 431"/>
                    <a:gd name="T2" fmla="*/ 215 w 432"/>
                    <a:gd name="T3" fmla="*/ 431 h 431"/>
                    <a:gd name="T4" fmla="*/ 1 w 432"/>
                    <a:gd name="T5" fmla="*/ 217 h 431"/>
                    <a:gd name="T6" fmla="*/ 217 w 432"/>
                    <a:gd name="T7" fmla="*/ 1 h 431"/>
                    <a:gd name="T8" fmla="*/ 431 w 432"/>
                    <a:gd name="T9" fmla="*/ 217 h 431"/>
                  </a:gdLst>
                  <a:ahLst/>
                  <a:cxnLst>
                    <a:cxn ang="0">
                      <a:pos x="T0" y="T1"/>
                    </a:cxn>
                    <a:cxn ang="0">
                      <a:pos x="T2" y="T3"/>
                    </a:cxn>
                    <a:cxn ang="0">
                      <a:pos x="T4" y="T5"/>
                    </a:cxn>
                    <a:cxn ang="0">
                      <a:pos x="T6" y="T7"/>
                    </a:cxn>
                    <a:cxn ang="0">
                      <a:pos x="T8" y="T9"/>
                    </a:cxn>
                  </a:cxnLst>
                  <a:rect l="0" t="0" r="r" b="b"/>
                  <a:pathLst>
                    <a:path w="432" h="431">
                      <a:moveTo>
                        <a:pt x="431" y="217"/>
                      </a:moveTo>
                      <a:cubicBezTo>
                        <a:pt x="431" y="336"/>
                        <a:pt x="335" y="431"/>
                        <a:pt x="215" y="431"/>
                      </a:cubicBezTo>
                      <a:cubicBezTo>
                        <a:pt x="98" y="431"/>
                        <a:pt x="0" y="333"/>
                        <a:pt x="1" y="217"/>
                      </a:cubicBezTo>
                      <a:cubicBezTo>
                        <a:pt x="1" y="98"/>
                        <a:pt x="99" y="1"/>
                        <a:pt x="217" y="1"/>
                      </a:cubicBezTo>
                      <a:cubicBezTo>
                        <a:pt x="334" y="0"/>
                        <a:pt x="432" y="98"/>
                        <a:pt x="431" y="2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82" name="Freeform 12"/>
                <p:cNvSpPr>
                  <a:spLocks noEditPoints="1"/>
                </p:cNvSpPr>
                <p:nvPr/>
              </p:nvSpPr>
              <p:spPr bwMode="auto">
                <a:xfrm>
                  <a:off x="9951" y="2413"/>
                  <a:ext cx="70" cy="70"/>
                </a:xfrm>
                <a:custGeom>
                  <a:avLst/>
                  <a:gdLst>
                    <a:gd name="T0" fmla="*/ 88 w 176"/>
                    <a:gd name="T1" fmla="*/ 176 h 176"/>
                    <a:gd name="T2" fmla="*/ 0 w 176"/>
                    <a:gd name="T3" fmla="*/ 88 h 176"/>
                    <a:gd name="T4" fmla="*/ 88 w 176"/>
                    <a:gd name="T5" fmla="*/ 0 h 176"/>
                    <a:gd name="T6" fmla="*/ 176 w 176"/>
                    <a:gd name="T7" fmla="*/ 88 h 176"/>
                    <a:gd name="T8" fmla="*/ 88 w 176"/>
                    <a:gd name="T9" fmla="*/ 176 h 176"/>
                    <a:gd name="T10" fmla="*/ 88 w 176"/>
                    <a:gd name="T11" fmla="*/ 12 h 176"/>
                    <a:gd name="T12" fmla="*/ 12 w 176"/>
                    <a:gd name="T13" fmla="*/ 88 h 176"/>
                    <a:gd name="T14" fmla="*/ 88 w 176"/>
                    <a:gd name="T15" fmla="*/ 164 h 176"/>
                    <a:gd name="T16" fmla="*/ 164 w 176"/>
                    <a:gd name="T17" fmla="*/ 88 h 176"/>
                    <a:gd name="T18" fmla="*/ 88 w 176"/>
                    <a:gd name="T19" fmla="*/ 1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88" y="176"/>
                      </a:moveTo>
                      <a:cubicBezTo>
                        <a:pt x="40" y="176"/>
                        <a:pt x="0" y="137"/>
                        <a:pt x="0" y="88"/>
                      </a:cubicBezTo>
                      <a:cubicBezTo>
                        <a:pt x="0" y="40"/>
                        <a:pt x="40" y="0"/>
                        <a:pt x="88" y="0"/>
                      </a:cubicBezTo>
                      <a:cubicBezTo>
                        <a:pt x="137" y="0"/>
                        <a:pt x="176" y="40"/>
                        <a:pt x="176" y="88"/>
                      </a:cubicBezTo>
                      <a:cubicBezTo>
                        <a:pt x="176" y="137"/>
                        <a:pt x="137" y="176"/>
                        <a:pt x="88" y="176"/>
                      </a:cubicBezTo>
                      <a:close/>
                      <a:moveTo>
                        <a:pt x="88" y="12"/>
                      </a:moveTo>
                      <a:cubicBezTo>
                        <a:pt x="46" y="12"/>
                        <a:pt x="12" y="46"/>
                        <a:pt x="12" y="88"/>
                      </a:cubicBezTo>
                      <a:cubicBezTo>
                        <a:pt x="12" y="130"/>
                        <a:pt x="46" y="164"/>
                        <a:pt x="88" y="164"/>
                      </a:cubicBezTo>
                      <a:cubicBezTo>
                        <a:pt x="130" y="164"/>
                        <a:pt x="164" y="130"/>
                        <a:pt x="164" y="88"/>
                      </a:cubicBezTo>
                      <a:cubicBezTo>
                        <a:pt x="164" y="46"/>
                        <a:pt x="130" y="12"/>
                        <a:pt x="88"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83" name="Freeform 13"/>
                <p:cNvSpPr>
                  <a:spLocks noEditPoints="1"/>
                </p:cNvSpPr>
                <p:nvPr/>
              </p:nvSpPr>
              <p:spPr bwMode="auto">
                <a:xfrm>
                  <a:off x="9978" y="2434"/>
                  <a:ext cx="18" cy="28"/>
                </a:xfrm>
                <a:custGeom>
                  <a:avLst/>
                  <a:gdLst>
                    <a:gd name="T0" fmla="*/ 0 w 45"/>
                    <a:gd name="T1" fmla="*/ 2 h 70"/>
                    <a:gd name="T2" fmla="*/ 17 w 45"/>
                    <a:gd name="T3" fmla="*/ 0 h 70"/>
                    <a:gd name="T4" fmla="*/ 37 w 45"/>
                    <a:gd name="T5" fmla="*/ 6 h 70"/>
                    <a:gd name="T6" fmla="*/ 43 w 45"/>
                    <a:gd name="T7" fmla="*/ 19 h 70"/>
                    <a:gd name="T8" fmla="*/ 29 w 45"/>
                    <a:gd name="T9" fmla="*/ 37 h 70"/>
                    <a:gd name="T10" fmla="*/ 29 w 45"/>
                    <a:gd name="T11" fmla="*/ 37 h 70"/>
                    <a:gd name="T12" fmla="*/ 40 w 45"/>
                    <a:gd name="T13" fmla="*/ 51 h 70"/>
                    <a:gd name="T14" fmla="*/ 45 w 45"/>
                    <a:gd name="T15" fmla="*/ 70 h 70"/>
                    <a:gd name="T16" fmla="*/ 36 w 45"/>
                    <a:gd name="T17" fmla="*/ 70 h 70"/>
                    <a:gd name="T18" fmla="*/ 31 w 45"/>
                    <a:gd name="T19" fmla="*/ 54 h 70"/>
                    <a:gd name="T20" fmla="*/ 17 w 45"/>
                    <a:gd name="T21" fmla="*/ 40 h 70"/>
                    <a:gd name="T22" fmla="*/ 9 w 45"/>
                    <a:gd name="T23" fmla="*/ 40 h 70"/>
                    <a:gd name="T24" fmla="*/ 9 w 45"/>
                    <a:gd name="T25" fmla="*/ 70 h 70"/>
                    <a:gd name="T26" fmla="*/ 0 w 45"/>
                    <a:gd name="T27" fmla="*/ 70 h 70"/>
                    <a:gd name="T28" fmla="*/ 0 w 45"/>
                    <a:gd name="T29" fmla="*/ 2 h 70"/>
                    <a:gd name="T30" fmla="*/ 9 w 45"/>
                    <a:gd name="T31" fmla="*/ 33 h 70"/>
                    <a:gd name="T32" fmla="*/ 18 w 45"/>
                    <a:gd name="T33" fmla="*/ 33 h 70"/>
                    <a:gd name="T34" fmla="*/ 34 w 45"/>
                    <a:gd name="T35" fmla="*/ 20 h 70"/>
                    <a:gd name="T36" fmla="*/ 18 w 45"/>
                    <a:gd name="T37" fmla="*/ 7 h 70"/>
                    <a:gd name="T38" fmla="*/ 9 w 45"/>
                    <a:gd name="T39" fmla="*/ 8 h 70"/>
                    <a:gd name="T40" fmla="*/ 9 w 45"/>
                    <a:gd name="T41" fmla="*/ 3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70">
                      <a:moveTo>
                        <a:pt x="0" y="2"/>
                      </a:moveTo>
                      <a:cubicBezTo>
                        <a:pt x="4" y="1"/>
                        <a:pt x="11" y="0"/>
                        <a:pt x="17" y="0"/>
                      </a:cubicBezTo>
                      <a:cubicBezTo>
                        <a:pt x="27" y="0"/>
                        <a:pt x="33" y="2"/>
                        <a:pt x="37" y="6"/>
                      </a:cubicBezTo>
                      <a:cubicBezTo>
                        <a:pt x="41" y="9"/>
                        <a:pt x="43" y="14"/>
                        <a:pt x="43" y="19"/>
                      </a:cubicBezTo>
                      <a:cubicBezTo>
                        <a:pt x="43" y="28"/>
                        <a:pt x="37" y="34"/>
                        <a:pt x="29" y="37"/>
                      </a:cubicBezTo>
                      <a:cubicBezTo>
                        <a:pt x="29" y="37"/>
                        <a:pt x="29" y="37"/>
                        <a:pt x="29" y="37"/>
                      </a:cubicBezTo>
                      <a:cubicBezTo>
                        <a:pt x="35" y="39"/>
                        <a:pt x="38" y="44"/>
                        <a:pt x="40" y="51"/>
                      </a:cubicBezTo>
                      <a:cubicBezTo>
                        <a:pt x="42" y="61"/>
                        <a:pt x="44" y="68"/>
                        <a:pt x="45" y="70"/>
                      </a:cubicBezTo>
                      <a:cubicBezTo>
                        <a:pt x="36" y="70"/>
                        <a:pt x="36" y="70"/>
                        <a:pt x="36" y="70"/>
                      </a:cubicBezTo>
                      <a:cubicBezTo>
                        <a:pt x="35" y="68"/>
                        <a:pt x="33" y="62"/>
                        <a:pt x="31" y="54"/>
                      </a:cubicBezTo>
                      <a:cubicBezTo>
                        <a:pt x="29" y="44"/>
                        <a:pt x="25" y="40"/>
                        <a:pt x="17" y="40"/>
                      </a:cubicBezTo>
                      <a:cubicBezTo>
                        <a:pt x="9" y="40"/>
                        <a:pt x="9" y="40"/>
                        <a:pt x="9" y="40"/>
                      </a:cubicBezTo>
                      <a:cubicBezTo>
                        <a:pt x="9" y="70"/>
                        <a:pt x="9" y="70"/>
                        <a:pt x="9" y="70"/>
                      </a:cubicBezTo>
                      <a:cubicBezTo>
                        <a:pt x="0" y="70"/>
                        <a:pt x="0" y="70"/>
                        <a:pt x="0" y="70"/>
                      </a:cubicBezTo>
                      <a:lnTo>
                        <a:pt x="0" y="2"/>
                      </a:lnTo>
                      <a:close/>
                      <a:moveTo>
                        <a:pt x="9" y="33"/>
                      </a:moveTo>
                      <a:cubicBezTo>
                        <a:pt x="18" y="33"/>
                        <a:pt x="18" y="33"/>
                        <a:pt x="18" y="33"/>
                      </a:cubicBezTo>
                      <a:cubicBezTo>
                        <a:pt x="27" y="33"/>
                        <a:pt x="34" y="28"/>
                        <a:pt x="34" y="20"/>
                      </a:cubicBezTo>
                      <a:cubicBezTo>
                        <a:pt x="34" y="11"/>
                        <a:pt x="27" y="7"/>
                        <a:pt x="18" y="7"/>
                      </a:cubicBezTo>
                      <a:cubicBezTo>
                        <a:pt x="13" y="7"/>
                        <a:pt x="10" y="7"/>
                        <a:pt x="9" y="8"/>
                      </a:cubicBezTo>
                      <a:lnTo>
                        <a:pt x="9"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grpSp>
          <p:grpSp>
            <p:nvGrpSpPr>
              <p:cNvPr id="69" name="Group 68"/>
              <p:cNvGrpSpPr/>
              <p:nvPr/>
            </p:nvGrpSpPr>
            <p:grpSpPr>
              <a:xfrm>
                <a:off x="10620605" y="2273276"/>
                <a:ext cx="1161179" cy="818586"/>
                <a:chOff x="10603430" y="2368550"/>
                <a:chExt cx="1161179" cy="818586"/>
              </a:xfrm>
            </p:grpSpPr>
            <p:pic>
              <p:nvPicPr>
                <p:cNvPr id="73" name="Picture 72"/>
                <p:cNvPicPr>
                  <a:picLocks noChangeAspect="1"/>
                </p:cNvPicPr>
                <p:nvPr/>
              </p:nvPicPr>
              <p:blipFill>
                <a:blip r:embed="rId27" cstate="hqprint">
                  <a:biLevel thresh="25000"/>
                  <a:extLst>
                    <a:ext uri="{28A0092B-C50C-407E-A947-70E740481C1C}">
                      <a14:useLocalDpi xmlns:a14="http://schemas.microsoft.com/office/drawing/2010/main" val="0"/>
                    </a:ext>
                  </a:extLst>
                </a:blip>
                <a:stretch>
                  <a:fillRect/>
                </a:stretch>
              </p:blipFill>
              <p:spPr>
                <a:xfrm>
                  <a:off x="10882543" y="2368550"/>
                  <a:ext cx="602952" cy="602952"/>
                </a:xfrm>
                <a:prstGeom prst="rect">
                  <a:avLst/>
                </a:prstGeom>
              </p:spPr>
            </p:pic>
            <p:sp>
              <p:nvSpPr>
                <p:cNvPr id="74" name="TextBox 73"/>
                <p:cNvSpPr txBox="1"/>
                <p:nvPr/>
              </p:nvSpPr>
              <p:spPr>
                <a:xfrm>
                  <a:off x="10603430" y="2907551"/>
                  <a:ext cx="1161179" cy="279585"/>
                </a:xfrm>
                <a:prstGeom prst="rect">
                  <a:avLst/>
                </a:prstGeom>
                <a:noFill/>
              </p:spPr>
              <p:txBody>
                <a:bodyPr wrap="none" rtlCol="0">
                  <a:spAutoFit/>
                </a:bodyPr>
                <a:lstStyle/>
                <a:p>
                  <a:pPr algn="ctr" defTabSz="1088430"/>
                  <a:r>
                    <a:rPr lang="en-US" sz="667" dirty="0">
                      <a:solidFill>
                        <a:srgbClr val="FFFFFF"/>
                      </a:solidFill>
                      <a:latin typeface="Segoe UI"/>
                    </a:rPr>
                    <a:t>Stream Analytics</a:t>
                  </a:r>
                </a:p>
              </p:txBody>
            </p:sp>
          </p:grpSp>
          <p:grpSp>
            <p:nvGrpSpPr>
              <p:cNvPr id="70" name="Group 69"/>
              <p:cNvGrpSpPr/>
              <p:nvPr/>
            </p:nvGrpSpPr>
            <p:grpSpPr>
              <a:xfrm>
                <a:off x="10803331" y="3281088"/>
                <a:ext cx="795725" cy="727576"/>
                <a:chOff x="10741691" y="3297908"/>
                <a:chExt cx="795725" cy="727576"/>
              </a:xfrm>
            </p:grpSpPr>
            <p:sp>
              <p:nvSpPr>
                <p:cNvPr id="71" name="Freeform 46"/>
                <p:cNvSpPr>
                  <a:spLocks noEditPoints="1"/>
                </p:cNvSpPr>
                <p:nvPr/>
              </p:nvSpPr>
              <p:spPr bwMode="auto">
                <a:xfrm>
                  <a:off x="10965832" y="3297908"/>
                  <a:ext cx="347445" cy="449971"/>
                </a:xfrm>
                <a:custGeom>
                  <a:avLst/>
                  <a:gdLst>
                    <a:gd name="T0" fmla="*/ 206 w 409"/>
                    <a:gd name="T1" fmla="*/ 528 h 528"/>
                    <a:gd name="T2" fmla="*/ 409 w 409"/>
                    <a:gd name="T3" fmla="*/ 451 h 528"/>
                    <a:gd name="T4" fmla="*/ 409 w 409"/>
                    <a:gd name="T5" fmla="*/ 317 h 528"/>
                    <a:gd name="T6" fmla="*/ 353 w 409"/>
                    <a:gd name="T7" fmla="*/ 338 h 528"/>
                    <a:gd name="T8" fmla="*/ 280 w 409"/>
                    <a:gd name="T9" fmla="*/ 294 h 528"/>
                    <a:gd name="T10" fmla="*/ 206 w 409"/>
                    <a:gd name="T11" fmla="*/ 338 h 528"/>
                    <a:gd name="T12" fmla="*/ 132 w 409"/>
                    <a:gd name="T13" fmla="*/ 294 h 528"/>
                    <a:gd name="T14" fmla="*/ 58 w 409"/>
                    <a:gd name="T15" fmla="*/ 338 h 528"/>
                    <a:gd name="T16" fmla="*/ 2 w 409"/>
                    <a:gd name="T17" fmla="*/ 317 h 528"/>
                    <a:gd name="T18" fmla="*/ 2 w 409"/>
                    <a:gd name="T19" fmla="*/ 447 h 528"/>
                    <a:gd name="T20" fmla="*/ 206 w 409"/>
                    <a:gd name="T21" fmla="*/ 528 h 528"/>
                    <a:gd name="T22" fmla="*/ 203 w 409"/>
                    <a:gd name="T23" fmla="*/ 116 h 528"/>
                    <a:gd name="T24" fmla="*/ 58 w 409"/>
                    <a:gd name="T25" fmla="*/ 73 h 528"/>
                    <a:gd name="T26" fmla="*/ 203 w 409"/>
                    <a:gd name="T27" fmla="*/ 30 h 528"/>
                    <a:gd name="T28" fmla="*/ 348 w 409"/>
                    <a:gd name="T29" fmla="*/ 73 h 528"/>
                    <a:gd name="T30" fmla="*/ 203 w 409"/>
                    <a:gd name="T31" fmla="*/ 116 h 528"/>
                    <a:gd name="T32" fmla="*/ 203 w 409"/>
                    <a:gd name="T33" fmla="*/ 0 h 528"/>
                    <a:gd name="T34" fmla="*/ 0 w 409"/>
                    <a:gd name="T35" fmla="*/ 78 h 528"/>
                    <a:gd name="T36" fmla="*/ 0 w 409"/>
                    <a:gd name="T37" fmla="*/ 284 h 528"/>
                    <a:gd name="T38" fmla="*/ 56 w 409"/>
                    <a:gd name="T39" fmla="*/ 305 h 528"/>
                    <a:gd name="T40" fmla="*/ 130 w 409"/>
                    <a:gd name="T41" fmla="*/ 261 h 528"/>
                    <a:gd name="T42" fmla="*/ 205 w 409"/>
                    <a:gd name="T43" fmla="*/ 305 h 528"/>
                    <a:gd name="T44" fmla="*/ 279 w 409"/>
                    <a:gd name="T45" fmla="*/ 261 h 528"/>
                    <a:gd name="T46" fmla="*/ 353 w 409"/>
                    <a:gd name="T47" fmla="*/ 305 h 528"/>
                    <a:gd name="T48" fmla="*/ 409 w 409"/>
                    <a:gd name="T49" fmla="*/ 284 h 528"/>
                    <a:gd name="T50" fmla="*/ 409 w 409"/>
                    <a:gd name="T51" fmla="*/ 81 h 528"/>
                    <a:gd name="T52" fmla="*/ 203 w 409"/>
                    <a:gd name="T53"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9" h="528">
                      <a:moveTo>
                        <a:pt x="206" y="528"/>
                      </a:moveTo>
                      <a:cubicBezTo>
                        <a:pt x="318" y="528"/>
                        <a:pt x="409" y="492"/>
                        <a:pt x="409" y="451"/>
                      </a:cubicBezTo>
                      <a:lnTo>
                        <a:pt x="409" y="317"/>
                      </a:lnTo>
                      <a:cubicBezTo>
                        <a:pt x="394" y="330"/>
                        <a:pt x="374" y="338"/>
                        <a:pt x="353" y="338"/>
                      </a:cubicBezTo>
                      <a:cubicBezTo>
                        <a:pt x="322" y="338"/>
                        <a:pt x="294" y="320"/>
                        <a:pt x="280" y="294"/>
                      </a:cubicBezTo>
                      <a:cubicBezTo>
                        <a:pt x="266" y="320"/>
                        <a:pt x="239" y="338"/>
                        <a:pt x="206" y="338"/>
                      </a:cubicBezTo>
                      <a:cubicBezTo>
                        <a:pt x="173" y="338"/>
                        <a:pt x="147" y="320"/>
                        <a:pt x="132" y="294"/>
                      </a:cubicBezTo>
                      <a:cubicBezTo>
                        <a:pt x="117" y="320"/>
                        <a:pt x="91" y="338"/>
                        <a:pt x="58" y="338"/>
                      </a:cubicBezTo>
                      <a:cubicBezTo>
                        <a:pt x="36" y="338"/>
                        <a:pt x="17" y="330"/>
                        <a:pt x="2" y="317"/>
                      </a:cubicBezTo>
                      <a:lnTo>
                        <a:pt x="2" y="447"/>
                      </a:lnTo>
                      <a:cubicBezTo>
                        <a:pt x="3" y="490"/>
                        <a:pt x="94" y="528"/>
                        <a:pt x="206" y="528"/>
                      </a:cubicBezTo>
                      <a:close/>
                      <a:moveTo>
                        <a:pt x="203" y="116"/>
                      </a:moveTo>
                      <a:cubicBezTo>
                        <a:pt x="124" y="116"/>
                        <a:pt x="58" y="96"/>
                        <a:pt x="58" y="73"/>
                      </a:cubicBezTo>
                      <a:cubicBezTo>
                        <a:pt x="58" y="50"/>
                        <a:pt x="122" y="30"/>
                        <a:pt x="203" y="30"/>
                      </a:cubicBezTo>
                      <a:cubicBezTo>
                        <a:pt x="282" y="30"/>
                        <a:pt x="348" y="50"/>
                        <a:pt x="348" y="73"/>
                      </a:cubicBezTo>
                      <a:cubicBezTo>
                        <a:pt x="348" y="96"/>
                        <a:pt x="282" y="116"/>
                        <a:pt x="203" y="116"/>
                      </a:cubicBezTo>
                      <a:close/>
                      <a:moveTo>
                        <a:pt x="203" y="0"/>
                      </a:moveTo>
                      <a:cubicBezTo>
                        <a:pt x="91" y="0"/>
                        <a:pt x="0" y="38"/>
                        <a:pt x="0" y="78"/>
                      </a:cubicBezTo>
                      <a:lnTo>
                        <a:pt x="0" y="284"/>
                      </a:lnTo>
                      <a:cubicBezTo>
                        <a:pt x="15" y="297"/>
                        <a:pt x="35" y="305"/>
                        <a:pt x="56" y="305"/>
                      </a:cubicBezTo>
                      <a:cubicBezTo>
                        <a:pt x="88" y="305"/>
                        <a:pt x="116" y="287"/>
                        <a:pt x="130" y="261"/>
                      </a:cubicBezTo>
                      <a:cubicBezTo>
                        <a:pt x="145" y="287"/>
                        <a:pt x="172" y="305"/>
                        <a:pt x="205" y="305"/>
                      </a:cubicBezTo>
                      <a:cubicBezTo>
                        <a:pt x="238" y="305"/>
                        <a:pt x="264" y="287"/>
                        <a:pt x="279" y="261"/>
                      </a:cubicBezTo>
                      <a:cubicBezTo>
                        <a:pt x="294" y="287"/>
                        <a:pt x="320" y="305"/>
                        <a:pt x="353" y="305"/>
                      </a:cubicBezTo>
                      <a:cubicBezTo>
                        <a:pt x="374" y="305"/>
                        <a:pt x="394" y="297"/>
                        <a:pt x="409" y="284"/>
                      </a:cubicBezTo>
                      <a:lnTo>
                        <a:pt x="409" y="81"/>
                      </a:lnTo>
                      <a:cubicBezTo>
                        <a:pt x="406" y="40"/>
                        <a:pt x="315" y="0"/>
                        <a:pt x="203" y="0"/>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72" name="TextBox 71"/>
                <p:cNvSpPr txBox="1"/>
                <p:nvPr/>
              </p:nvSpPr>
              <p:spPr>
                <a:xfrm>
                  <a:off x="10741691" y="3745899"/>
                  <a:ext cx="795725" cy="279585"/>
                </a:xfrm>
                <a:prstGeom prst="rect">
                  <a:avLst/>
                </a:prstGeom>
                <a:noFill/>
              </p:spPr>
              <p:txBody>
                <a:bodyPr wrap="none" rtlCol="0">
                  <a:spAutoFit/>
                </a:bodyPr>
                <a:lstStyle/>
                <a:p>
                  <a:pPr algn="ctr" defTabSz="1088430"/>
                  <a:r>
                    <a:rPr lang="en-US" sz="667" dirty="0">
                      <a:solidFill>
                        <a:srgbClr val="FFFFFF"/>
                      </a:solidFill>
                      <a:latin typeface="Segoe UI"/>
                    </a:rPr>
                    <a:t>Data Lake</a:t>
                  </a:r>
                </a:p>
              </p:txBody>
            </p:sp>
          </p:grpSp>
        </p:grpSp>
        <p:grpSp>
          <p:nvGrpSpPr>
            <p:cNvPr id="53" name="Group 52"/>
            <p:cNvGrpSpPr/>
            <p:nvPr/>
          </p:nvGrpSpPr>
          <p:grpSpPr>
            <a:xfrm rot="16200000">
              <a:off x="5288421" y="3418425"/>
              <a:ext cx="252719" cy="284542"/>
              <a:chOff x="375830" y="1377952"/>
              <a:chExt cx="362358" cy="407988"/>
            </a:xfrm>
          </p:grpSpPr>
          <p:sp>
            <p:nvSpPr>
              <p:cNvPr id="66"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7" name="TextBox 66"/>
              <p:cNvSpPr txBox="1"/>
              <p:nvPr/>
            </p:nvSpPr>
            <p:spPr>
              <a:xfrm rot="5400000">
                <a:off x="370543" y="1409654"/>
                <a:ext cx="363616" cy="353041"/>
              </a:xfrm>
              <a:prstGeom prst="rect">
                <a:avLst/>
              </a:prstGeom>
              <a:noFill/>
            </p:spPr>
            <p:txBody>
              <a:bodyPr wrap="none" rtlCol="0">
                <a:spAutoFit/>
              </a:bodyPr>
              <a:lstStyle/>
              <a:p>
                <a:pPr defTabSz="1088473"/>
                <a:r>
                  <a:rPr lang="en-US" sz="1000" dirty="0">
                    <a:solidFill>
                      <a:srgbClr val="FFFFFF"/>
                    </a:solidFill>
                    <a:latin typeface="Segoe UI"/>
                  </a:rPr>
                  <a:t>4</a:t>
                </a:r>
              </a:p>
            </p:txBody>
          </p:sp>
        </p:grpSp>
        <p:grpSp>
          <p:nvGrpSpPr>
            <p:cNvPr id="54" name="Group 53"/>
            <p:cNvGrpSpPr/>
            <p:nvPr/>
          </p:nvGrpSpPr>
          <p:grpSpPr>
            <a:xfrm rot="16200000">
              <a:off x="7493892" y="3418425"/>
              <a:ext cx="252719" cy="284542"/>
              <a:chOff x="375830" y="1377952"/>
              <a:chExt cx="362358" cy="407988"/>
            </a:xfrm>
          </p:grpSpPr>
          <p:sp>
            <p:nvSpPr>
              <p:cNvPr id="64"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5" name="TextBox 64"/>
              <p:cNvSpPr txBox="1"/>
              <p:nvPr/>
            </p:nvSpPr>
            <p:spPr>
              <a:xfrm rot="5400000">
                <a:off x="370543" y="1409654"/>
                <a:ext cx="363616" cy="353041"/>
              </a:xfrm>
              <a:prstGeom prst="rect">
                <a:avLst/>
              </a:prstGeom>
              <a:noFill/>
            </p:spPr>
            <p:txBody>
              <a:bodyPr wrap="none" rtlCol="0">
                <a:spAutoFit/>
              </a:bodyPr>
              <a:lstStyle/>
              <a:p>
                <a:pPr defTabSz="1088473"/>
                <a:r>
                  <a:rPr lang="en-US" sz="1000" dirty="0">
                    <a:solidFill>
                      <a:srgbClr val="FFFFFF"/>
                    </a:solidFill>
                    <a:latin typeface="Segoe UI"/>
                  </a:rPr>
                  <a:t>5</a:t>
                </a:r>
              </a:p>
            </p:txBody>
          </p:sp>
        </p:grpSp>
        <p:grpSp>
          <p:nvGrpSpPr>
            <p:cNvPr id="55" name="Group 54"/>
            <p:cNvGrpSpPr/>
            <p:nvPr/>
          </p:nvGrpSpPr>
          <p:grpSpPr>
            <a:xfrm>
              <a:off x="5554039" y="1088120"/>
              <a:ext cx="266476" cy="284542"/>
              <a:chOff x="381001" y="1377953"/>
              <a:chExt cx="382084" cy="407988"/>
            </a:xfrm>
          </p:grpSpPr>
          <p:sp>
            <p:nvSpPr>
              <p:cNvPr id="62" name="Freeform 32"/>
              <p:cNvSpPr>
                <a:spLocks/>
              </p:cNvSpPr>
              <p:nvPr/>
            </p:nvSpPr>
            <p:spPr bwMode="auto">
              <a:xfrm rot="5400000">
                <a:off x="355601" y="1403353"/>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3" name="TextBox 62"/>
              <p:cNvSpPr txBox="1"/>
              <p:nvPr/>
            </p:nvSpPr>
            <p:spPr>
              <a:xfrm>
                <a:off x="399469" y="1382723"/>
                <a:ext cx="363616" cy="353042"/>
              </a:xfrm>
              <a:prstGeom prst="rect">
                <a:avLst/>
              </a:prstGeom>
              <a:noFill/>
            </p:spPr>
            <p:txBody>
              <a:bodyPr wrap="none" rtlCol="0">
                <a:spAutoFit/>
              </a:bodyPr>
              <a:lstStyle/>
              <a:p>
                <a:pPr defTabSz="1088473"/>
                <a:r>
                  <a:rPr lang="en-US" sz="1000" dirty="0">
                    <a:solidFill>
                      <a:srgbClr val="FFFFFF"/>
                    </a:solidFill>
                    <a:latin typeface="Segoe UI"/>
                  </a:rPr>
                  <a:t>7</a:t>
                </a:r>
              </a:p>
            </p:txBody>
          </p:sp>
        </p:grpSp>
        <p:grpSp>
          <p:nvGrpSpPr>
            <p:cNvPr id="56" name="Group 55"/>
            <p:cNvGrpSpPr/>
            <p:nvPr/>
          </p:nvGrpSpPr>
          <p:grpSpPr>
            <a:xfrm rot="16200000">
              <a:off x="8256018" y="1693371"/>
              <a:ext cx="252719" cy="284542"/>
              <a:chOff x="375830" y="1377952"/>
              <a:chExt cx="362358" cy="407988"/>
            </a:xfrm>
          </p:grpSpPr>
          <p:sp>
            <p:nvSpPr>
              <p:cNvPr id="60"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1" name="TextBox 60"/>
              <p:cNvSpPr txBox="1"/>
              <p:nvPr/>
            </p:nvSpPr>
            <p:spPr>
              <a:xfrm rot="5400000">
                <a:off x="370543" y="1409652"/>
                <a:ext cx="363616" cy="353041"/>
              </a:xfrm>
              <a:prstGeom prst="rect">
                <a:avLst/>
              </a:prstGeom>
              <a:noFill/>
            </p:spPr>
            <p:txBody>
              <a:bodyPr wrap="none" rtlCol="0">
                <a:spAutoFit/>
              </a:bodyPr>
              <a:lstStyle/>
              <a:p>
                <a:pPr defTabSz="1088473"/>
                <a:r>
                  <a:rPr lang="en-US" sz="1000" dirty="0">
                    <a:solidFill>
                      <a:srgbClr val="FFFFFF"/>
                    </a:solidFill>
                    <a:latin typeface="Segoe UI"/>
                  </a:rPr>
                  <a:t>8</a:t>
                </a:r>
              </a:p>
            </p:txBody>
          </p:sp>
        </p:grpSp>
        <p:grpSp>
          <p:nvGrpSpPr>
            <p:cNvPr id="57" name="Group 56"/>
            <p:cNvGrpSpPr/>
            <p:nvPr/>
          </p:nvGrpSpPr>
          <p:grpSpPr>
            <a:xfrm rot="16200000">
              <a:off x="8256018" y="2310853"/>
              <a:ext cx="252719" cy="284542"/>
              <a:chOff x="375830" y="1377952"/>
              <a:chExt cx="362358" cy="407988"/>
            </a:xfrm>
          </p:grpSpPr>
          <p:sp>
            <p:nvSpPr>
              <p:cNvPr id="58"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9" name="TextBox 58"/>
              <p:cNvSpPr txBox="1"/>
              <p:nvPr/>
            </p:nvSpPr>
            <p:spPr>
              <a:xfrm rot="5400000">
                <a:off x="370543" y="1409652"/>
                <a:ext cx="363616" cy="353041"/>
              </a:xfrm>
              <a:prstGeom prst="rect">
                <a:avLst/>
              </a:prstGeom>
              <a:noFill/>
            </p:spPr>
            <p:txBody>
              <a:bodyPr wrap="none" rtlCol="0">
                <a:spAutoFit/>
              </a:bodyPr>
              <a:lstStyle/>
              <a:p>
                <a:pPr defTabSz="1088473"/>
                <a:r>
                  <a:rPr lang="en-US" sz="1000" dirty="0">
                    <a:solidFill>
                      <a:srgbClr val="FFFFFF"/>
                    </a:solidFill>
                    <a:latin typeface="Segoe UI"/>
                  </a:rPr>
                  <a:t>9</a:t>
                </a:r>
              </a:p>
            </p:txBody>
          </p:sp>
        </p:grpSp>
        <p:grpSp>
          <p:nvGrpSpPr>
            <p:cNvPr id="240" name="Group 4"/>
            <p:cNvGrpSpPr>
              <a:grpSpLocks noChangeAspect="1"/>
            </p:cNvGrpSpPr>
            <p:nvPr/>
          </p:nvGrpSpPr>
          <p:grpSpPr bwMode="auto">
            <a:xfrm>
              <a:off x="8591803" y="2415417"/>
              <a:ext cx="300965" cy="318586"/>
              <a:chOff x="3" y="-13"/>
              <a:chExt cx="1281" cy="1356"/>
            </a:xfrm>
          </p:grpSpPr>
          <p:sp>
            <p:nvSpPr>
              <p:cNvPr id="241" name="Freeform 240"/>
              <p:cNvSpPr>
                <a:spLocks/>
              </p:cNvSpPr>
              <p:nvPr/>
            </p:nvSpPr>
            <p:spPr bwMode="auto">
              <a:xfrm>
                <a:off x="37" y="-13"/>
                <a:ext cx="1247" cy="1242"/>
              </a:xfrm>
              <a:custGeom>
                <a:avLst/>
                <a:gdLst>
                  <a:gd name="T0" fmla="*/ 524 w 525"/>
                  <a:gd name="T1" fmla="*/ 320 h 523"/>
                  <a:gd name="T2" fmla="*/ 524 w 525"/>
                  <a:gd name="T3" fmla="*/ 452 h 523"/>
                  <a:gd name="T4" fmla="*/ 475 w 525"/>
                  <a:gd name="T5" fmla="*/ 518 h 523"/>
                  <a:gd name="T6" fmla="*/ 399 w 525"/>
                  <a:gd name="T7" fmla="*/ 498 h 523"/>
                  <a:gd name="T8" fmla="*/ 396 w 525"/>
                  <a:gd name="T9" fmla="*/ 480 h 523"/>
                  <a:gd name="T10" fmla="*/ 413 w 525"/>
                  <a:gd name="T11" fmla="*/ 472 h 523"/>
                  <a:gd name="T12" fmla="*/ 441 w 525"/>
                  <a:gd name="T13" fmla="*/ 480 h 523"/>
                  <a:gd name="T14" fmla="*/ 491 w 525"/>
                  <a:gd name="T15" fmla="*/ 443 h 523"/>
                  <a:gd name="T16" fmla="*/ 491 w 525"/>
                  <a:gd name="T17" fmla="*/ 265 h 523"/>
                  <a:gd name="T18" fmla="*/ 491 w 525"/>
                  <a:gd name="T19" fmla="*/ 198 h 523"/>
                  <a:gd name="T20" fmla="*/ 459 w 525"/>
                  <a:gd name="T21" fmla="*/ 155 h 523"/>
                  <a:gd name="T22" fmla="*/ 161 w 525"/>
                  <a:gd name="T23" fmla="*/ 69 h 523"/>
                  <a:gd name="T24" fmla="*/ 71 w 525"/>
                  <a:gd name="T25" fmla="*/ 43 h 523"/>
                  <a:gd name="T26" fmla="*/ 33 w 525"/>
                  <a:gd name="T27" fmla="*/ 72 h 523"/>
                  <a:gd name="T28" fmla="*/ 33 w 525"/>
                  <a:gd name="T29" fmla="*/ 242 h 523"/>
                  <a:gd name="T30" fmla="*/ 32 w 525"/>
                  <a:gd name="T31" fmla="*/ 262 h 523"/>
                  <a:gd name="T32" fmla="*/ 17 w 525"/>
                  <a:gd name="T33" fmla="*/ 275 h 523"/>
                  <a:gd name="T34" fmla="*/ 2 w 525"/>
                  <a:gd name="T35" fmla="*/ 263 h 523"/>
                  <a:gd name="T36" fmla="*/ 0 w 525"/>
                  <a:gd name="T37" fmla="*/ 242 h 523"/>
                  <a:gd name="T38" fmla="*/ 0 w 525"/>
                  <a:gd name="T39" fmla="*/ 82 h 523"/>
                  <a:gd name="T40" fmla="*/ 3 w 525"/>
                  <a:gd name="T41" fmla="*/ 50 h 523"/>
                  <a:gd name="T42" fmla="*/ 70 w 525"/>
                  <a:gd name="T43" fmla="*/ 9 h 523"/>
                  <a:gd name="T44" fmla="*/ 473 w 525"/>
                  <a:gd name="T45" fmla="*/ 126 h 523"/>
                  <a:gd name="T46" fmla="*/ 524 w 525"/>
                  <a:gd name="T47" fmla="*/ 196 h 523"/>
                  <a:gd name="T48" fmla="*/ 524 w 525"/>
                  <a:gd name="T49" fmla="*/ 320 h 523"/>
                  <a:gd name="T50" fmla="*/ 524 w 525"/>
                  <a:gd name="T51" fmla="*/ 32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5" h="523">
                    <a:moveTo>
                      <a:pt x="524" y="320"/>
                    </a:moveTo>
                    <a:cubicBezTo>
                      <a:pt x="524" y="364"/>
                      <a:pt x="525" y="408"/>
                      <a:pt x="524" y="452"/>
                    </a:cubicBezTo>
                    <a:cubicBezTo>
                      <a:pt x="523" y="489"/>
                      <a:pt x="506" y="513"/>
                      <a:pt x="475" y="518"/>
                    </a:cubicBezTo>
                    <a:cubicBezTo>
                      <a:pt x="447" y="523"/>
                      <a:pt x="423" y="509"/>
                      <a:pt x="399" y="498"/>
                    </a:cubicBezTo>
                    <a:cubicBezTo>
                      <a:pt x="393" y="495"/>
                      <a:pt x="393" y="486"/>
                      <a:pt x="396" y="480"/>
                    </a:cubicBezTo>
                    <a:cubicBezTo>
                      <a:pt x="399" y="473"/>
                      <a:pt x="405" y="470"/>
                      <a:pt x="413" y="472"/>
                    </a:cubicBezTo>
                    <a:cubicBezTo>
                      <a:pt x="422" y="474"/>
                      <a:pt x="432" y="477"/>
                      <a:pt x="441" y="480"/>
                    </a:cubicBezTo>
                    <a:cubicBezTo>
                      <a:pt x="479" y="493"/>
                      <a:pt x="491" y="484"/>
                      <a:pt x="491" y="443"/>
                    </a:cubicBezTo>
                    <a:cubicBezTo>
                      <a:pt x="491" y="384"/>
                      <a:pt x="491" y="325"/>
                      <a:pt x="491" y="265"/>
                    </a:cubicBezTo>
                    <a:cubicBezTo>
                      <a:pt x="491" y="243"/>
                      <a:pt x="491" y="220"/>
                      <a:pt x="491" y="198"/>
                    </a:cubicBezTo>
                    <a:cubicBezTo>
                      <a:pt x="491" y="170"/>
                      <a:pt x="486" y="163"/>
                      <a:pt x="459" y="155"/>
                    </a:cubicBezTo>
                    <a:cubicBezTo>
                      <a:pt x="360" y="126"/>
                      <a:pt x="261" y="98"/>
                      <a:pt x="161" y="69"/>
                    </a:cubicBezTo>
                    <a:cubicBezTo>
                      <a:pt x="131" y="60"/>
                      <a:pt x="101" y="51"/>
                      <a:pt x="71" y="43"/>
                    </a:cubicBezTo>
                    <a:cubicBezTo>
                      <a:pt x="45" y="36"/>
                      <a:pt x="33" y="44"/>
                      <a:pt x="33" y="72"/>
                    </a:cubicBezTo>
                    <a:cubicBezTo>
                      <a:pt x="33" y="129"/>
                      <a:pt x="33" y="185"/>
                      <a:pt x="33" y="242"/>
                    </a:cubicBezTo>
                    <a:cubicBezTo>
                      <a:pt x="33" y="249"/>
                      <a:pt x="33" y="255"/>
                      <a:pt x="32" y="262"/>
                    </a:cubicBezTo>
                    <a:cubicBezTo>
                      <a:pt x="30" y="270"/>
                      <a:pt x="25" y="275"/>
                      <a:pt x="17" y="275"/>
                    </a:cubicBezTo>
                    <a:cubicBezTo>
                      <a:pt x="9" y="275"/>
                      <a:pt x="4" y="270"/>
                      <a:pt x="2" y="263"/>
                    </a:cubicBezTo>
                    <a:cubicBezTo>
                      <a:pt x="1" y="256"/>
                      <a:pt x="0" y="249"/>
                      <a:pt x="0" y="242"/>
                    </a:cubicBezTo>
                    <a:cubicBezTo>
                      <a:pt x="0" y="188"/>
                      <a:pt x="0" y="135"/>
                      <a:pt x="0" y="82"/>
                    </a:cubicBezTo>
                    <a:cubicBezTo>
                      <a:pt x="0" y="71"/>
                      <a:pt x="1" y="60"/>
                      <a:pt x="3" y="50"/>
                    </a:cubicBezTo>
                    <a:cubicBezTo>
                      <a:pt x="11" y="17"/>
                      <a:pt x="38" y="0"/>
                      <a:pt x="70" y="9"/>
                    </a:cubicBezTo>
                    <a:cubicBezTo>
                      <a:pt x="204" y="48"/>
                      <a:pt x="338" y="86"/>
                      <a:pt x="473" y="126"/>
                    </a:cubicBezTo>
                    <a:cubicBezTo>
                      <a:pt x="510" y="137"/>
                      <a:pt x="524" y="157"/>
                      <a:pt x="524" y="196"/>
                    </a:cubicBezTo>
                    <a:cubicBezTo>
                      <a:pt x="524" y="238"/>
                      <a:pt x="524" y="279"/>
                      <a:pt x="524" y="320"/>
                    </a:cubicBezTo>
                    <a:cubicBezTo>
                      <a:pt x="524" y="320"/>
                      <a:pt x="524" y="320"/>
                      <a:pt x="524" y="3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42" name="Freeform 241"/>
              <p:cNvSpPr>
                <a:spLocks/>
              </p:cNvSpPr>
              <p:nvPr/>
            </p:nvSpPr>
            <p:spPr bwMode="auto">
              <a:xfrm>
                <a:off x="718" y="452"/>
                <a:ext cx="169" cy="891"/>
              </a:xfrm>
              <a:custGeom>
                <a:avLst/>
                <a:gdLst>
                  <a:gd name="T0" fmla="*/ 70 w 71"/>
                  <a:gd name="T1" fmla="*/ 186 h 375"/>
                  <a:gd name="T2" fmla="*/ 70 w 71"/>
                  <a:gd name="T3" fmla="*/ 332 h 375"/>
                  <a:gd name="T4" fmla="*/ 50 w 71"/>
                  <a:gd name="T5" fmla="*/ 368 h 375"/>
                  <a:gd name="T6" fmla="*/ 16 w 71"/>
                  <a:gd name="T7" fmla="*/ 366 h 375"/>
                  <a:gd name="T8" fmla="*/ 0 w 71"/>
                  <a:gd name="T9" fmla="*/ 336 h 375"/>
                  <a:gd name="T10" fmla="*/ 0 w 71"/>
                  <a:gd name="T11" fmla="*/ 38 h 375"/>
                  <a:gd name="T12" fmla="*/ 35 w 71"/>
                  <a:gd name="T13" fmla="*/ 0 h 375"/>
                  <a:gd name="T14" fmla="*/ 70 w 71"/>
                  <a:gd name="T15" fmla="*/ 39 h 375"/>
                  <a:gd name="T16" fmla="*/ 70 w 71"/>
                  <a:gd name="T17" fmla="*/ 186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75">
                    <a:moveTo>
                      <a:pt x="70" y="186"/>
                    </a:moveTo>
                    <a:cubicBezTo>
                      <a:pt x="70" y="235"/>
                      <a:pt x="70" y="284"/>
                      <a:pt x="70" y="332"/>
                    </a:cubicBezTo>
                    <a:cubicBezTo>
                      <a:pt x="70" y="348"/>
                      <a:pt x="64" y="361"/>
                      <a:pt x="50" y="368"/>
                    </a:cubicBezTo>
                    <a:cubicBezTo>
                      <a:pt x="38" y="375"/>
                      <a:pt x="27" y="373"/>
                      <a:pt x="16" y="366"/>
                    </a:cubicBezTo>
                    <a:cubicBezTo>
                      <a:pt x="5" y="359"/>
                      <a:pt x="0" y="349"/>
                      <a:pt x="0" y="336"/>
                    </a:cubicBezTo>
                    <a:cubicBezTo>
                      <a:pt x="0" y="237"/>
                      <a:pt x="0" y="137"/>
                      <a:pt x="0" y="38"/>
                    </a:cubicBezTo>
                    <a:cubicBezTo>
                      <a:pt x="0" y="16"/>
                      <a:pt x="15" y="0"/>
                      <a:pt x="35" y="0"/>
                    </a:cubicBezTo>
                    <a:cubicBezTo>
                      <a:pt x="54" y="0"/>
                      <a:pt x="70" y="16"/>
                      <a:pt x="70" y="39"/>
                    </a:cubicBezTo>
                    <a:cubicBezTo>
                      <a:pt x="71" y="88"/>
                      <a:pt x="70" y="137"/>
                      <a:pt x="70" y="18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43" name="Freeform 7"/>
              <p:cNvSpPr>
                <a:spLocks/>
              </p:cNvSpPr>
              <p:nvPr/>
            </p:nvSpPr>
            <p:spPr bwMode="auto">
              <a:xfrm>
                <a:off x="479" y="545"/>
                <a:ext cx="168" cy="707"/>
              </a:xfrm>
              <a:custGeom>
                <a:avLst/>
                <a:gdLst>
                  <a:gd name="T0" fmla="*/ 1 w 71"/>
                  <a:gd name="T1" fmla="*/ 148 h 298"/>
                  <a:gd name="T2" fmla="*/ 1 w 71"/>
                  <a:gd name="T3" fmla="*/ 40 h 298"/>
                  <a:gd name="T4" fmla="*/ 35 w 71"/>
                  <a:gd name="T5" fmla="*/ 0 h 298"/>
                  <a:gd name="T6" fmla="*/ 71 w 71"/>
                  <a:gd name="T7" fmla="*/ 39 h 298"/>
                  <a:gd name="T8" fmla="*/ 71 w 71"/>
                  <a:gd name="T9" fmla="*/ 257 h 298"/>
                  <a:gd name="T10" fmla="*/ 36 w 71"/>
                  <a:gd name="T11" fmla="*/ 298 h 298"/>
                  <a:gd name="T12" fmla="*/ 1 w 71"/>
                  <a:gd name="T13" fmla="*/ 256 h 298"/>
                  <a:gd name="T14" fmla="*/ 1 w 71"/>
                  <a:gd name="T15" fmla="*/ 148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298">
                    <a:moveTo>
                      <a:pt x="1" y="148"/>
                    </a:moveTo>
                    <a:cubicBezTo>
                      <a:pt x="1" y="112"/>
                      <a:pt x="0" y="76"/>
                      <a:pt x="1" y="40"/>
                    </a:cubicBezTo>
                    <a:cubicBezTo>
                      <a:pt x="1" y="14"/>
                      <a:pt x="14" y="0"/>
                      <a:pt x="35" y="0"/>
                    </a:cubicBezTo>
                    <a:cubicBezTo>
                      <a:pt x="57" y="0"/>
                      <a:pt x="71" y="15"/>
                      <a:pt x="71" y="39"/>
                    </a:cubicBezTo>
                    <a:cubicBezTo>
                      <a:pt x="71" y="112"/>
                      <a:pt x="71" y="184"/>
                      <a:pt x="71" y="257"/>
                    </a:cubicBezTo>
                    <a:cubicBezTo>
                      <a:pt x="71" y="280"/>
                      <a:pt x="55" y="298"/>
                      <a:pt x="36" y="298"/>
                    </a:cubicBezTo>
                    <a:cubicBezTo>
                      <a:pt x="15" y="298"/>
                      <a:pt x="1" y="281"/>
                      <a:pt x="1" y="256"/>
                    </a:cubicBezTo>
                    <a:cubicBezTo>
                      <a:pt x="1" y="220"/>
                      <a:pt x="1" y="184"/>
                      <a:pt x="1" y="14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44" name="Freeform 8"/>
              <p:cNvSpPr>
                <a:spLocks/>
              </p:cNvSpPr>
              <p:nvPr/>
            </p:nvSpPr>
            <p:spPr bwMode="auto">
              <a:xfrm>
                <a:off x="241" y="635"/>
                <a:ext cx="169" cy="522"/>
              </a:xfrm>
              <a:custGeom>
                <a:avLst/>
                <a:gdLst>
                  <a:gd name="T0" fmla="*/ 71 w 71"/>
                  <a:gd name="T1" fmla="*/ 109 h 220"/>
                  <a:gd name="T2" fmla="*/ 71 w 71"/>
                  <a:gd name="T3" fmla="*/ 179 h 220"/>
                  <a:gd name="T4" fmla="*/ 35 w 71"/>
                  <a:gd name="T5" fmla="*/ 219 h 220"/>
                  <a:gd name="T6" fmla="*/ 1 w 71"/>
                  <a:gd name="T7" fmla="*/ 179 h 220"/>
                  <a:gd name="T8" fmla="*/ 1 w 71"/>
                  <a:gd name="T9" fmla="*/ 39 h 220"/>
                  <a:gd name="T10" fmla="*/ 35 w 71"/>
                  <a:gd name="T11" fmla="*/ 1 h 220"/>
                  <a:gd name="T12" fmla="*/ 71 w 71"/>
                  <a:gd name="T13" fmla="*/ 40 h 220"/>
                  <a:gd name="T14" fmla="*/ 71 w 71"/>
                  <a:gd name="T15" fmla="*/ 109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220">
                    <a:moveTo>
                      <a:pt x="71" y="109"/>
                    </a:moveTo>
                    <a:cubicBezTo>
                      <a:pt x="71" y="133"/>
                      <a:pt x="71" y="156"/>
                      <a:pt x="71" y="179"/>
                    </a:cubicBezTo>
                    <a:cubicBezTo>
                      <a:pt x="70" y="203"/>
                      <a:pt x="55" y="220"/>
                      <a:pt x="35" y="219"/>
                    </a:cubicBezTo>
                    <a:cubicBezTo>
                      <a:pt x="14" y="219"/>
                      <a:pt x="1" y="203"/>
                      <a:pt x="1" y="179"/>
                    </a:cubicBezTo>
                    <a:cubicBezTo>
                      <a:pt x="0" y="132"/>
                      <a:pt x="0" y="86"/>
                      <a:pt x="1" y="39"/>
                    </a:cubicBezTo>
                    <a:cubicBezTo>
                      <a:pt x="1" y="16"/>
                      <a:pt x="14" y="1"/>
                      <a:pt x="35" y="1"/>
                    </a:cubicBezTo>
                    <a:cubicBezTo>
                      <a:pt x="56" y="0"/>
                      <a:pt x="70" y="15"/>
                      <a:pt x="71" y="40"/>
                    </a:cubicBezTo>
                    <a:cubicBezTo>
                      <a:pt x="71" y="63"/>
                      <a:pt x="71" y="86"/>
                      <a:pt x="71" y="10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45" name="Freeform 9"/>
              <p:cNvSpPr>
                <a:spLocks/>
              </p:cNvSpPr>
              <p:nvPr/>
            </p:nvSpPr>
            <p:spPr bwMode="auto">
              <a:xfrm>
                <a:off x="3" y="713"/>
                <a:ext cx="174" cy="364"/>
              </a:xfrm>
              <a:custGeom>
                <a:avLst/>
                <a:gdLst>
                  <a:gd name="T0" fmla="*/ 1 w 73"/>
                  <a:gd name="T1" fmla="*/ 75 h 153"/>
                  <a:gd name="T2" fmla="*/ 1 w 73"/>
                  <a:gd name="T3" fmla="*/ 36 h 153"/>
                  <a:gd name="T4" fmla="*/ 31 w 73"/>
                  <a:gd name="T5" fmla="*/ 2 h 153"/>
                  <a:gd name="T6" fmla="*/ 69 w 73"/>
                  <a:gd name="T7" fmla="*/ 30 h 153"/>
                  <a:gd name="T8" fmla="*/ 69 w 73"/>
                  <a:gd name="T9" fmla="*/ 123 h 153"/>
                  <a:gd name="T10" fmla="*/ 32 w 73"/>
                  <a:gd name="T11" fmla="*/ 152 h 153"/>
                  <a:gd name="T12" fmla="*/ 1 w 73"/>
                  <a:gd name="T13" fmla="*/ 117 h 153"/>
                  <a:gd name="T14" fmla="*/ 1 w 73"/>
                  <a:gd name="T15" fmla="*/ 75 h 153"/>
                  <a:gd name="T16" fmla="*/ 1 w 73"/>
                  <a:gd name="T17" fmla="*/ 7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53">
                    <a:moveTo>
                      <a:pt x="1" y="75"/>
                    </a:moveTo>
                    <a:cubicBezTo>
                      <a:pt x="1" y="62"/>
                      <a:pt x="0" y="49"/>
                      <a:pt x="1" y="36"/>
                    </a:cubicBezTo>
                    <a:cubicBezTo>
                      <a:pt x="2" y="16"/>
                      <a:pt x="14" y="4"/>
                      <a:pt x="31" y="2"/>
                    </a:cubicBezTo>
                    <a:cubicBezTo>
                      <a:pt x="48" y="0"/>
                      <a:pt x="66" y="11"/>
                      <a:pt x="69" y="30"/>
                    </a:cubicBezTo>
                    <a:cubicBezTo>
                      <a:pt x="73" y="61"/>
                      <a:pt x="73" y="92"/>
                      <a:pt x="69" y="123"/>
                    </a:cubicBezTo>
                    <a:cubicBezTo>
                      <a:pt x="67" y="142"/>
                      <a:pt x="50" y="153"/>
                      <a:pt x="32" y="152"/>
                    </a:cubicBezTo>
                    <a:cubicBezTo>
                      <a:pt x="14" y="151"/>
                      <a:pt x="1" y="137"/>
                      <a:pt x="1" y="117"/>
                    </a:cubicBezTo>
                    <a:cubicBezTo>
                      <a:pt x="0" y="103"/>
                      <a:pt x="1" y="89"/>
                      <a:pt x="1" y="75"/>
                    </a:cubicBezTo>
                    <a:cubicBezTo>
                      <a:pt x="1" y="75"/>
                      <a:pt x="1" y="75"/>
                      <a:pt x="1" y="7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grpSp>
    </p:spTree>
    <p:extLst>
      <p:ext uri="{BB962C8B-B14F-4D97-AF65-F5344CB8AC3E}">
        <p14:creationId xmlns:p14="http://schemas.microsoft.com/office/powerpoint/2010/main" val="7568671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ight Arrow 70"/>
          <p:cNvSpPr/>
          <p:nvPr/>
        </p:nvSpPr>
        <p:spPr>
          <a:xfrm rot="10800000">
            <a:off x="3358153" y="5332527"/>
            <a:ext cx="5386726" cy="351234"/>
          </a:xfrm>
          <a:prstGeom prst="rightArrow">
            <a:avLst>
              <a:gd name="adj1" fmla="val 50000"/>
              <a:gd name="adj2" fmla="val 73537"/>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98571">
                    <a:schemeClr val="tx1"/>
                  </a:gs>
                  <a:gs pos="72857">
                    <a:schemeClr val="tx1"/>
                  </a:gs>
                </a:gsLst>
                <a:lin ang="5400000" scaled="1"/>
              </a:gradFill>
              <a:effectLst/>
              <a:uLnTx/>
              <a:uFillTx/>
              <a:latin typeface="Segoe UI"/>
            </a:endParaRPr>
          </a:p>
        </p:txBody>
      </p:sp>
      <p:sp>
        <p:nvSpPr>
          <p:cNvPr id="68" name="Right Arrow 67"/>
          <p:cNvSpPr/>
          <p:nvPr/>
        </p:nvSpPr>
        <p:spPr>
          <a:xfrm>
            <a:off x="2773704" y="2124967"/>
            <a:ext cx="6920216" cy="618275"/>
          </a:xfrm>
          <a:prstGeom prst="rightArrow">
            <a:avLst>
              <a:gd name="adj1" fmla="val 50000"/>
              <a:gd name="adj2" fmla="val 53583"/>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98571">
                    <a:schemeClr val="tx1"/>
                  </a:gs>
                  <a:gs pos="72857">
                    <a:schemeClr val="tx1"/>
                  </a:gs>
                </a:gsLst>
                <a:lin ang="5400000" scaled="1"/>
              </a:gradFill>
              <a:effectLst/>
              <a:uLnTx/>
              <a:uFillTx/>
              <a:latin typeface="Segoe UI"/>
            </a:endParaRPr>
          </a:p>
        </p:txBody>
      </p:sp>
      <p:grpSp>
        <p:nvGrpSpPr>
          <p:cNvPr id="14" name="Group 13"/>
          <p:cNvGrpSpPr/>
          <p:nvPr/>
        </p:nvGrpSpPr>
        <p:grpSpPr>
          <a:xfrm>
            <a:off x="930885" y="1271952"/>
            <a:ext cx="1999028" cy="1936852"/>
            <a:chOff x="930885" y="1271952"/>
            <a:chExt cx="1999028" cy="1936852"/>
          </a:xfrm>
        </p:grpSpPr>
        <p:sp>
          <p:nvSpPr>
            <p:cNvPr id="66" name="Rounded Rectangle 65"/>
            <p:cNvSpPr/>
            <p:nvPr/>
          </p:nvSpPr>
          <p:spPr>
            <a:xfrm>
              <a:off x="1163124" y="1700637"/>
              <a:ext cx="1614600" cy="1508167"/>
            </a:xfrm>
            <a:prstGeom prst="roundRect">
              <a:avLst>
                <a:gd name="adj" fmla="val 5783"/>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gradFill>
                  <a:gsLst>
                    <a:gs pos="98571">
                      <a:schemeClr val="tx1"/>
                    </a:gs>
                    <a:gs pos="72857">
                      <a:schemeClr val="tx1"/>
                    </a:gs>
                  </a:gsLst>
                  <a:lin ang="5400000" scaled="1"/>
                </a:gradFill>
                <a:effectLst/>
                <a:uLnTx/>
                <a:uFillTx/>
                <a:latin typeface="Segoe UI"/>
                <a:ea typeface="+mn-ea"/>
                <a:cs typeface="+mn-cs"/>
              </a:endParaRPr>
            </a:p>
          </p:txBody>
        </p:sp>
        <p:sp>
          <p:nvSpPr>
            <p:cNvPr id="4" name="TextBox 12"/>
            <p:cNvSpPr txBox="1"/>
            <p:nvPr/>
          </p:nvSpPr>
          <p:spPr>
            <a:xfrm>
              <a:off x="930885" y="1271952"/>
              <a:ext cx="1999028" cy="359087"/>
            </a:xfrm>
            <a:prstGeom prst="rect">
              <a:avLst/>
            </a:prstGeom>
          </p:spPr>
          <p:txBody>
            <a:bodyPr vert="horz" wrap="square" lIns="91427" tIns="91427" rIns="91427" bIns="91427" rtlCol="0" anchor="t">
              <a:noAutofit/>
            </a:bodyPr>
            <a:lstStyle/>
            <a:p>
              <a:pPr marL="233318" marR="0" lvl="0" indent="-233318"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98571">
                        <a:schemeClr val="tx1"/>
                      </a:gs>
                      <a:gs pos="72857">
                        <a:schemeClr val="tx1"/>
                      </a:gs>
                    </a:gsLst>
                    <a:lin ang="5400000" scaled="1"/>
                  </a:gradFill>
                  <a:effectLst/>
                  <a:uLnTx/>
                  <a:uFillTx/>
                  <a:latin typeface="Segoe UI"/>
                  <a:ea typeface="Segoe UI" pitchFamily="34" charset="0"/>
                  <a:cs typeface="Segoe UI" pitchFamily="34" charset="0"/>
                </a:rPr>
                <a:t>2) Code repository</a:t>
              </a:r>
            </a:p>
          </p:txBody>
        </p:sp>
        <p:pic>
          <p:nvPicPr>
            <p:cNvPr id="26" name="Picture 25"/>
            <p:cNvPicPr>
              <a:picLocks noChangeAspect="1"/>
            </p:cNvPicPr>
            <p:nvPr/>
          </p:nvPicPr>
          <p:blipFill>
            <a:blip r:embed="rId3">
              <a:clrChange>
                <a:clrFrom>
                  <a:srgbClr val="FFFFFF"/>
                </a:clrFrom>
                <a:clrTo>
                  <a:srgbClr val="FFFFFF">
                    <a:alpha val="0"/>
                  </a:srgbClr>
                </a:clrTo>
              </a:clrChange>
            </a:blip>
            <a:stretch>
              <a:fillRect/>
            </a:stretch>
          </p:blipFill>
          <p:spPr>
            <a:xfrm>
              <a:off x="1437414" y="2095964"/>
              <a:ext cx="1044949" cy="681651"/>
            </a:xfrm>
            <a:prstGeom prst="rect">
              <a:avLst/>
            </a:prstGeom>
          </p:spPr>
        </p:pic>
      </p:grpSp>
      <p:grpSp>
        <p:nvGrpSpPr>
          <p:cNvPr id="15" name="Group 14"/>
          <p:cNvGrpSpPr/>
          <p:nvPr/>
        </p:nvGrpSpPr>
        <p:grpSpPr>
          <a:xfrm>
            <a:off x="3210208" y="1272500"/>
            <a:ext cx="1614600" cy="1936305"/>
            <a:chOff x="3210208" y="1272500"/>
            <a:chExt cx="1614600" cy="1936305"/>
          </a:xfrm>
        </p:grpSpPr>
        <p:sp>
          <p:nvSpPr>
            <p:cNvPr id="45" name="Rounded Rectangle 44"/>
            <p:cNvSpPr/>
            <p:nvPr/>
          </p:nvSpPr>
          <p:spPr>
            <a:xfrm>
              <a:off x="3210208" y="1700638"/>
              <a:ext cx="1614600" cy="1508167"/>
            </a:xfrm>
            <a:prstGeom prst="roundRect">
              <a:avLst>
                <a:gd name="adj" fmla="val 5783"/>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gradFill>
                  <a:gsLst>
                    <a:gs pos="98571">
                      <a:schemeClr val="tx1"/>
                    </a:gs>
                    <a:gs pos="72857">
                      <a:schemeClr val="tx1"/>
                    </a:gs>
                  </a:gsLst>
                  <a:lin ang="5400000" scaled="1"/>
                </a:gradFill>
                <a:effectLst/>
                <a:uLnTx/>
                <a:uFillTx/>
                <a:latin typeface="Segoe UI"/>
                <a:ea typeface="+mn-ea"/>
                <a:cs typeface="+mn-cs"/>
              </a:endParaRPr>
            </a:p>
          </p:txBody>
        </p:sp>
        <p:sp>
          <p:nvSpPr>
            <p:cNvPr id="56" name="TextBox 55"/>
            <p:cNvSpPr txBox="1"/>
            <p:nvPr/>
          </p:nvSpPr>
          <p:spPr>
            <a:xfrm>
              <a:off x="3210208" y="1272500"/>
              <a:ext cx="1614600" cy="359087"/>
            </a:xfrm>
            <a:prstGeom prst="rect">
              <a:avLst/>
            </a:prstGeom>
          </p:spPr>
          <p:txBody>
            <a:bodyPr vert="horz" wrap="square" lIns="91427" tIns="91427" rIns="91427" bIns="91427" rtlCol="0" anchor="t">
              <a:noAutofit/>
            </a:bodyPr>
            <a:lstStyle/>
            <a:p>
              <a:pPr marL="233318" marR="0" lvl="0" indent="-233318"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98571">
                        <a:schemeClr val="tx1"/>
                      </a:gs>
                      <a:gs pos="72857">
                        <a:schemeClr val="tx1"/>
                      </a:gs>
                    </a:gsLst>
                    <a:lin ang="5400000" scaled="1"/>
                  </a:gradFill>
                  <a:effectLst/>
                  <a:uLnTx/>
                  <a:uFillTx/>
                  <a:latin typeface="Segoe UI"/>
                  <a:ea typeface="Segoe UI" pitchFamily="34" charset="0"/>
                  <a:cs typeface="Segoe UI" pitchFamily="34" charset="0"/>
                </a:rPr>
                <a:t>3) Build</a:t>
              </a:r>
            </a:p>
          </p:txBody>
        </p:sp>
        <p:pic>
          <p:nvPicPr>
            <p:cNvPr id="53" name="Picture 52"/>
            <p:cNvPicPr>
              <a:picLocks noChangeAspect="1"/>
            </p:cNvPicPr>
            <p:nvPr/>
          </p:nvPicPr>
          <p:blipFill>
            <a:blip r:embed="rId4">
              <a:duotone>
                <a:prstClr val="black"/>
                <a:schemeClr val="tx2">
                  <a:tint val="45000"/>
                  <a:satMod val="400000"/>
                </a:schemeClr>
              </a:duotone>
            </a:blip>
            <a:stretch>
              <a:fillRect/>
            </a:stretch>
          </p:blipFill>
          <p:spPr>
            <a:xfrm>
              <a:off x="3397918" y="1997093"/>
              <a:ext cx="1230171" cy="963067"/>
            </a:xfrm>
            <a:prstGeom prst="rect">
              <a:avLst/>
            </a:prstGeom>
            <a:noFill/>
          </p:spPr>
        </p:pic>
        <p:pic>
          <p:nvPicPr>
            <p:cNvPr id="52" name="Picture 51"/>
            <p:cNvPicPr>
              <a:picLocks noChangeAspect="1"/>
            </p:cNvPicPr>
            <p:nvPr/>
          </p:nvPicPr>
          <p:blipFill>
            <a:blip r:embed="rId3">
              <a:clrChange>
                <a:clrFrom>
                  <a:srgbClr val="FFFFFF"/>
                </a:clrFrom>
                <a:clrTo>
                  <a:srgbClr val="FFFFFF">
                    <a:alpha val="0"/>
                  </a:srgbClr>
                </a:clrTo>
              </a:clrChange>
            </a:blip>
            <a:stretch>
              <a:fillRect/>
            </a:stretch>
          </p:blipFill>
          <p:spPr>
            <a:xfrm>
              <a:off x="4244975" y="1799243"/>
              <a:ext cx="511657" cy="333857"/>
            </a:xfrm>
            <a:prstGeom prst="rect">
              <a:avLst/>
            </a:prstGeom>
          </p:spPr>
        </p:pic>
      </p:grpSp>
      <p:grpSp>
        <p:nvGrpSpPr>
          <p:cNvPr id="33" name="Group 32"/>
          <p:cNvGrpSpPr/>
          <p:nvPr/>
        </p:nvGrpSpPr>
        <p:grpSpPr>
          <a:xfrm>
            <a:off x="9455715" y="1277065"/>
            <a:ext cx="1999028" cy="1932884"/>
            <a:chOff x="9455715" y="1277065"/>
            <a:chExt cx="1999028" cy="1932884"/>
          </a:xfrm>
        </p:grpSpPr>
        <p:sp>
          <p:nvSpPr>
            <p:cNvPr id="58" name="TextBox 57"/>
            <p:cNvSpPr txBox="1"/>
            <p:nvPr/>
          </p:nvSpPr>
          <p:spPr>
            <a:xfrm>
              <a:off x="9455715" y="1277065"/>
              <a:ext cx="1999028" cy="359087"/>
            </a:xfrm>
            <a:prstGeom prst="rect">
              <a:avLst/>
            </a:prstGeom>
          </p:spPr>
          <p:txBody>
            <a:bodyPr vert="horz" wrap="square" lIns="91427" tIns="91427" rIns="91427" bIns="91427" rtlCol="0" anchor="t">
              <a:noAutofit/>
            </a:bodyPr>
            <a:lstStyle/>
            <a:p>
              <a:pPr marL="233318" marR="0" lvl="0" indent="-233318"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98571">
                        <a:schemeClr val="tx1"/>
                      </a:gs>
                      <a:gs pos="72857">
                        <a:schemeClr val="tx1"/>
                      </a:gs>
                    </a:gsLst>
                    <a:lin ang="5400000" scaled="1"/>
                  </a:gradFill>
                  <a:effectLst/>
                  <a:uLnTx/>
                  <a:uFillTx/>
                  <a:latin typeface="Segoe UI"/>
                  <a:ea typeface="Segoe UI" pitchFamily="34" charset="0"/>
                  <a:cs typeface="Segoe UI" pitchFamily="34" charset="0"/>
                </a:rPr>
                <a:t>6) Publish</a:t>
              </a:r>
            </a:p>
          </p:txBody>
        </p:sp>
        <p:grpSp>
          <p:nvGrpSpPr>
            <p:cNvPr id="27" name="Group 26"/>
            <p:cNvGrpSpPr/>
            <p:nvPr/>
          </p:nvGrpSpPr>
          <p:grpSpPr>
            <a:xfrm>
              <a:off x="9705560" y="1701782"/>
              <a:ext cx="1614600" cy="1508167"/>
              <a:chOff x="9705560" y="1701782"/>
              <a:chExt cx="1614600" cy="1508167"/>
            </a:xfrm>
          </p:grpSpPr>
          <p:sp>
            <p:nvSpPr>
              <p:cNvPr id="57" name="Rounded Rectangle 56"/>
              <p:cNvSpPr/>
              <p:nvPr/>
            </p:nvSpPr>
            <p:spPr>
              <a:xfrm>
                <a:off x="9705560" y="1701782"/>
                <a:ext cx="1614600" cy="1508167"/>
              </a:xfrm>
              <a:prstGeom prst="roundRect">
                <a:avLst>
                  <a:gd name="adj" fmla="val 5783"/>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gradFill>
                    <a:gsLst>
                      <a:gs pos="98571">
                        <a:schemeClr val="tx1"/>
                      </a:gs>
                      <a:gs pos="72857">
                        <a:schemeClr val="tx1"/>
                      </a:gs>
                    </a:gsLst>
                    <a:lin ang="5400000" scaled="1"/>
                  </a:gradFill>
                  <a:effectLst/>
                  <a:uLnTx/>
                  <a:uFillTx/>
                  <a:latin typeface="Segoe UI"/>
                  <a:ea typeface="+mn-ea"/>
                  <a:cs typeface="+mn-cs"/>
                </a:endParaRPr>
              </a:p>
            </p:txBody>
          </p:sp>
          <p:pic>
            <p:nvPicPr>
              <p:cNvPr id="23" name="Picture 22"/>
              <p:cNvPicPr>
                <a:picLocks noChangeAspect="1"/>
              </p:cNvPicPr>
              <p:nvPr/>
            </p:nvPicPr>
            <p:blipFill>
              <a:blip r:embed="rId5">
                <a:duotone>
                  <a:prstClr val="black"/>
                  <a:schemeClr val="tx2">
                    <a:tint val="45000"/>
                    <a:satMod val="400000"/>
                  </a:schemeClr>
                </a:duotone>
              </a:blip>
              <a:stretch>
                <a:fillRect/>
              </a:stretch>
            </p:blipFill>
            <p:spPr>
              <a:xfrm>
                <a:off x="10052026" y="2020914"/>
                <a:ext cx="910026" cy="915425"/>
              </a:xfrm>
              <a:prstGeom prst="rect">
                <a:avLst/>
              </a:prstGeom>
              <a:noFill/>
            </p:spPr>
          </p:pic>
          <p:pic>
            <p:nvPicPr>
              <p:cNvPr id="61" name="Picture 60"/>
              <p:cNvPicPr>
                <a:picLocks noChangeAspect="1"/>
              </p:cNvPicPr>
              <p:nvPr/>
            </p:nvPicPr>
            <p:blipFill>
              <a:blip r:embed="rId6"/>
              <a:stretch>
                <a:fillRect/>
              </a:stretch>
            </p:blipFill>
            <p:spPr>
              <a:xfrm>
                <a:off x="10820400" y="1833425"/>
                <a:ext cx="375934" cy="377844"/>
              </a:xfrm>
              <a:prstGeom prst="rect">
                <a:avLst/>
              </a:prstGeom>
            </p:spPr>
          </p:pic>
        </p:grpSp>
      </p:grpSp>
      <p:grpSp>
        <p:nvGrpSpPr>
          <p:cNvPr id="30" name="Group 29"/>
          <p:cNvGrpSpPr/>
          <p:nvPr/>
        </p:nvGrpSpPr>
        <p:grpSpPr>
          <a:xfrm>
            <a:off x="5002039" y="4777059"/>
            <a:ext cx="2469388" cy="1819604"/>
            <a:chOff x="5002039" y="4777059"/>
            <a:chExt cx="2469388" cy="1819604"/>
          </a:xfrm>
        </p:grpSpPr>
        <p:sp>
          <p:nvSpPr>
            <p:cNvPr id="11" name="TextBox 10"/>
            <p:cNvSpPr txBox="1"/>
            <p:nvPr/>
          </p:nvSpPr>
          <p:spPr>
            <a:xfrm>
              <a:off x="5002039" y="6237576"/>
              <a:ext cx="2469388" cy="359087"/>
            </a:xfrm>
            <a:prstGeom prst="rect">
              <a:avLst/>
            </a:prstGeom>
          </p:spPr>
          <p:txBody>
            <a:bodyPr vert="horz" wrap="square" lIns="91427" tIns="91427" rIns="91427" bIns="91427"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98571">
                        <a:schemeClr val="tx1"/>
                      </a:gs>
                      <a:gs pos="72857">
                        <a:schemeClr val="tx1"/>
                      </a:gs>
                    </a:gsLst>
                    <a:lin ang="5400000" scaled="1"/>
                  </a:gradFill>
                  <a:effectLst/>
                  <a:uLnTx/>
                  <a:uFillTx/>
                  <a:latin typeface="Segoe UI"/>
                  <a:ea typeface="Segoe UI" pitchFamily="34" charset="0"/>
                  <a:cs typeface="Segoe UI" pitchFamily="34" charset="0"/>
                </a:rPr>
                <a:t>8) Monitor and improve</a:t>
              </a:r>
            </a:p>
          </p:txBody>
        </p:sp>
        <p:sp>
          <p:nvSpPr>
            <p:cNvPr id="12" name="Rounded Rectangle 11"/>
            <p:cNvSpPr/>
            <p:nvPr/>
          </p:nvSpPr>
          <p:spPr>
            <a:xfrm>
              <a:off x="5045844" y="4777059"/>
              <a:ext cx="2199403" cy="1508167"/>
            </a:xfrm>
            <a:prstGeom prst="roundRect">
              <a:avLst>
                <a:gd name="adj" fmla="val 5783"/>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gradFill>
                  <a:gsLst>
                    <a:gs pos="98571">
                      <a:schemeClr val="tx1"/>
                    </a:gs>
                    <a:gs pos="72857">
                      <a:schemeClr val="tx1"/>
                    </a:gs>
                  </a:gsLst>
                  <a:lin ang="5400000" scaled="1"/>
                </a:gradFill>
                <a:effectLst/>
                <a:uLnTx/>
                <a:uFillTx/>
                <a:latin typeface="Segoe UI"/>
                <a:ea typeface="+mn-ea"/>
                <a:cs typeface="+mn-cs"/>
              </a:endParaRPr>
            </a:p>
          </p:txBody>
        </p:sp>
        <p:pic>
          <p:nvPicPr>
            <p:cNvPr id="28" name="Picture 27"/>
            <p:cNvPicPr>
              <a:picLocks noChangeAspect="1"/>
            </p:cNvPicPr>
            <p:nvPr/>
          </p:nvPicPr>
          <p:blipFill>
            <a:blip r:embed="rId7"/>
            <a:stretch>
              <a:fillRect/>
            </a:stretch>
          </p:blipFill>
          <p:spPr>
            <a:xfrm>
              <a:off x="5173167" y="4869185"/>
              <a:ext cx="1956549" cy="1334808"/>
            </a:xfrm>
            <a:prstGeom prst="rect">
              <a:avLst/>
            </a:prstGeom>
            <a:ln>
              <a:solidFill>
                <a:schemeClr val="tx2">
                  <a:lumMod val="50000"/>
                </a:schemeClr>
              </a:solidFill>
            </a:ln>
          </p:spPr>
        </p:pic>
        <p:pic>
          <p:nvPicPr>
            <p:cNvPr id="31" name="Picture 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27898" y="5144832"/>
              <a:ext cx="1829824" cy="964612"/>
            </a:xfrm>
            <a:prstGeom prst="rect">
              <a:avLst/>
            </a:prstGeom>
          </p:spPr>
        </p:pic>
        <p:pic>
          <p:nvPicPr>
            <p:cNvPr id="64" name="Picture 63"/>
            <p:cNvPicPr>
              <a:picLocks noChangeAspect="1"/>
            </p:cNvPicPr>
            <p:nvPr/>
          </p:nvPicPr>
          <p:blipFill>
            <a:blip r:embed="rId9"/>
            <a:stretch>
              <a:fillRect/>
            </a:stretch>
          </p:blipFill>
          <p:spPr>
            <a:xfrm>
              <a:off x="6702075" y="5147073"/>
              <a:ext cx="355647" cy="314246"/>
            </a:xfrm>
            <a:prstGeom prst="rect">
              <a:avLst/>
            </a:prstGeom>
          </p:spPr>
        </p:pic>
      </p:grpSp>
      <p:grpSp>
        <p:nvGrpSpPr>
          <p:cNvPr id="10" name="Group 9"/>
          <p:cNvGrpSpPr/>
          <p:nvPr/>
        </p:nvGrpSpPr>
        <p:grpSpPr>
          <a:xfrm>
            <a:off x="1456088" y="3208803"/>
            <a:ext cx="1070229" cy="2794492"/>
            <a:chOff x="1456088" y="3208803"/>
            <a:chExt cx="1070229" cy="2794492"/>
          </a:xfrm>
        </p:grpSpPr>
        <p:sp>
          <p:nvSpPr>
            <p:cNvPr id="19" name="Right Arrow 18"/>
            <p:cNvSpPr/>
            <p:nvPr/>
          </p:nvSpPr>
          <p:spPr>
            <a:xfrm rot="16200000">
              <a:off x="929910" y="4406887"/>
              <a:ext cx="2794492" cy="398323"/>
            </a:xfrm>
            <a:prstGeom prst="rightArrow">
              <a:avLst>
                <a:gd name="adj1" fmla="val 50000"/>
                <a:gd name="adj2" fmla="val 73537"/>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gradFill>
                  <a:gsLst>
                    <a:gs pos="98571">
                      <a:schemeClr val="tx1"/>
                    </a:gs>
                    <a:gs pos="72857">
                      <a:schemeClr val="tx1"/>
                    </a:gs>
                  </a:gsLst>
                  <a:lin ang="5400000" scaled="1"/>
                </a:gradFill>
                <a:effectLst/>
                <a:uLnTx/>
                <a:uFillTx/>
                <a:latin typeface="Segoe UI"/>
                <a:ea typeface="+mn-ea"/>
                <a:cs typeface="+mn-cs"/>
              </a:endParaRPr>
            </a:p>
          </p:txBody>
        </p:sp>
        <p:sp>
          <p:nvSpPr>
            <p:cNvPr id="20" name="Right Arrow 19"/>
            <p:cNvSpPr/>
            <p:nvPr/>
          </p:nvSpPr>
          <p:spPr>
            <a:xfrm rot="16200000">
              <a:off x="258004" y="4406887"/>
              <a:ext cx="2794491" cy="398323"/>
            </a:xfrm>
            <a:prstGeom prst="rightArrow">
              <a:avLst>
                <a:gd name="adj1" fmla="val 50000"/>
                <a:gd name="adj2" fmla="val 73537"/>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gradFill>
                  <a:gsLst>
                    <a:gs pos="98571">
                      <a:schemeClr val="tx1"/>
                    </a:gs>
                    <a:gs pos="72857">
                      <a:schemeClr val="tx1"/>
                    </a:gs>
                  </a:gsLst>
                  <a:lin ang="5400000" scaled="1"/>
                </a:gradFill>
                <a:effectLst/>
                <a:uLnTx/>
                <a:uFillTx/>
                <a:latin typeface="Segoe UI"/>
                <a:ea typeface="+mn-ea"/>
                <a:cs typeface="+mn-cs"/>
              </a:endParaRPr>
            </a:p>
          </p:txBody>
        </p:sp>
      </p:grpSp>
      <p:grpSp>
        <p:nvGrpSpPr>
          <p:cNvPr id="3" name="Group 2"/>
          <p:cNvGrpSpPr/>
          <p:nvPr/>
        </p:nvGrpSpPr>
        <p:grpSpPr>
          <a:xfrm>
            <a:off x="644695" y="4919881"/>
            <a:ext cx="2697618" cy="1686594"/>
            <a:chOff x="644695" y="4919881"/>
            <a:chExt cx="2697618" cy="1686594"/>
          </a:xfrm>
        </p:grpSpPr>
        <p:sp>
          <p:nvSpPr>
            <p:cNvPr id="5" name="TextBox 24"/>
            <p:cNvSpPr txBox="1"/>
            <p:nvPr/>
          </p:nvSpPr>
          <p:spPr>
            <a:xfrm>
              <a:off x="1260419" y="6247388"/>
              <a:ext cx="1691485" cy="359087"/>
            </a:xfrm>
            <a:prstGeom prst="rect">
              <a:avLst/>
            </a:prstGeom>
          </p:spPr>
          <p:txBody>
            <a:bodyPr vert="horz" wrap="square" lIns="91427" tIns="91427" rIns="91427" bIns="91427"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98571">
                        <a:schemeClr val="tx1"/>
                      </a:gs>
                      <a:gs pos="72857">
                        <a:schemeClr val="tx1"/>
                      </a:gs>
                    </a:gsLst>
                    <a:lin ang="5400000" scaled="1"/>
                  </a:gradFill>
                  <a:effectLst/>
                  <a:uLnTx/>
                  <a:uFillTx/>
                  <a:latin typeface="Segoe UI"/>
                  <a:ea typeface="Segoe UI" pitchFamily="34" charset="0"/>
                  <a:cs typeface="Segoe UI" pitchFamily="34" charset="0"/>
                </a:rPr>
                <a:t>1) Develop</a:t>
              </a:r>
            </a:p>
          </p:txBody>
        </p:sp>
        <p:sp>
          <p:nvSpPr>
            <p:cNvPr id="65" name="Rounded Rectangle 64"/>
            <p:cNvSpPr/>
            <p:nvPr/>
          </p:nvSpPr>
          <p:spPr>
            <a:xfrm>
              <a:off x="644695" y="5184207"/>
              <a:ext cx="2697618" cy="1092463"/>
            </a:xfrm>
            <a:prstGeom prst="roundRect">
              <a:avLst>
                <a:gd name="adj" fmla="val 5783"/>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gradFill>
                  <a:gsLst>
                    <a:gs pos="98571">
                      <a:schemeClr val="tx1"/>
                    </a:gs>
                    <a:gs pos="72857">
                      <a:schemeClr val="tx1"/>
                    </a:gs>
                  </a:gsLst>
                  <a:lin ang="5400000" scaled="1"/>
                </a:gradFill>
                <a:effectLst/>
                <a:uLnTx/>
                <a:uFillTx/>
                <a:latin typeface="Segoe UI"/>
                <a:ea typeface="+mn-ea"/>
                <a:cs typeface="+mn-cs"/>
              </a:endParaRPr>
            </a:p>
          </p:txBody>
        </p:sp>
        <p:pic>
          <p:nvPicPr>
            <p:cNvPr id="22" name="Picture 21"/>
            <p:cNvPicPr>
              <a:picLocks noChangeAspect="1"/>
            </p:cNvPicPr>
            <p:nvPr/>
          </p:nvPicPr>
          <p:blipFill>
            <a:blip r:embed="rId10">
              <a:grayscl/>
            </a:blip>
            <a:stretch>
              <a:fillRect/>
            </a:stretch>
          </p:blipFill>
          <p:spPr>
            <a:xfrm>
              <a:off x="724318" y="5282660"/>
              <a:ext cx="2538371" cy="891312"/>
            </a:xfrm>
            <a:prstGeom prst="rect">
              <a:avLst/>
            </a:prstGeom>
            <a:solidFill>
              <a:schemeClr val="tx2"/>
            </a:solidFill>
          </p:spPr>
        </p:pic>
        <p:pic>
          <p:nvPicPr>
            <p:cNvPr id="42" name="Picture 41"/>
            <p:cNvPicPr>
              <a:picLocks noChangeAspect="1"/>
            </p:cNvPicPr>
            <p:nvPr/>
          </p:nvPicPr>
          <p:blipFill>
            <a:blip r:embed="rId11"/>
            <a:stretch>
              <a:fillRect/>
            </a:stretch>
          </p:blipFill>
          <p:spPr>
            <a:xfrm>
              <a:off x="2083980" y="4919881"/>
              <a:ext cx="497068" cy="485897"/>
            </a:xfrm>
            <a:prstGeom prst="rect">
              <a:avLst/>
            </a:prstGeom>
            <a:ln>
              <a:noFill/>
            </a:ln>
          </p:spPr>
        </p:pic>
        <p:pic>
          <p:nvPicPr>
            <p:cNvPr id="13" name="Picture 12"/>
            <p:cNvPicPr>
              <a:picLocks noChangeAspect="1"/>
            </p:cNvPicPr>
            <p:nvPr/>
          </p:nvPicPr>
          <p:blipFill>
            <a:blip r:embed="rId12">
              <a:clrChange>
                <a:clrFrom>
                  <a:srgbClr val="000307"/>
                </a:clrFrom>
                <a:clrTo>
                  <a:srgbClr val="000307">
                    <a:alpha val="0"/>
                  </a:srgbClr>
                </a:clrTo>
              </a:clrChange>
            </a:blip>
            <a:stretch>
              <a:fillRect/>
            </a:stretch>
          </p:blipFill>
          <p:spPr>
            <a:xfrm>
              <a:off x="2605941" y="5606310"/>
              <a:ext cx="359192" cy="244010"/>
            </a:xfrm>
            <a:prstGeom prst="rect">
              <a:avLst/>
            </a:prstGeom>
          </p:spPr>
        </p:pic>
        <p:pic>
          <p:nvPicPr>
            <p:cNvPr id="25" name="Picture 24"/>
            <p:cNvPicPr>
              <a:picLocks noChangeAspect="1"/>
            </p:cNvPicPr>
            <p:nvPr/>
          </p:nvPicPr>
          <p:blipFill>
            <a:blip r:embed="rId9">
              <a:clrChange>
                <a:clrFrom>
                  <a:srgbClr val="000307"/>
                </a:clrFrom>
                <a:clrTo>
                  <a:srgbClr val="000307">
                    <a:alpha val="0"/>
                  </a:srgbClr>
                </a:clrTo>
              </a:clrChange>
            </a:blip>
            <a:stretch>
              <a:fillRect/>
            </a:stretch>
          </p:blipFill>
          <p:spPr>
            <a:xfrm>
              <a:off x="1596169" y="5594872"/>
              <a:ext cx="302047" cy="266886"/>
            </a:xfrm>
            <a:prstGeom prst="rect">
              <a:avLst/>
            </a:prstGeom>
          </p:spPr>
        </p:pic>
        <p:pic>
          <p:nvPicPr>
            <p:cNvPr id="21" name="Picture 20"/>
            <p:cNvPicPr>
              <a:picLocks noChangeAspect="1"/>
            </p:cNvPicPr>
            <p:nvPr/>
          </p:nvPicPr>
          <p:blipFill>
            <a:blip r:embed="rId11"/>
            <a:stretch>
              <a:fillRect/>
            </a:stretch>
          </p:blipFill>
          <p:spPr>
            <a:xfrm>
              <a:off x="1406715" y="4919881"/>
              <a:ext cx="497068" cy="485897"/>
            </a:xfrm>
            <a:prstGeom prst="rect">
              <a:avLst/>
            </a:prstGeom>
            <a:ln>
              <a:noFill/>
            </a:ln>
          </p:spPr>
        </p:pic>
      </p:grpSp>
      <p:grpSp>
        <p:nvGrpSpPr>
          <p:cNvPr id="29" name="Group 28"/>
          <p:cNvGrpSpPr/>
          <p:nvPr/>
        </p:nvGrpSpPr>
        <p:grpSpPr>
          <a:xfrm>
            <a:off x="8773135" y="3208805"/>
            <a:ext cx="2809265" cy="3455236"/>
            <a:chOff x="8773135" y="3208805"/>
            <a:chExt cx="2809265" cy="3455236"/>
          </a:xfrm>
        </p:grpSpPr>
        <p:sp>
          <p:nvSpPr>
            <p:cNvPr id="69" name="Right Arrow 68"/>
            <p:cNvSpPr/>
            <p:nvPr/>
          </p:nvSpPr>
          <p:spPr>
            <a:xfrm rot="5400000">
              <a:off x="10149729" y="3288061"/>
              <a:ext cx="534534" cy="376021"/>
            </a:xfrm>
            <a:prstGeom prst="rightArrow">
              <a:avLst>
                <a:gd name="adj1" fmla="val 50000"/>
                <a:gd name="adj2" fmla="val 73537"/>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gradFill>
                  <a:gsLst>
                    <a:gs pos="98571">
                      <a:schemeClr val="tx1"/>
                    </a:gs>
                    <a:gs pos="72857">
                      <a:schemeClr val="tx1"/>
                    </a:gs>
                  </a:gsLst>
                  <a:lin ang="5400000" scaled="1"/>
                </a:gradFill>
                <a:effectLst/>
                <a:uLnTx/>
                <a:uFillTx/>
                <a:latin typeface="Segoe UI"/>
                <a:ea typeface="+mn-ea"/>
                <a:cs typeface="+mn-cs"/>
              </a:endParaRPr>
            </a:p>
          </p:txBody>
        </p:sp>
        <p:sp>
          <p:nvSpPr>
            <p:cNvPr id="8" name="TextBox 32"/>
            <p:cNvSpPr txBox="1"/>
            <p:nvPr/>
          </p:nvSpPr>
          <p:spPr>
            <a:xfrm>
              <a:off x="9246040" y="6304954"/>
              <a:ext cx="1999028" cy="359087"/>
            </a:xfrm>
            <a:prstGeom prst="rect">
              <a:avLst/>
            </a:prstGeom>
          </p:spPr>
          <p:txBody>
            <a:bodyPr vert="horz" wrap="square" lIns="91427" tIns="91427" rIns="91427" bIns="91427" rtlCol="0" anchor="t">
              <a:noAutofit/>
            </a:bodyPr>
            <a:lstStyle/>
            <a:p>
              <a:pPr marL="233318" marR="0" lvl="0" indent="-233318"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98571">
                        <a:schemeClr val="tx1"/>
                      </a:gs>
                      <a:gs pos="72857">
                        <a:schemeClr val="tx1"/>
                      </a:gs>
                    </a:gsLst>
                    <a:lin ang="5400000" scaled="1"/>
                  </a:gradFill>
                  <a:effectLst/>
                  <a:uLnTx/>
                  <a:uFillTx/>
                  <a:latin typeface="Segoe UI"/>
                  <a:ea typeface="Segoe UI" pitchFamily="34" charset="0"/>
                  <a:cs typeface="Segoe UI" pitchFamily="34" charset="0"/>
                </a:rPr>
                <a:t>7) Deploy to cloud</a:t>
              </a:r>
            </a:p>
          </p:txBody>
        </p:sp>
        <p:grpSp>
          <p:nvGrpSpPr>
            <p:cNvPr id="9" name="Group 8"/>
            <p:cNvGrpSpPr/>
            <p:nvPr/>
          </p:nvGrpSpPr>
          <p:grpSpPr>
            <a:xfrm>
              <a:off x="9225449" y="3874105"/>
              <a:ext cx="2297718" cy="2145065"/>
              <a:chOff x="8899667" y="3417773"/>
              <a:chExt cx="2688805" cy="2518064"/>
            </a:xfrm>
          </p:grpSpPr>
          <p:sp>
            <p:nvSpPr>
              <p:cNvPr id="32" name="Oval 31"/>
              <p:cNvSpPr/>
              <p:nvPr/>
            </p:nvSpPr>
            <p:spPr>
              <a:xfrm>
                <a:off x="8940447" y="3954918"/>
                <a:ext cx="1980919" cy="1980919"/>
              </a:xfrm>
              <a:prstGeom prst="ellipse">
                <a:avLst/>
              </a:prstGeom>
              <a:noFill/>
              <a:ln w="444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gradFill>
                    <a:gsLst>
                      <a:gs pos="98571">
                        <a:schemeClr val="tx1"/>
                      </a:gs>
                      <a:gs pos="72857">
                        <a:schemeClr val="tx1"/>
                      </a:gs>
                    </a:gsLst>
                    <a:lin ang="5400000" scaled="1"/>
                  </a:gradFill>
                  <a:effectLst/>
                  <a:uLnTx/>
                  <a:uFillTx/>
                  <a:latin typeface="Segoe UI"/>
                  <a:ea typeface="+mn-ea"/>
                  <a:cs typeface="+mn-cs"/>
                </a:endParaRPr>
              </a:p>
            </p:txBody>
          </p:sp>
          <p:pic>
            <p:nvPicPr>
              <p:cNvPr id="34" name="Picture 33"/>
              <p:cNvPicPr>
                <a:picLocks noChangeAspect="1"/>
              </p:cNvPicPr>
              <p:nvPr/>
            </p:nvPicPr>
            <p:blipFill>
              <a:blip r:embed="rId6"/>
              <a:stretch>
                <a:fillRect/>
              </a:stretch>
            </p:blipFill>
            <p:spPr>
              <a:xfrm>
                <a:off x="8899667" y="4445343"/>
                <a:ext cx="834998" cy="834997"/>
              </a:xfrm>
              <a:prstGeom prst="rect">
                <a:avLst/>
              </a:prstGeom>
            </p:spPr>
          </p:pic>
          <p:grpSp>
            <p:nvGrpSpPr>
              <p:cNvPr id="38" name="Group 37"/>
              <p:cNvGrpSpPr/>
              <p:nvPr/>
            </p:nvGrpSpPr>
            <p:grpSpPr>
              <a:xfrm>
                <a:off x="9788640" y="4736183"/>
                <a:ext cx="280551" cy="280551"/>
                <a:chOff x="8563291" y="2244010"/>
                <a:chExt cx="2020388" cy="2020388"/>
              </a:xfrm>
              <a:solidFill>
                <a:schemeClr val="accent1">
                  <a:lumMod val="60000"/>
                  <a:lumOff val="40000"/>
                </a:schemeClr>
              </a:solidFill>
            </p:grpSpPr>
            <p:sp>
              <p:nvSpPr>
                <p:cNvPr id="36" name="Rectangle 35"/>
                <p:cNvSpPr/>
                <p:nvPr/>
              </p:nvSpPr>
              <p:spPr>
                <a:xfrm>
                  <a:off x="9335801" y="2244010"/>
                  <a:ext cx="475368" cy="20203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gradFill>
                      <a:gsLst>
                        <a:gs pos="98571">
                          <a:schemeClr val="tx1"/>
                        </a:gs>
                        <a:gs pos="72857">
                          <a:schemeClr val="tx1"/>
                        </a:gs>
                      </a:gsLst>
                      <a:lin ang="5400000" scaled="1"/>
                    </a:gradFill>
                    <a:effectLst/>
                    <a:uLnTx/>
                    <a:uFillTx/>
                    <a:latin typeface="Segoe UI"/>
                    <a:ea typeface="+mn-ea"/>
                    <a:cs typeface="+mn-cs"/>
                  </a:endParaRPr>
                </a:p>
              </p:txBody>
            </p:sp>
            <p:sp>
              <p:nvSpPr>
                <p:cNvPr id="37" name="Rectangle 36"/>
                <p:cNvSpPr/>
                <p:nvPr/>
              </p:nvSpPr>
              <p:spPr>
                <a:xfrm rot="5400000">
                  <a:off x="9335801" y="2244010"/>
                  <a:ext cx="475368" cy="20203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gradFill>
                      <a:gsLst>
                        <a:gs pos="98571">
                          <a:schemeClr val="tx1"/>
                        </a:gs>
                        <a:gs pos="72857">
                          <a:schemeClr val="tx1"/>
                        </a:gs>
                      </a:gsLst>
                      <a:lin ang="5400000" scaled="1"/>
                    </a:gradFill>
                    <a:effectLst/>
                    <a:uLnTx/>
                    <a:uFillTx/>
                    <a:latin typeface="Segoe UI"/>
                    <a:ea typeface="+mn-ea"/>
                    <a:cs typeface="+mn-cs"/>
                  </a:endParaRPr>
                </a:p>
              </p:txBody>
            </p:sp>
          </p:grpSp>
          <p:pic>
            <p:nvPicPr>
              <p:cNvPr id="24" name="Picture 23"/>
              <p:cNvPicPr>
                <a:picLocks noChangeAspect="1"/>
              </p:cNvPicPr>
              <p:nvPr/>
            </p:nvPicPr>
            <p:blipFill>
              <a:blip r:embed="rId13">
                <a:duotone>
                  <a:prstClr val="black"/>
                  <a:schemeClr val="tx2">
                    <a:tint val="45000"/>
                    <a:satMod val="400000"/>
                  </a:schemeClr>
                </a:duotone>
              </a:blip>
              <a:stretch>
                <a:fillRect/>
              </a:stretch>
            </p:blipFill>
            <p:spPr>
              <a:xfrm>
                <a:off x="10144498" y="3417773"/>
                <a:ext cx="1226203" cy="794246"/>
              </a:xfrm>
              <a:prstGeom prst="rect">
                <a:avLst/>
              </a:prstGeom>
              <a:noFill/>
            </p:spPr>
          </p:pic>
          <p:pic>
            <p:nvPicPr>
              <p:cNvPr id="35" name="Picture 34"/>
              <p:cNvPicPr>
                <a:picLocks noChangeAspect="1"/>
              </p:cNvPicPr>
              <p:nvPr/>
            </p:nvPicPr>
            <p:blipFill>
              <a:blip r:embed="rId14"/>
              <a:stretch>
                <a:fillRect/>
              </a:stretch>
            </p:blipFill>
            <p:spPr>
              <a:xfrm>
                <a:off x="10151702" y="4375412"/>
                <a:ext cx="731692" cy="964503"/>
              </a:xfrm>
              <a:prstGeom prst="rect">
                <a:avLst/>
              </a:prstGeom>
            </p:spPr>
          </p:pic>
          <p:pic>
            <p:nvPicPr>
              <p:cNvPr id="46" name="Picture 45"/>
              <p:cNvPicPr>
                <a:picLocks noChangeAspect="1"/>
              </p:cNvPicPr>
              <p:nvPr/>
            </p:nvPicPr>
            <p:blipFill rotWithShape="1">
              <a:blip r:embed="rId15">
                <a:extLst>
                  <a:ext uri="{28A0092B-C50C-407E-A947-70E740481C1C}">
                    <a14:useLocalDpi xmlns:a14="http://schemas.microsoft.com/office/drawing/2010/main" val="0"/>
                  </a:ext>
                </a:extLst>
              </a:blip>
              <a:srcRect l="69003" t="36823"/>
              <a:stretch/>
            </p:blipFill>
            <p:spPr>
              <a:xfrm>
                <a:off x="10733094" y="4455658"/>
                <a:ext cx="855378" cy="1120742"/>
              </a:xfrm>
              <a:prstGeom prst="rect">
                <a:avLst/>
              </a:prstGeom>
            </p:spPr>
          </p:pic>
        </p:grpSp>
        <p:sp>
          <p:nvSpPr>
            <p:cNvPr id="70" name="Rounded Rectangle 69"/>
            <p:cNvSpPr/>
            <p:nvPr/>
          </p:nvSpPr>
          <p:spPr>
            <a:xfrm>
              <a:off x="8773135" y="3769261"/>
              <a:ext cx="2809265" cy="2569627"/>
            </a:xfrm>
            <a:prstGeom prst="roundRect">
              <a:avLst>
                <a:gd name="adj" fmla="val 5783"/>
              </a:avLst>
            </a:prstGeom>
            <a:noFill/>
            <a:ln w="22225">
              <a:solidFill>
                <a:srgbClr val="B1B1B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gradFill>
                  <a:gsLst>
                    <a:gs pos="98571">
                      <a:schemeClr val="tx1"/>
                    </a:gs>
                    <a:gs pos="72857">
                      <a:schemeClr val="tx1"/>
                    </a:gs>
                  </a:gsLst>
                  <a:lin ang="5400000" scaled="1"/>
                </a:gradFill>
                <a:effectLst/>
                <a:uLnTx/>
                <a:uFillTx/>
                <a:latin typeface="Segoe UI"/>
                <a:ea typeface="+mn-ea"/>
                <a:cs typeface="+mn-cs"/>
              </a:endParaRPr>
            </a:p>
          </p:txBody>
        </p:sp>
      </p:grpSp>
      <p:grpSp>
        <p:nvGrpSpPr>
          <p:cNvPr id="18" name="Group 17"/>
          <p:cNvGrpSpPr/>
          <p:nvPr/>
        </p:nvGrpSpPr>
        <p:grpSpPr>
          <a:xfrm>
            <a:off x="7308948" y="1271952"/>
            <a:ext cx="1999028" cy="1939619"/>
            <a:chOff x="7308948" y="1271952"/>
            <a:chExt cx="1999028" cy="1939619"/>
          </a:xfrm>
        </p:grpSpPr>
        <p:sp>
          <p:nvSpPr>
            <p:cNvPr id="7" name="TextBox 30"/>
            <p:cNvSpPr txBox="1"/>
            <p:nvPr/>
          </p:nvSpPr>
          <p:spPr>
            <a:xfrm>
              <a:off x="7308948" y="1271952"/>
              <a:ext cx="1999028" cy="359087"/>
            </a:xfrm>
            <a:prstGeom prst="rect">
              <a:avLst/>
            </a:prstGeom>
          </p:spPr>
          <p:txBody>
            <a:bodyPr vert="horz" wrap="square" lIns="91427" tIns="91427" rIns="91427" bIns="91427" rtlCol="0" anchor="t">
              <a:noAutofit/>
            </a:bodyPr>
            <a:lstStyle/>
            <a:p>
              <a:pPr marL="233318" marR="0" lvl="0" indent="-233318"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98571">
                        <a:schemeClr val="tx1"/>
                      </a:gs>
                      <a:gs pos="72857">
                        <a:schemeClr val="tx1"/>
                      </a:gs>
                    </a:gsLst>
                    <a:lin ang="5400000" scaled="1"/>
                  </a:gradFill>
                  <a:effectLst/>
                  <a:uLnTx/>
                  <a:uFillTx/>
                  <a:latin typeface="Segoe UI"/>
                  <a:ea typeface="Segoe UI" pitchFamily="34" charset="0"/>
                  <a:cs typeface="Segoe UI" pitchFamily="34" charset="0"/>
                </a:rPr>
                <a:t>5) Validate</a:t>
              </a:r>
            </a:p>
          </p:txBody>
        </p:sp>
        <p:sp>
          <p:nvSpPr>
            <p:cNvPr id="41" name="Rounded Rectangle 40"/>
            <p:cNvSpPr/>
            <p:nvPr/>
          </p:nvSpPr>
          <p:spPr>
            <a:xfrm>
              <a:off x="7534686" y="1703404"/>
              <a:ext cx="1614600" cy="1508167"/>
            </a:xfrm>
            <a:prstGeom prst="roundRect">
              <a:avLst>
                <a:gd name="adj" fmla="val 5783"/>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gradFill>
                  <a:gsLst>
                    <a:gs pos="98571">
                      <a:schemeClr val="tx1"/>
                    </a:gs>
                    <a:gs pos="72857">
                      <a:schemeClr val="tx1"/>
                    </a:gs>
                  </a:gsLst>
                  <a:lin ang="5400000" scaled="1"/>
                </a:gradFill>
                <a:effectLst/>
                <a:uLnTx/>
                <a:uFillTx/>
                <a:latin typeface="Segoe UI"/>
                <a:ea typeface="+mn-ea"/>
                <a:cs typeface="+mn-cs"/>
              </a:endParaRPr>
            </a:p>
          </p:txBody>
        </p:sp>
        <p:pic>
          <p:nvPicPr>
            <p:cNvPr id="54" name="Picture 53"/>
            <p:cNvPicPr>
              <a:picLocks noChangeAspect="1"/>
            </p:cNvPicPr>
            <p:nvPr/>
          </p:nvPicPr>
          <p:blipFill>
            <a:blip r:embed="rId16"/>
            <a:stretch>
              <a:fillRect/>
            </a:stretch>
          </p:blipFill>
          <p:spPr>
            <a:xfrm>
              <a:off x="7733828" y="1987918"/>
              <a:ext cx="1185392" cy="864567"/>
            </a:xfrm>
            <a:prstGeom prst="rect">
              <a:avLst/>
            </a:prstGeom>
          </p:spPr>
        </p:pic>
        <p:pic>
          <p:nvPicPr>
            <p:cNvPr id="75" name="Picture 74"/>
            <p:cNvPicPr>
              <a:picLocks noChangeAspect="1"/>
            </p:cNvPicPr>
            <p:nvPr/>
          </p:nvPicPr>
          <p:blipFill>
            <a:blip r:embed="rId3">
              <a:clrChange>
                <a:clrFrom>
                  <a:srgbClr val="FFFFFF"/>
                </a:clrFrom>
                <a:clrTo>
                  <a:srgbClr val="FFFFFF">
                    <a:alpha val="0"/>
                  </a:srgbClr>
                </a:clrTo>
              </a:clrChange>
            </a:blip>
            <a:stretch>
              <a:fillRect/>
            </a:stretch>
          </p:blipFill>
          <p:spPr>
            <a:xfrm>
              <a:off x="8517305" y="1799243"/>
              <a:ext cx="511657" cy="333857"/>
            </a:xfrm>
            <a:prstGeom prst="rect">
              <a:avLst/>
            </a:prstGeom>
          </p:spPr>
        </p:pic>
      </p:grpSp>
      <p:grpSp>
        <p:nvGrpSpPr>
          <p:cNvPr id="17" name="Group 16"/>
          <p:cNvGrpSpPr/>
          <p:nvPr/>
        </p:nvGrpSpPr>
        <p:grpSpPr>
          <a:xfrm>
            <a:off x="5151032" y="1271952"/>
            <a:ext cx="1999028" cy="2015925"/>
            <a:chOff x="5151032" y="1271952"/>
            <a:chExt cx="1999028" cy="2015925"/>
          </a:xfrm>
        </p:grpSpPr>
        <p:sp>
          <p:nvSpPr>
            <p:cNvPr id="6" name="TextBox 25"/>
            <p:cNvSpPr txBox="1"/>
            <p:nvPr/>
          </p:nvSpPr>
          <p:spPr>
            <a:xfrm>
              <a:off x="5151032" y="1271952"/>
              <a:ext cx="1999028" cy="359087"/>
            </a:xfrm>
            <a:prstGeom prst="rect">
              <a:avLst/>
            </a:prstGeom>
          </p:spPr>
          <p:txBody>
            <a:bodyPr vert="horz" wrap="square" lIns="91427" tIns="91427" rIns="91427" bIns="91427" rtlCol="0" anchor="t">
              <a:noAutofit/>
            </a:bodyPr>
            <a:lstStyle/>
            <a:p>
              <a:pPr marL="233318" marR="0" lvl="0" indent="-233318"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98571">
                        <a:schemeClr val="tx1"/>
                      </a:gs>
                      <a:gs pos="72857">
                        <a:schemeClr val="tx1"/>
                      </a:gs>
                    </a:gsLst>
                    <a:lin ang="5400000" scaled="1"/>
                  </a:gradFill>
                  <a:effectLst/>
                  <a:uLnTx/>
                  <a:uFillTx/>
                  <a:latin typeface="Segoe UI"/>
                  <a:ea typeface="Segoe UI" pitchFamily="34" charset="0"/>
                  <a:cs typeface="Segoe UI" pitchFamily="34" charset="0"/>
                </a:rPr>
                <a:t>4) Deploy to stage</a:t>
              </a:r>
            </a:p>
          </p:txBody>
        </p:sp>
        <p:sp>
          <p:nvSpPr>
            <p:cNvPr id="40" name="Rounded Rectangle 39"/>
            <p:cNvSpPr/>
            <p:nvPr/>
          </p:nvSpPr>
          <p:spPr>
            <a:xfrm>
              <a:off x="5379025" y="1703404"/>
              <a:ext cx="1614600" cy="1508167"/>
            </a:xfrm>
            <a:prstGeom prst="roundRect">
              <a:avLst>
                <a:gd name="adj" fmla="val 5783"/>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gradFill>
                  <a:gsLst>
                    <a:gs pos="98571">
                      <a:schemeClr val="tx1"/>
                    </a:gs>
                    <a:gs pos="72857">
                      <a:schemeClr val="tx1"/>
                    </a:gs>
                  </a:gsLst>
                  <a:lin ang="5400000" scaled="1"/>
                </a:gradFill>
                <a:effectLst/>
                <a:uLnTx/>
                <a:uFillTx/>
                <a:latin typeface="Segoe UI"/>
                <a:ea typeface="+mn-ea"/>
                <a:cs typeface="+mn-cs"/>
              </a:endParaRPr>
            </a:p>
          </p:txBody>
        </p:sp>
        <p:pic>
          <p:nvPicPr>
            <p:cNvPr id="16" name="Picture 15"/>
            <p:cNvPicPr>
              <a:picLocks noChangeAspect="1"/>
            </p:cNvPicPr>
            <p:nvPr/>
          </p:nvPicPr>
          <p:blipFill>
            <a:blip r:embed="rId17"/>
            <a:stretch>
              <a:fillRect/>
            </a:stretch>
          </p:blipFill>
          <p:spPr>
            <a:xfrm>
              <a:off x="5587445" y="2060479"/>
              <a:ext cx="984394" cy="966655"/>
            </a:xfrm>
            <a:prstGeom prst="rect">
              <a:avLst/>
            </a:prstGeom>
          </p:spPr>
        </p:pic>
        <p:pic>
          <p:nvPicPr>
            <p:cNvPr id="39" name="Picture 38"/>
            <p:cNvPicPr>
              <a:picLocks noChangeAspect="1"/>
            </p:cNvPicPr>
            <p:nvPr/>
          </p:nvPicPr>
          <p:blipFill>
            <a:blip r:embed="rId18"/>
            <a:stretch>
              <a:fillRect/>
            </a:stretch>
          </p:blipFill>
          <p:spPr>
            <a:xfrm>
              <a:off x="6297223" y="3278899"/>
              <a:ext cx="9612" cy="8978"/>
            </a:xfrm>
            <a:prstGeom prst="rect">
              <a:avLst/>
            </a:prstGeom>
          </p:spPr>
        </p:pic>
        <p:pic>
          <p:nvPicPr>
            <p:cNvPr id="76" name="Picture 75"/>
            <p:cNvPicPr>
              <a:picLocks noChangeAspect="1"/>
            </p:cNvPicPr>
            <p:nvPr/>
          </p:nvPicPr>
          <p:blipFill>
            <a:blip r:embed="rId6"/>
            <a:stretch>
              <a:fillRect/>
            </a:stretch>
          </p:blipFill>
          <p:spPr>
            <a:xfrm>
              <a:off x="6495010" y="1833425"/>
              <a:ext cx="375934" cy="377844"/>
            </a:xfrm>
            <a:prstGeom prst="rect">
              <a:avLst/>
            </a:prstGeom>
          </p:spPr>
        </p:pic>
      </p:grpSp>
      <p:grpSp>
        <p:nvGrpSpPr>
          <p:cNvPr id="72" name="Group 71"/>
          <p:cNvGrpSpPr/>
          <p:nvPr/>
        </p:nvGrpSpPr>
        <p:grpSpPr>
          <a:xfrm>
            <a:off x="380547" y="419100"/>
            <a:ext cx="1828800" cy="822960"/>
            <a:chOff x="6075371" y="-1245102"/>
            <a:chExt cx="1828800" cy="822960"/>
          </a:xfrm>
        </p:grpSpPr>
        <p:sp>
          <p:nvSpPr>
            <p:cNvPr id="73" name="Rectangle 72"/>
            <p:cNvSpPr/>
            <p:nvPr/>
          </p:nvSpPr>
          <p:spPr bwMode="auto">
            <a:xfrm>
              <a:off x="6075371"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77240" tIns="143428" rIns="0" bIns="143428"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9023">
                        <a:schemeClr val="bg1"/>
                      </a:gs>
                      <a:gs pos="20301">
                        <a:schemeClr val="bg1"/>
                      </a:gs>
                    </a:gsLst>
                    <a:lin ang="5400000" scaled="1"/>
                  </a:gradFill>
                  <a:effectLst/>
                  <a:uLnTx/>
                  <a:uFillTx/>
                  <a:latin typeface="Segoe UI" panose="020B0502040204020203" pitchFamily="34" charset="0"/>
                  <a:cs typeface="Segoe UI" panose="020B0502040204020203" pitchFamily="34" charset="0"/>
                </a:rPr>
                <a:t>Web </a:t>
              </a:r>
              <a:br>
                <a:rPr kumimoji="0" lang="en-US" sz="1600" b="0" i="0" u="none" strike="noStrike" kern="0" cap="none" spc="0" normalizeH="0" baseline="0" noProof="0" dirty="0">
                  <a:ln>
                    <a:noFill/>
                  </a:ln>
                  <a:gradFill>
                    <a:gsLst>
                      <a:gs pos="9023">
                        <a:schemeClr val="bg1"/>
                      </a:gs>
                      <a:gs pos="20301">
                        <a:schemeClr val="bg1"/>
                      </a:gs>
                    </a:gsLst>
                    <a:lin ang="5400000" scaled="1"/>
                  </a:gradFill>
                  <a:effectLst/>
                  <a:uLnTx/>
                  <a:uFillTx/>
                  <a:latin typeface="Segoe UI" panose="020B0502040204020203" pitchFamily="34" charset="0"/>
                  <a:cs typeface="Segoe UI" panose="020B0502040204020203" pitchFamily="34" charset="0"/>
                </a:rPr>
              </a:br>
              <a:r>
                <a:rPr kumimoji="0" lang="en-US" sz="1600" b="0" i="0" u="none" strike="noStrike" kern="0" cap="none" spc="0" normalizeH="0" baseline="0" noProof="0" dirty="0">
                  <a:ln>
                    <a:noFill/>
                  </a:ln>
                  <a:gradFill>
                    <a:gsLst>
                      <a:gs pos="9023">
                        <a:schemeClr val="bg1"/>
                      </a:gs>
                      <a:gs pos="20301">
                        <a:schemeClr val="bg1"/>
                      </a:gs>
                    </a:gsLst>
                    <a:lin ang="5400000" scaled="1"/>
                  </a:gradFill>
                  <a:effectLst/>
                  <a:uLnTx/>
                  <a:uFillTx/>
                  <a:latin typeface="Segoe UI" panose="020B0502040204020203" pitchFamily="34" charset="0"/>
                  <a:cs typeface="Segoe UI" panose="020B0502040204020203" pitchFamily="34" charset="0"/>
                </a:rPr>
                <a:t>apps</a:t>
              </a:r>
            </a:p>
          </p:txBody>
        </p:sp>
        <p:pic>
          <p:nvPicPr>
            <p:cNvPr id="74" name="Picture 73"/>
            <p:cNvPicPr>
              <a:picLocks noChangeAspect="1"/>
            </p:cNvPicPr>
            <p:nvPr/>
          </p:nvPicPr>
          <p:blipFill>
            <a:blip r:embed="rId19"/>
            <a:stretch>
              <a:fillRect/>
            </a:stretch>
          </p:blipFill>
          <p:spPr>
            <a:xfrm>
              <a:off x="6230138" y="-1063145"/>
              <a:ext cx="435788" cy="425624"/>
            </a:xfrm>
            <a:prstGeom prst="rect">
              <a:avLst/>
            </a:prstGeom>
          </p:spPr>
        </p:pic>
      </p:grpSp>
    </p:spTree>
    <p:extLst>
      <p:ext uri="{BB962C8B-B14F-4D97-AF65-F5344CB8AC3E}">
        <p14:creationId xmlns:p14="http://schemas.microsoft.com/office/powerpoint/2010/main" val="40461467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2" presetClass="entr" presetSubtype="4" fill="hold" nodeType="withEffect">
                                  <p:stCondLst>
                                    <p:cond delay="25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22" presetClass="entr" presetSubtype="8" fill="hold" grpId="0" nodeType="withEffect">
                                  <p:stCondLst>
                                    <p:cond delay="500"/>
                                  </p:stCondLst>
                                  <p:childTnLst>
                                    <p:set>
                                      <p:cBhvr>
                                        <p:cTn id="16" dur="1" fill="hold">
                                          <p:stCondLst>
                                            <p:cond delay="0"/>
                                          </p:stCondLst>
                                        </p:cTn>
                                        <p:tgtEl>
                                          <p:spTgt spid="68"/>
                                        </p:tgtEl>
                                        <p:attrNameLst>
                                          <p:attrName>style.visibility</p:attrName>
                                        </p:attrNameLst>
                                      </p:cBhvr>
                                      <p:to>
                                        <p:strVal val="visible"/>
                                      </p:to>
                                    </p:set>
                                    <p:animEffect transition="in" filter="wipe(left)">
                                      <p:cBhvr>
                                        <p:cTn id="17" dur="1500"/>
                                        <p:tgtEl>
                                          <p:spTgt spid="68"/>
                                        </p:tgtEl>
                                      </p:cBhvr>
                                    </p:animEffect>
                                  </p:childTnLst>
                                </p:cTn>
                              </p:par>
                              <p:par>
                                <p:cTn id="18" presetID="10" presetClass="entr" presetSubtype="0" fill="hold" nodeType="withEffect">
                                  <p:stCondLst>
                                    <p:cond delay="75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nodeType="withEffect">
                                  <p:stCondLst>
                                    <p:cond delay="100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125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nodeType="withEffect">
                                  <p:stCondLst>
                                    <p:cond delay="150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childTnLst>
                          </p:cTn>
                        </p:par>
                        <p:par>
                          <p:cTn id="30" fill="hold">
                            <p:stCondLst>
                              <p:cond delay="2750"/>
                            </p:stCondLst>
                            <p:childTnLst>
                              <p:par>
                                <p:cTn id="31" presetID="10" presetClass="entr" presetSubtype="0" fill="hold" nodeType="after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par>
                                <p:cTn id="34" presetID="22" presetClass="entr" presetSubtype="2" fill="hold" grpId="0" nodeType="withEffect">
                                  <p:stCondLst>
                                    <p:cond delay="500"/>
                                  </p:stCondLst>
                                  <p:childTnLst>
                                    <p:set>
                                      <p:cBhvr>
                                        <p:cTn id="35" dur="1" fill="hold">
                                          <p:stCondLst>
                                            <p:cond delay="0"/>
                                          </p:stCondLst>
                                        </p:cTn>
                                        <p:tgtEl>
                                          <p:spTgt spid="71"/>
                                        </p:tgtEl>
                                        <p:attrNameLst>
                                          <p:attrName>style.visibility</p:attrName>
                                        </p:attrNameLst>
                                      </p:cBhvr>
                                      <p:to>
                                        <p:strVal val="visible"/>
                                      </p:to>
                                    </p:set>
                                    <p:animEffect transition="in" filter="wipe(right)">
                                      <p:cBhvr>
                                        <p:cTn id="36" dur="1250"/>
                                        <p:tgtEl>
                                          <p:spTgt spid="71"/>
                                        </p:tgtEl>
                                      </p:cBhvr>
                                    </p:animEffect>
                                  </p:childTnLst>
                                </p:cTn>
                              </p:par>
                              <p:par>
                                <p:cTn id="37" presetID="10" presetClass="entr" presetSubtype="0" fill="hold" nodeType="withEffect">
                                  <p:stCondLst>
                                    <p:cond delay="100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6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941556" y="9024360"/>
            <a:ext cx="2763977" cy="24138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6" b="1" i="0" u="none" strike="noStrike" kern="1200" cap="none" spc="0" normalizeH="0" baseline="0" noProof="0" dirty="0">
                <a:ln>
                  <a:noFill/>
                </a:ln>
                <a:solidFill>
                  <a:srgbClr val="FFFFFF"/>
                </a:solidFill>
                <a:effectLst/>
                <a:uLnTx/>
                <a:uFillTx/>
                <a:latin typeface="Segoe UI Light" charset="0"/>
                <a:ea typeface="+mn-ea"/>
                <a:cs typeface="+mn-cs"/>
              </a:rPr>
              <a:t>DEVICES</a:t>
            </a:r>
          </a:p>
        </p:txBody>
      </p:sp>
      <p:sp>
        <p:nvSpPr>
          <p:cNvPr id="42" name="Rectangle 41"/>
          <p:cNvSpPr/>
          <p:nvPr/>
        </p:nvSpPr>
        <p:spPr bwMode="auto">
          <a:xfrm>
            <a:off x="6274974" y="-17622"/>
            <a:ext cx="3908412" cy="6875135"/>
          </a:xfrm>
          <a:prstGeom prst="rect">
            <a:avLst/>
          </a:prstGeom>
          <a:solidFill>
            <a:srgbClr val="25A9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grpSp>
        <p:nvGrpSpPr>
          <p:cNvPr id="43" name="Group 42"/>
          <p:cNvGrpSpPr/>
          <p:nvPr/>
        </p:nvGrpSpPr>
        <p:grpSpPr>
          <a:xfrm>
            <a:off x="6768008" y="1710852"/>
            <a:ext cx="2931309" cy="1443242"/>
            <a:chOff x="6903720" y="1984248"/>
            <a:chExt cx="2990088" cy="1472182"/>
          </a:xfrm>
        </p:grpSpPr>
        <p:sp>
          <p:nvSpPr>
            <p:cNvPr id="44" name="Rectangle 43"/>
            <p:cNvSpPr/>
            <p:nvPr/>
          </p:nvSpPr>
          <p:spPr bwMode="auto">
            <a:xfrm>
              <a:off x="6903720" y="1984248"/>
              <a:ext cx="960120" cy="457200"/>
            </a:xfrm>
            <a:prstGeom prst="rect">
              <a:avLst/>
            </a:prstGeom>
            <a:solidFill>
              <a:srgbClr val="0117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sp>
          <p:nvSpPr>
            <p:cNvPr id="45" name="Rectangle 44"/>
            <p:cNvSpPr/>
            <p:nvPr/>
          </p:nvSpPr>
          <p:spPr bwMode="auto">
            <a:xfrm>
              <a:off x="6903720" y="2496310"/>
              <a:ext cx="960120" cy="960120"/>
            </a:xfrm>
            <a:prstGeom prst="rect">
              <a:avLst/>
            </a:prstGeom>
            <a:solidFill>
              <a:srgbClr val="D83B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sp>
          <p:nvSpPr>
            <p:cNvPr id="46" name="Rectangle 45"/>
            <p:cNvSpPr/>
            <p:nvPr/>
          </p:nvSpPr>
          <p:spPr bwMode="auto">
            <a:xfrm>
              <a:off x="7918704" y="1984248"/>
              <a:ext cx="960120" cy="1472182"/>
            </a:xfrm>
            <a:prstGeom prst="rect">
              <a:avLst/>
            </a:prstGeom>
            <a:solidFill>
              <a:srgbClr val="B9D8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sp>
          <p:nvSpPr>
            <p:cNvPr id="47" name="Rectangle 46"/>
            <p:cNvSpPr/>
            <p:nvPr/>
          </p:nvSpPr>
          <p:spPr bwMode="auto">
            <a:xfrm>
              <a:off x="8933688" y="1984248"/>
              <a:ext cx="960120" cy="960120"/>
            </a:xfrm>
            <a:prstGeom prst="rect">
              <a:avLst/>
            </a:prstGeom>
            <a:solidFill>
              <a:srgbClr val="5B10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sp>
          <p:nvSpPr>
            <p:cNvPr id="48" name="Rectangle 47"/>
            <p:cNvSpPr/>
            <p:nvPr/>
          </p:nvSpPr>
          <p:spPr bwMode="auto">
            <a:xfrm>
              <a:off x="8933688" y="2999230"/>
              <a:ext cx="960120" cy="457200"/>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grpSp>
      <p:pic>
        <p:nvPicPr>
          <p:cNvPr id="49" name="Picture 48"/>
          <p:cNvPicPr>
            <a:picLocks noChangeAspect="1"/>
          </p:cNvPicPr>
          <p:nvPr/>
        </p:nvPicPr>
        <p:blipFill>
          <a:blip r:embed="rId3"/>
          <a:stretch>
            <a:fillRect/>
          </a:stretch>
        </p:blipFill>
        <p:spPr>
          <a:xfrm>
            <a:off x="6847161" y="-186045"/>
            <a:ext cx="2764671" cy="3259514"/>
          </a:xfrm>
          <a:prstGeom prst="rect">
            <a:avLst/>
          </a:prstGeom>
        </p:spPr>
      </p:pic>
      <p:pic>
        <p:nvPicPr>
          <p:cNvPr id="50" name="Picture 49"/>
          <p:cNvPicPr>
            <a:picLocks noChangeAspect="1"/>
          </p:cNvPicPr>
          <p:nvPr/>
        </p:nvPicPr>
        <p:blipFill>
          <a:blip r:embed="rId4"/>
          <a:stretch>
            <a:fillRect/>
          </a:stretch>
        </p:blipFill>
        <p:spPr>
          <a:xfrm>
            <a:off x="6275121" y="3578405"/>
            <a:ext cx="3908412" cy="2677586"/>
          </a:xfrm>
          <a:prstGeom prst="rect">
            <a:avLst/>
          </a:prstGeom>
        </p:spPr>
      </p:pic>
      <p:pic>
        <p:nvPicPr>
          <p:cNvPr id="125" name="Picture 124"/>
          <p:cNvPicPr>
            <a:picLocks noChangeAspect="1"/>
          </p:cNvPicPr>
          <p:nvPr/>
        </p:nvPicPr>
        <p:blipFill>
          <a:blip r:embed="rId5">
            <a:lum bright="7000" contrast="53000"/>
          </a:blip>
          <a:stretch>
            <a:fillRect/>
          </a:stretch>
        </p:blipFill>
        <p:spPr>
          <a:xfrm>
            <a:off x="6275121" y="4834934"/>
            <a:ext cx="3908412" cy="3001488"/>
          </a:xfrm>
          <a:prstGeom prst="rect">
            <a:avLst/>
          </a:prstGeom>
        </p:spPr>
      </p:pic>
      <p:pic>
        <p:nvPicPr>
          <p:cNvPr id="54" name="Picture 53"/>
          <p:cNvPicPr>
            <a:picLocks noChangeAspect="1"/>
          </p:cNvPicPr>
          <p:nvPr/>
        </p:nvPicPr>
        <p:blipFill>
          <a:blip r:embed="rId6"/>
          <a:stretch>
            <a:fillRect/>
          </a:stretch>
        </p:blipFill>
        <p:spPr>
          <a:xfrm>
            <a:off x="6843021" y="5763983"/>
            <a:ext cx="2974616" cy="802504"/>
          </a:xfrm>
          <a:prstGeom prst="rect">
            <a:avLst/>
          </a:prstGeom>
        </p:spPr>
      </p:pic>
      <p:sp>
        <p:nvSpPr>
          <p:cNvPr id="58" name="TextBox 57"/>
          <p:cNvSpPr txBox="1"/>
          <p:nvPr/>
        </p:nvSpPr>
        <p:spPr>
          <a:xfrm>
            <a:off x="6843020" y="4176021"/>
            <a:ext cx="2763977" cy="24138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6" b="1" i="0" u="none" strike="noStrike" kern="1200" cap="none" spc="0" normalizeH="0" baseline="0" noProof="0" dirty="0">
                <a:ln>
                  <a:noFill/>
                </a:ln>
                <a:solidFill>
                  <a:srgbClr val="FFFFFF"/>
                </a:solidFill>
                <a:effectLst/>
                <a:uLnTx/>
                <a:uFillTx/>
                <a:latin typeface="Segoe UI Light" charset="0"/>
                <a:ea typeface="+mn-ea"/>
                <a:cs typeface="+mn-cs"/>
              </a:rPr>
              <a:t>SHARED FRONT-END LOAD BALANCERS</a:t>
            </a:r>
          </a:p>
        </p:txBody>
      </p:sp>
      <p:sp>
        <p:nvSpPr>
          <p:cNvPr id="87" name="TextBox 86"/>
          <p:cNvSpPr txBox="1"/>
          <p:nvPr/>
        </p:nvSpPr>
        <p:spPr>
          <a:xfrm>
            <a:off x="6822549" y="5445956"/>
            <a:ext cx="2763977" cy="24138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6" b="1" i="0" u="none" strike="noStrike" kern="1200" cap="none" spc="0" normalizeH="0" baseline="0" noProof="0" dirty="0">
                <a:ln>
                  <a:noFill/>
                </a:ln>
                <a:solidFill>
                  <a:srgbClr val="FFFFFF"/>
                </a:solidFill>
                <a:effectLst/>
                <a:uLnTx/>
                <a:uFillTx/>
                <a:latin typeface="Segoe UI Light" charset="0"/>
                <a:ea typeface="+mn-ea"/>
                <a:cs typeface="+mn-cs"/>
              </a:rPr>
              <a:t>DEVICES</a:t>
            </a:r>
          </a:p>
        </p:txBody>
      </p:sp>
      <p:sp>
        <p:nvSpPr>
          <p:cNvPr id="94" name="TextBox 93"/>
          <p:cNvSpPr txBox="1"/>
          <p:nvPr/>
        </p:nvSpPr>
        <p:spPr>
          <a:xfrm>
            <a:off x="6618914" y="3204894"/>
            <a:ext cx="3286891" cy="38470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6" b="1" i="0" u="none" strike="noStrike" kern="1200" cap="none" spc="0" normalizeH="0" baseline="0" noProof="0" dirty="0">
                <a:ln>
                  <a:noFill/>
                </a:ln>
                <a:solidFill>
                  <a:srgbClr val="FFFFFF"/>
                </a:solidFill>
                <a:effectLst/>
                <a:uLnTx/>
                <a:uFillTx/>
                <a:latin typeface="Segoe UI Light" charset="0"/>
                <a:ea typeface="+mn-ea"/>
                <a:cs typeface="+mn-cs"/>
              </a:rPr>
              <a:t>PUBLIC MULTI-TENANT SERVICE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56" b="1" i="0" u="none" strike="noStrike" kern="1200" cap="none" spc="0" normalizeH="0" baseline="0" noProof="0" dirty="0">
              <a:ln>
                <a:noFill/>
              </a:ln>
              <a:solidFill>
                <a:srgbClr val="FFFFFF"/>
              </a:solidFill>
              <a:effectLst/>
              <a:uLnTx/>
              <a:uFillTx/>
              <a:latin typeface="Segoe UI Light" charset="0"/>
              <a:ea typeface="+mn-ea"/>
              <a:cs typeface="+mn-cs"/>
            </a:endParaRPr>
          </a:p>
        </p:txBody>
      </p:sp>
      <p:grpSp>
        <p:nvGrpSpPr>
          <p:cNvPr id="100" name="Group 99"/>
          <p:cNvGrpSpPr/>
          <p:nvPr/>
        </p:nvGrpSpPr>
        <p:grpSpPr>
          <a:xfrm>
            <a:off x="9520032" y="1962945"/>
            <a:ext cx="358570" cy="358570"/>
            <a:chOff x="9710928" y="2258568"/>
            <a:chExt cx="365760" cy="365760"/>
          </a:xfrm>
        </p:grpSpPr>
        <p:sp>
          <p:nvSpPr>
            <p:cNvPr id="101" name="Oval 100"/>
            <p:cNvSpPr/>
            <p:nvPr/>
          </p:nvSpPr>
          <p:spPr bwMode="auto">
            <a:xfrm>
              <a:off x="9710928" y="2258568"/>
              <a:ext cx="365760" cy="3657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sp>
          <p:nvSpPr>
            <p:cNvPr id="102" name="TextBox 101"/>
            <p:cNvSpPr txBox="1"/>
            <p:nvPr/>
          </p:nvSpPr>
          <p:spPr>
            <a:xfrm>
              <a:off x="9738447" y="2366427"/>
              <a:ext cx="315124" cy="15004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6" b="1" i="0" u="none" strike="noStrike" kern="1200" cap="none" spc="0" normalizeH="0" baseline="0" noProof="0" dirty="0">
                  <a:ln>
                    <a:noFill/>
                  </a:ln>
                  <a:solidFill>
                    <a:srgbClr val="333333"/>
                  </a:solidFill>
                  <a:effectLst/>
                  <a:uLnTx/>
                  <a:uFillTx/>
                  <a:latin typeface="Segoe UI Light" charset="0"/>
                  <a:ea typeface="+mn-ea"/>
                  <a:cs typeface="+mn-cs"/>
                </a:rPr>
                <a:t>P1</a:t>
              </a:r>
            </a:p>
          </p:txBody>
        </p:sp>
      </p:grpSp>
      <p:sp>
        <p:nvSpPr>
          <p:cNvPr id="104" name="Oval 103"/>
          <p:cNvSpPr/>
          <p:nvPr/>
        </p:nvSpPr>
        <p:spPr bwMode="auto">
          <a:xfrm>
            <a:off x="9520032" y="2736492"/>
            <a:ext cx="358570" cy="35857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sp>
        <p:nvSpPr>
          <p:cNvPr id="105" name="TextBox 104"/>
          <p:cNvSpPr txBox="1"/>
          <p:nvPr/>
        </p:nvSpPr>
        <p:spPr>
          <a:xfrm>
            <a:off x="9547010" y="2842231"/>
            <a:ext cx="308929" cy="14709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6" b="1" i="0" u="none" strike="noStrike" kern="1200" cap="none" spc="0" normalizeH="0" baseline="0" noProof="0" dirty="0">
                <a:ln>
                  <a:noFill/>
                </a:ln>
                <a:solidFill>
                  <a:srgbClr val="333333"/>
                </a:solidFill>
                <a:effectLst/>
                <a:uLnTx/>
                <a:uFillTx/>
                <a:latin typeface="Segoe UI Light" charset="0"/>
                <a:ea typeface="+mn-ea"/>
                <a:cs typeface="+mn-cs"/>
              </a:rPr>
              <a:t>B2</a:t>
            </a:r>
          </a:p>
        </p:txBody>
      </p:sp>
      <p:sp>
        <p:nvSpPr>
          <p:cNvPr id="107" name="Oval 106"/>
          <p:cNvSpPr/>
          <p:nvPr/>
        </p:nvSpPr>
        <p:spPr bwMode="auto">
          <a:xfrm>
            <a:off x="6586565" y="2487352"/>
            <a:ext cx="358570" cy="35857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sp>
        <p:nvSpPr>
          <p:cNvPr id="108" name="TextBox 107"/>
          <p:cNvSpPr txBox="1"/>
          <p:nvPr/>
        </p:nvSpPr>
        <p:spPr>
          <a:xfrm>
            <a:off x="6613543" y="2593091"/>
            <a:ext cx="308929" cy="14709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6" b="1" i="0" u="none" strike="noStrike" kern="1200" cap="none" spc="0" normalizeH="0" baseline="0" noProof="0" dirty="0">
                <a:ln>
                  <a:noFill/>
                </a:ln>
                <a:solidFill>
                  <a:srgbClr val="333333"/>
                </a:solidFill>
                <a:effectLst/>
                <a:uLnTx/>
                <a:uFillTx/>
                <a:latin typeface="Segoe UI Light" charset="0"/>
                <a:ea typeface="+mn-ea"/>
                <a:cs typeface="+mn-cs"/>
              </a:rPr>
              <a:t>S3</a:t>
            </a:r>
          </a:p>
        </p:txBody>
      </p:sp>
      <p:grpSp>
        <p:nvGrpSpPr>
          <p:cNvPr id="110" name="Group 109"/>
          <p:cNvGrpSpPr/>
          <p:nvPr/>
        </p:nvGrpSpPr>
        <p:grpSpPr>
          <a:xfrm>
            <a:off x="6579831" y="1705665"/>
            <a:ext cx="1122689" cy="448212"/>
            <a:chOff x="4675663" y="3872062"/>
            <a:chExt cx="1145201" cy="457200"/>
          </a:xfrm>
        </p:grpSpPr>
        <p:grpSp>
          <p:nvGrpSpPr>
            <p:cNvPr id="111" name="Group 110"/>
            <p:cNvGrpSpPr/>
            <p:nvPr/>
          </p:nvGrpSpPr>
          <p:grpSpPr>
            <a:xfrm>
              <a:off x="4675663" y="3915587"/>
              <a:ext cx="365760" cy="365760"/>
              <a:chOff x="6718639" y="2027773"/>
              <a:chExt cx="365760" cy="365760"/>
            </a:xfrm>
          </p:grpSpPr>
          <p:sp>
            <p:nvSpPr>
              <p:cNvPr id="118" name="Oval 117"/>
              <p:cNvSpPr/>
              <p:nvPr/>
            </p:nvSpPr>
            <p:spPr bwMode="auto">
              <a:xfrm>
                <a:off x="6718639" y="2027773"/>
                <a:ext cx="365760" cy="3657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sp>
            <p:nvSpPr>
              <p:cNvPr id="119" name="TextBox 118"/>
              <p:cNvSpPr txBox="1"/>
              <p:nvPr/>
            </p:nvSpPr>
            <p:spPr>
              <a:xfrm>
                <a:off x="6746158" y="2135632"/>
                <a:ext cx="315124" cy="15004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6" b="1" i="0" u="none" strike="noStrike" kern="1200" cap="none" spc="0" normalizeH="0" baseline="0" noProof="0" dirty="0">
                    <a:ln>
                      <a:noFill/>
                    </a:ln>
                    <a:solidFill>
                      <a:srgbClr val="333333"/>
                    </a:solidFill>
                    <a:effectLst/>
                    <a:uLnTx/>
                    <a:uFillTx/>
                    <a:latin typeface="Segoe UI Light" charset="0"/>
                    <a:ea typeface="+mn-ea"/>
                    <a:cs typeface="+mn-cs"/>
                  </a:rPr>
                  <a:t>P1</a:t>
                </a:r>
              </a:p>
            </p:txBody>
          </p:sp>
        </p:grpSp>
        <p:sp>
          <p:nvSpPr>
            <p:cNvPr id="112" name="Rectangle 111"/>
            <p:cNvSpPr/>
            <p:nvPr/>
          </p:nvSpPr>
          <p:spPr bwMode="auto">
            <a:xfrm>
              <a:off x="4860744" y="3872062"/>
              <a:ext cx="960120" cy="457200"/>
            </a:xfrm>
            <a:prstGeom prst="rect">
              <a:avLst/>
            </a:prstGeom>
            <a:solidFill>
              <a:srgbClr val="0117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pic>
          <p:nvPicPr>
            <p:cNvPr id="113" name="Picture 112"/>
            <p:cNvPicPr>
              <a:picLocks noChangeAspect="1"/>
            </p:cNvPicPr>
            <p:nvPr/>
          </p:nvPicPr>
          <p:blipFill>
            <a:blip r:embed="rId7"/>
            <a:stretch>
              <a:fillRect/>
            </a:stretch>
          </p:blipFill>
          <p:spPr>
            <a:xfrm>
              <a:off x="5394461" y="3900060"/>
              <a:ext cx="397730" cy="397730"/>
            </a:xfrm>
            <a:prstGeom prst="rect">
              <a:avLst/>
            </a:prstGeom>
          </p:spPr>
        </p:pic>
        <p:pic>
          <p:nvPicPr>
            <p:cNvPr id="114" name="Picture 113"/>
            <p:cNvPicPr>
              <a:picLocks noChangeAspect="1"/>
            </p:cNvPicPr>
            <p:nvPr/>
          </p:nvPicPr>
          <p:blipFill>
            <a:blip r:embed="rId7"/>
            <a:stretch>
              <a:fillRect/>
            </a:stretch>
          </p:blipFill>
          <p:spPr>
            <a:xfrm>
              <a:off x="4889970" y="3900060"/>
              <a:ext cx="397730" cy="397730"/>
            </a:xfrm>
            <a:prstGeom prst="rect">
              <a:avLst/>
            </a:prstGeom>
          </p:spPr>
        </p:pic>
        <p:grpSp>
          <p:nvGrpSpPr>
            <p:cNvPr id="115" name="Group 114"/>
            <p:cNvGrpSpPr/>
            <p:nvPr/>
          </p:nvGrpSpPr>
          <p:grpSpPr>
            <a:xfrm>
              <a:off x="4678455" y="3916046"/>
              <a:ext cx="365760" cy="365760"/>
              <a:chOff x="6718639" y="2027773"/>
              <a:chExt cx="365760" cy="365760"/>
            </a:xfrm>
          </p:grpSpPr>
          <p:sp>
            <p:nvSpPr>
              <p:cNvPr id="116" name="Oval 115"/>
              <p:cNvSpPr/>
              <p:nvPr/>
            </p:nvSpPr>
            <p:spPr bwMode="auto">
              <a:xfrm>
                <a:off x="6718639" y="2027773"/>
                <a:ext cx="365760" cy="3657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sp>
            <p:nvSpPr>
              <p:cNvPr id="117" name="TextBox 116"/>
              <p:cNvSpPr txBox="1"/>
              <p:nvPr/>
            </p:nvSpPr>
            <p:spPr>
              <a:xfrm>
                <a:off x="6746158" y="2135632"/>
                <a:ext cx="315124" cy="15004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6" b="1" i="0" u="none" strike="noStrike" kern="1200" cap="none" spc="0" normalizeH="0" baseline="0" noProof="0" dirty="0">
                    <a:ln>
                      <a:noFill/>
                    </a:ln>
                    <a:solidFill>
                      <a:srgbClr val="333333"/>
                    </a:solidFill>
                    <a:effectLst/>
                    <a:uLnTx/>
                    <a:uFillTx/>
                    <a:latin typeface="Segoe UI Light" charset="0"/>
                    <a:ea typeface="+mn-ea"/>
                    <a:cs typeface="+mn-cs"/>
                  </a:rPr>
                  <a:t>P3</a:t>
                </a:r>
              </a:p>
            </p:txBody>
          </p:sp>
        </p:grpSp>
      </p:grpSp>
      <p:sp>
        <p:nvSpPr>
          <p:cNvPr id="120" name="Rectangle 119"/>
          <p:cNvSpPr/>
          <p:nvPr/>
        </p:nvSpPr>
        <p:spPr bwMode="auto">
          <a:xfrm>
            <a:off x="6693616" y="-231401"/>
            <a:ext cx="3137487" cy="1855863"/>
          </a:xfrm>
          <a:prstGeom prst="rect">
            <a:avLst/>
          </a:prstGeom>
          <a:solidFill>
            <a:srgbClr val="27A9E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grpSp>
        <p:nvGrpSpPr>
          <p:cNvPr id="97" name="Group 96"/>
          <p:cNvGrpSpPr/>
          <p:nvPr/>
        </p:nvGrpSpPr>
        <p:grpSpPr>
          <a:xfrm>
            <a:off x="8054377" y="1511103"/>
            <a:ext cx="358570" cy="358570"/>
            <a:chOff x="8215884" y="1797665"/>
            <a:chExt cx="365760" cy="365760"/>
          </a:xfrm>
        </p:grpSpPr>
        <p:sp>
          <p:nvSpPr>
            <p:cNvPr id="98" name="Oval 97"/>
            <p:cNvSpPr/>
            <p:nvPr/>
          </p:nvSpPr>
          <p:spPr bwMode="auto">
            <a:xfrm>
              <a:off x="8215884" y="1797665"/>
              <a:ext cx="365760" cy="3657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sp>
          <p:nvSpPr>
            <p:cNvPr id="99" name="TextBox 98"/>
            <p:cNvSpPr txBox="1"/>
            <p:nvPr/>
          </p:nvSpPr>
          <p:spPr>
            <a:xfrm>
              <a:off x="8241202" y="1898241"/>
              <a:ext cx="315124" cy="15004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6" b="1" i="0" u="none" strike="noStrike" kern="1200" cap="none" spc="0" normalizeH="0" baseline="0" noProof="0" dirty="0">
                  <a:ln>
                    <a:noFill/>
                  </a:ln>
                  <a:solidFill>
                    <a:srgbClr val="333333"/>
                  </a:solidFill>
                  <a:effectLst/>
                  <a:uLnTx/>
                  <a:uFillTx/>
                  <a:latin typeface="Segoe UI Light" charset="0"/>
                  <a:ea typeface="+mn-ea"/>
                  <a:cs typeface="+mn-cs"/>
                </a:rPr>
                <a:t>S1</a:t>
              </a:r>
            </a:p>
          </p:txBody>
        </p:sp>
      </p:grpSp>
      <p:pic>
        <p:nvPicPr>
          <p:cNvPr id="123" name="Picture 122"/>
          <p:cNvPicPr>
            <a:picLocks noChangeAspect="1"/>
          </p:cNvPicPr>
          <p:nvPr/>
        </p:nvPicPr>
        <p:blipFill>
          <a:blip r:embed="rId8"/>
          <a:stretch>
            <a:fillRect/>
          </a:stretch>
        </p:blipFill>
        <p:spPr>
          <a:xfrm>
            <a:off x="6323259" y="4426615"/>
            <a:ext cx="3812478" cy="272321"/>
          </a:xfrm>
          <a:prstGeom prst="rect">
            <a:avLst/>
          </a:prstGeom>
        </p:spPr>
      </p:pic>
      <p:sp>
        <p:nvSpPr>
          <p:cNvPr id="53" name="Title 4"/>
          <p:cNvSpPr txBox="1">
            <a:spLocks/>
          </p:cNvSpPr>
          <p:nvPr/>
        </p:nvSpPr>
        <p:spPr>
          <a:xfrm>
            <a:off x="546724" y="510124"/>
            <a:ext cx="5848084" cy="1994750"/>
          </a:xfrm>
          <a:prstGeom prst="rect">
            <a:avLst/>
          </a:prstGeom>
        </p:spPr>
        <p:txBody>
          <a:bodyPr vert="horz" wrap="square" lIns="143428" tIns="89642" rIns="143428" bIns="89642"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solidFill>
                  <a:schemeClr val="bg2">
                    <a:lumMod val="60000"/>
                    <a:lumOff val="40000"/>
                  </a:schemeClr>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921" b="0" i="0" u="none" strike="noStrike" kern="1200" cap="none" spc="-102" normalizeH="0" baseline="0" noProof="0" dirty="0">
                <a:ln w="3175">
                  <a:noFill/>
                </a:ln>
                <a:solidFill>
                  <a:srgbClr val="FFFFFF"/>
                </a:solidFill>
                <a:effectLst/>
                <a:uLnTx/>
                <a:uFillTx/>
                <a:latin typeface="Segoe UI Light" charset="0"/>
                <a:ea typeface="+mn-ea"/>
                <a:cs typeface="Segoe UI Light" charset="0"/>
              </a:rPr>
              <a:t>App Service Public</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921" b="0" i="0" u="none" strike="noStrike" kern="1200" cap="none" spc="-102" normalizeH="0" baseline="0" noProof="0" dirty="0">
                <a:ln w="3175">
                  <a:noFill/>
                </a:ln>
                <a:solidFill>
                  <a:srgbClr val="FFFFFF"/>
                </a:solidFill>
                <a:effectLst/>
                <a:uLnTx/>
                <a:uFillTx/>
                <a:latin typeface="Segoe UI Light" charset="0"/>
                <a:ea typeface="+mn-ea"/>
                <a:cs typeface="Segoe UI Light" charset="0"/>
              </a:rPr>
              <a:t>Multi-Tenant Service</a:t>
            </a:r>
          </a:p>
        </p:txBody>
      </p:sp>
      <p:sp>
        <p:nvSpPr>
          <p:cNvPr id="51" name="Rectangle 50"/>
          <p:cNvSpPr/>
          <p:nvPr/>
        </p:nvSpPr>
        <p:spPr>
          <a:xfrm>
            <a:off x="516476" y="3555399"/>
            <a:ext cx="5206014" cy="1176733"/>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App Service public multi-tenant service provides dedicates VMs (App Service Plans) to which you can allocate sites. App Service Plan comes in different sizes </a:t>
            </a:r>
            <a:endParaRPr kumimoji="0" lang="en-US" sz="1765" b="0" i="0" u="none" strike="noStrike" kern="1200" cap="none" spc="0" normalizeH="0" baseline="0" noProof="0" dirty="0">
              <a:ln>
                <a:noFill/>
              </a:ln>
              <a:solidFill>
                <a:srgbClr val="FFFFFF"/>
              </a:solidFill>
              <a:effectLst/>
              <a:uLnTx/>
              <a:uFillTx/>
              <a:latin typeface="Segoe UI Light" charset="0"/>
              <a:ea typeface="+mn-ea"/>
              <a:cs typeface="+mn-cs"/>
            </a:endParaRPr>
          </a:p>
        </p:txBody>
      </p:sp>
    </p:spTree>
    <p:extLst>
      <p:ext uri="{BB962C8B-B14F-4D97-AF65-F5344CB8AC3E}">
        <p14:creationId xmlns:p14="http://schemas.microsoft.com/office/powerpoint/2010/main" val="1654033133"/>
      </p:ext>
    </p:extLst>
  </p:cSld>
  <p:clrMapOvr>
    <a:masterClrMapping/>
  </p:clrMapOvr>
  <mc:AlternateContent xmlns:mc="http://schemas.openxmlformats.org/markup-compatibility/2006" xmlns:p14="http://schemas.microsoft.com/office/powerpoint/2010/main">
    <mc:Choice Requires="p14">
      <p:transition p14:dur="0" advTm="500"/>
    </mc:Choice>
    <mc:Fallback xmlns="">
      <p:transition advTm="5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941556" y="9024360"/>
            <a:ext cx="2763977" cy="24138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6" b="1" i="0" u="none" strike="noStrike" kern="1200" cap="none" spc="0" normalizeH="0" baseline="0" noProof="0" dirty="0">
                <a:ln>
                  <a:noFill/>
                </a:ln>
                <a:solidFill>
                  <a:srgbClr val="FFFFFF"/>
                </a:solidFill>
                <a:effectLst/>
                <a:uLnTx/>
                <a:uFillTx/>
                <a:latin typeface="Segoe UI Light" charset="0"/>
                <a:ea typeface="+mn-ea"/>
                <a:cs typeface="+mn-cs"/>
              </a:rPr>
              <a:t>DEVICES</a:t>
            </a:r>
          </a:p>
        </p:txBody>
      </p:sp>
      <p:sp>
        <p:nvSpPr>
          <p:cNvPr id="42" name="Rectangle 41"/>
          <p:cNvSpPr/>
          <p:nvPr/>
        </p:nvSpPr>
        <p:spPr bwMode="auto">
          <a:xfrm>
            <a:off x="6274974" y="-17622"/>
            <a:ext cx="3908412" cy="6875135"/>
          </a:xfrm>
          <a:prstGeom prst="rect">
            <a:avLst/>
          </a:prstGeom>
          <a:solidFill>
            <a:srgbClr val="25A9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grpSp>
        <p:nvGrpSpPr>
          <p:cNvPr id="43" name="Group 42"/>
          <p:cNvGrpSpPr/>
          <p:nvPr/>
        </p:nvGrpSpPr>
        <p:grpSpPr>
          <a:xfrm>
            <a:off x="6768008" y="1710852"/>
            <a:ext cx="2931309" cy="1443242"/>
            <a:chOff x="6903720" y="1984248"/>
            <a:chExt cx="2990088" cy="1472182"/>
          </a:xfrm>
        </p:grpSpPr>
        <p:sp>
          <p:nvSpPr>
            <p:cNvPr id="44" name="Rectangle 43"/>
            <p:cNvSpPr/>
            <p:nvPr/>
          </p:nvSpPr>
          <p:spPr bwMode="auto">
            <a:xfrm>
              <a:off x="6903720" y="1984248"/>
              <a:ext cx="960120" cy="457200"/>
            </a:xfrm>
            <a:prstGeom prst="rect">
              <a:avLst/>
            </a:prstGeom>
            <a:solidFill>
              <a:srgbClr val="0117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sp>
          <p:nvSpPr>
            <p:cNvPr id="45" name="Rectangle 44"/>
            <p:cNvSpPr/>
            <p:nvPr/>
          </p:nvSpPr>
          <p:spPr bwMode="auto">
            <a:xfrm>
              <a:off x="6903720" y="2496310"/>
              <a:ext cx="960120" cy="960120"/>
            </a:xfrm>
            <a:prstGeom prst="rect">
              <a:avLst/>
            </a:prstGeom>
            <a:solidFill>
              <a:srgbClr val="D83B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sp>
          <p:nvSpPr>
            <p:cNvPr id="46" name="Rectangle 45"/>
            <p:cNvSpPr/>
            <p:nvPr/>
          </p:nvSpPr>
          <p:spPr bwMode="auto">
            <a:xfrm>
              <a:off x="7918704" y="1984248"/>
              <a:ext cx="960120" cy="1472182"/>
            </a:xfrm>
            <a:prstGeom prst="rect">
              <a:avLst/>
            </a:prstGeom>
            <a:solidFill>
              <a:srgbClr val="B9D8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sp>
          <p:nvSpPr>
            <p:cNvPr id="47" name="Rectangle 46"/>
            <p:cNvSpPr/>
            <p:nvPr/>
          </p:nvSpPr>
          <p:spPr bwMode="auto">
            <a:xfrm>
              <a:off x="8933688" y="1984248"/>
              <a:ext cx="960120" cy="960120"/>
            </a:xfrm>
            <a:prstGeom prst="rect">
              <a:avLst/>
            </a:prstGeom>
            <a:solidFill>
              <a:srgbClr val="5B105C"/>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sp>
          <p:nvSpPr>
            <p:cNvPr id="48" name="Rectangle 47"/>
            <p:cNvSpPr/>
            <p:nvPr/>
          </p:nvSpPr>
          <p:spPr bwMode="auto">
            <a:xfrm>
              <a:off x="8933688" y="2999230"/>
              <a:ext cx="960120" cy="457200"/>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grpSp>
      <p:pic>
        <p:nvPicPr>
          <p:cNvPr id="49" name="Picture 48"/>
          <p:cNvPicPr>
            <a:picLocks noChangeAspect="1"/>
          </p:cNvPicPr>
          <p:nvPr/>
        </p:nvPicPr>
        <p:blipFill>
          <a:blip r:embed="rId3"/>
          <a:stretch>
            <a:fillRect/>
          </a:stretch>
        </p:blipFill>
        <p:spPr>
          <a:xfrm>
            <a:off x="6847161" y="-186045"/>
            <a:ext cx="2764671" cy="3259514"/>
          </a:xfrm>
          <a:prstGeom prst="rect">
            <a:avLst/>
          </a:prstGeom>
        </p:spPr>
      </p:pic>
      <p:pic>
        <p:nvPicPr>
          <p:cNvPr id="50" name="Picture 49"/>
          <p:cNvPicPr>
            <a:picLocks noChangeAspect="1"/>
          </p:cNvPicPr>
          <p:nvPr/>
        </p:nvPicPr>
        <p:blipFill>
          <a:blip r:embed="rId4"/>
          <a:stretch>
            <a:fillRect/>
          </a:stretch>
        </p:blipFill>
        <p:spPr>
          <a:xfrm>
            <a:off x="6275121" y="3578405"/>
            <a:ext cx="3908412" cy="2677586"/>
          </a:xfrm>
          <a:prstGeom prst="rect">
            <a:avLst/>
          </a:prstGeom>
        </p:spPr>
      </p:pic>
      <p:pic>
        <p:nvPicPr>
          <p:cNvPr id="125" name="Picture 124"/>
          <p:cNvPicPr>
            <a:picLocks noChangeAspect="1"/>
          </p:cNvPicPr>
          <p:nvPr/>
        </p:nvPicPr>
        <p:blipFill>
          <a:blip r:embed="rId5">
            <a:lum bright="7000" contrast="53000"/>
          </a:blip>
          <a:stretch>
            <a:fillRect/>
          </a:stretch>
        </p:blipFill>
        <p:spPr>
          <a:xfrm>
            <a:off x="6275121" y="4834934"/>
            <a:ext cx="3908412" cy="3001488"/>
          </a:xfrm>
          <a:prstGeom prst="rect">
            <a:avLst/>
          </a:prstGeom>
        </p:spPr>
      </p:pic>
      <p:pic>
        <p:nvPicPr>
          <p:cNvPr id="54" name="Picture 53"/>
          <p:cNvPicPr>
            <a:picLocks noChangeAspect="1"/>
          </p:cNvPicPr>
          <p:nvPr/>
        </p:nvPicPr>
        <p:blipFill>
          <a:blip r:embed="rId6"/>
          <a:stretch>
            <a:fillRect/>
          </a:stretch>
        </p:blipFill>
        <p:spPr>
          <a:xfrm>
            <a:off x="6843021" y="5763983"/>
            <a:ext cx="2974616" cy="802504"/>
          </a:xfrm>
          <a:prstGeom prst="rect">
            <a:avLst/>
          </a:prstGeom>
        </p:spPr>
      </p:pic>
      <p:sp>
        <p:nvSpPr>
          <p:cNvPr id="58" name="TextBox 57"/>
          <p:cNvSpPr txBox="1"/>
          <p:nvPr/>
        </p:nvSpPr>
        <p:spPr>
          <a:xfrm>
            <a:off x="6843020" y="4176021"/>
            <a:ext cx="2763977" cy="24138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6" b="1" i="0" u="none" strike="noStrike" kern="1200" cap="none" spc="0" normalizeH="0" baseline="0" noProof="0" dirty="0">
                <a:ln>
                  <a:noFill/>
                </a:ln>
                <a:solidFill>
                  <a:srgbClr val="FFFFFF"/>
                </a:solidFill>
                <a:effectLst/>
                <a:uLnTx/>
                <a:uFillTx/>
                <a:latin typeface="Segoe UI Light" charset="0"/>
                <a:ea typeface="+mn-ea"/>
                <a:cs typeface="+mn-cs"/>
              </a:rPr>
              <a:t>SHARED FRONT-END LOAD BALANCERS</a:t>
            </a:r>
          </a:p>
        </p:txBody>
      </p:sp>
      <p:sp>
        <p:nvSpPr>
          <p:cNvPr id="87" name="TextBox 86"/>
          <p:cNvSpPr txBox="1"/>
          <p:nvPr/>
        </p:nvSpPr>
        <p:spPr>
          <a:xfrm>
            <a:off x="6822549" y="5445956"/>
            <a:ext cx="2763977" cy="24138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6" b="1" i="0" u="none" strike="noStrike" kern="1200" cap="none" spc="0" normalizeH="0" baseline="0" noProof="0" dirty="0">
                <a:ln>
                  <a:noFill/>
                </a:ln>
                <a:solidFill>
                  <a:srgbClr val="FFFFFF"/>
                </a:solidFill>
                <a:effectLst/>
                <a:uLnTx/>
                <a:uFillTx/>
                <a:latin typeface="Segoe UI Light" charset="0"/>
                <a:ea typeface="+mn-ea"/>
                <a:cs typeface="+mn-cs"/>
              </a:rPr>
              <a:t>DEVICES</a:t>
            </a:r>
          </a:p>
        </p:txBody>
      </p:sp>
      <p:sp>
        <p:nvSpPr>
          <p:cNvPr id="94" name="TextBox 93"/>
          <p:cNvSpPr txBox="1"/>
          <p:nvPr/>
        </p:nvSpPr>
        <p:spPr>
          <a:xfrm>
            <a:off x="6618914" y="3204894"/>
            <a:ext cx="3286891" cy="38470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6" b="1" i="0" u="none" strike="noStrike" kern="1200" cap="none" spc="0" normalizeH="0" baseline="0" noProof="0" dirty="0">
                <a:ln>
                  <a:noFill/>
                </a:ln>
                <a:solidFill>
                  <a:srgbClr val="FFFFFF"/>
                </a:solidFill>
                <a:effectLst/>
                <a:uLnTx/>
                <a:uFillTx/>
                <a:latin typeface="Segoe UI Light" charset="0"/>
                <a:ea typeface="+mn-ea"/>
                <a:cs typeface="+mn-cs"/>
              </a:rPr>
              <a:t>PUBLIC MULTI-TENANT SERVICE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56" b="1" i="0" u="none" strike="noStrike" kern="1200" cap="none" spc="0" normalizeH="0" baseline="0" noProof="0" dirty="0">
              <a:ln>
                <a:noFill/>
              </a:ln>
              <a:solidFill>
                <a:srgbClr val="FFFFFF"/>
              </a:solidFill>
              <a:effectLst/>
              <a:uLnTx/>
              <a:uFillTx/>
              <a:latin typeface="Segoe UI Light" charset="0"/>
              <a:ea typeface="+mn-ea"/>
              <a:cs typeface="+mn-cs"/>
            </a:endParaRPr>
          </a:p>
        </p:txBody>
      </p:sp>
      <p:grpSp>
        <p:nvGrpSpPr>
          <p:cNvPr id="100" name="Group 99"/>
          <p:cNvGrpSpPr/>
          <p:nvPr/>
        </p:nvGrpSpPr>
        <p:grpSpPr>
          <a:xfrm>
            <a:off x="9520032" y="1962945"/>
            <a:ext cx="358570" cy="358570"/>
            <a:chOff x="9710928" y="2258568"/>
            <a:chExt cx="365760" cy="365760"/>
          </a:xfrm>
        </p:grpSpPr>
        <p:sp>
          <p:nvSpPr>
            <p:cNvPr id="101" name="Oval 100"/>
            <p:cNvSpPr/>
            <p:nvPr/>
          </p:nvSpPr>
          <p:spPr bwMode="auto">
            <a:xfrm>
              <a:off x="9710928" y="2258568"/>
              <a:ext cx="365760" cy="3657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sp>
          <p:nvSpPr>
            <p:cNvPr id="102" name="TextBox 101"/>
            <p:cNvSpPr txBox="1"/>
            <p:nvPr/>
          </p:nvSpPr>
          <p:spPr>
            <a:xfrm>
              <a:off x="9738447" y="2366427"/>
              <a:ext cx="315124" cy="15004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6" b="1" i="0" u="none" strike="noStrike" kern="1200" cap="none" spc="0" normalizeH="0" baseline="0" noProof="0" dirty="0">
                  <a:ln>
                    <a:noFill/>
                  </a:ln>
                  <a:solidFill>
                    <a:srgbClr val="333333"/>
                  </a:solidFill>
                  <a:effectLst/>
                  <a:uLnTx/>
                  <a:uFillTx/>
                  <a:latin typeface="Segoe UI Light" charset="0"/>
                  <a:ea typeface="+mn-ea"/>
                  <a:cs typeface="+mn-cs"/>
                </a:rPr>
                <a:t>P1</a:t>
              </a:r>
            </a:p>
          </p:txBody>
        </p:sp>
      </p:grpSp>
      <p:sp>
        <p:nvSpPr>
          <p:cNvPr id="104" name="Oval 103"/>
          <p:cNvSpPr/>
          <p:nvPr/>
        </p:nvSpPr>
        <p:spPr bwMode="auto">
          <a:xfrm>
            <a:off x="9520032" y="2736492"/>
            <a:ext cx="358570" cy="35857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sp>
        <p:nvSpPr>
          <p:cNvPr id="105" name="TextBox 104"/>
          <p:cNvSpPr txBox="1"/>
          <p:nvPr/>
        </p:nvSpPr>
        <p:spPr>
          <a:xfrm>
            <a:off x="9547010" y="2842231"/>
            <a:ext cx="308929" cy="14709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6" b="1" i="0" u="none" strike="noStrike" kern="1200" cap="none" spc="0" normalizeH="0" baseline="0" noProof="0" dirty="0">
                <a:ln>
                  <a:noFill/>
                </a:ln>
                <a:solidFill>
                  <a:srgbClr val="333333"/>
                </a:solidFill>
                <a:effectLst/>
                <a:uLnTx/>
                <a:uFillTx/>
                <a:latin typeface="Segoe UI Light" charset="0"/>
                <a:ea typeface="+mn-ea"/>
                <a:cs typeface="+mn-cs"/>
              </a:rPr>
              <a:t>B2</a:t>
            </a:r>
          </a:p>
        </p:txBody>
      </p:sp>
      <p:sp>
        <p:nvSpPr>
          <p:cNvPr id="107" name="Oval 106"/>
          <p:cNvSpPr/>
          <p:nvPr/>
        </p:nvSpPr>
        <p:spPr bwMode="auto">
          <a:xfrm>
            <a:off x="6586565" y="2487352"/>
            <a:ext cx="358570" cy="35857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sp>
        <p:nvSpPr>
          <p:cNvPr id="108" name="TextBox 107"/>
          <p:cNvSpPr txBox="1"/>
          <p:nvPr/>
        </p:nvSpPr>
        <p:spPr>
          <a:xfrm>
            <a:off x="6613543" y="2593091"/>
            <a:ext cx="308929" cy="14709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6" b="1" i="0" u="none" strike="noStrike" kern="1200" cap="none" spc="0" normalizeH="0" baseline="0" noProof="0" dirty="0">
                <a:ln>
                  <a:noFill/>
                </a:ln>
                <a:solidFill>
                  <a:srgbClr val="333333"/>
                </a:solidFill>
                <a:effectLst/>
                <a:uLnTx/>
                <a:uFillTx/>
                <a:latin typeface="Segoe UI Light" charset="0"/>
                <a:ea typeface="+mn-ea"/>
                <a:cs typeface="+mn-cs"/>
              </a:rPr>
              <a:t>S3</a:t>
            </a:r>
          </a:p>
        </p:txBody>
      </p:sp>
      <p:grpSp>
        <p:nvGrpSpPr>
          <p:cNvPr id="110" name="Group 109"/>
          <p:cNvGrpSpPr/>
          <p:nvPr/>
        </p:nvGrpSpPr>
        <p:grpSpPr>
          <a:xfrm>
            <a:off x="6579831" y="1705665"/>
            <a:ext cx="1122689" cy="448212"/>
            <a:chOff x="4675663" y="3872062"/>
            <a:chExt cx="1145201" cy="457200"/>
          </a:xfrm>
        </p:grpSpPr>
        <p:grpSp>
          <p:nvGrpSpPr>
            <p:cNvPr id="111" name="Group 110"/>
            <p:cNvGrpSpPr/>
            <p:nvPr/>
          </p:nvGrpSpPr>
          <p:grpSpPr>
            <a:xfrm>
              <a:off x="4675663" y="3915587"/>
              <a:ext cx="365760" cy="365760"/>
              <a:chOff x="6718639" y="2027773"/>
              <a:chExt cx="365760" cy="365760"/>
            </a:xfrm>
          </p:grpSpPr>
          <p:sp>
            <p:nvSpPr>
              <p:cNvPr id="118" name="Oval 117"/>
              <p:cNvSpPr/>
              <p:nvPr/>
            </p:nvSpPr>
            <p:spPr bwMode="auto">
              <a:xfrm>
                <a:off x="6718639" y="2027773"/>
                <a:ext cx="365760" cy="3657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sp>
            <p:nvSpPr>
              <p:cNvPr id="119" name="TextBox 118"/>
              <p:cNvSpPr txBox="1"/>
              <p:nvPr/>
            </p:nvSpPr>
            <p:spPr>
              <a:xfrm>
                <a:off x="6746158" y="2135632"/>
                <a:ext cx="315124" cy="15004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6" b="1" i="0" u="none" strike="noStrike" kern="1200" cap="none" spc="0" normalizeH="0" baseline="0" noProof="0" dirty="0">
                    <a:ln>
                      <a:noFill/>
                    </a:ln>
                    <a:solidFill>
                      <a:srgbClr val="333333"/>
                    </a:solidFill>
                    <a:effectLst/>
                    <a:uLnTx/>
                    <a:uFillTx/>
                    <a:latin typeface="Segoe UI Light" charset="0"/>
                    <a:ea typeface="+mn-ea"/>
                    <a:cs typeface="+mn-cs"/>
                  </a:rPr>
                  <a:t>P1</a:t>
                </a:r>
              </a:p>
            </p:txBody>
          </p:sp>
        </p:grpSp>
        <p:sp>
          <p:nvSpPr>
            <p:cNvPr id="112" name="Rectangle 111"/>
            <p:cNvSpPr/>
            <p:nvPr/>
          </p:nvSpPr>
          <p:spPr bwMode="auto">
            <a:xfrm>
              <a:off x="4860744" y="3872062"/>
              <a:ext cx="960120" cy="457200"/>
            </a:xfrm>
            <a:prstGeom prst="rect">
              <a:avLst/>
            </a:prstGeom>
            <a:solidFill>
              <a:srgbClr val="0117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pic>
          <p:nvPicPr>
            <p:cNvPr id="113" name="Picture 112"/>
            <p:cNvPicPr>
              <a:picLocks noChangeAspect="1"/>
            </p:cNvPicPr>
            <p:nvPr/>
          </p:nvPicPr>
          <p:blipFill>
            <a:blip r:embed="rId7"/>
            <a:stretch>
              <a:fillRect/>
            </a:stretch>
          </p:blipFill>
          <p:spPr>
            <a:xfrm>
              <a:off x="5394461" y="3900060"/>
              <a:ext cx="397730" cy="397730"/>
            </a:xfrm>
            <a:prstGeom prst="rect">
              <a:avLst/>
            </a:prstGeom>
          </p:spPr>
        </p:pic>
        <p:pic>
          <p:nvPicPr>
            <p:cNvPr id="114" name="Picture 113"/>
            <p:cNvPicPr>
              <a:picLocks noChangeAspect="1"/>
            </p:cNvPicPr>
            <p:nvPr/>
          </p:nvPicPr>
          <p:blipFill>
            <a:blip r:embed="rId7"/>
            <a:stretch>
              <a:fillRect/>
            </a:stretch>
          </p:blipFill>
          <p:spPr>
            <a:xfrm>
              <a:off x="4889970" y="3900060"/>
              <a:ext cx="397730" cy="397730"/>
            </a:xfrm>
            <a:prstGeom prst="rect">
              <a:avLst/>
            </a:prstGeom>
          </p:spPr>
        </p:pic>
        <p:grpSp>
          <p:nvGrpSpPr>
            <p:cNvPr id="115" name="Group 114"/>
            <p:cNvGrpSpPr/>
            <p:nvPr/>
          </p:nvGrpSpPr>
          <p:grpSpPr>
            <a:xfrm>
              <a:off x="4678455" y="3916046"/>
              <a:ext cx="365760" cy="365760"/>
              <a:chOff x="6718639" y="2027773"/>
              <a:chExt cx="365760" cy="365760"/>
            </a:xfrm>
          </p:grpSpPr>
          <p:sp>
            <p:nvSpPr>
              <p:cNvPr id="116" name="Oval 115"/>
              <p:cNvSpPr/>
              <p:nvPr/>
            </p:nvSpPr>
            <p:spPr bwMode="auto">
              <a:xfrm>
                <a:off x="6718639" y="2027773"/>
                <a:ext cx="365760" cy="3657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sp>
            <p:nvSpPr>
              <p:cNvPr id="117" name="TextBox 116"/>
              <p:cNvSpPr txBox="1"/>
              <p:nvPr/>
            </p:nvSpPr>
            <p:spPr>
              <a:xfrm>
                <a:off x="6746158" y="2135632"/>
                <a:ext cx="315124" cy="15004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6" b="1" i="0" u="none" strike="noStrike" kern="1200" cap="none" spc="0" normalizeH="0" baseline="0" noProof="0" dirty="0">
                    <a:ln>
                      <a:noFill/>
                    </a:ln>
                    <a:solidFill>
                      <a:srgbClr val="333333"/>
                    </a:solidFill>
                    <a:effectLst/>
                    <a:uLnTx/>
                    <a:uFillTx/>
                    <a:latin typeface="Segoe UI Light" charset="0"/>
                    <a:ea typeface="+mn-ea"/>
                    <a:cs typeface="+mn-cs"/>
                  </a:rPr>
                  <a:t>P3</a:t>
                </a:r>
              </a:p>
            </p:txBody>
          </p:sp>
        </p:grpSp>
      </p:grpSp>
      <p:sp>
        <p:nvSpPr>
          <p:cNvPr id="120" name="Rectangle 119"/>
          <p:cNvSpPr/>
          <p:nvPr/>
        </p:nvSpPr>
        <p:spPr bwMode="auto">
          <a:xfrm>
            <a:off x="6693616" y="-231401"/>
            <a:ext cx="3137487" cy="1855863"/>
          </a:xfrm>
          <a:prstGeom prst="rect">
            <a:avLst/>
          </a:prstGeom>
          <a:solidFill>
            <a:srgbClr val="27A9E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sp>
        <p:nvSpPr>
          <p:cNvPr id="98" name="Oval 97"/>
          <p:cNvSpPr/>
          <p:nvPr/>
        </p:nvSpPr>
        <p:spPr bwMode="auto">
          <a:xfrm>
            <a:off x="8054377" y="1511103"/>
            <a:ext cx="358570" cy="35857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sp>
        <p:nvSpPr>
          <p:cNvPr id="99" name="TextBox 98"/>
          <p:cNvSpPr txBox="1"/>
          <p:nvPr/>
        </p:nvSpPr>
        <p:spPr>
          <a:xfrm>
            <a:off x="8079198" y="1609702"/>
            <a:ext cx="308929" cy="14709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6" b="1" i="0" u="none" strike="noStrike" kern="1200" cap="none" spc="0" normalizeH="0" baseline="0" noProof="0" dirty="0">
                <a:ln>
                  <a:noFill/>
                </a:ln>
                <a:solidFill>
                  <a:srgbClr val="333333"/>
                </a:solidFill>
                <a:effectLst/>
                <a:uLnTx/>
                <a:uFillTx/>
                <a:latin typeface="Segoe UI Light" charset="0"/>
                <a:ea typeface="+mn-ea"/>
                <a:cs typeface="+mn-cs"/>
              </a:rPr>
              <a:t>S1</a:t>
            </a:r>
          </a:p>
        </p:txBody>
      </p:sp>
      <p:pic>
        <p:nvPicPr>
          <p:cNvPr id="123" name="Picture 122"/>
          <p:cNvPicPr>
            <a:picLocks noChangeAspect="1"/>
          </p:cNvPicPr>
          <p:nvPr/>
        </p:nvPicPr>
        <p:blipFill>
          <a:blip r:embed="rId8"/>
          <a:stretch>
            <a:fillRect/>
          </a:stretch>
        </p:blipFill>
        <p:spPr>
          <a:xfrm>
            <a:off x="6323259" y="4426615"/>
            <a:ext cx="3812478" cy="272321"/>
          </a:xfrm>
          <a:prstGeom prst="rect">
            <a:avLst/>
          </a:prstGeom>
        </p:spPr>
      </p:pic>
      <p:sp>
        <p:nvSpPr>
          <p:cNvPr id="53" name="Title 4"/>
          <p:cNvSpPr txBox="1">
            <a:spLocks/>
          </p:cNvSpPr>
          <p:nvPr/>
        </p:nvSpPr>
        <p:spPr>
          <a:xfrm>
            <a:off x="546724" y="510124"/>
            <a:ext cx="5848084" cy="1994750"/>
          </a:xfrm>
          <a:prstGeom prst="rect">
            <a:avLst/>
          </a:prstGeom>
        </p:spPr>
        <p:txBody>
          <a:bodyPr vert="horz" wrap="square" lIns="143428" tIns="89642" rIns="143428" bIns="89642"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solidFill>
                  <a:schemeClr val="bg2">
                    <a:lumMod val="60000"/>
                    <a:lumOff val="40000"/>
                  </a:schemeClr>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921" b="0" i="0" u="none" strike="noStrike" kern="1200" cap="none" spc="-102" normalizeH="0" baseline="0" noProof="0" dirty="0">
                <a:ln w="3175">
                  <a:noFill/>
                </a:ln>
                <a:solidFill>
                  <a:srgbClr val="FFFFFF"/>
                </a:solidFill>
                <a:effectLst/>
                <a:uLnTx/>
                <a:uFillTx/>
                <a:latin typeface="Segoe UI Light" charset="0"/>
                <a:ea typeface="+mn-ea"/>
                <a:cs typeface="Segoe UI Light" charset="0"/>
              </a:rPr>
              <a:t>App Service Public</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921" b="0" i="0" u="none" strike="noStrike" kern="1200" cap="none" spc="-102" normalizeH="0" baseline="0" noProof="0" dirty="0">
                <a:ln w="3175">
                  <a:noFill/>
                </a:ln>
                <a:solidFill>
                  <a:srgbClr val="FFFFFF"/>
                </a:solidFill>
                <a:effectLst/>
                <a:uLnTx/>
                <a:uFillTx/>
                <a:latin typeface="Segoe UI Light" charset="0"/>
                <a:ea typeface="+mn-ea"/>
                <a:cs typeface="Segoe UI Light" charset="0"/>
              </a:rPr>
              <a:t>Multi-Tenant Service</a:t>
            </a:r>
          </a:p>
        </p:txBody>
      </p:sp>
      <p:sp>
        <p:nvSpPr>
          <p:cNvPr id="51" name="Rectangle 50"/>
          <p:cNvSpPr/>
          <p:nvPr/>
        </p:nvSpPr>
        <p:spPr>
          <a:xfrm>
            <a:off x="516476" y="3555399"/>
            <a:ext cx="5206014" cy="1176733"/>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App Service public multi-tenant service provides dedicates VMs (App Service Plans) to which you can allocate sites. App Service Plan comes in different sizes </a:t>
            </a:r>
            <a:endParaRPr kumimoji="0" lang="en-US" sz="1765" b="0" i="0" u="none" strike="noStrike" kern="1200" cap="none" spc="0" normalizeH="0" baseline="0" noProof="0" dirty="0">
              <a:ln>
                <a:noFill/>
              </a:ln>
              <a:solidFill>
                <a:srgbClr val="FFFFFF"/>
              </a:solidFill>
              <a:effectLst/>
              <a:uLnTx/>
              <a:uFillTx/>
              <a:latin typeface="Segoe UI Light" charset="0"/>
              <a:ea typeface="+mn-ea"/>
              <a:cs typeface="+mn-cs"/>
            </a:endParaRPr>
          </a:p>
        </p:txBody>
      </p:sp>
    </p:spTree>
    <p:extLst>
      <p:ext uri="{BB962C8B-B14F-4D97-AF65-F5344CB8AC3E}">
        <p14:creationId xmlns:p14="http://schemas.microsoft.com/office/powerpoint/2010/main" val="3830724993"/>
      </p:ext>
    </p:extLst>
  </p:cSld>
  <p:clrMapOvr>
    <a:masterClrMapping/>
  </p:clrMapOvr>
  <mc:AlternateContent xmlns:mc="http://schemas.openxmlformats.org/markup-compatibility/2006" xmlns:p14="http://schemas.microsoft.com/office/powerpoint/2010/main">
    <mc:Choice Requires="p14">
      <p:transition p14:dur="0" advTm="500"/>
    </mc:Choice>
    <mc:Fallback xmlns="">
      <p:transition advTm="5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941556" y="9024360"/>
            <a:ext cx="2763977" cy="24138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6" b="1" i="0" u="none" strike="noStrike" kern="1200" cap="none" spc="0" normalizeH="0" baseline="0" noProof="0" dirty="0">
                <a:ln>
                  <a:noFill/>
                </a:ln>
                <a:solidFill>
                  <a:srgbClr val="FFFFFF"/>
                </a:solidFill>
                <a:effectLst/>
                <a:uLnTx/>
                <a:uFillTx/>
                <a:latin typeface="Segoe UI Light" charset="0"/>
                <a:ea typeface="+mn-ea"/>
                <a:cs typeface="+mn-cs"/>
              </a:rPr>
              <a:t>DEVICES</a:t>
            </a:r>
          </a:p>
        </p:txBody>
      </p:sp>
      <p:sp>
        <p:nvSpPr>
          <p:cNvPr id="42" name="Rectangle 41"/>
          <p:cNvSpPr/>
          <p:nvPr/>
        </p:nvSpPr>
        <p:spPr bwMode="auto">
          <a:xfrm>
            <a:off x="6274974" y="-17622"/>
            <a:ext cx="3908412" cy="6875135"/>
          </a:xfrm>
          <a:prstGeom prst="rect">
            <a:avLst/>
          </a:prstGeom>
          <a:solidFill>
            <a:srgbClr val="25A9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grpSp>
        <p:nvGrpSpPr>
          <p:cNvPr id="43" name="Group 42"/>
          <p:cNvGrpSpPr/>
          <p:nvPr/>
        </p:nvGrpSpPr>
        <p:grpSpPr>
          <a:xfrm>
            <a:off x="6768008" y="1710852"/>
            <a:ext cx="2931309" cy="1443242"/>
            <a:chOff x="6903720" y="1984248"/>
            <a:chExt cx="2990088" cy="1472182"/>
          </a:xfrm>
        </p:grpSpPr>
        <p:sp>
          <p:nvSpPr>
            <p:cNvPr id="44" name="Rectangle 43"/>
            <p:cNvSpPr/>
            <p:nvPr/>
          </p:nvSpPr>
          <p:spPr bwMode="auto">
            <a:xfrm>
              <a:off x="6903720" y="1984248"/>
              <a:ext cx="960120" cy="457200"/>
            </a:xfrm>
            <a:prstGeom prst="rect">
              <a:avLst/>
            </a:prstGeom>
            <a:solidFill>
              <a:srgbClr val="0117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sp>
          <p:nvSpPr>
            <p:cNvPr id="45" name="Rectangle 44"/>
            <p:cNvSpPr/>
            <p:nvPr/>
          </p:nvSpPr>
          <p:spPr bwMode="auto">
            <a:xfrm>
              <a:off x="6903720" y="2496310"/>
              <a:ext cx="960120" cy="960120"/>
            </a:xfrm>
            <a:prstGeom prst="rect">
              <a:avLst/>
            </a:prstGeom>
            <a:solidFill>
              <a:srgbClr val="D83B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sp>
          <p:nvSpPr>
            <p:cNvPr id="46" name="Rectangle 45"/>
            <p:cNvSpPr/>
            <p:nvPr/>
          </p:nvSpPr>
          <p:spPr bwMode="auto">
            <a:xfrm>
              <a:off x="7918704" y="1984248"/>
              <a:ext cx="960120" cy="1472182"/>
            </a:xfrm>
            <a:prstGeom prst="rect">
              <a:avLst/>
            </a:prstGeom>
            <a:solidFill>
              <a:srgbClr val="B9D8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sp>
          <p:nvSpPr>
            <p:cNvPr id="47" name="Rectangle 46"/>
            <p:cNvSpPr/>
            <p:nvPr/>
          </p:nvSpPr>
          <p:spPr bwMode="auto">
            <a:xfrm>
              <a:off x="8933688" y="1984248"/>
              <a:ext cx="960120" cy="960120"/>
            </a:xfrm>
            <a:prstGeom prst="rect">
              <a:avLst/>
            </a:prstGeom>
            <a:solidFill>
              <a:srgbClr val="5B105C"/>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sp>
          <p:nvSpPr>
            <p:cNvPr id="48" name="Rectangle 47"/>
            <p:cNvSpPr/>
            <p:nvPr/>
          </p:nvSpPr>
          <p:spPr bwMode="auto">
            <a:xfrm>
              <a:off x="8933688" y="2999230"/>
              <a:ext cx="960120" cy="457200"/>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grpSp>
      <p:pic>
        <p:nvPicPr>
          <p:cNvPr id="49" name="Picture 48"/>
          <p:cNvPicPr>
            <a:picLocks noChangeAspect="1"/>
          </p:cNvPicPr>
          <p:nvPr/>
        </p:nvPicPr>
        <p:blipFill>
          <a:blip r:embed="rId3"/>
          <a:stretch>
            <a:fillRect/>
          </a:stretch>
        </p:blipFill>
        <p:spPr>
          <a:xfrm>
            <a:off x="6847161" y="-186045"/>
            <a:ext cx="2764671" cy="3259514"/>
          </a:xfrm>
          <a:prstGeom prst="rect">
            <a:avLst/>
          </a:prstGeom>
        </p:spPr>
      </p:pic>
      <p:pic>
        <p:nvPicPr>
          <p:cNvPr id="50" name="Picture 49"/>
          <p:cNvPicPr>
            <a:picLocks noChangeAspect="1"/>
          </p:cNvPicPr>
          <p:nvPr/>
        </p:nvPicPr>
        <p:blipFill>
          <a:blip r:embed="rId4"/>
          <a:stretch>
            <a:fillRect/>
          </a:stretch>
        </p:blipFill>
        <p:spPr>
          <a:xfrm>
            <a:off x="6275121" y="3578405"/>
            <a:ext cx="3908412" cy="2677586"/>
          </a:xfrm>
          <a:prstGeom prst="rect">
            <a:avLst/>
          </a:prstGeom>
        </p:spPr>
      </p:pic>
      <p:pic>
        <p:nvPicPr>
          <p:cNvPr id="125" name="Picture 124"/>
          <p:cNvPicPr>
            <a:picLocks noChangeAspect="1"/>
          </p:cNvPicPr>
          <p:nvPr/>
        </p:nvPicPr>
        <p:blipFill>
          <a:blip r:embed="rId5">
            <a:lum bright="7000" contrast="53000"/>
          </a:blip>
          <a:stretch>
            <a:fillRect/>
          </a:stretch>
        </p:blipFill>
        <p:spPr>
          <a:xfrm>
            <a:off x="6275121" y="4834934"/>
            <a:ext cx="3908412" cy="3001488"/>
          </a:xfrm>
          <a:prstGeom prst="rect">
            <a:avLst/>
          </a:prstGeom>
        </p:spPr>
      </p:pic>
      <p:pic>
        <p:nvPicPr>
          <p:cNvPr id="54" name="Picture 53"/>
          <p:cNvPicPr>
            <a:picLocks noChangeAspect="1"/>
          </p:cNvPicPr>
          <p:nvPr/>
        </p:nvPicPr>
        <p:blipFill>
          <a:blip r:embed="rId6"/>
          <a:stretch>
            <a:fillRect/>
          </a:stretch>
        </p:blipFill>
        <p:spPr>
          <a:xfrm>
            <a:off x="6843021" y="5763983"/>
            <a:ext cx="2974616" cy="802504"/>
          </a:xfrm>
          <a:prstGeom prst="rect">
            <a:avLst/>
          </a:prstGeom>
        </p:spPr>
      </p:pic>
      <p:sp>
        <p:nvSpPr>
          <p:cNvPr id="58" name="TextBox 57"/>
          <p:cNvSpPr txBox="1"/>
          <p:nvPr/>
        </p:nvSpPr>
        <p:spPr>
          <a:xfrm>
            <a:off x="6843020" y="4176021"/>
            <a:ext cx="2763977" cy="24138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6" b="1" i="0" u="none" strike="noStrike" kern="1200" cap="none" spc="0" normalizeH="0" baseline="0" noProof="0" dirty="0">
                <a:ln>
                  <a:noFill/>
                </a:ln>
                <a:solidFill>
                  <a:srgbClr val="FFFFFF"/>
                </a:solidFill>
                <a:effectLst/>
                <a:uLnTx/>
                <a:uFillTx/>
                <a:latin typeface="Segoe UI Light" charset="0"/>
                <a:ea typeface="+mn-ea"/>
                <a:cs typeface="+mn-cs"/>
              </a:rPr>
              <a:t>SHARED FRONT-END LOAD BALANCERS</a:t>
            </a:r>
          </a:p>
        </p:txBody>
      </p:sp>
      <p:sp>
        <p:nvSpPr>
          <p:cNvPr id="87" name="TextBox 86"/>
          <p:cNvSpPr txBox="1"/>
          <p:nvPr/>
        </p:nvSpPr>
        <p:spPr>
          <a:xfrm>
            <a:off x="6822549" y="5445956"/>
            <a:ext cx="2763977" cy="24138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6" b="1" i="0" u="none" strike="noStrike" kern="1200" cap="none" spc="0" normalizeH="0" baseline="0" noProof="0" dirty="0">
                <a:ln>
                  <a:noFill/>
                </a:ln>
                <a:solidFill>
                  <a:srgbClr val="FFFFFF"/>
                </a:solidFill>
                <a:effectLst/>
                <a:uLnTx/>
                <a:uFillTx/>
                <a:latin typeface="Segoe UI Light" charset="0"/>
                <a:ea typeface="+mn-ea"/>
                <a:cs typeface="+mn-cs"/>
              </a:rPr>
              <a:t>DEVICES</a:t>
            </a:r>
          </a:p>
        </p:txBody>
      </p:sp>
      <p:sp>
        <p:nvSpPr>
          <p:cNvPr id="94" name="TextBox 93"/>
          <p:cNvSpPr txBox="1"/>
          <p:nvPr/>
        </p:nvSpPr>
        <p:spPr>
          <a:xfrm>
            <a:off x="6618914" y="3204894"/>
            <a:ext cx="3286891" cy="38470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6" b="1" i="0" u="none" strike="noStrike" kern="1200" cap="none" spc="0" normalizeH="0" baseline="0" noProof="0" dirty="0">
                <a:ln>
                  <a:noFill/>
                </a:ln>
                <a:solidFill>
                  <a:srgbClr val="FFFFFF"/>
                </a:solidFill>
                <a:effectLst/>
                <a:uLnTx/>
                <a:uFillTx/>
                <a:latin typeface="Segoe UI Light" charset="0"/>
                <a:ea typeface="+mn-ea"/>
                <a:cs typeface="+mn-cs"/>
              </a:rPr>
              <a:t>PUBLIC MULTI-TENANT SERVICE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56" b="1" i="0" u="none" strike="noStrike" kern="1200" cap="none" spc="0" normalizeH="0" baseline="0" noProof="0" dirty="0">
              <a:ln>
                <a:noFill/>
              </a:ln>
              <a:solidFill>
                <a:srgbClr val="FFFFFF"/>
              </a:solidFill>
              <a:effectLst/>
              <a:uLnTx/>
              <a:uFillTx/>
              <a:latin typeface="Segoe UI Light" charset="0"/>
              <a:ea typeface="+mn-ea"/>
              <a:cs typeface="+mn-cs"/>
            </a:endParaRPr>
          </a:p>
        </p:txBody>
      </p:sp>
      <p:grpSp>
        <p:nvGrpSpPr>
          <p:cNvPr id="100" name="Group 99"/>
          <p:cNvGrpSpPr/>
          <p:nvPr/>
        </p:nvGrpSpPr>
        <p:grpSpPr>
          <a:xfrm>
            <a:off x="9520032" y="1962945"/>
            <a:ext cx="358570" cy="358570"/>
            <a:chOff x="9710928" y="2258568"/>
            <a:chExt cx="365760" cy="365760"/>
          </a:xfrm>
        </p:grpSpPr>
        <p:sp>
          <p:nvSpPr>
            <p:cNvPr id="101" name="Oval 100"/>
            <p:cNvSpPr/>
            <p:nvPr/>
          </p:nvSpPr>
          <p:spPr bwMode="auto">
            <a:xfrm>
              <a:off x="9710928" y="2258568"/>
              <a:ext cx="365760" cy="3657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sp>
          <p:nvSpPr>
            <p:cNvPr id="102" name="TextBox 101"/>
            <p:cNvSpPr txBox="1"/>
            <p:nvPr/>
          </p:nvSpPr>
          <p:spPr>
            <a:xfrm>
              <a:off x="9738447" y="2366427"/>
              <a:ext cx="315124" cy="15004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6" b="1" i="0" u="none" strike="noStrike" kern="1200" cap="none" spc="0" normalizeH="0" baseline="0" noProof="0" dirty="0">
                  <a:ln>
                    <a:noFill/>
                  </a:ln>
                  <a:solidFill>
                    <a:srgbClr val="333333"/>
                  </a:solidFill>
                  <a:effectLst/>
                  <a:uLnTx/>
                  <a:uFillTx/>
                  <a:latin typeface="Segoe UI Light" charset="0"/>
                  <a:ea typeface="+mn-ea"/>
                  <a:cs typeface="+mn-cs"/>
                </a:rPr>
                <a:t>P1</a:t>
              </a:r>
            </a:p>
          </p:txBody>
        </p:sp>
      </p:grpSp>
      <p:grpSp>
        <p:nvGrpSpPr>
          <p:cNvPr id="103" name="Group 102"/>
          <p:cNvGrpSpPr/>
          <p:nvPr/>
        </p:nvGrpSpPr>
        <p:grpSpPr>
          <a:xfrm>
            <a:off x="9520032" y="2736492"/>
            <a:ext cx="358570" cy="358570"/>
            <a:chOff x="9710928" y="3047626"/>
            <a:chExt cx="365760" cy="365760"/>
          </a:xfrm>
        </p:grpSpPr>
        <p:sp>
          <p:nvSpPr>
            <p:cNvPr id="104" name="Oval 103"/>
            <p:cNvSpPr/>
            <p:nvPr/>
          </p:nvSpPr>
          <p:spPr bwMode="auto">
            <a:xfrm>
              <a:off x="9710928" y="3047626"/>
              <a:ext cx="365760" cy="3657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sp>
          <p:nvSpPr>
            <p:cNvPr id="105" name="TextBox 104"/>
            <p:cNvSpPr txBox="1"/>
            <p:nvPr/>
          </p:nvSpPr>
          <p:spPr>
            <a:xfrm>
              <a:off x="9738447" y="3155485"/>
              <a:ext cx="315124" cy="15004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6" b="1" i="0" u="none" strike="noStrike" kern="1200" cap="none" spc="0" normalizeH="0" baseline="0" noProof="0" dirty="0">
                  <a:ln>
                    <a:noFill/>
                  </a:ln>
                  <a:solidFill>
                    <a:srgbClr val="333333"/>
                  </a:solidFill>
                  <a:effectLst/>
                  <a:uLnTx/>
                  <a:uFillTx/>
                  <a:latin typeface="Segoe UI Light" charset="0"/>
                  <a:ea typeface="+mn-ea"/>
                  <a:cs typeface="+mn-cs"/>
                </a:rPr>
                <a:t>P1</a:t>
              </a:r>
            </a:p>
          </p:txBody>
        </p:sp>
      </p:grpSp>
      <p:grpSp>
        <p:nvGrpSpPr>
          <p:cNvPr id="106" name="Group 105"/>
          <p:cNvGrpSpPr/>
          <p:nvPr/>
        </p:nvGrpSpPr>
        <p:grpSpPr>
          <a:xfrm>
            <a:off x="6586565" y="2487352"/>
            <a:ext cx="358570" cy="358570"/>
            <a:chOff x="6718639" y="2793490"/>
            <a:chExt cx="365760" cy="365760"/>
          </a:xfrm>
        </p:grpSpPr>
        <p:sp>
          <p:nvSpPr>
            <p:cNvPr id="107" name="Oval 106"/>
            <p:cNvSpPr/>
            <p:nvPr/>
          </p:nvSpPr>
          <p:spPr bwMode="auto">
            <a:xfrm>
              <a:off x="6718639" y="2793490"/>
              <a:ext cx="365760" cy="3657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sp>
          <p:nvSpPr>
            <p:cNvPr id="108" name="TextBox 107"/>
            <p:cNvSpPr txBox="1"/>
            <p:nvPr/>
          </p:nvSpPr>
          <p:spPr>
            <a:xfrm>
              <a:off x="6746158" y="2901349"/>
              <a:ext cx="315124" cy="15004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6" b="1" i="0" u="none" strike="noStrike" kern="1200" cap="none" spc="0" normalizeH="0" baseline="0" noProof="0" dirty="0">
                  <a:ln>
                    <a:noFill/>
                  </a:ln>
                  <a:solidFill>
                    <a:srgbClr val="333333"/>
                  </a:solidFill>
                  <a:effectLst/>
                  <a:uLnTx/>
                  <a:uFillTx/>
                  <a:latin typeface="Segoe UI Light" charset="0"/>
                  <a:ea typeface="+mn-ea"/>
                  <a:cs typeface="+mn-cs"/>
                </a:rPr>
                <a:t>S3</a:t>
              </a:r>
            </a:p>
          </p:txBody>
        </p:sp>
      </p:grpSp>
      <p:grpSp>
        <p:nvGrpSpPr>
          <p:cNvPr id="110" name="Group 109"/>
          <p:cNvGrpSpPr/>
          <p:nvPr/>
        </p:nvGrpSpPr>
        <p:grpSpPr>
          <a:xfrm>
            <a:off x="6579831" y="1705665"/>
            <a:ext cx="1122689" cy="448212"/>
            <a:chOff x="4675663" y="3872062"/>
            <a:chExt cx="1145201" cy="457200"/>
          </a:xfrm>
        </p:grpSpPr>
        <p:grpSp>
          <p:nvGrpSpPr>
            <p:cNvPr id="111" name="Group 110"/>
            <p:cNvGrpSpPr/>
            <p:nvPr/>
          </p:nvGrpSpPr>
          <p:grpSpPr>
            <a:xfrm>
              <a:off x="4675663" y="3915587"/>
              <a:ext cx="365760" cy="365760"/>
              <a:chOff x="6718639" y="2027773"/>
              <a:chExt cx="365760" cy="365760"/>
            </a:xfrm>
          </p:grpSpPr>
          <p:sp>
            <p:nvSpPr>
              <p:cNvPr id="118" name="Oval 117"/>
              <p:cNvSpPr/>
              <p:nvPr/>
            </p:nvSpPr>
            <p:spPr bwMode="auto">
              <a:xfrm>
                <a:off x="6718639" y="2027773"/>
                <a:ext cx="365760" cy="3657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sp>
            <p:nvSpPr>
              <p:cNvPr id="119" name="TextBox 118"/>
              <p:cNvSpPr txBox="1"/>
              <p:nvPr/>
            </p:nvSpPr>
            <p:spPr>
              <a:xfrm>
                <a:off x="6746158" y="2135632"/>
                <a:ext cx="315124" cy="15004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6" b="1" i="0" u="none" strike="noStrike" kern="1200" cap="none" spc="0" normalizeH="0" baseline="0" noProof="0" dirty="0">
                    <a:ln>
                      <a:noFill/>
                    </a:ln>
                    <a:solidFill>
                      <a:srgbClr val="333333"/>
                    </a:solidFill>
                    <a:effectLst/>
                    <a:uLnTx/>
                    <a:uFillTx/>
                    <a:latin typeface="Segoe UI Light" charset="0"/>
                    <a:ea typeface="+mn-ea"/>
                    <a:cs typeface="+mn-cs"/>
                  </a:rPr>
                  <a:t>P1</a:t>
                </a:r>
              </a:p>
            </p:txBody>
          </p:sp>
        </p:grpSp>
        <p:sp>
          <p:nvSpPr>
            <p:cNvPr id="112" name="Rectangle 111"/>
            <p:cNvSpPr/>
            <p:nvPr/>
          </p:nvSpPr>
          <p:spPr bwMode="auto">
            <a:xfrm>
              <a:off x="4860744" y="3872062"/>
              <a:ext cx="960120" cy="457200"/>
            </a:xfrm>
            <a:prstGeom prst="rect">
              <a:avLst/>
            </a:prstGeom>
            <a:solidFill>
              <a:srgbClr val="0117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pic>
          <p:nvPicPr>
            <p:cNvPr id="113" name="Picture 112"/>
            <p:cNvPicPr>
              <a:picLocks noChangeAspect="1"/>
            </p:cNvPicPr>
            <p:nvPr/>
          </p:nvPicPr>
          <p:blipFill>
            <a:blip r:embed="rId7"/>
            <a:stretch>
              <a:fillRect/>
            </a:stretch>
          </p:blipFill>
          <p:spPr>
            <a:xfrm>
              <a:off x="5394461" y="3900060"/>
              <a:ext cx="397730" cy="397730"/>
            </a:xfrm>
            <a:prstGeom prst="rect">
              <a:avLst/>
            </a:prstGeom>
          </p:spPr>
        </p:pic>
        <p:pic>
          <p:nvPicPr>
            <p:cNvPr id="114" name="Picture 113"/>
            <p:cNvPicPr>
              <a:picLocks noChangeAspect="1"/>
            </p:cNvPicPr>
            <p:nvPr/>
          </p:nvPicPr>
          <p:blipFill>
            <a:blip r:embed="rId7"/>
            <a:stretch>
              <a:fillRect/>
            </a:stretch>
          </p:blipFill>
          <p:spPr>
            <a:xfrm>
              <a:off x="4889970" y="3900060"/>
              <a:ext cx="397730" cy="397730"/>
            </a:xfrm>
            <a:prstGeom prst="rect">
              <a:avLst/>
            </a:prstGeom>
          </p:spPr>
        </p:pic>
        <p:grpSp>
          <p:nvGrpSpPr>
            <p:cNvPr id="115" name="Group 114"/>
            <p:cNvGrpSpPr/>
            <p:nvPr/>
          </p:nvGrpSpPr>
          <p:grpSpPr>
            <a:xfrm>
              <a:off x="4678455" y="3916046"/>
              <a:ext cx="365760" cy="365760"/>
              <a:chOff x="6718639" y="2027773"/>
              <a:chExt cx="365760" cy="365760"/>
            </a:xfrm>
          </p:grpSpPr>
          <p:sp>
            <p:nvSpPr>
              <p:cNvPr id="116" name="Oval 115"/>
              <p:cNvSpPr/>
              <p:nvPr/>
            </p:nvSpPr>
            <p:spPr bwMode="auto">
              <a:xfrm>
                <a:off x="6718639" y="2027773"/>
                <a:ext cx="365760" cy="3657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sp>
            <p:nvSpPr>
              <p:cNvPr id="117" name="TextBox 116"/>
              <p:cNvSpPr txBox="1"/>
              <p:nvPr/>
            </p:nvSpPr>
            <p:spPr>
              <a:xfrm>
                <a:off x="6746158" y="2135632"/>
                <a:ext cx="315124" cy="15004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6" b="1" i="0" u="none" strike="noStrike" kern="1200" cap="none" spc="0" normalizeH="0" baseline="0" noProof="0" dirty="0">
                    <a:ln>
                      <a:noFill/>
                    </a:ln>
                    <a:solidFill>
                      <a:srgbClr val="333333"/>
                    </a:solidFill>
                    <a:effectLst/>
                    <a:uLnTx/>
                    <a:uFillTx/>
                    <a:latin typeface="Segoe UI Light" charset="0"/>
                    <a:ea typeface="+mn-ea"/>
                    <a:cs typeface="+mn-cs"/>
                  </a:rPr>
                  <a:t>P3</a:t>
                </a:r>
              </a:p>
            </p:txBody>
          </p:sp>
        </p:grpSp>
      </p:grpSp>
      <p:sp>
        <p:nvSpPr>
          <p:cNvPr id="120" name="Rectangle 119"/>
          <p:cNvSpPr/>
          <p:nvPr/>
        </p:nvSpPr>
        <p:spPr bwMode="auto">
          <a:xfrm>
            <a:off x="6693616" y="-231401"/>
            <a:ext cx="3137487" cy="1855863"/>
          </a:xfrm>
          <a:prstGeom prst="rect">
            <a:avLst/>
          </a:prstGeom>
          <a:solidFill>
            <a:srgbClr val="27A9E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grpSp>
        <p:nvGrpSpPr>
          <p:cNvPr id="97" name="Group 96"/>
          <p:cNvGrpSpPr/>
          <p:nvPr/>
        </p:nvGrpSpPr>
        <p:grpSpPr>
          <a:xfrm>
            <a:off x="8054377" y="1511103"/>
            <a:ext cx="358570" cy="358570"/>
            <a:chOff x="8215884" y="1797665"/>
            <a:chExt cx="365760" cy="365760"/>
          </a:xfrm>
        </p:grpSpPr>
        <p:sp>
          <p:nvSpPr>
            <p:cNvPr id="98" name="Oval 97"/>
            <p:cNvSpPr/>
            <p:nvPr/>
          </p:nvSpPr>
          <p:spPr bwMode="auto">
            <a:xfrm>
              <a:off x="8215884" y="1797665"/>
              <a:ext cx="365760" cy="3657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sp>
          <p:nvSpPr>
            <p:cNvPr id="99" name="TextBox 98"/>
            <p:cNvSpPr txBox="1"/>
            <p:nvPr/>
          </p:nvSpPr>
          <p:spPr>
            <a:xfrm>
              <a:off x="8241202" y="1898241"/>
              <a:ext cx="315124" cy="15004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6" b="1" i="0" u="none" strike="noStrike" kern="1200" cap="none" spc="0" normalizeH="0" baseline="0" noProof="0" dirty="0">
                  <a:ln>
                    <a:noFill/>
                  </a:ln>
                  <a:solidFill>
                    <a:srgbClr val="333333"/>
                  </a:solidFill>
                  <a:effectLst/>
                  <a:uLnTx/>
                  <a:uFillTx/>
                  <a:latin typeface="Segoe UI Light" charset="0"/>
                  <a:ea typeface="+mn-ea"/>
                  <a:cs typeface="+mn-cs"/>
                </a:rPr>
                <a:t>S1</a:t>
              </a:r>
            </a:p>
          </p:txBody>
        </p:sp>
      </p:grpSp>
      <p:pic>
        <p:nvPicPr>
          <p:cNvPr id="123" name="Picture 122"/>
          <p:cNvPicPr>
            <a:picLocks noChangeAspect="1"/>
          </p:cNvPicPr>
          <p:nvPr/>
        </p:nvPicPr>
        <p:blipFill>
          <a:blip r:embed="rId8"/>
          <a:stretch>
            <a:fillRect/>
          </a:stretch>
        </p:blipFill>
        <p:spPr>
          <a:xfrm>
            <a:off x="6323259" y="4426615"/>
            <a:ext cx="3812478" cy="272321"/>
          </a:xfrm>
          <a:prstGeom prst="rect">
            <a:avLst/>
          </a:prstGeom>
        </p:spPr>
      </p:pic>
      <p:sp>
        <p:nvSpPr>
          <p:cNvPr id="55" name="Rectangle 54"/>
          <p:cNvSpPr/>
          <p:nvPr/>
        </p:nvSpPr>
        <p:spPr bwMode="auto">
          <a:xfrm>
            <a:off x="9286864" y="2033310"/>
            <a:ext cx="2155930" cy="2206550"/>
          </a:xfrm>
          <a:prstGeom prst="rect">
            <a:avLst/>
          </a:prstGeom>
          <a:solidFill>
            <a:srgbClr val="5B105C"/>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cxnSp>
        <p:nvCxnSpPr>
          <p:cNvPr id="57" name="Straight Connector 56"/>
          <p:cNvCxnSpPr/>
          <p:nvPr/>
        </p:nvCxnSpPr>
        <p:spPr>
          <a:xfrm flipH="1" flipV="1">
            <a:off x="8758071" y="1705664"/>
            <a:ext cx="528794" cy="327646"/>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9542381" y="2330111"/>
            <a:ext cx="1629307" cy="1644758"/>
            <a:chOff x="5712881" y="2727190"/>
            <a:chExt cx="1661978" cy="1677739"/>
          </a:xfrm>
        </p:grpSpPr>
        <p:pic>
          <p:nvPicPr>
            <p:cNvPr id="60" name="Picture 59"/>
            <p:cNvPicPr>
              <a:picLocks noChangeAspect="1"/>
            </p:cNvPicPr>
            <p:nvPr/>
          </p:nvPicPr>
          <p:blipFill>
            <a:blip r:embed="rId7"/>
            <a:stretch>
              <a:fillRect/>
            </a:stretch>
          </p:blipFill>
          <p:spPr>
            <a:xfrm>
              <a:off x="5712881" y="2727190"/>
              <a:ext cx="754286" cy="754286"/>
            </a:xfrm>
            <a:prstGeom prst="rect">
              <a:avLst/>
            </a:prstGeom>
          </p:spPr>
        </p:pic>
        <p:pic>
          <p:nvPicPr>
            <p:cNvPr id="61" name="Picture 60"/>
            <p:cNvPicPr>
              <a:picLocks noChangeAspect="1"/>
            </p:cNvPicPr>
            <p:nvPr/>
          </p:nvPicPr>
          <p:blipFill>
            <a:blip r:embed="rId7"/>
            <a:stretch>
              <a:fillRect/>
            </a:stretch>
          </p:blipFill>
          <p:spPr>
            <a:xfrm>
              <a:off x="6620573" y="2727190"/>
              <a:ext cx="754286" cy="754286"/>
            </a:xfrm>
            <a:prstGeom prst="rect">
              <a:avLst/>
            </a:prstGeom>
          </p:spPr>
        </p:pic>
        <p:pic>
          <p:nvPicPr>
            <p:cNvPr id="62" name="Picture 61"/>
            <p:cNvPicPr>
              <a:picLocks noChangeAspect="1"/>
            </p:cNvPicPr>
            <p:nvPr/>
          </p:nvPicPr>
          <p:blipFill>
            <a:blip r:embed="rId7"/>
            <a:stretch>
              <a:fillRect/>
            </a:stretch>
          </p:blipFill>
          <p:spPr>
            <a:xfrm>
              <a:off x="5712881" y="3650643"/>
              <a:ext cx="754286" cy="754286"/>
            </a:xfrm>
            <a:prstGeom prst="rect">
              <a:avLst/>
            </a:prstGeom>
          </p:spPr>
        </p:pic>
        <p:pic>
          <p:nvPicPr>
            <p:cNvPr id="63" name="Picture 62"/>
            <p:cNvPicPr>
              <a:picLocks noChangeAspect="1"/>
            </p:cNvPicPr>
            <p:nvPr/>
          </p:nvPicPr>
          <p:blipFill>
            <a:blip r:embed="rId7"/>
            <a:stretch>
              <a:fillRect/>
            </a:stretch>
          </p:blipFill>
          <p:spPr>
            <a:xfrm>
              <a:off x="6620573" y="3650643"/>
              <a:ext cx="754286" cy="754286"/>
            </a:xfrm>
            <a:prstGeom prst="rect">
              <a:avLst/>
            </a:prstGeom>
          </p:spPr>
        </p:pic>
      </p:grpSp>
      <p:cxnSp>
        <p:nvCxnSpPr>
          <p:cNvPr id="64" name="Straight Connector 63"/>
          <p:cNvCxnSpPr/>
          <p:nvPr/>
        </p:nvCxnSpPr>
        <p:spPr>
          <a:xfrm flipH="1" flipV="1">
            <a:off x="9699317" y="1705664"/>
            <a:ext cx="1743477" cy="327646"/>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flipV="1">
            <a:off x="8758073" y="2652100"/>
            <a:ext cx="540094" cy="158776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 name="Title 4"/>
          <p:cNvSpPr txBox="1">
            <a:spLocks/>
          </p:cNvSpPr>
          <p:nvPr/>
        </p:nvSpPr>
        <p:spPr>
          <a:xfrm>
            <a:off x="546724" y="510124"/>
            <a:ext cx="5848084" cy="1994750"/>
          </a:xfrm>
          <a:prstGeom prst="rect">
            <a:avLst/>
          </a:prstGeom>
        </p:spPr>
        <p:txBody>
          <a:bodyPr vert="horz" wrap="square" lIns="143428" tIns="89642" rIns="143428" bIns="89642"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solidFill>
                  <a:schemeClr val="bg2">
                    <a:lumMod val="60000"/>
                    <a:lumOff val="40000"/>
                  </a:schemeClr>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921" b="0" i="0" u="none" strike="noStrike" kern="1200" cap="none" spc="-102" normalizeH="0" baseline="0" noProof="0" dirty="0">
                <a:ln w="3175">
                  <a:noFill/>
                </a:ln>
                <a:solidFill>
                  <a:srgbClr val="FFFFFF"/>
                </a:solidFill>
                <a:effectLst/>
                <a:uLnTx/>
                <a:uFillTx/>
                <a:latin typeface="Segoe UI Light" charset="0"/>
                <a:ea typeface="+mn-ea"/>
                <a:cs typeface="Segoe UI Light" charset="0"/>
              </a:rPr>
              <a:t>App Service Public</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921" b="0" i="0" u="none" strike="noStrike" kern="1200" cap="none" spc="-102" normalizeH="0" baseline="0" noProof="0" dirty="0">
                <a:ln w="3175">
                  <a:noFill/>
                </a:ln>
                <a:solidFill>
                  <a:srgbClr val="FFFFFF"/>
                </a:solidFill>
                <a:effectLst/>
                <a:uLnTx/>
                <a:uFillTx/>
                <a:latin typeface="Segoe UI Light" charset="0"/>
                <a:ea typeface="+mn-ea"/>
                <a:cs typeface="Segoe UI Light" charset="0"/>
              </a:rPr>
              <a:t>Multi-Tenant Service</a:t>
            </a:r>
          </a:p>
        </p:txBody>
      </p:sp>
      <p:sp>
        <p:nvSpPr>
          <p:cNvPr id="66" name="Rectangle 65"/>
          <p:cNvSpPr/>
          <p:nvPr/>
        </p:nvSpPr>
        <p:spPr>
          <a:xfrm>
            <a:off x="516476" y="3555399"/>
            <a:ext cx="5206014" cy="1176733"/>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App Service public multi-tenant service provides dedicates VMs (App Service Plans) to which you can allocate sites. App Service Plan comes in different sizes </a:t>
            </a:r>
            <a:endParaRPr kumimoji="0" lang="en-US" sz="1765" b="0" i="0" u="none" strike="noStrike" kern="1200" cap="none" spc="0" normalizeH="0" baseline="0" noProof="0" dirty="0">
              <a:ln>
                <a:noFill/>
              </a:ln>
              <a:solidFill>
                <a:srgbClr val="FFFFFF"/>
              </a:solidFill>
              <a:effectLst/>
              <a:uLnTx/>
              <a:uFillTx/>
              <a:latin typeface="Segoe UI Light" charset="0"/>
              <a:ea typeface="+mn-ea"/>
              <a:cs typeface="+mn-cs"/>
            </a:endParaRPr>
          </a:p>
        </p:txBody>
      </p:sp>
    </p:spTree>
    <p:extLst>
      <p:ext uri="{BB962C8B-B14F-4D97-AF65-F5344CB8AC3E}">
        <p14:creationId xmlns:p14="http://schemas.microsoft.com/office/powerpoint/2010/main" val="677855905"/>
      </p:ext>
    </p:extLst>
  </p:cSld>
  <p:clrMapOvr>
    <a:masterClrMapping/>
  </p:clrMapOvr>
  <mc:AlternateContent xmlns:mc="http://schemas.openxmlformats.org/markup-compatibility/2006" xmlns:p14="http://schemas.microsoft.com/office/powerpoint/2010/main">
    <mc:Choice Requires="p14">
      <p:transition p14:dur="0" advTm="500"/>
    </mc:Choice>
    <mc:Fallback xmlns="">
      <p:transition advTm="5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941556" y="9024360"/>
            <a:ext cx="2763977" cy="24138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6" b="1" i="0" u="none" strike="noStrike" kern="1200" cap="none" spc="0" normalizeH="0" baseline="0" noProof="0" dirty="0">
                <a:ln>
                  <a:noFill/>
                </a:ln>
                <a:solidFill>
                  <a:srgbClr val="FFFFFF"/>
                </a:solidFill>
                <a:effectLst/>
                <a:uLnTx/>
                <a:uFillTx/>
                <a:latin typeface="Segoe UI Light" charset="0"/>
                <a:ea typeface="+mn-ea"/>
                <a:cs typeface="+mn-cs"/>
              </a:rPr>
              <a:t>DEVICES</a:t>
            </a:r>
          </a:p>
        </p:txBody>
      </p:sp>
      <p:sp>
        <p:nvSpPr>
          <p:cNvPr id="42" name="Rectangle 41"/>
          <p:cNvSpPr/>
          <p:nvPr/>
        </p:nvSpPr>
        <p:spPr bwMode="auto">
          <a:xfrm>
            <a:off x="6274974" y="-17622"/>
            <a:ext cx="3908412" cy="6875135"/>
          </a:xfrm>
          <a:prstGeom prst="rect">
            <a:avLst/>
          </a:prstGeom>
          <a:solidFill>
            <a:srgbClr val="25A9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sp>
        <p:nvSpPr>
          <p:cNvPr id="44" name="Rectangle 43"/>
          <p:cNvSpPr/>
          <p:nvPr/>
        </p:nvSpPr>
        <p:spPr bwMode="auto">
          <a:xfrm>
            <a:off x="6768008" y="1710853"/>
            <a:ext cx="941246" cy="448212"/>
          </a:xfrm>
          <a:prstGeom prst="rect">
            <a:avLst/>
          </a:prstGeom>
          <a:solidFill>
            <a:srgbClr val="0117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sp>
        <p:nvSpPr>
          <p:cNvPr id="45" name="Rectangle 44"/>
          <p:cNvSpPr/>
          <p:nvPr/>
        </p:nvSpPr>
        <p:spPr bwMode="auto">
          <a:xfrm>
            <a:off x="6768008" y="2212848"/>
            <a:ext cx="941246" cy="941246"/>
          </a:xfrm>
          <a:prstGeom prst="rect">
            <a:avLst/>
          </a:prstGeom>
          <a:solidFill>
            <a:srgbClr val="D83B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sp>
        <p:nvSpPr>
          <p:cNvPr id="46" name="Rectangle 45"/>
          <p:cNvSpPr/>
          <p:nvPr/>
        </p:nvSpPr>
        <p:spPr bwMode="auto">
          <a:xfrm>
            <a:off x="7763039" y="1710852"/>
            <a:ext cx="941246" cy="1443242"/>
          </a:xfrm>
          <a:prstGeom prst="rect">
            <a:avLst/>
          </a:prstGeom>
          <a:solidFill>
            <a:srgbClr val="B9D8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sp>
        <p:nvSpPr>
          <p:cNvPr id="48" name="Rectangle 47"/>
          <p:cNvSpPr/>
          <p:nvPr/>
        </p:nvSpPr>
        <p:spPr bwMode="auto">
          <a:xfrm>
            <a:off x="8758071" y="2705882"/>
            <a:ext cx="941246" cy="44821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pic>
        <p:nvPicPr>
          <p:cNvPr id="49" name="Picture 48"/>
          <p:cNvPicPr>
            <a:picLocks noChangeAspect="1"/>
          </p:cNvPicPr>
          <p:nvPr/>
        </p:nvPicPr>
        <p:blipFill>
          <a:blip r:embed="rId3"/>
          <a:stretch>
            <a:fillRect/>
          </a:stretch>
        </p:blipFill>
        <p:spPr>
          <a:xfrm>
            <a:off x="6847161" y="-186045"/>
            <a:ext cx="2764671" cy="3259514"/>
          </a:xfrm>
          <a:prstGeom prst="rect">
            <a:avLst/>
          </a:prstGeom>
        </p:spPr>
      </p:pic>
      <p:pic>
        <p:nvPicPr>
          <p:cNvPr id="50" name="Picture 49"/>
          <p:cNvPicPr>
            <a:picLocks noChangeAspect="1"/>
          </p:cNvPicPr>
          <p:nvPr/>
        </p:nvPicPr>
        <p:blipFill>
          <a:blip r:embed="rId4"/>
          <a:stretch>
            <a:fillRect/>
          </a:stretch>
        </p:blipFill>
        <p:spPr>
          <a:xfrm>
            <a:off x="6275121" y="3578405"/>
            <a:ext cx="3908412" cy="2677586"/>
          </a:xfrm>
          <a:prstGeom prst="rect">
            <a:avLst/>
          </a:prstGeom>
        </p:spPr>
      </p:pic>
      <p:pic>
        <p:nvPicPr>
          <p:cNvPr id="125" name="Picture 124"/>
          <p:cNvPicPr>
            <a:picLocks noChangeAspect="1"/>
          </p:cNvPicPr>
          <p:nvPr/>
        </p:nvPicPr>
        <p:blipFill>
          <a:blip r:embed="rId5">
            <a:lum bright="7000" contrast="53000"/>
          </a:blip>
          <a:stretch>
            <a:fillRect/>
          </a:stretch>
        </p:blipFill>
        <p:spPr>
          <a:xfrm>
            <a:off x="6275121" y="4834934"/>
            <a:ext cx="3908412" cy="3001488"/>
          </a:xfrm>
          <a:prstGeom prst="rect">
            <a:avLst/>
          </a:prstGeom>
        </p:spPr>
      </p:pic>
      <p:pic>
        <p:nvPicPr>
          <p:cNvPr id="54" name="Picture 53"/>
          <p:cNvPicPr>
            <a:picLocks noChangeAspect="1"/>
          </p:cNvPicPr>
          <p:nvPr/>
        </p:nvPicPr>
        <p:blipFill>
          <a:blip r:embed="rId6"/>
          <a:stretch>
            <a:fillRect/>
          </a:stretch>
        </p:blipFill>
        <p:spPr>
          <a:xfrm>
            <a:off x="6843021" y="5763983"/>
            <a:ext cx="2974616" cy="802504"/>
          </a:xfrm>
          <a:prstGeom prst="rect">
            <a:avLst/>
          </a:prstGeom>
        </p:spPr>
      </p:pic>
      <p:sp>
        <p:nvSpPr>
          <p:cNvPr id="58" name="TextBox 57"/>
          <p:cNvSpPr txBox="1"/>
          <p:nvPr/>
        </p:nvSpPr>
        <p:spPr>
          <a:xfrm>
            <a:off x="6843020" y="4176021"/>
            <a:ext cx="2763977" cy="24138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6" b="1" i="0" u="none" strike="noStrike" kern="1200" cap="none" spc="0" normalizeH="0" baseline="0" noProof="0" dirty="0">
                <a:ln>
                  <a:noFill/>
                </a:ln>
                <a:solidFill>
                  <a:srgbClr val="FFFFFF"/>
                </a:solidFill>
                <a:effectLst/>
                <a:uLnTx/>
                <a:uFillTx/>
                <a:latin typeface="Segoe UI Light" charset="0"/>
                <a:ea typeface="+mn-ea"/>
                <a:cs typeface="+mn-cs"/>
              </a:rPr>
              <a:t>SHARED FRONT-END LOAD BALANCERS</a:t>
            </a:r>
          </a:p>
        </p:txBody>
      </p:sp>
      <p:sp>
        <p:nvSpPr>
          <p:cNvPr id="87" name="TextBox 86"/>
          <p:cNvSpPr txBox="1"/>
          <p:nvPr/>
        </p:nvSpPr>
        <p:spPr>
          <a:xfrm>
            <a:off x="6822549" y="5445956"/>
            <a:ext cx="2763977" cy="24138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6" b="1" i="0" u="none" strike="noStrike" kern="1200" cap="none" spc="0" normalizeH="0" baseline="0" noProof="0" dirty="0">
                <a:ln>
                  <a:noFill/>
                </a:ln>
                <a:solidFill>
                  <a:srgbClr val="FFFFFF"/>
                </a:solidFill>
                <a:effectLst/>
                <a:uLnTx/>
                <a:uFillTx/>
                <a:latin typeface="Segoe UI Light" charset="0"/>
                <a:ea typeface="+mn-ea"/>
                <a:cs typeface="+mn-cs"/>
              </a:rPr>
              <a:t>DEVICES</a:t>
            </a:r>
          </a:p>
        </p:txBody>
      </p:sp>
      <p:sp>
        <p:nvSpPr>
          <p:cNvPr id="94" name="TextBox 93"/>
          <p:cNvSpPr txBox="1"/>
          <p:nvPr/>
        </p:nvSpPr>
        <p:spPr>
          <a:xfrm>
            <a:off x="6618914" y="3204894"/>
            <a:ext cx="3286891" cy="38470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6" b="1" i="0" u="none" strike="noStrike" kern="1200" cap="none" spc="0" normalizeH="0" baseline="0" noProof="0" dirty="0">
                <a:ln>
                  <a:noFill/>
                </a:ln>
                <a:solidFill>
                  <a:srgbClr val="FFFFFF"/>
                </a:solidFill>
                <a:effectLst/>
                <a:uLnTx/>
                <a:uFillTx/>
                <a:latin typeface="Segoe UI Light" charset="0"/>
                <a:ea typeface="+mn-ea"/>
                <a:cs typeface="+mn-cs"/>
              </a:rPr>
              <a:t>PUBLIC MULTI-TENANT SERVICE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56" b="1" i="0" u="none" strike="noStrike" kern="1200" cap="none" spc="0" normalizeH="0" baseline="0" noProof="0" dirty="0">
              <a:ln>
                <a:noFill/>
              </a:ln>
              <a:solidFill>
                <a:srgbClr val="FFFFFF"/>
              </a:solidFill>
              <a:effectLst/>
              <a:uLnTx/>
              <a:uFillTx/>
              <a:latin typeface="Segoe UI Light" charset="0"/>
              <a:ea typeface="+mn-ea"/>
              <a:cs typeface="+mn-cs"/>
            </a:endParaRPr>
          </a:p>
        </p:txBody>
      </p:sp>
      <p:grpSp>
        <p:nvGrpSpPr>
          <p:cNvPr id="103" name="Group 102"/>
          <p:cNvGrpSpPr/>
          <p:nvPr/>
        </p:nvGrpSpPr>
        <p:grpSpPr>
          <a:xfrm>
            <a:off x="9520032" y="2736492"/>
            <a:ext cx="358570" cy="358570"/>
            <a:chOff x="9710928" y="3047626"/>
            <a:chExt cx="365760" cy="365760"/>
          </a:xfrm>
        </p:grpSpPr>
        <p:sp>
          <p:nvSpPr>
            <p:cNvPr id="104" name="Oval 103"/>
            <p:cNvSpPr/>
            <p:nvPr/>
          </p:nvSpPr>
          <p:spPr bwMode="auto">
            <a:xfrm>
              <a:off x="9710928" y="3047626"/>
              <a:ext cx="365760" cy="3657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sp>
          <p:nvSpPr>
            <p:cNvPr id="105" name="TextBox 104"/>
            <p:cNvSpPr txBox="1"/>
            <p:nvPr/>
          </p:nvSpPr>
          <p:spPr>
            <a:xfrm>
              <a:off x="9738447" y="3155485"/>
              <a:ext cx="315124" cy="15004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6" b="1" i="0" u="none" strike="noStrike" kern="1200" cap="none" spc="0" normalizeH="0" baseline="0" noProof="0" dirty="0">
                  <a:ln>
                    <a:noFill/>
                  </a:ln>
                  <a:solidFill>
                    <a:srgbClr val="333333"/>
                  </a:solidFill>
                  <a:effectLst/>
                  <a:uLnTx/>
                  <a:uFillTx/>
                  <a:latin typeface="Segoe UI Light" charset="0"/>
                  <a:ea typeface="+mn-ea"/>
                  <a:cs typeface="+mn-cs"/>
                </a:rPr>
                <a:t>P1</a:t>
              </a:r>
            </a:p>
          </p:txBody>
        </p:sp>
      </p:grpSp>
      <p:sp>
        <p:nvSpPr>
          <p:cNvPr id="107" name="Oval 106"/>
          <p:cNvSpPr/>
          <p:nvPr/>
        </p:nvSpPr>
        <p:spPr bwMode="auto">
          <a:xfrm>
            <a:off x="6586565" y="2487352"/>
            <a:ext cx="358570" cy="35857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sp>
        <p:nvSpPr>
          <p:cNvPr id="108" name="TextBox 107"/>
          <p:cNvSpPr txBox="1"/>
          <p:nvPr/>
        </p:nvSpPr>
        <p:spPr>
          <a:xfrm>
            <a:off x="6613543" y="2593091"/>
            <a:ext cx="308929" cy="14709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6" b="1" i="0" u="none" strike="noStrike" kern="1200" cap="none" spc="0" normalizeH="0" baseline="0" noProof="0" dirty="0">
                <a:ln>
                  <a:noFill/>
                </a:ln>
                <a:solidFill>
                  <a:srgbClr val="333333"/>
                </a:solidFill>
                <a:effectLst/>
                <a:uLnTx/>
                <a:uFillTx/>
                <a:latin typeface="Segoe UI Light" charset="0"/>
                <a:ea typeface="+mn-ea"/>
                <a:cs typeface="+mn-cs"/>
              </a:rPr>
              <a:t>S3</a:t>
            </a:r>
          </a:p>
        </p:txBody>
      </p:sp>
      <p:grpSp>
        <p:nvGrpSpPr>
          <p:cNvPr id="110" name="Group 109"/>
          <p:cNvGrpSpPr/>
          <p:nvPr/>
        </p:nvGrpSpPr>
        <p:grpSpPr>
          <a:xfrm>
            <a:off x="6579831" y="1705665"/>
            <a:ext cx="1122689" cy="448212"/>
            <a:chOff x="4675663" y="3872062"/>
            <a:chExt cx="1145201" cy="457200"/>
          </a:xfrm>
        </p:grpSpPr>
        <p:grpSp>
          <p:nvGrpSpPr>
            <p:cNvPr id="111" name="Group 110"/>
            <p:cNvGrpSpPr/>
            <p:nvPr/>
          </p:nvGrpSpPr>
          <p:grpSpPr>
            <a:xfrm>
              <a:off x="4675663" y="3915587"/>
              <a:ext cx="365760" cy="365760"/>
              <a:chOff x="6718639" y="2027773"/>
              <a:chExt cx="365760" cy="365760"/>
            </a:xfrm>
          </p:grpSpPr>
          <p:sp>
            <p:nvSpPr>
              <p:cNvPr id="118" name="Oval 117"/>
              <p:cNvSpPr/>
              <p:nvPr/>
            </p:nvSpPr>
            <p:spPr bwMode="auto">
              <a:xfrm>
                <a:off x="6718639" y="2027773"/>
                <a:ext cx="365760" cy="3657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sp>
            <p:nvSpPr>
              <p:cNvPr id="119" name="TextBox 118"/>
              <p:cNvSpPr txBox="1"/>
              <p:nvPr/>
            </p:nvSpPr>
            <p:spPr>
              <a:xfrm>
                <a:off x="6746158" y="2135632"/>
                <a:ext cx="315124" cy="15004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6" b="1" i="0" u="none" strike="noStrike" kern="1200" cap="none" spc="0" normalizeH="0" baseline="0" noProof="0" dirty="0">
                    <a:ln>
                      <a:noFill/>
                    </a:ln>
                    <a:solidFill>
                      <a:srgbClr val="333333"/>
                    </a:solidFill>
                    <a:effectLst/>
                    <a:uLnTx/>
                    <a:uFillTx/>
                    <a:latin typeface="Segoe UI Light" charset="0"/>
                    <a:ea typeface="+mn-ea"/>
                    <a:cs typeface="+mn-cs"/>
                  </a:rPr>
                  <a:t>P1</a:t>
                </a:r>
              </a:p>
            </p:txBody>
          </p:sp>
        </p:grpSp>
        <p:sp>
          <p:nvSpPr>
            <p:cNvPr id="112" name="Rectangle 111"/>
            <p:cNvSpPr/>
            <p:nvPr/>
          </p:nvSpPr>
          <p:spPr bwMode="auto">
            <a:xfrm>
              <a:off x="4860744" y="3872062"/>
              <a:ext cx="960120" cy="457200"/>
            </a:xfrm>
            <a:prstGeom prst="rect">
              <a:avLst/>
            </a:prstGeom>
            <a:solidFill>
              <a:srgbClr val="0117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pic>
          <p:nvPicPr>
            <p:cNvPr id="113" name="Picture 112"/>
            <p:cNvPicPr>
              <a:picLocks noChangeAspect="1"/>
            </p:cNvPicPr>
            <p:nvPr/>
          </p:nvPicPr>
          <p:blipFill>
            <a:blip r:embed="rId7"/>
            <a:stretch>
              <a:fillRect/>
            </a:stretch>
          </p:blipFill>
          <p:spPr>
            <a:xfrm>
              <a:off x="5394461" y="3900060"/>
              <a:ext cx="397730" cy="397730"/>
            </a:xfrm>
            <a:prstGeom prst="rect">
              <a:avLst/>
            </a:prstGeom>
          </p:spPr>
        </p:pic>
        <p:pic>
          <p:nvPicPr>
            <p:cNvPr id="114" name="Picture 113"/>
            <p:cNvPicPr>
              <a:picLocks noChangeAspect="1"/>
            </p:cNvPicPr>
            <p:nvPr/>
          </p:nvPicPr>
          <p:blipFill>
            <a:blip r:embed="rId7"/>
            <a:stretch>
              <a:fillRect/>
            </a:stretch>
          </p:blipFill>
          <p:spPr>
            <a:xfrm>
              <a:off x="4889970" y="3900060"/>
              <a:ext cx="397730" cy="397730"/>
            </a:xfrm>
            <a:prstGeom prst="rect">
              <a:avLst/>
            </a:prstGeom>
          </p:spPr>
        </p:pic>
        <p:grpSp>
          <p:nvGrpSpPr>
            <p:cNvPr id="115" name="Group 114"/>
            <p:cNvGrpSpPr/>
            <p:nvPr/>
          </p:nvGrpSpPr>
          <p:grpSpPr>
            <a:xfrm>
              <a:off x="4678455" y="3916046"/>
              <a:ext cx="365760" cy="365760"/>
              <a:chOff x="6718639" y="2027773"/>
              <a:chExt cx="365760" cy="365760"/>
            </a:xfrm>
          </p:grpSpPr>
          <p:sp>
            <p:nvSpPr>
              <p:cNvPr id="116" name="Oval 115"/>
              <p:cNvSpPr/>
              <p:nvPr/>
            </p:nvSpPr>
            <p:spPr bwMode="auto">
              <a:xfrm>
                <a:off x="6718639" y="2027773"/>
                <a:ext cx="365760" cy="3657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sp>
            <p:nvSpPr>
              <p:cNvPr id="117" name="TextBox 116"/>
              <p:cNvSpPr txBox="1"/>
              <p:nvPr/>
            </p:nvSpPr>
            <p:spPr>
              <a:xfrm>
                <a:off x="6746158" y="2135632"/>
                <a:ext cx="315124" cy="15004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6" b="1" i="0" u="none" strike="noStrike" kern="1200" cap="none" spc="0" normalizeH="0" baseline="0" noProof="0" dirty="0">
                    <a:ln>
                      <a:noFill/>
                    </a:ln>
                    <a:solidFill>
                      <a:srgbClr val="333333"/>
                    </a:solidFill>
                    <a:effectLst/>
                    <a:uLnTx/>
                    <a:uFillTx/>
                    <a:latin typeface="Segoe UI Light" charset="0"/>
                    <a:ea typeface="+mn-ea"/>
                    <a:cs typeface="+mn-cs"/>
                  </a:rPr>
                  <a:t>P3</a:t>
                </a:r>
              </a:p>
            </p:txBody>
          </p:sp>
        </p:grpSp>
      </p:grpSp>
      <p:sp>
        <p:nvSpPr>
          <p:cNvPr id="120" name="Rectangle 119"/>
          <p:cNvSpPr/>
          <p:nvPr/>
        </p:nvSpPr>
        <p:spPr bwMode="auto">
          <a:xfrm>
            <a:off x="6693616" y="-231401"/>
            <a:ext cx="3137487" cy="1855863"/>
          </a:xfrm>
          <a:prstGeom prst="rect">
            <a:avLst/>
          </a:prstGeom>
          <a:solidFill>
            <a:srgbClr val="27A9E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grpSp>
        <p:nvGrpSpPr>
          <p:cNvPr id="97" name="Group 96"/>
          <p:cNvGrpSpPr/>
          <p:nvPr/>
        </p:nvGrpSpPr>
        <p:grpSpPr>
          <a:xfrm>
            <a:off x="8054377" y="1511103"/>
            <a:ext cx="358570" cy="358570"/>
            <a:chOff x="8215884" y="1797665"/>
            <a:chExt cx="365760" cy="365760"/>
          </a:xfrm>
        </p:grpSpPr>
        <p:sp>
          <p:nvSpPr>
            <p:cNvPr id="98" name="Oval 97"/>
            <p:cNvSpPr/>
            <p:nvPr/>
          </p:nvSpPr>
          <p:spPr bwMode="auto">
            <a:xfrm>
              <a:off x="8215884" y="1797665"/>
              <a:ext cx="365760" cy="3657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sp>
          <p:nvSpPr>
            <p:cNvPr id="99" name="TextBox 98"/>
            <p:cNvSpPr txBox="1"/>
            <p:nvPr/>
          </p:nvSpPr>
          <p:spPr>
            <a:xfrm>
              <a:off x="8241202" y="1898241"/>
              <a:ext cx="315124" cy="15004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6" b="1" i="0" u="none" strike="noStrike" kern="1200" cap="none" spc="0" normalizeH="0" baseline="0" noProof="0" dirty="0">
                  <a:ln>
                    <a:noFill/>
                  </a:ln>
                  <a:solidFill>
                    <a:srgbClr val="333333"/>
                  </a:solidFill>
                  <a:effectLst/>
                  <a:uLnTx/>
                  <a:uFillTx/>
                  <a:latin typeface="Segoe UI Light" charset="0"/>
                  <a:ea typeface="+mn-ea"/>
                  <a:cs typeface="+mn-cs"/>
                </a:rPr>
                <a:t>S1</a:t>
              </a:r>
            </a:p>
          </p:txBody>
        </p:sp>
      </p:grpSp>
      <p:pic>
        <p:nvPicPr>
          <p:cNvPr id="123" name="Picture 122"/>
          <p:cNvPicPr>
            <a:picLocks noChangeAspect="1"/>
          </p:cNvPicPr>
          <p:nvPr/>
        </p:nvPicPr>
        <p:blipFill>
          <a:blip r:embed="rId8"/>
          <a:stretch>
            <a:fillRect/>
          </a:stretch>
        </p:blipFill>
        <p:spPr>
          <a:xfrm>
            <a:off x="6323259" y="4426615"/>
            <a:ext cx="3812478" cy="272321"/>
          </a:xfrm>
          <a:prstGeom prst="rect">
            <a:avLst/>
          </a:prstGeom>
        </p:spPr>
      </p:pic>
      <p:sp>
        <p:nvSpPr>
          <p:cNvPr id="47" name="Rectangle 46"/>
          <p:cNvSpPr/>
          <p:nvPr/>
        </p:nvSpPr>
        <p:spPr bwMode="auto">
          <a:xfrm>
            <a:off x="8758071" y="1710852"/>
            <a:ext cx="941246" cy="941246"/>
          </a:xfrm>
          <a:prstGeom prst="rect">
            <a:avLst/>
          </a:prstGeom>
          <a:solidFill>
            <a:srgbClr val="5B105C"/>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grpSp>
        <p:nvGrpSpPr>
          <p:cNvPr id="71" name="Group 70"/>
          <p:cNvGrpSpPr/>
          <p:nvPr/>
        </p:nvGrpSpPr>
        <p:grpSpPr>
          <a:xfrm>
            <a:off x="8835415" y="1799120"/>
            <a:ext cx="775619" cy="775466"/>
            <a:chOff x="9008465" y="2723381"/>
            <a:chExt cx="791172" cy="791016"/>
          </a:xfrm>
        </p:grpSpPr>
        <p:pic>
          <p:nvPicPr>
            <p:cNvPr id="72" name="Picture 71"/>
            <p:cNvPicPr>
              <a:picLocks noChangeAspect="1"/>
            </p:cNvPicPr>
            <p:nvPr/>
          </p:nvPicPr>
          <p:blipFill>
            <a:blip r:embed="rId7"/>
            <a:stretch>
              <a:fillRect/>
            </a:stretch>
          </p:blipFill>
          <p:spPr>
            <a:xfrm>
              <a:off x="9008465" y="2723381"/>
              <a:ext cx="283464" cy="283464"/>
            </a:xfrm>
            <a:prstGeom prst="rect">
              <a:avLst/>
            </a:prstGeom>
          </p:spPr>
        </p:pic>
        <p:pic>
          <p:nvPicPr>
            <p:cNvPr id="73" name="Picture 72"/>
            <p:cNvPicPr>
              <a:picLocks noChangeAspect="1"/>
            </p:cNvPicPr>
            <p:nvPr/>
          </p:nvPicPr>
          <p:blipFill>
            <a:blip r:embed="rId7"/>
            <a:stretch>
              <a:fillRect/>
            </a:stretch>
          </p:blipFill>
          <p:spPr>
            <a:xfrm>
              <a:off x="9516173" y="2723381"/>
              <a:ext cx="283464" cy="283464"/>
            </a:xfrm>
            <a:prstGeom prst="rect">
              <a:avLst/>
            </a:prstGeom>
          </p:spPr>
        </p:pic>
        <p:pic>
          <p:nvPicPr>
            <p:cNvPr id="74" name="Picture 73"/>
            <p:cNvPicPr>
              <a:picLocks noChangeAspect="1"/>
            </p:cNvPicPr>
            <p:nvPr/>
          </p:nvPicPr>
          <p:blipFill>
            <a:blip r:embed="rId7"/>
            <a:stretch>
              <a:fillRect/>
            </a:stretch>
          </p:blipFill>
          <p:spPr>
            <a:xfrm>
              <a:off x="9008465" y="3230933"/>
              <a:ext cx="283464" cy="283464"/>
            </a:xfrm>
            <a:prstGeom prst="rect">
              <a:avLst/>
            </a:prstGeom>
          </p:spPr>
        </p:pic>
        <p:pic>
          <p:nvPicPr>
            <p:cNvPr id="75" name="Picture 74"/>
            <p:cNvPicPr>
              <a:picLocks noChangeAspect="1"/>
            </p:cNvPicPr>
            <p:nvPr/>
          </p:nvPicPr>
          <p:blipFill>
            <a:blip r:embed="rId7"/>
            <a:stretch>
              <a:fillRect/>
            </a:stretch>
          </p:blipFill>
          <p:spPr>
            <a:xfrm>
              <a:off x="9516173" y="3230933"/>
              <a:ext cx="283464" cy="283464"/>
            </a:xfrm>
            <a:prstGeom prst="rect">
              <a:avLst/>
            </a:prstGeom>
          </p:spPr>
        </p:pic>
      </p:grpSp>
      <p:cxnSp>
        <p:nvCxnSpPr>
          <p:cNvPr id="64" name="Straight Connector 63"/>
          <p:cNvCxnSpPr/>
          <p:nvPr/>
        </p:nvCxnSpPr>
        <p:spPr>
          <a:xfrm flipH="1" flipV="1">
            <a:off x="9699317" y="1705664"/>
            <a:ext cx="1743477" cy="327646"/>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0" name="Group 99"/>
          <p:cNvGrpSpPr/>
          <p:nvPr/>
        </p:nvGrpSpPr>
        <p:grpSpPr>
          <a:xfrm>
            <a:off x="9520032" y="1962945"/>
            <a:ext cx="358570" cy="358570"/>
            <a:chOff x="9710928" y="2258568"/>
            <a:chExt cx="365760" cy="365760"/>
          </a:xfrm>
        </p:grpSpPr>
        <p:sp>
          <p:nvSpPr>
            <p:cNvPr id="101" name="Oval 100"/>
            <p:cNvSpPr/>
            <p:nvPr/>
          </p:nvSpPr>
          <p:spPr bwMode="auto">
            <a:xfrm>
              <a:off x="9710928" y="2258568"/>
              <a:ext cx="365760" cy="3657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sp>
          <p:nvSpPr>
            <p:cNvPr id="102" name="TextBox 101"/>
            <p:cNvSpPr txBox="1"/>
            <p:nvPr/>
          </p:nvSpPr>
          <p:spPr>
            <a:xfrm>
              <a:off x="9738447" y="2366427"/>
              <a:ext cx="315124" cy="15004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6" b="1" i="0" u="none" strike="noStrike" kern="1200" cap="none" spc="0" normalizeH="0" baseline="0" noProof="0" dirty="0">
                  <a:ln>
                    <a:noFill/>
                  </a:ln>
                  <a:solidFill>
                    <a:srgbClr val="333333"/>
                  </a:solidFill>
                  <a:effectLst/>
                  <a:uLnTx/>
                  <a:uFillTx/>
                  <a:latin typeface="Segoe UI Light" charset="0"/>
                  <a:ea typeface="+mn-ea"/>
                  <a:cs typeface="+mn-cs"/>
                </a:rPr>
                <a:t>P1</a:t>
              </a:r>
            </a:p>
          </p:txBody>
        </p:sp>
      </p:grpSp>
      <p:sp>
        <p:nvSpPr>
          <p:cNvPr id="55" name="Rectangle 54"/>
          <p:cNvSpPr/>
          <p:nvPr/>
        </p:nvSpPr>
        <p:spPr bwMode="auto">
          <a:xfrm>
            <a:off x="9286864" y="2033310"/>
            <a:ext cx="2155930" cy="2206550"/>
          </a:xfrm>
          <a:prstGeom prst="rect">
            <a:avLst/>
          </a:prstGeom>
          <a:solidFill>
            <a:srgbClr val="5B105C"/>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cxnSp>
        <p:nvCxnSpPr>
          <p:cNvPr id="57" name="Straight Connector 56"/>
          <p:cNvCxnSpPr/>
          <p:nvPr/>
        </p:nvCxnSpPr>
        <p:spPr>
          <a:xfrm flipH="1" flipV="1">
            <a:off x="8758072" y="1705665"/>
            <a:ext cx="528792" cy="32764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9542381" y="2330111"/>
            <a:ext cx="1629307" cy="1644758"/>
            <a:chOff x="5712881" y="2727190"/>
            <a:chExt cx="1661978" cy="1677739"/>
          </a:xfrm>
        </p:grpSpPr>
        <p:pic>
          <p:nvPicPr>
            <p:cNvPr id="60" name="Picture 59"/>
            <p:cNvPicPr>
              <a:picLocks noChangeAspect="1"/>
            </p:cNvPicPr>
            <p:nvPr/>
          </p:nvPicPr>
          <p:blipFill>
            <a:blip r:embed="rId7"/>
            <a:stretch>
              <a:fillRect/>
            </a:stretch>
          </p:blipFill>
          <p:spPr>
            <a:xfrm>
              <a:off x="5712881" y="2727190"/>
              <a:ext cx="754286" cy="754286"/>
            </a:xfrm>
            <a:prstGeom prst="rect">
              <a:avLst/>
            </a:prstGeom>
          </p:spPr>
        </p:pic>
        <p:pic>
          <p:nvPicPr>
            <p:cNvPr id="61" name="Picture 60"/>
            <p:cNvPicPr>
              <a:picLocks noChangeAspect="1"/>
            </p:cNvPicPr>
            <p:nvPr/>
          </p:nvPicPr>
          <p:blipFill>
            <a:blip r:embed="rId7"/>
            <a:stretch>
              <a:fillRect/>
            </a:stretch>
          </p:blipFill>
          <p:spPr>
            <a:xfrm>
              <a:off x="6620573" y="2727190"/>
              <a:ext cx="754286" cy="754286"/>
            </a:xfrm>
            <a:prstGeom prst="rect">
              <a:avLst/>
            </a:prstGeom>
          </p:spPr>
        </p:pic>
        <p:pic>
          <p:nvPicPr>
            <p:cNvPr id="62" name="Picture 61"/>
            <p:cNvPicPr>
              <a:picLocks noChangeAspect="1"/>
            </p:cNvPicPr>
            <p:nvPr/>
          </p:nvPicPr>
          <p:blipFill>
            <a:blip r:embed="rId7"/>
            <a:stretch>
              <a:fillRect/>
            </a:stretch>
          </p:blipFill>
          <p:spPr>
            <a:xfrm>
              <a:off x="5712881" y="3650643"/>
              <a:ext cx="754286" cy="754286"/>
            </a:xfrm>
            <a:prstGeom prst="rect">
              <a:avLst/>
            </a:prstGeom>
          </p:spPr>
        </p:pic>
        <p:pic>
          <p:nvPicPr>
            <p:cNvPr id="63" name="Picture 62"/>
            <p:cNvPicPr>
              <a:picLocks noChangeAspect="1"/>
            </p:cNvPicPr>
            <p:nvPr/>
          </p:nvPicPr>
          <p:blipFill>
            <a:blip r:embed="rId7"/>
            <a:stretch>
              <a:fillRect/>
            </a:stretch>
          </p:blipFill>
          <p:spPr>
            <a:xfrm>
              <a:off x="6620573" y="3650643"/>
              <a:ext cx="754286" cy="754286"/>
            </a:xfrm>
            <a:prstGeom prst="rect">
              <a:avLst/>
            </a:prstGeom>
          </p:spPr>
        </p:pic>
      </p:grpSp>
      <p:cxnSp>
        <p:nvCxnSpPr>
          <p:cNvPr id="65" name="Straight Connector 64"/>
          <p:cNvCxnSpPr/>
          <p:nvPr/>
        </p:nvCxnSpPr>
        <p:spPr>
          <a:xfrm flipH="1" flipV="1">
            <a:off x="8758072" y="2652099"/>
            <a:ext cx="528792" cy="1587761"/>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9263056" y="4371285"/>
            <a:ext cx="2928945" cy="1095267"/>
          </a:xfrm>
          <a:prstGeom prst="rect">
            <a:avLst/>
          </a:prstGeom>
          <a:solidFill>
            <a:srgbClr val="000000"/>
          </a:solid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rPr>
              <a:t>App Service Plan</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charset="0"/>
                <a:ea typeface="+mn-ea"/>
                <a:cs typeface="+mn-cs"/>
              </a:rPr>
              <a:t>Price tier: # of sites, storage, slots…</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charset="0"/>
                <a:ea typeface="+mn-ea"/>
                <a:cs typeface="+mn-cs"/>
              </a:rPr>
              <a:t>Compute Resource: P1-P4</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charset="0"/>
                <a:ea typeface="+mn-ea"/>
                <a:cs typeface="+mn-cs"/>
              </a:rPr>
              <a:t>Scale: number of instances </a:t>
            </a:r>
          </a:p>
        </p:txBody>
      </p:sp>
      <p:sp>
        <p:nvSpPr>
          <p:cNvPr id="66" name="Title 4"/>
          <p:cNvSpPr txBox="1">
            <a:spLocks/>
          </p:cNvSpPr>
          <p:nvPr/>
        </p:nvSpPr>
        <p:spPr>
          <a:xfrm>
            <a:off x="546724" y="510124"/>
            <a:ext cx="5848084" cy="1994750"/>
          </a:xfrm>
          <a:prstGeom prst="rect">
            <a:avLst/>
          </a:prstGeom>
        </p:spPr>
        <p:txBody>
          <a:bodyPr vert="horz" wrap="square" lIns="143428" tIns="89642" rIns="143428" bIns="89642"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solidFill>
                  <a:schemeClr val="bg2">
                    <a:lumMod val="60000"/>
                    <a:lumOff val="40000"/>
                  </a:schemeClr>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921" b="0" i="0" u="none" strike="noStrike" kern="1200" cap="none" spc="-102" normalizeH="0" baseline="0" noProof="0" dirty="0">
                <a:ln w="3175">
                  <a:noFill/>
                </a:ln>
                <a:solidFill>
                  <a:srgbClr val="FFFFFF"/>
                </a:solidFill>
                <a:effectLst/>
                <a:uLnTx/>
                <a:uFillTx/>
                <a:latin typeface="Segoe UI Light" charset="0"/>
                <a:ea typeface="+mn-ea"/>
                <a:cs typeface="Segoe UI Light" charset="0"/>
              </a:rPr>
              <a:t>App Service Public</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921" b="0" i="0" u="none" strike="noStrike" kern="1200" cap="none" spc="-102" normalizeH="0" baseline="0" noProof="0" dirty="0">
                <a:ln w="3175">
                  <a:noFill/>
                </a:ln>
                <a:solidFill>
                  <a:srgbClr val="FFFFFF"/>
                </a:solidFill>
                <a:effectLst/>
                <a:uLnTx/>
                <a:uFillTx/>
                <a:latin typeface="Segoe UI Light" charset="0"/>
                <a:ea typeface="+mn-ea"/>
                <a:cs typeface="Segoe UI Light" charset="0"/>
              </a:rPr>
              <a:t>Multi-Tenant Service</a:t>
            </a:r>
          </a:p>
        </p:txBody>
      </p:sp>
      <p:sp>
        <p:nvSpPr>
          <p:cNvPr id="67" name="Rectangle 66"/>
          <p:cNvSpPr/>
          <p:nvPr/>
        </p:nvSpPr>
        <p:spPr>
          <a:xfrm>
            <a:off x="516476" y="3555399"/>
            <a:ext cx="5206014" cy="905179"/>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App Service Plan defines Pricing tier, size of compute resources (VMs), Scale (amount) of compute resources </a:t>
            </a:r>
            <a:endParaRPr kumimoji="0" lang="en-US" sz="1765" b="0" i="0" u="none" strike="noStrike" kern="1200" cap="none" spc="0" normalizeH="0" baseline="0" noProof="0" dirty="0">
              <a:ln>
                <a:noFill/>
              </a:ln>
              <a:solidFill>
                <a:srgbClr val="FFFFFF"/>
              </a:solidFill>
              <a:effectLst/>
              <a:uLnTx/>
              <a:uFillTx/>
              <a:latin typeface="Segoe UI Light" charset="0"/>
              <a:ea typeface="+mn-ea"/>
              <a:cs typeface="+mn-cs"/>
            </a:endParaRPr>
          </a:p>
        </p:txBody>
      </p:sp>
    </p:spTree>
    <p:extLst>
      <p:ext uri="{BB962C8B-B14F-4D97-AF65-F5344CB8AC3E}">
        <p14:creationId xmlns:p14="http://schemas.microsoft.com/office/powerpoint/2010/main" val="3995930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700051" y="1664569"/>
            <a:ext cx="8204456" cy="4453705"/>
          </a:xfrm>
          <a:prstGeom prst="rect">
            <a:avLst/>
          </a:prstGeom>
          <a:solidFill>
            <a:srgbClr val="5B10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p:nvSpPr>
        <p:spPr>
          <a:xfrm>
            <a:off x="1210194" y="3481924"/>
            <a:ext cx="3286891" cy="149404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Box 2"/>
          <p:cNvSpPr txBox="1"/>
          <p:nvPr/>
        </p:nvSpPr>
        <p:spPr>
          <a:xfrm>
            <a:off x="3670993" y="1790733"/>
            <a:ext cx="2780220" cy="51293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FFFFFF"/>
                </a:solidFill>
                <a:effectLst/>
                <a:uLnTx/>
                <a:uFillTx/>
                <a:latin typeface="Segoe UI"/>
                <a:ea typeface="+mn-ea"/>
                <a:cs typeface="+mn-cs"/>
              </a:rPr>
              <a:t>App Service Plan</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2401" y="3873059"/>
            <a:ext cx="672319" cy="69352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36385" y="1267820"/>
            <a:ext cx="968335" cy="998877"/>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75362" y="3845904"/>
            <a:ext cx="648919" cy="648919"/>
          </a:xfrm>
          <a:prstGeom prst="rect">
            <a:avLst/>
          </a:prstGeom>
        </p:spPr>
      </p:pic>
      <p:sp>
        <p:nvSpPr>
          <p:cNvPr id="25" name="Title 24"/>
          <p:cNvSpPr>
            <a:spLocks noGrp="1"/>
          </p:cNvSpPr>
          <p:nvPr>
            <p:ph type="title"/>
          </p:nvPr>
        </p:nvSpPr>
        <p:spPr/>
        <p:txBody>
          <a:bodyPr/>
          <a:lstStyle/>
          <a:p>
            <a:r>
              <a:rPr lang="en-US" dirty="0">
                <a:solidFill>
                  <a:schemeClr val="tx1"/>
                </a:solidFill>
              </a:rPr>
              <a:t>Host on an App Service Plan</a:t>
            </a:r>
          </a:p>
        </p:txBody>
      </p:sp>
      <p:grpSp>
        <p:nvGrpSpPr>
          <p:cNvPr id="11" name="Group 10"/>
          <p:cNvGrpSpPr/>
          <p:nvPr/>
        </p:nvGrpSpPr>
        <p:grpSpPr>
          <a:xfrm>
            <a:off x="1210194" y="2836563"/>
            <a:ext cx="1715775" cy="508555"/>
            <a:chOff x="2179637" y="3725406"/>
            <a:chExt cx="1750180" cy="518753"/>
          </a:xfrm>
        </p:grpSpPr>
        <p:sp>
          <p:nvSpPr>
            <p:cNvPr id="6" name="TextBox 5"/>
            <p:cNvSpPr txBox="1"/>
            <p:nvPr/>
          </p:nvSpPr>
          <p:spPr>
            <a:xfrm>
              <a:off x="2698390" y="3794174"/>
              <a:ext cx="12314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S1 instance</a:t>
              </a:r>
            </a:p>
          </p:txBody>
        </p:sp>
        <p:pic>
          <p:nvPicPr>
            <p:cNvPr id="24" name="Picture 23"/>
            <p:cNvPicPr>
              <a:picLocks noChangeAspect="1"/>
            </p:cNvPicPr>
            <p:nvPr/>
          </p:nvPicPr>
          <p:blipFill>
            <a:blip r:embed="rId6"/>
            <a:stretch>
              <a:fillRect/>
            </a:stretch>
          </p:blipFill>
          <p:spPr>
            <a:xfrm>
              <a:off x="2179637" y="3725406"/>
              <a:ext cx="518753" cy="518753"/>
            </a:xfrm>
            <a:prstGeom prst="rect">
              <a:avLst/>
            </a:prstGeom>
          </p:spPr>
        </p:pic>
      </p:grpSp>
      <p:pic>
        <p:nvPicPr>
          <p:cNvPr id="29" name="Picture 28"/>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2624713" y="3833088"/>
            <a:ext cx="672319" cy="693525"/>
          </a:xfrm>
          <a:prstGeom prst="rect">
            <a:avLst/>
          </a:prstGeom>
        </p:spPr>
      </p:pic>
      <p:sp>
        <p:nvSpPr>
          <p:cNvPr id="30" name="TextBox 29"/>
          <p:cNvSpPr txBox="1"/>
          <p:nvPr/>
        </p:nvSpPr>
        <p:spPr>
          <a:xfrm>
            <a:off x="1635823" y="4537860"/>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31" name="TextBox 30"/>
          <p:cNvSpPr txBox="1"/>
          <p:nvPr/>
        </p:nvSpPr>
        <p:spPr>
          <a:xfrm>
            <a:off x="2695603" y="4537860"/>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32" name="TextBox 31"/>
          <p:cNvSpPr txBox="1"/>
          <p:nvPr/>
        </p:nvSpPr>
        <p:spPr>
          <a:xfrm>
            <a:off x="3767083" y="4537860"/>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16" name="Line Callout 1 (No Border) 15"/>
          <p:cNvSpPr/>
          <p:nvPr/>
        </p:nvSpPr>
        <p:spPr bwMode="auto">
          <a:xfrm>
            <a:off x="83085" y="6224373"/>
            <a:ext cx="1643445" cy="568947"/>
          </a:xfrm>
          <a:prstGeom prst="callout1">
            <a:avLst>
              <a:gd name="adj1" fmla="val -624"/>
              <a:gd name="adj2" fmla="val 74681"/>
              <a:gd name="adj3" fmla="val -227920"/>
              <a:gd name="adj4" fmla="val 120210"/>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Real VM</a:t>
            </a:r>
          </a:p>
        </p:txBody>
      </p:sp>
      <p:sp>
        <p:nvSpPr>
          <p:cNvPr id="37" name="Rectangle 36"/>
          <p:cNvSpPr/>
          <p:nvPr/>
        </p:nvSpPr>
        <p:spPr>
          <a:xfrm>
            <a:off x="5053631" y="3481924"/>
            <a:ext cx="3286891" cy="149404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38" name="Picture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75839" y="3873059"/>
            <a:ext cx="672319" cy="693525"/>
          </a:xfrm>
          <a:prstGeom prst="rect">
            <a:avLst/>
          </a:prstGeom>
        </p:spPr>
      </p:pic>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18799" y="3845904"/>
            <a:ext cx="648919" cy="648919"/>
          </a:xfrm>
          <a:prstGeom prst="rect">
            <a:avLst/>
          </a:prstGeom>
        </p:spPr>
      </p:pic>
      <p:grpSp>
        <p:nvGrpSpPr>
          <p:cNvPr id="40" name="Group 39"/>
          <p:cNvGrpSpPr/>
          <p:nvPr/>
        </p:nvGrpSpPr>
        <p:grpSpPr>
          <a:xfrm>
            <a:off x="5053631" y="2836563"/>
            <a:ext cx="1715775" cy="508555"/>
            <a:chOff x="2179637" y="3725406"/>
            <a:chExt cx="1750180" cy="518753"/>
          </a:xfrm>
        </p:grpSpPr>
        <p:sp>
          <p:nvSpPr>
            <p:cNvPr id="41" name="TextBox 40"/>
            <p:cNvSpPr txBox="1"/>
            <p:nvPr/>
          </p:nvSpPr>
          <p:spPr>
            <a:xfrm>
              <a:off x="2698390" y="3794174"/>
              <a:ext cx="12314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S1 instance</a:t>
              </a:r>
            </a:p>
          </p:txBody>
        </p:sp>
        <p:pic>
          <p:nvPicPr>
            <p:cNvPr id="42" name="Picture 41"/>
            <p:cNvPicPr>
              <a:picLocks noChangeAspect="1"/>
            </p:cNvPicPr>
            <p:nvPr/>
          </p:nvPicPr>
          <p:blipFill>
            <a:blip r:embed="rId6"/>
            <a:stretch>
              <a:fillRect/>
            </a:stretch>
          </p:blipFill>
          <p:spPr>
            <a:xfrm>
              <a:off x="2179637" y="3725406"/>
              <a:ext cx="518753" cy="518753"/>
            </a:xfrm>
            <a:prstGeom prst="rect">
              <a:avLst/>
            </a:prstGeom>
          </p:spPr>
        </p:pic>
      </p:grpSp>
      <p:pic>
        <p:nvPicPr>
          <p:cNvPr id="43" name="Picture 42"/>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6468150" y="3833088"/>
            <a:ext cx="672319" cy="693525"/>
          </a:xfrm>
          <a:prstGeom prst="rect">
            <a:avLst/>
          </a:prstGeom>
        </p:spPr>
      </p:pic>
      <p:sp>
        <p:nvSpPr>
          <p:cNvPr id="44" name="TextBox 43"/>
          <p:cNvSpPr txBox="1"/>
          <p:nvPr/>
        </p:nvSpPr>
        <p:spPr>
          <a:xfrm>
            <a:off x="5479260" y="4537860"/>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45" name="TextBox 44"/>
          <p:cNvSpPr txBox="1"/>
          <p:nvPr/>
        </p:nvSpPr>
        <p:spPr>
          <a:xfrm>
            <a:off x="6539040" y="4537860"/>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46" name="TextBox 45"/>
          <p:cNvSpPr txBox="1"/>
          <p:nvPr/>
        </p:nvSpPr>
        <p:spPr>
          <a:xfrm>
            <a:off x="7610520" y="4537860"/>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47" name="TextBox 46"/>
          <p:cNvSpPr txBox="1"/>
          <p:nvPr/>
        </p:nvSpPr>
        <p:spPr>
          <a:xfrm>
            <a:off x="9076601" y="5023007"/>
            <a:ext cx="2173842" cy="1095267"/>
          </a:xfrm>
          <a:prstGeom prst="rect">
            <a:avLst/>
          </a:prstGeom>
          <a:solidFill>
            <a:srgbClr val="000000"/>
          </a:solid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charset="0"/>
                <a:ea typeface="+mn-ea"/>
                <a:cs typeface="+mn-cs"/>
              </a:rPr>
              <a:t>Price tier: Standard</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charset="0"/>
                <a:ea typeface="+mn-ea"/>
                <a:cs typeface="+mn-cs"/>
              </a:rPr>
              <a:t>Compute Resource: S1 </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charset="0"/>
                <a:ea typeface="+mn-ea"/>
                <a:cs typeface="+mn-cs"/>
              </a:rPr>
              <a:t>Scale: 2</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charset="0"/>
                <a:ea typeface="+mn-ea"/>
                <a:cs typeface="+mn-cs"/>
              </a:rPr>
              <a:t>Apps: running 3 apps</a:t>
            </a:r>
          </a:p>
        </p:txBody>
      </p:sp>
    </p:spTree>
    <p:extLst>
      <p:ext uri="{BB962C8B-B14F-4D97-AF65-F5344CB8AC3E}">
        <p14:creationId xmlns:p14="http://schemas.microsoft.com/office/powerpoint/2010/main" val="1424288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nodeType="with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500"/>
                                        <p:tgtEl>
                                          <p:spTgt spid="3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500"/>
                                        <p:tgtEl>
                                          <p:spTgt spid="4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500"/>
                                        <p:tgtEl>
                                          <p:spTgt spid="45"/>
                                        </p:tgtEl>
                                      </p:cBhvr>
                                    </p:animEffect>
                                  </p:childTnLst>
                                </p:cTn>
                              </p:par>
                              <p:par>
                                <p:cTn id="58" presetID="10" presetClass="entr" presetSubtype="0" fill="hold" nodeType="with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500"/>
                                        <p:tgtEl>
                                          <p:spTgt spid="46"/>
                                        </p:tgtEl>
                                      </p:cBhvr>
                                    </p:animEffect>
                                  </p:childTnLst>
                                </p:cTn>
                              </p:par>
                            </p:childTnLst>
                          </p:cTn>
                        </p:par>
                        <p:par>
                          <p:cTn id="64" fill="hold">
                            <p:stCondLst>
                              <p:cond delay="500"/>
                            </p:stCondLst>
                            <p:childTnLst>
                              <p:par>
                                <p:cTn id="65" presetID="10" presetClass="entr" presetSubtype="0" fill="hold" grpId="0" nodeType="afterEffect">
                                  <p:stCondLst>
                                    <p:cond delay="500"/>
                                  </p:stCondLst>
                                  <p:childTnLst>
                                    <p:set>
                                      <p:cBhvr>
                                        <p:cTn id="66" dur="1" fill="hold">
                                          <p:stCondLst>
                                            <p:cond delay="0"/>
                                          </p:stCondLst>
                                        </p:cTn>
                                        <p:tgtEl>
                                          <p:spTgt spid="47"/>
                                        </p:tgtEl>
                                        <p:attrNameLst>
                                          <p:attrName>style.visibility</p:attrName>
                                        </p:attrNameLst>
                                      </p:cBhvr>
                                      <p:to>
                                        <p:strVal val="visible"/>
                                      </p:to>
                                    </p:set>
                                    <p:animEffect transition="in" filter="fade">
                                      <p:cBhvr>
                                        <p:cTn id="6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p:bldP spid="31" grpId="0"/>
      <p:bldP spid="32" grpId="0"/>
      <p:bldP spid="16" grpId="0" animBg="1"/>
      <p:bldP spid="37" grpId="0" animBg="1"/>
      <p:bldP spid="44" grpId="0"/>
      <p:bldP spid="45" grpId="0"/>
      <p:bldP spid="46" grpId="0"/>
      <p:bldP spid="4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110520" y="1207977"/>
            <a:ext cx="2482797" cy="4628609"/>
            <a:chOff x="2152840" y="1231703"/>
            <a:chExt cx="2532582" cy="4721422"/>
          </a:xfrm>
        </p:grpSpPr>
        <p:sp>
          <p:nvSpPr>
            <p:cNvPr id="15" name="Rectangle 14"/>
            <p:cNvSpPr/>
            <p:nvPr/>
          </p:nvSpPr>
          <p:spPr bwMode="auto">
            <a:xfrm>
              <a:off x="2152840" y="1231703"/>
              <a:ext cx="2532582" cy="4721422"/>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9" name="Rectangle 88"/>
            <p:cNvSpPr/>
            <p:nvPr/>
          </p:nvSpPr>
          <p:spPr bwMode="auto">
            <a:xfrm>
              <a:off x="2152840" y="3955473"/>
              <a:ext cx="2532582" cy="8451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314">
                <a:lnSpc>
                  <a:spcPct val="90000"/>
                </a:lnSpc>
                <a:spcAft>
                  <a:spcPts val="600"/>
                </a:spcAft>
              </a:pPr>
              <a:r>
                <a:rPr lang="en-US" sz="1961"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Physical </a:t>
              </a:r>
              <a:br>
                <a:rPr lang="en-US" sz="1961"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br>
              <a:r>
                <a:rPr lang="en-US" sz="1961"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Machines</a:t>
              </a:r>
            </a:p>
          </p:txBody>
        </p:sp>
        <p:sp>
          <p:nvSpPr>
            <p:cNvPr id="85" name="Oval 84"/>
            <p:cNvSpPr/>
            <p:nvPr/>
          </p:nvSpPr>
          <p:spPr bwMode="auto">
            <a:xfrm>
              <a:off x="2509501" y="1790662"/>
              <a:ext cx="1819260" cy="1819260"/>
            </a:xfrm>
            <a:prstGeom prst="ellipse">
              <a:avLst/>
            </a:prstGeom>
            <a:solidFill>
              <a:schemeClr val="bg2"/>
            </a:solidFill>
            <a:ln w="984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 name="Group 4"/>
            <p:cNvGrpSpPr>
              <a:grpSpLocks noChangeAspect="1"/>
            </p:cNvGrpSpPr>
            <p:nvPr/>
          </p:nvGrpSpPr>
          <p:grpSpPr bwMode="auto">
            <a:xfrm>
              <a:off x="2861182" y="2279075"/>
              <a:ext cx="1115898" cy="1020235"/>
              <a:chOff x="1759" y="228"/>
              <a:chExt cx="4316" cy="3946"/>
            </a:xfrm>
            <a:solidFill>
              <a:schemeClr val="tx1"/>
            </a:solidFill>
          </p:grpSpPr>
          <p:sp>
            <p:nvSpPr>
              <p:cNvPr id="97" name="Freeform 5"/>
              <p:cNvSpPr>
                <a:spLocks noEditPoints="1"/>
              </p:cNvSpPr>
              <p:nvPr/>
            </p:nvSpPr>
            <p:spPr bwMode="auto">
              <a:xfrm>
                <a:off x="1759" y="228"/>
                <a:ext cx="1397" cy="2824"/>
              </a:xfrm>
              <a:custGeom>
                <a:avLst/>
                <a:gdLst>
                  <a:gd name="T0" fmla="*/ 351 w 733"/>
                  <a:gd name="T1" fmla="*/ 514 h 1477"/>
                  <a:gd name="T2" fmla="*/ 442 w 733"/>
                  <a:gd name="T3" fmla="*/ 409 h 1477"/>
                  <a:gd name="T4" fmla="*/ 733 w 733"/>
                  <a:gd name="T5" fmla="*/ 409 h 1477"/>
                  <a:gd name="T6" fmla="*/ 733 w 733"/>
                  <a:gd name="T7" fmla="*/ 328 h 1477"/>
                  <a:gd name="T8" fmla="*/ 733 w 733"/>
                  <a:gd name="T9" fmla="*/ 312 h 1477"/>
                  <a:gd name="T10" fmla="*/ 733 w 733"/>
                  <a:gd name="T11" fmla="*/ 308 h 1477"/>
                  <a:gd name="T12" fmla="*/ 733 w 733"/>
                  <a:gd name="T13" fmla="*/ 75 h 1477"/>
                  <a:gd name="T14" fmla="*/ 671 w 733"/>
                  <a:gd name="T15" fmla="*/ 0 h 1477"/>
                  <a:gd name="T16" fmla="*/ 64 w 733"/>
                  <a:gd name="T17" fmla="*/ 0 h 1477"/>
                  <a:gd name="T18" fmla="*/ 0 w 733"/>
                  <a:gd name="T19" fmla="*/ 72 h 1477"/>
                  <a:gd name="T20" fmla="*/ 0 w 733"/>
                  <a:gd name="T21" fmla="*/ 308 h 1477"/>
                  <a:gd name="T22" fmla="*/ 0 w 733"/>
                  <a:gd name="T23" fmla="*/ 327 h 1477"/>
                  <a:gd name="T24" fmla="*/ 0 w 733"/>
                  <a:gd name="T25" fmla="*/ 328 h 1477"/>
                  <a:gd name="T26" fmla="*/ 0 w 733"/>
                  <a:gd name="T27" fmla="*/ 1412 h 1477"/>
                  <a:gd name="T28" fmla="*/ 66 w 733"/>
                  <a:gd name="T29" fmla="*/ 1477 h 1477"/>
                  <a:gd name="T30" fmla="*/ 351 w 733"/>
                  <a:gd name="T31" fmla="*/ 1477 h 1477"/>
                  <a:gd name="T32" fmla="*/ 351 w 733"/>
                  <a:gd name="T33" fmla="*/ 514 h 1477"/>
                  <a:gd name="T34" fmla="*/ 351 w 733"/>
                  <a:gd name="T35" fmla="*/ 514 h 1477"/>
                  <a:gd name="T36" fmla="*/ 88 w 733"/>
                  <a:gd name="T37" fmla="*/ 156 h 1477"/>
                  <a:gd name="T38" fmla="*/ 107 w 733"/>
                  <a:gd name="T39" fmla="*/ 137 h 1477"/>
                  <a:gd name="T40" fmla="*/ 626 w 733"/>
                  <a:gd name="T41" fmla="*/ 137 h 1477"/>
                  <a:gd name="T42" fmla="*/ 645 w 733"/>
                  <a:gd name="T43" fmla="*/ 156 h 1477"/>
                  <a:gd name="T44" fmla="*/ 645 w 733"/>
                  <a:gd name="T45" fmla="*/ 225 h 1477"/>
                  <a:gd name="T46" fmla="*/ 626 w 733"/>
                  <a:gd name="T47" fmla="*/ 244 h 1477"/>
                  <a:gd name="T48" fmla="*/ 107 w 733"/>
                  <a:gd name="T49" fmla="*/ 244 h 1477"/>
                  <a:gd name="T50" fmla="*/ 88 w 733"/>
                  <a:gd name="T51" fmla="*/ 225 h 1477"/>
                  <a:gd name="T52" fmla="*/ 88 w 733"/>
                  <a:gd name="T53" fmla="*/ 156 h 1477"/>
                  <a:gd name="T54" fmla="*/ 150 w 733"/>
                  <a:gd name="T55" fmla="*/ 402 h 1477"/>
                  <a:gd name="T56" fmla="*/ 216 w 733"/>
                  <a:gd name="T57" fmla="*/ 467 h 1477"/>
                  <a:gd name="T58" fmla="*/ 150 w 733"/>
                  <a:gd name="T59" fmla="*/ 533 h 1477"/>
                  <a:gd name="T60" fmla="*/ 81 w 733"/>
                  <a:gd name="T61" fmla="*/ 467 h 1477"/>
                  <a:gd name="T62" fmla="*/ 150 w 733"/>
                  <a:gd name="T63" fmla="*/ 402 h 1477"/>
                  <a:gd name="T64" fmla="*/ 150 w 733"/>
                  <a:gd name="T65" fmla="*/ 698 h 1477"/>
                  <a:gd name="T66" fmla="*/ 96 w 733"/>
                  <a:gd name="T67" fmla="*/ 649 h 1477"/>
                  <a:gd name="T68" fmla="*/ 150 w 733"/>
                  <a:gd name="T69" fmla="*/ 598 h 1477"/>
                  <a:gd name="T70" fmla="*/ 197 w 733"/>
                  <a:gd name="T71" fmla="*/ 649 h 1477"/>
                  <a:gd name="T72" fmla="*/ 150 w 733"/>
                  <a:gd name="T73" fmla="*/ 698 h 1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3" h="1477">
                    <a:moveTo>
                      <a:pt x="351" y="514"/>
                    </a:moveTo>
                    <a:cubicBezTo>
                      <a:pt x="347" y="462"/>
                      <a:pt x="394" y="411"/>
                      <a:pt x="442" y="409"/>
                    </a:cubicBezTo>
                    <a:cubicBezTo>
                      <a:pt x="733" y="409"/>
                      <a:pt x="733" y="409"/>
                      <a:pt x="733" y="409"/>
                    </a:cubicBezTo>
                    <a:cubicBezTo>
                      <a:pt x="733" y="381"/>
                      <a:pt x="733" y="358"/>
                      <a:pt x="733" y="328"/>
                    </a:cubicBezTo>
                    <a:cubicBezTo>
                      <a:pt x="733" y="328"/>
                      <a:pt x="733" y="328"/>
                      <a:pt x="733" y="312"/>
                    </a:cubicBezTo>
                    <a:cubicBezTo>
                      <a:pt x="733" y="312"/>
                      <a:pt x="733" y="310"/>
                      <a:pt x="733" y="308"/>
                    </a:cubicBezTo>
                    <a:cubicBezTo>
                      <a:pt x="733" y="295"/>
                      <a:pt x="733" y="242"/>
                      <a:pt x="733" y="75"/>
                    </a:cubicBezTo>
                    <a:cubicBezTo>
                      <a:pt x="733" y="0"/>
                      <a:pt x="681" y="0"/>
                      <a:pt x="671" y="0"/>
                    </a:cubicBezTo>
                    <a:cubicBezTo>
                      <a:pt x="651" y="0"/>
                      <a:pt x="544" y="0"/>
                      <a:pt x="64" y="0"/>
                    </a:cubicBezTo>
                    <a:cubicBezTo>
                      <a:pt x="9" y="0"/>
                      <a:pt x="0" y="42"/>
                      <a:pt x="0" y="72"/>
                    </a:cubicBezTo>
                    <a:cubicBezTo>
                      <a:pt x="0" y="83"/>
                      <a:pt x="0" y="134"/>
                      <a:pt x="0" y="308"/>
                    </a:cubicBezTo>
                    <a:cubicBezTo>
                      <a:pt x="0" y="308"/>
                      <a:pt x="0" y="308"/>
                      <a:pt x="0" y="327"/>
                    </a:cubicBezTo>
                    <a:cubicBezTo>
                      <a:pt x="0" y="327"/>
                      <a:pt x="0" y="327"/>
                      <a:pt x="0" y="328"/>
                    </a:cubicBezTo>
                    <a:cubicBezTo>
                      <a:pt x="0" y="332"/>
                      <a:pt x="0" y="409"/>
                      <a:pt x="0" y="1412"/>
                    </a:cubicBezTo>
                    <a:cubicBezTo>
                      <a:pt x="0" y="1477"/>
                      <a:pt x="54" y="1477"/>
                      <a:pt x="66" y="1477"/>
                    </a:cubicBezTo>
                    <a:cubicBezTo>
                      <a:pt x="75" y="1477"/>
                      <a:pt x="124" y="1477"/>
                      <a:pt x="351" y="1477"/>
                    </a:cubicBezTo>
                    <a:cubicBezTo>
                      <a:pt x="351" y="514"/>
                      <a:pt x="351" y="514"/>
                      <a:pt x="351" y="514"/>
                    </a:cubicBezTo>
                    <a:cubicBezTo>
                      <a:pt x="351" y="514"/>
                      <a:pt x="351" y="514"/>
                      <a:pt x="351" y="514"/>
                    </a:cubicBezTo>
                    <a:close/>
                    <a:moveTo>
                      <a:pt x="88" y="156"/>
                    </a:moveTo>
                    <a:cubicBezTo>
                      <a:pt x="88" y="145"/>
                      <a:pt x="96" y="137"/>
                      <a:pt x="107" y="137"/>
                    </a:cubicBezTo>
                    <a:cubicBezTo>
                      <a:pt x="107" y="137"/>
                      <a:pt x="107" y="137"/>
                      <a:pt x="626" y="137"/>
                    </a:cubicBezTo>
                    <a:cubicBezTo>
                      <a:pt x="637" y="137"/>
                      <a:pt x="645" y="145"/>
                      <a:pt x="645" y="156"/>
                    </a:cubicBezTo>
                    <a:cubicBezTo>
                      <a:pt x="645" y="156"/>
                      <a:pt x="645" y="156"/>
                      <a:pt x="645" y="225"/>
                    </a:cubicBezTo>
                    <a:cubicBezTo>
                      <a:pt x="645" y="237"/>
                      <a:pt x="637" y="244"/>
                      <a:pt x="626" y="244"/>
                    </a:cubicBezTo>
                    <a:cubicBezTo>
                      <a:pt x="626" y="244"/>
                      <a:pt x="626" y="244"/>
                      <a:pt x="107" y="244"/>
                    </a:cubicBezTo>
                    <a:cubicBezTo>
                      <a:pt x="96" y="244"/>
                      <a:pt x="88" y="237"/>
                      <a:pt x="88" y="225"/>
                    </a:cubicBezTo>
                    <a:cubicBezTo>
                      <a:pt x="88" y="225"/>
                      <a:pt x="88" y="225"/>
                      <a:pt x="88" y="156"/>
                    </a:cubicBezTo>
                    <a:close/>
                    <a:moveTo>
                      <a:pt x="150" y="402"/>
                    </a:moveTo>
                    <a:cubicBezTo>
                      <a:pt x="184" y="402"/>
                      <a:pt x="216" y="430"/>
                      <a:pt x="216" y="467"/>
                    </a:cubicBezTo>
                    <a:cubicBezTo>
                      <a:pt x="216" y="503"/>
                      <a:pt x="184" y="533"/>
                      <a:pt x="150" y="533"/>
                    </a:cubicBezTo>
                    <a:cubicBezTo>
                      <a:pt x="111" y="533"/>
                      <a:pt x="81" y="503"/>
                      <a:pt x="81" y="467"/>
                    </a:cubicBezTo>
                    <a:cubicBezTo>
                      <a:pt x="81" y="430"/>
                      <a:pt x="111" y="402"/>
                      <a:pt x="150" y="402"/>
                    </a:cubicBezTo>
                    <a:close/>
                    <a:moveTo>
                      <a:pt x="150" y="698"/>
                    </a:moveTo>
                    <a:cubicBezTo>
                      <a:pt x="120" y="698"/>
                      <a:pt x="96" y="675"/>
                      <a:pt x="96" y="649"/>
                    </a:cubicBezTo>
                    <a:cubicBezTo>
                      <a:pt x="96" y="621"/>
                      <a:pt x="120" y="598"/>
                      <a:pt x="150" y="598"/>
                    </a:cubicBezTo>
                    <a:cubicBezTo>
                      <a:pt x="176" y="598"/>
                      <a:pt x="197" y="621"/>
                      <a:pt x="197" y="649"/>
                    </a:cubicBezTo>
                    <a:cubicBezTo>
                      <a:pt x="197" y="675"/>
                      <a:pt x="176" y="698"/>
                      <a:pt x="150" y="6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sp>
            <p:nvSpPr>
              <p:cNvPr id="98" name="Freeform 6"/>
              <p:cNvSpPr>
                <a:spLocks noEditPoints="1"/>
              </p:cNvSpPr>
              <p:nvPr/>
            </p:nvSpPr>
            <p:spPr bwMode="auto">
              <a:xfrm>
                <a:off x="2592" y="1178"/>
                <a:ext cx="3483" cy="2996"/>
              </a:xfrm>
              <a:custGeom>
                <a:avLst/>
                <a:gdLst>
                  <a:gd name="T0" fmla="*/ 1769 w 1827"/>
                  <a:gd name="T1" fmla="*/ 0 h 1567"/>
                  <a:gd name="T2" fmla="*/ 62 w 1827"/>
                  <a:gd name="T3" fmla="*/ 0 h 1567"/>
                  <a:gd name="T4" fmla="*/ 0 w 1827"/>
                  <a:gd name="T5" fmla="*/ 57 h 1567"/>
                  <a:gd name="T6" fmla="*/ 0 w 1827"/>
                  <a:gd name="T7" fmla="*/ 1282 h 1567"/>
                  <a:gd name="T8" fmla="*/ 62 w 1827"/>
                  <a:gd name="T9" fmla="*/ 1340 h 1567"/>
                  <a:gd name="T10" fmla="*/ 623 w 1827"/>
                  <a:gd name="T11" fmla="*/ 1340 h 1567"/>
                  <a:gd name="T12" fmla="*/ 606 w 1827"/>
                  <a:gd name="T13" fmla="*/ 1428 h 1567"/>
                  <a:gd name="T14" fmla="*/ 510 w 1827"/>
                  <a:gd name="T15" fmla="*/ 1462 h 1567"/>
                  <a:gd name="T16" fmla="*/ 501 w 1827"/>
                  <a:gd name="T17" fmla="*/ 1462 h 1567"/>
                  <a:gd name="T18" fmla="*/ 462 w 1827"/>
                  <a:gd name="T19" fmla="*/ 1503 h 1567"/>
                  <a:gd name="T20" fmla="*/ 462 w 1827"/>
                  <a:gd name="T21" fmla="*/ 1526 h 1567"/>
                  <a:gd name="T22" fmla="*/ 501 w 1827"/>
                  <a:gd name="T23" fmla="*/ 1567 h 1567"/>
                  <a:gd name="T24" fmla="*/ 1349 w 1827"/>
                  <a:gd name="T25" fmla="*/ 1567 h 1567"/>
                  <a:gd name="T26" fmla="*/ 1388 w 1827"/>
                  <a:gd name="T27" fmla="*/ 1526 h 1567"/>
                  <a:gd name="T28" fmla="*/ 1388 w 1827"/>
                  <a:gd name="T29" fmla="*/ 1503 h 1567"/>
                  <a:gd name="T30" fmla="*/ 1349 w 1827"/>
                  <a:gd name="T31" fmla="*/ 1462 h 1567"/>
                  <a:gd name="T32" fmla="*/ 1345 w 1827"/>
                  <a:gd name="T33" fmla="*/ 1462 h 1567"/>
                  <a:gd name="T34" fmla="*/ 1255 w 1827"/>
                  <a:gd name="T35" fmla="*/ 1428 h 1567"/>
                  <a:gd name="T36" fmla="*/ 1240 w 1827"/>
                  <a:gd name="T37" fmla="*/ 1340 h 1567"/>
                  <a:gd name="T38" fmla="*/ 1769 w 1827"/>
                  <a:gd name="T39" fmla="*/ 1340 h 1567"/>
                  <a:gd name="T40" fmla="*/ 1827 w 1827"/>
                  <a:gd name="T41" fmla="*/ 1282 h 1567"/>
                  <a:gd name="T42" fmla="*/ 1827 w 1827"/>
                  <a:gd name="T43" fmla="*/ 57 h 1567"/>
                  <a:gd name="T44" fmla="*/ 1769 w 1827"/>
                  <a:gd name="T45" fmla="*/ 0 h 1567"/>
                  <a:gd name="T46" fmla="*/ 1722 w 1827"/>
                  <a:gd name="T47" fmla="*/ 1190 h 1567"/>
                  <a:gd name="T48" fmla="*/ 1674 w 1827"/>
                  <a:gd name="T49" fmla="*/ 1239 h 1567"/>
                  <a:gd name="T50" fmla="*/ 158 w 1827"/>
                  <a:gd name="T51" fmla="*/ 1239 h 1567"/>
                  <a:gd name="T52" fmla="*/ 107 w 1827"/>
                  <a:gd name="T53" fmla="*/ 1190 h 1567"/>
                  <a:gd name="T54" fmla="*/ 107 w 1827"/>
                  <a:gd name="T55" fmla="*/ 149 h 1567"/>
                  <a:gd name="T56" fmla="*/ 158 w 1827"/>
                  <a:gd name="T57" fmla="*/ 100 h 1567"/>
                  <a:gd name="T58" fmla="*/ 1674 w 1827"/>
                  <a:gd name="T59" fmla="*/ 100 h 1567"/>
                  <a:gd name="T60" fmla="*/ 1722 w 1827"/>
                  <a:gd name="T61" fmla="*/ 149 h 1567"/>
                  <a:gd name="T62" fmla="*/ 1722 w 1827"/>
                  <a:gd name="T63" fmla="*/ 1190 h 1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27" h="1567">
                    <a:moveTo>
                      <a:pt x="1769" y="0"/>
                    </a:moveTo>
                    <a:cubicBezTo>
                      <a:pt x="62" y="0"/>
                      <a:pt x="62" y="0"/>
                      <a:pt x="62" y="0"/>
                    </a:cubicBezTo>
                    <a:cubicBezTo>
                      <a:pt x="28" y="0"/>
                      <a:pt x="0" y="25"/>
                      <a:pt x="0" y="57"/>
                    </a:cubicBezTo>
                    <a:cubicBezTo>
                      <a:pt x="0" y="1282"/>
                      <a:pt x="0" y="1282"/>
                      <a:pt x="0" y="1282"/>
                    </a:cubicBezTo>
                    <a:cubicBezTo>
                      <a:pt x="0" y="1314"/>
                      <a:pt x="28" y="1340"/>
                      <a:pt x="62" y="1340"/>
                    </a:cubicBezTo>
                    <a:cubicBezTo>
                      <a:pt x="623" y="1340"/>
                      <a:pt x="623" y="1340"/>
                      <a:pt x="623" y="1340"/>
                    </a:cubicBezTo>
                    <a:cubicBezTo>
                      <a:pt x="623" y="1340"/>
                      <a:pt x="619" y="1409"/>
                      <a:pt x="606" y="1428"/>
                    </a:cubicBezTo>
                    <a:cubicBezTo>
                      <a:pt x="584" y="1462"/>
                      <a:pt x="540" y="1453"/>
                      <a:pt x="510" y="1462"/>
                    </a:cubicBezTo>
                    <a:cubicBezTo>
                      <a:pt x="501" y="1462"/>
                      <a:pt x="501" y="1462"/>
                      <a:pt x="501" y="1462"/>
                    </a:cubicBezTo>
                    <a:cubicBezTo>
                      <a:pt x="479" y="1462"/>
                      <a:pt x="462" y="1481"/>
                      <a:pt x="462" y="1503"/>
                    </a:cubicBezTo>
                    <a:cubicBezTo>
                      <a:pt x="462" y="1526"/>
                      <a:pt x="462" y="1526"/>
                      <a:pt x="462" y="1526"/>
                    </a:cubicBezTo>
                    <a:cubicBezTo>
                      <a:pt x="462" y="1548"/>
                      <a:pt x="479" y="1567"/>
                      <a:pt x="501" y="1567"/>
                    </a:cubicBezTo>
                    <a:cubicBezTo>
                      <a:pt x="1349" y="1567"/>
                      <a:pt x="1349" y="1567"/>
                      <a:pt x="1349" y="1567"/>
                    </a:cubicBezTo>
                    <a:cubicBezTo>
                      <a:pt x="1370" y="1567"/>
                      <a:pt x="1388" y="1548"/>
                      <a:pt x="1388" y="1526"/>
                    </a:cubicBezTo>
                    <a:cubicBezTo>
                      <a:pt x="1388" y="1503"/>
                      <a:pt x="1388" y="1503"/>
                      <a:pt x="1388" y="1503"/>
                    </a:cubicBezTo>
                    <a:cubicBezTo>
                      <a:pt x="1388" y="1481"/>
                      <a:pt x="1370" y="1462"/>
                      <a:pt x="1349" y="1462"/>
                    </a:cubicBezTo>
                    <a:cubicBezTo>
                      <a:pt x="1345" y="1462"/>
                      <a:pt x="1345" y="1462"/>
                      <a:pt x="1345" y="1462"/>
                    </a:cubicBezTo>
                    <a:cubicBezTo>
                      <a:pt x="1328" y="1460"/>
                      <a:pt x="1278" y="1464"/>
                      <a:pt x="1255" y="1428"/>
                    </a:cubicBezTo>
                    <a:cubicBezTo>
                      <a:pt x="1244" y="1409"/>
                      <a:pt x="1240" y="1340"/>
                      <a:pt x="1240" y="1340"/>
                    </a:cubicBezTo>
                    <a:cubicBezTo>
                      <a:pt x="1769" y="1340"/>
                      <a:pt x="1769" y="1340"/>
                      <a:pt x="1769" y="1340"/>
                    </a:cubicBezTo>
                    <a:cubicBezTo>
                      <a:pt x="1801" y="1340"/>
                      <a:pt x="1827" y="1314"/>
                      <a:pt x="1827" y="1282"/>
                    </a:cubicBezTo>
                    <a:cubicBezTo>
                      <a:pt x="1827" y="57"/>
                      <a:pt x="1827" y="57"/>
                      <a:pt x="1827" y="57"/>
                    </a:cubicBezTo>
                    <a:cubicBezTo>
                      <a:pt x="1827" y="25"/>
                      <a:pt x="1801" y="0"/>
                      <a:pt x="1769" y="0"/>
                    </a:cubicBezTo>
                    <a:close/>
                    <a:moveTo>
                      <a:pt x="1722" y="1190"/>
                    </a:moveTo>
                    <a:cubicBezTo>
                      <a:pt x="1722" y="1218"/>
                      <a:pt x="1700" y="1239"/>
                      <a:pt x="1674" y="1239"/>
                    </a:cubicBezTo>
                    <a:cubicBezTo>
                      <a:pt x="158" y="1239"/>
                      <a:pt x="158" y="1239"/>
                      <a:pt x="158" y="1239"/>
                    </a:cubicBezTo>
                    <a:cubicBezTo>
                      <a:pt x="130" y="1239"/>
                      <a:pt x="107" y="1218"/>
                      <a:pt x="107" y="1190"/>
                    </a:cubicBezTo>
                    <a:cubicBezTo>
                      <a:pt x="107" y="149"/>
                      <a:pt x="107" y="149"/>
                      <a:pt x="107" y="149"/>
                    </a:cubicBezTo>
                    <a:cubicBezTo>
                      <a:pt x="107" y="120"/>
                      <a:pt x="130" y="100"/>
                      <a:pt x="158" y="100"/>
                    </a:cubicBezTo>
                    <a:cubicBezTo>
                      <a:pt x="1674" y="100"/>
                      <a:pt x="1674" y="100"/>
                      <a:pt x="1674" y="100"/>
                    </a:cubicBezTo>
                    <a:cubicBezTo>
                      <a:pt x="1700" y="100"/>
                      <a:pt x="1722" y="120"/>
                      <a:pt x="1722" y="149"/>
                    </a:cubicBezTo>
                    <a:cubicBezTo>
                      <a:pt x="1722" y="1190"/>
                      <a:pt x="1722" y="1190"/>
                      <a:pt x="1722" y="11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grpSp>
      </p:grpSp>
      <p:grpSp>
        <p:nvGrpSpPr>
          <p:cNvPr id="3" name="Group 2"/>
          <p:cNvGrpSpPr/>
          <p:nvPr/>
        </p:nvGrpSpPr>
        <p:grpSpPr>
          <a:xfrm>
            <a:off x="4643414" y="1207977"/>
            <a:ext cx="2482797" cy="4628609"/>
            <a:chOff x="4736524" y="1231703"/>
            <a:chExt cx="2532582" cy="4721422"/>
          </a:xfrm>
        </p:grpSpPr>
        <p:sp>
          <p:nvSpPr>
            <p:cNvPr id="82" name="Rectangle 81"/>
            <p:cNvSpPr/>
            <p:nvPr/>
          </p:nvSpPr>
          <p:spPr bwMode="auto">
            <a:xfrm>
              <a:off x="4736524" y="1231703"/>
              <a:ext cx="2532582" cy="4721422"/>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Rectangle 89"/>
            <p:cNvSpPr/>
            <p:nvPr/>
          </p:nvSpPr>
          <p:spPr bwMode="auto">
            <a:xfrm>
              <a:off x="4736524" y="3955473"/>
              <a:ext cx="2532582" cy="8451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314">
                <a:lnSpc>
                  <a:spcPct val="90000"/>
                </a:lnSpc>
                <a:spcAft>
                  <a:spcPts val="600"/>
                </a:spcAft>
              </a:pPr>
              <a:r>
                <a:rPr lang="en-US" sz="1961"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Virtual </a:t>
              </a:r>
              <a:br>
                <a:rPr lang="en-US" sz="1961"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br>
              <a:r>
                <a:rPr lang="en-US" sz="1961"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Machines</a:t>
              </a:r>
            </a:p>
          </p:txBody>
        </p:sp>
        <p:sp>
          <p:nvSpPr>
            <p:cNvPr id="86" name="Oval 85"/>
            <p:cNvSpPr/>
            <p:nvPr/>
          </p:nvSpPr>
          <p:spPr bwMode="auto">
            <a:xfrm>
              <a:off x="5093185" y="1790662"/>
              <a:ext cx="1819260" cy="1819260"/>
            </a:xfrm>
            <a:prstGeom prst="ellipse">
              <a:avLst/>
            </a:prstGeom>
            <a:solidFill>
              <a:schemeClr val="bg2"/>
            </a:solidFill>
            <a:ln w="984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3" name="Group 102"/>
            <p:cNvGrpSpPr>
              <a:grpSpLocks noChangeAspect="1"/>
            </p:cNvGrpSpPr>
            <p:nvPr/>
          </p:nvGrpSpPr>
          <p:grpSpPr>
            <a:xfrm>
              <a:off x="5529404" y="2264607"/>
              <a:ext cx="946822" cy="871370"/>
              <a:chOff x="5500573" y="2845062"/>
              <a:chExt cx="528127" cy="486041"/>
            </a:xfrm>
            <a:solidFill>
              <a:schemeClr val="tx1"/>
            </a:solidFill>
          </p:grpSpPr>
          <p:sp>
            <p:nvSpPr>
              <p:cNvPr id="100" name="Freeform 12"/>
              <p:cNvSpPr>
                <a:spLocks noEditPoints="1"/>
              </p:cNvSpPr>
              <p:nvPr/>
            </p:nvSpPr>
            <p:spPr bwMode="auto">
              <a:xfrm>
                <a:off x="5500573" y="2845062"/>
                <a:ext cx="528127" cy="155452"/>
              </a:xfrm>
              <a:custGeom>
                <a:avLst/>
                <a:gdLst>
                  <a:gd name="T0" fmla="*/ 305 w 326"/>
                  <a:gd name="T1" fmla="*/ 0 h 96"/>
                  <a:gd name="T2" fmla="*/ 0 w 326"/>
                  <a:gd name="T3" fmla="*/ 22 h 96"/>
                  <a:gd name="T4" fmla="*/ 21 w 326"/>
                  <a:gd name="T5" fmla="*/ 96 h 96"/>
                  <a:gd name="T6" fmla="*/ 326 w 326"/>
                  <a:gd name="T7" fmla="*/ 74 h 96"/>
                  <a:gd name="T8" fmla="*/ 34 w 326"/>
                  <a:gd name="T9" fmla="*/ 74 h 96"/>
                  <a:gd name="T10" fmla="*/ 23 w 326"/>
                  <a:gd name="T11" fmla="*/ 63 h 96"/>
                  <a:gd name="T12" fmla="*/ 34 w 326"/>
                  <a:gd name="T13" fmla="*/ 74 h 96"/>
                  <a:gd name="T14" fmla="*/ 23 w 326"/>
                  <a:gd name="T15" fmla="*/ 52 h 96"/>
                  <a:gd name="T16" fmla="*/ 34 w 326"/>
                  <a:gd name="T17" fmla="*/ 41 h 96"/>
                  <a:gd name="T18" fmla="*/ 34 w 326"/>
                  <a:gd name="T19" fmla="*/ 29 h 96"/>
                  <a:gd name="T20" fmla="*/ 23 w 326"/>
                  <a:gd name="T21" fmla="*/ 18 h 96"/>
                  <a:gd name="T22" fmla="*/ 34 w 326"/>
                  <a:gd name="T23" fmla="*/ 29 h 96"/>
                  <a:gd name="T24" fmla="*/ 47 w 326"/>
                  <a:gd name="T25" fmla="*/ 74 h 96"/>
                  <a:gd name="T26" fmla="*/ 58 w 326"/>
                  <a:gd name="T27" fmla="*/ 63 h 96"/>
                  <a:gd name="T28" fmla="*/ 58 w 326"/>
                  <a:gd name="T29" fmla="*/ 52 h 96"/>
                  <a:gd name="T30" fmla="*/ 47 w 326"/>
                  <a:gd name="T31" fmla="*/ 41 h 96"/>
                  <a:gd name="T32" fmla="*/ 58 w 326"/>
                  <a:gd name="T33" fmla="*/ 52 h 96"/>
                  <a:gd name="T34" fmla="*/ 47 w 326"/>
                  <a:gd name="T35" fmla="*/ 29 h 96"/>
                  <a:gd name="T36" fmla="*/ 58 w 326"/>
                  <a:gd name="T37" fmla="*/ 18 h 96"/>
                  <a:gd name="T38" fmla="*/ 82 w 326"/>
                  <a:gd name="T39" fmla="*/ 74 h 96"/>
                  <a:gd name="T40" fmla="*/ 71 w 326"/>
                  <a:gd name="T41" fmla="*/ 63 h 96"/>
                  <a:gd name="T42" fmla="*/ 82 w 326"/>
                  <a:gd name="T43" fmla="*/ 74 h 96"/>
                  <a:gd name="T44" fmla="*/ 71 w 326"/>
                  <a:gd name="T45" fmla="*/ 52 h 96"/>
                  <a:gd name="T46" fmla="*/ 82 w 326"/>
                  <a:gd name="T47" fmla="*/ 41 h 96"/>
                  <a:gd name="T48" fmla="*/ 82 w 326"/>
                  <a:gd name="T49" fmla="*/ 29 h 96"/>
                  <a:gd name="T50" fmla="*/ 71 w 326"/>
                  <a:gd name="T51" fmla="*/ 18 h 96"/>
                  <a:gd name="T52" fmla="*/ 82 w 326"/>
                  <a:gd name="T53" fmla="*/ 29 h 96"/>
                  <a:gd name="T54" fmla="*/ 95 w 326"/>
                  <a:gd name="T55" fmla="*/ 74 h 96"/>
                  <a:gd name="T56" fmla="*/ 106 w 326"/>
                  <a:gd name="T57" fmla="*/ 63 h 96"/>
                  <a:gd name="T58" fmla="*/ 106 w 326"/>
                  <a:gd name="T59" fmla="*/ 52 h 96"/>
                  <a:gd name="T60" fmla="*/ 95 w 326"/>
                  <a:gd name="T61" fmla="*/ 41 h 96"/>
                  <a:gd name="T62" fmla="*/ 106 w 326"/>
                  <a:gd name="T63" fmla="*/ 52 h 96"/>
                  <a:gd name="T64" fmla="*/ 95 w 326"/>
                  <a:gd name="T65" fmla="*/ 29 h 96"/>
                  <a:gd name="T66" fmla="*/ 106 w 326"/>
                  <a:gd name="T67" fmla="*/ 18 h 96"/>
                  <a:gd name="T68" fmla="*/ 130 w 326"/>
                  <a:gd name="T69" fmla="*/ 74 h 96"/>
                  <a:gd name="T70" fmla="*/ 119 w 326"/>
                  <a:gd name="T71" fmla="*/ 63 h 96"/>
                  <a:gd name="T72" fmla="*/ 130 w 326"/>
                  <a:gd name="T73" fmla="*/ 74 h 96"/>
                  <a:gd name="T74" fmla="*/ 119 w 326"/>
                  <a:gd name="T75" fmla="*/ 52 h 96"/>
                  <a:gd name="T76" fmla="*/ 130 w 326"/>
                  <a:gd name="T77" fmla="*/ 41 h 96"/>
                  <a:gd name="T78" fmla="*/ 130 w 326"/>
                  <a:gd name="T79" fmla="*/ 29 h 96"/>
                  <a:gd name="T80" fmla="*/ 119 w 326"/>
                  <a:gd name="T81" fmla="*/ 18 h 96"/>
                  <a:gd name="T82" fmla="*/ 130 w 326"/>
                  <a:gd name="T83" fmla="*/ 29 h 96"/>
                  <a:gd name="T84" fmla="*/ 144 w 326"/>
                  <a:gd name="T85" fmla="*/ 74 h 96"/>
                  <a:gd name="T86" fmla="*/ 155 w 326"/>
                  <a:gd name="T87" fmla="*/ 63 h 96"/>
                  <a:gd name="T88" fmla="*/ 155 w 326"/>
                  <a:gd name="T89" fmla="*/ 52 h 96"/>
                  <a:gd name="T90" fmla="*/ 144 w 326"/>
                  <a:gd name="T91" fmla="*/ 41 h 96"/>
                  <a:gd name="T92" fmla="*/ 155 w 326"/>
                  <a:gd name="T93" fmla="*/ 52 h 96"/>
                  <a:gd name="T94" fmla="*/ 144 w 326"/>
                  <a:gd name="T95" fmla="*/ 29 h 96"/>
                  <a:gd name="T96" fmla="*/ 155 w 326"/>
                  <a:gd name="T97" fmla="*/ 18 h 96"/>
                  <a:gd name="T98" fmla="*/ 179 w 326"/>
                  <a:gd name="T99" fmla="*/ 74 h 96"/>
                  <a:gd name="T100" fmla="*/ 168 w 326"/>
                  <a:gd name="T101" fmla="*/ 63 h 96"/>
                  <a:gd name="T102" fmla="*/ 179 w 326"/>
                  <a:gd name="T103" fmla="*/ 74 h 96"/>
                  <a:gd name="T104" fmla="*/ 168 w 326"/>
                  <a:gd name="T105" fmla="*/ 52 h 96"/>
                  <a:gd name="T106" fmla="*/ 179 w 326"/>
                  <a:gd name="T107" fmla="*/ 41 h 96"/>
                  <a:gd name="T108" fmla="*/ 179 w 326"/>
                  <a:gd name="T109" fmla="*/ 29 h 96"/>
                  <a:gd name="T110" fmla="*/ 168 w 326"/>
                  <a:gd name="T111" fmla="*/ 18 h 96"/>
                  <a:gd name="T112" fmla="*/ 179 w 326"/>
                  <a:gd name="T113" fmla="*/ 29 h 96"/>
                  <a:gd name="T114" fmla="*/ 252 w 326"/>
                  <a:gd name="T115" fmla="*/ 46 h 96"/>
                  <a:gd name="T116" fmla="*/ 296 w 326"/>
                  <a:gd name="T117" fmla="*/ 4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96">
                    <a:moveTo>
                      <a:pt x="326" y="22"/>
                    </a:moveTo>
                    <a:cubicBezTo>
                      <a:pt x="326" y="10"/>
                      <a:pt x="317" y="0"/>
                      <a:pt x="305" y="0"/>
                    </a:cubicBezTo>
                    <a:cubicBezTo>
                      <a:pt x="21" y="0"/>
                      <a:pt x="21" y="0"/>
                      <a:pt x="21" y="0"/>
                    </a:cubicBezTo>
                    <a:cubicBezTo>
                      <a:pt x="9" y="0"/>
                      <a:pt x="0" y="10"/>
                      <a:pt x="0" y="22"/>
                    </a:cubicBezTo>
                    <a:cubicBezTo>
                      <a:pt x="0" y="74"/>
                      <a:pt x="0" y="74"/>
                      <a:pt x="0" y="74"/>
                    </a:cubicBezTo>
                    <a:cubicBezTo>
                      <a:pt x="0" y="86"/>
                      <a:pt x="9" y="96"/>
                      <a:pt x="21" y="96"/>
                    </a:cubicBezTo>
                    <a:cubicBezTo>
                      <a:pt x="305" y="96"/>
                      <a:pt x="305" y="96"/>
                      <a:pt x="305" y="96"/>
                    </a:cubicBezTo>
                    <a:cubicBezTo>
                      <a:pt x="317" y="96"/>
                      <a:pt x="326" y="86"/>
                      <a:pt x="326" y="74"/>
                    </a:cubicBezTo>
                    <a:lnTo>
                      <a:pt x="326" y="22"/>
                    </a:lnTo>
                    <a:close/>
                    <a:moveTo>
                      <a:pt x="34" y="74"/>
                    </a:moveTo>
                    <a:cubicBezTo>
                      <a:pt x="23" y="74"/>
                      <a:pt x="23" y="74"/>
                      <a:pt x="23" y="74"/>
                    </a:cubicBezTo>
                    <a:cubicBezTo>
                      <a:pt x="23" y="63"/>
                      <a:pt x="23" y="63"/>
                      <a:pt x="23" y="63"/>
                    </a:cubicBezTo>
                    <a:cubicBezTo>
                      <a:pt x="34" y="63"/>
                      <a:pt x="34" y="63"/>
                      <a:pt x="34" y="63"/>
                    </a:cubicBezTo>
                    <a:lnTo>
                      <a:pt x="34" y="74"/>
                    </a:lnTo>
                    <a:close/>
                    <a:moveTo>
                      <a:pt x="34" y="52"/>
                    </a:moveTo>
                    <a:cubicBezTo>
                      <a:pt x="23" y="52"/>
                      <a:pt x="23" y="52"/>
                      <a:pt x="23" y="52"/>
                    </a:cubicBezTo>
                    <a:cubicBezTo>
                      <a:pt x="23" y="41"/>
                      <a:pt x="23" y="41"/>
                      <a:pt x="23" y="41"/>
                    </a:cubicBezTo>
                    <a:cubicBezTo>
                      <a:pt x="34" y="41"/>
                      <a:pt x="34" y="41"/>
                      <a:pt x="34" y="41"/>
                    </a:cubicBezTo>
                    <a:lnTo>
                      <a:pt x="34" y="52"/>
                    </a:lnTo>
                    <a:close/>
                    <a:moveTo>
                      <a:pt x="34" y="29"/>
                    </a:moveTo>
                    <a:cubicBezTo>
                      <a:pt x="23" y="29"/>
                      <a:pt x="23" y="29"/>
                      <a:pt x="23" y="29"/>
                    </a:cubicBezTo>
                    <a:cubicBezTo>
                      <a:pt x="23" y="18"/>
                      <a:pt x="23" y="18"/>
                      <a:pt x="23" y="18"/>
                    </a:cubicBezTo>
                    <a:cubicBezTo>
                      <a:pt x="34" y="18"/>
                      <a:pt x="34" y="18"/>
                      <a:pt x="34" y="18"/>
                    </a:cubicBezTo>
                    <a:lnTo>
                      <a:pt x="34" y="29"/>
                    </a:lnTo>
                    <a:close/>
                    <a:moveTo>
                      <a:pt x="58" y="74"/>
                    </a:moveTo>
                    <a:cubicBezTo>
                      <a:pt x="47" y="74"/>
                      <a:pt x="47" y="74"/>
                      <a:pt x="47" y="74"/>
                    </a:cubicBezTo>
                    <a:cubicBezTo>
                      <a:pt x="47" y="63"/>
                      <a:pt x="47" y="63"/>
                      <a:pt x="47" y="63"/>
                    </a:cubicBezTo>
                    <a:cubicBezTo>
                      <a:pt x="58" y="63"/>
                      <a:pt x="58" y="63"/>
                      <a:pt x="58" y="63"/>
                    </a:cubicBezTo>
                    <a:lnTo>
                      <a:pt x="58" y="74"/>
                    </a:lnTo>
                    <a:close/>
                    <a:moveTo>
                      <a:pt x="58" y="52"/>
                    </a:moveTo>
                    <a:cubicBezTo>
                      <a:pt x="47" y="52"/>
                      <a:pt x="47" y="52"/>
                      <a:pt x="47" y="52"/>
                    </a:cubicBezTo>
                    <a:cubicBezTo>
                      <a:pt x="47" y="41"/>
                      <a:pt x="47" y="41"/>
                      <a:pt x="47" y="41"/>
                    </a:cubicBezTo>
                    <a:cubicBezTo>
                      <a:pt x="58" y="41"/>
                      <a:pt x="58" y="41"/>
                      <a:pt x="58" y="41"/>
                    </a:cubicBezTo>
                    <a:lnTo>
                      <a:pt x="58" y="52"/>
                    </a:lnTo>
                    <a:close/>
                    <a:moveTo>
                      <a:pt x="58" y="29"/>
                    </a:moveTo>
                    <a:cubicBezTo>
                      <a:pt x="47" y="29"/>
                      <a:pt x="47" y="29"/>
                      <a:pt x="47" y="29"/>
                    </a:cubicBezTo>
                    <a:cubicBezTo>
                      <a:pt x="47" y="18"/>
                      <a:pt x="47" y="18"/>
                      <a:pt x="47" y="18"/>
                    </a:cubicBezTo>
                    <a:cubicBezTo>
                      <a:pt x="58" y="18"/>
                      <a:pt x="58" y="18"/>
                      <a:pt x="58" y="18"/>
                    </a:cubicBezTo>
                    <a:lnTo>
                      <a:pt x="58" y="29"/>
                    </a:lnTo>
                    <a:close/>
                    <a:moveTo>
                      <a:pt x="82" y="74"/>
                    </a:moveTo>
                    <a:cubicBezTo>
                      <a:pt x="71" y="74"/>
                      <a:pt x="71" y="74"/>
                      <a:pt x="71" y="74"/>
                    </a:cubicBezTo>
                    <a:cubicBezTo>
                      <a:pt x="71" y="63"/>
                      <a:pt x="71" y="63"/>
                      <a:pt x="71" y="63"/>
                    </a:cubicBezTo>
                    <a:cubicBezTo>
                      <a:pt x="82" y="63"/>
                      <a:pt x="82" y="63"/>
                      <a:pt x="82" y="63"/>
                    </a:cubicBezTo>
                    <a:lnTo>
                      <a:pt x="82" y="74"/>
                    </a:lnTo>
                    <a:close/>
                    <a:moveTo>
                      <a:pt x="82" y="52"/>
                    </a:moveTo>
                    <a:cubicBezTo>
                      <a:pt x="71" y="52"/>
                      <a:pt x="71" y="52"/>
                      <a:pt x="71" y="52"/>
                    </a:cubicBezTo>
                    <a:cubicBezTo>
                      <a:pt x="71" y="41"/>
                      <a:pt x="71" y="41"/>
                      <a:pt x="71" y="41"/>
                    </a:cubicBezTo>
                    <a:cubicBezTo>
                      <a:pt x="82" y="41"/>
                      <a:pt x="82" y="41"/>
                      <a:pt x="82" y="41"/>
                    </a:cubicBezTo>
                    <a:lnTo>
                      <a:pt x="82" y="52"/>
                    </a:lnTo>
                    <a:close/>
                    <a:moveTo>
                      <a:pt x="82" y="29"/>
                    </a:moveTo>
                    <a:cubicBezTo>
                      <a:pt x="71" y="29"/>
                      <a:pt x="71" y="29"/>
                      <a:pt x="71" y="29"/>
                    </a:cubicBezTo>
                    <a:cubicBezTo>
                      <a:pt x="71" y="18"/>
                      <a:pt x="71" y="18"/>
                      <a:pt x="71" y="18"/>
                    </a:cubicBezTo>
                    <a:cubicBezTo>
                      <a:pt x="82" y="18"/>
                      <a:pt x="82" y="18"/>
                      <a:pt x="82" y="18"/>
                    </a:cubicBezTo>
                    <a:lnTo>
                      <a:pt x="82" y="29"/>
                    </a:lnTo>
                    <a:close/>
                    <a:moveTo>
                      <a:pt x="106" y="74"/>
                    </a:moveTo>
                    <a:cubicBezTo>
                      <a:pt x="95" y="74"/>
                      <a:pt x="95" y="74"/>
                      <a:pt x="95" y="74"/>
                    </a:cubicBezTo>
                    <a:cubicBezTo>
                      <a:pt x="95" y="63"/>
                      <a:pt x="95" y="63"/>
                      <a:pt x="95" y="63"/>
                    </a:cubicBezTo>
                    <a:cubicBezTo>
                      <a:pt x="106" y="63"/>
                      <a:pt x="106" y="63"/>
                      <a:pt x="106" y="63"/>
                    </a:cubicBezTo>
                    <a:lnTo>
                      <a:pt x="106" y="74"/>
                    </a:lnTo>
                    <a:close/>
                    <a:moveTo>
                      <a:pt x="106" y="52"/>
                    </a:moveTo>
                    <a:cubicBezTo>
                      <a:pt x="95" y="52"/>
                      <a:pt x="95" y="52"/>
                      <a:pt x="95" y="52"/>
                    </a:cubicBezTo>
                    <a:cubicBezTo>
                      <a:pt x="95" y="41"/>
                      <a:pt x="95" y="41"/>
                      <a:pt x="95" y="41"/>
                    </a:cubicBezTo>
                    <a:cubicBezTo>
                      <a:pt x="106" y="41"/>
                      <a:pt x="106" y="41"/>
                      <a:pt x="106" y="41"/>
                    </a:cubicBezTo>
                    <a:lnTo>
                      <a:pt x="106" y="52"/>
                    </a:lnTo>
                    <a:close/>
                    <a:moveTo>
                      <a:pt x="106" y="29"/>
                    </a:moveTo>
                    <a:cubicBezTo>
                      <a:pt x="95" y="29"/>
                      <a:pt x="95" y="29"/>
                      <a:pt x="95" y="29"/>
                    </a:cubicBezTo>
                    <a:cubicBezTo>
                      <a:pt x="95" y="18"/>
                      <a:pt x="95" y="18"/>
                      <a:pt x="95" y="18"/>
                    </a:cubicBezTo>
                    <a:cubicBezTo>
                      <a:pt x="106" y="18"/>
                      <a:pt x="106" y="18"/>
                      <a:pt x="106" y="18"/>
                    </a:cubicBezTo>
                    <a:lnTo>
                      <a:pt x="106" y="29"/>
                    </a:lnTo>
                    <a:close/>
                    <a:moveTo>
                      <a:pt x="130" y="74"/>
                    </a:moveTo>
                    <a:cubicBezTo>
                      <a:pt x="119" y="74"/>
                      <a:pt x="119" y="74"/>
                      <a:pt x="119" y="74"/>
                    </a:cubicBezTo>
                    <a:cubicBezTo>
                      <a:pt x="119" y="63"/>
                      <a:pt x="119" y="63"/>
                      <a:pt x="119" y="63"/>
                    </a:cubicBezTo>
                    <a:cubicBezTo>
                      <a:pt x="130" y="63"/>
                      <a:pt x="130" y="63"/>
                      <a:pt x="130" y="63"/>
                    </a:cubicBezTo>
                    <a:lnTo>
                      <a:pt x="130" y="74"/>
                    </a:lnTo>
                    <a:close/>
                    <a:moveTo>
                      <a:pt x="130" y="52"/>
                    </a:moveTo>
                    <a:cubicBezTo>
                      <a:pt x="119" y="52"/>
                      <a:pt x="119" y="52"/>
                      <a:pt x="119" y="52"/>
                    </a:cubicBezTo>
                    <a:cubicBezTo>
                      <a:pt x="119" y="41"/>
                      <a:pt x="119" y="41"/>
                      <a:pt x="119" y="41"/>
                    </a:cubicBezTo>
                    <a:cubicBezTo>
                      <a:pt x="130" y="41"/>
                      <a:pt x="130" y="41"/>
                      <a:pt x="130" y="41"/>
                    </a:cubicBezTo>
                    <a:lnTo>
                      <a:pt x="130" y="52"/>
                    </a:lnTo>
                    <a:close/>
                    <a:moveTo>
                      <a:pt x="130" y="29"/>
                    </a:moveTo>
                    <a:cubicBezTo>
                      <a:pt x="119" y="29"/>
                      <a:pt x="119" y="29"/>
                      <a:pt x="119" y="29"/>
                    </a:cubicBezTo>
                    <a:cubicBezTo>
                      <a:pt x="119" y="18"/>
                      <a:pt x="119" y="18"/>
                      <a:pt x="119" y="18"/>
                    </a:cubicBezTo>
                    <a:cubicBezTo>
                      <a:pt x="130" y="18"/>
                      <a:pt x="130" y="18"/>
                      <a:pt x="130" y="18"/>
                    </a:cubicBezTo>
                    <a:lnTo>
                      <a:pt x="130" y="29"/>
                    </a:lnTo>
                    <a:close/>
                    <a:moveTo>
                      <a:pt x="155" y="74"/>
                    </a:moveTo>
                    <a:cubicBezTo>
                      <a:pt x="144" y="74"/>
                      <a:pt x="144" y="74"/>
                      <a:pt x="144" y="74"/>
                    </a:cubicBezTo>
                    <a:cubicBezTo>
                      <a:pt x="144" y="63"/>
                      <a:pt x="144" y="63"/>
                      <a:pt x="144" y="63"/>
                    </a:cubicBezTo>
                    <a:cubicBezTo>
                      <a:pt x="155" y="63"/>
                      <a:pt x="155" y="63"/>
                      <a:pt x="155" y="63"/>
                    </a:cubicBezTo>
                    <a:lnTo>
                      <a:pt x="155" y="74"/>
                    </a:lnTo>
                    <a:close/>
                    <a:moveTo>
                      <a:pt x="155" y="52"/>
                    </a:moveTo>
                    <a:cubicBezTo>
                      <a:pt x="144" y="52"/>
                      <a:pt x="144" y="52"/>
                      <a:pt x="144" y="52"/>
                    </a:cubicBezTo>
                    <a:cubicBezTo>
                      <a:pt x="144" y="41"/>
                      <a:pt x="144" y="41"/>
                      <a:pt x="144" y="41"/>
                    </a:cubicBezTo>
                    <a:cubicBezTo>
                      <a:pt x="155" y="41"/>
                      <a:pt x="155" y="41"/>
                      <a:pt x="155" y="41"/>
                    </a:cubicBezTo>
                    <a:lnTo>
                      <a:pt x="155" y="52"/>
                    </a:lnTo>
                    <a:close/>
                    <a:moveTo>
                      <a:pt x="155" y="29"/>
                    </a:moveTo>
                    <a:cubicBezTo>
                      <a:pt x="144" y="29"/>
                      <a:pt x="144" y="29"/>
                      <a:pt x="144" y="29"/>
                    </a:cubicBezTo>
                    <a:cubicBezTo>
                      <a:pt x="144" y="18"/>
                      <a:pt x="144" y="18"/>
                      <a:pt x="144" y="18"/>
                    </a:cubicBezTo>
                    <a:cubicBezTo>
                      <a:pt x="155" y="18"/>
                      <a:pt x="155" y="18"/>
                      <a:pt x="155" y="18"/>
                    </a:cubicBezTo>
                    <a:lnTo>
                      <a:pt x="155" y="29"/>
                    </a:lnTo>
                    <a:close/>
                    <a:moveTo>
                      <a:pt x="179" y="74"/>
                    </a:moveTo>
                    <a:cubicBezTo>
                      <a:pt x="168" y="74"/>
                      <a:pt x="168" y="74"/>
                      <a:pt x="168" y="74"/>
                    </a:cubicBezTo>
                    <a:cubicBezTo>
                      <a:pt x="168" y="63"/>
                      <a:pt x="168" y="63"/>
                      <a:pt x="168" y="63"/>
                    </a:cubicBezTo>
                    <a:cubicBezTo>
                      <a:pt x="179" y="63"/>
                      <a:pt x="179" y="63"/>
                      <a:pt x="179" y="63"/>
                    </a:cubicBezTo>
                    <a:lnTo>
                      <a:pt x="179" y="74"/>
                    </a:lnTo>
                    <a:close/>
                    <a:moveTo>
                      <a:pt x="179" y="52"/>
                    </a:moveTo>
                    <a:cubicBezTo>
                      <a:pt x="168" y="52"/>
                      <a:pt x="168" y="52"/>
                      <a:pt x="168" y="52"/>
                    </a:cubicBezTo>
                    <a:cubicBezTo>
                      <a:pt x="168" y="41"/>
                      <a:pt x="168" y="41"/>
                      <a:pt x="168" y="41"/>
                    </a:cubicBezTo>
                    <a:cubicBezTo>
                      <a:pt x="179" y="41"/>
                      <a:pt x="179" y="41"/>
                      <a:pt x="179" y="41"/>
                    </a:cubicBezTo>
                    <a:lnTo>
                      <a:pt x="179" y="52"/>
                    </a:lnTo>
                    <a:close/>
                    <a:moveTo>
                      <a:pt x="179" y="29"/>
                    </a:moveTo>
                    <a:cubicBezTo>
                      <a:pt x="168" y="29"/>
                      <a:pt x="168" y="29"/>
                      <a:pt x="168" y="29"/>
                    </a:cubicBezTo>
                    <a:cubicBezTo>
                      <a:pt x="168" y="18"/>
                      <a:pt x="168" y="18"/>
                      <a:pt x="168" y="18"/>
                    </a:cubicBezTo>
                    <a:cubicBezTo>
                      <a:pt x="179" y="18"/>
                      <a:pt x="179" y="18"/>
                      <a:pt x="179" y="18"/>
                    </a:cubicBezTo>
                    <a:lnTo>
                      <a:pt x="179" y="29"/>
                    </a:lnTo>
                    <a:close/>
                    <a:moveTo>
                      <a:pt x="274" y="68"/>
                    </a:moveTo>
                    <a:cubicBezTo>
                      <a:pt x="262" y="68"/>
                      <a:pt x="252" y="58"/>
                      <a:pt x="252" y="46"/>
                    </a:cubicBezTo>
                    <a:cubicBezTo>
                      <a:pt x="252" y="34"/>
                      <a:pt x="262" y="24"/>
                      <a:pt x="274" y="24"/>
                    </a:cubicBezTo>
                    <a:cubicBezTo>
                      <a:pt x="286" y="24"/>
                      <a:pt x="296" y="34"/>
                      <a:pt x="296" y="46"/>
                    </a:cubicBezTo>
                    <a:cubicBezTo>
                      <a:pt x="296" y="58"/>
                      <a:pt x="286" y="68"/>
                      <a:pt x="274" y="6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06"/>
                <a:endParaRPr lang="en-US">
                  <a:solidFill>
                    <a:srgbClr val="505050"/>
                  </a:solidFill>
                  <a:latin typeface="Segoe UI"/>
                </a:endParaRPr>
              </a:p>
            </p:txBody>
          </p:sp>
          <p:sp>
            <p:nvSpPr>
              <p:cNvPr id="101" name="Freeform 13"/>
              <p:cNvSpPr>
                <a:spLocks noEditPoints="1"/>
              </p:cNvSpPr>
              <p:nvPr/>
            </p:nvSpPr>
            <p:spPr bwMode="auto">
              <a:xfrm>
                <a:off x="5500573" y="3010697"/>
                <a:ext cx="528127" cy="156130"/>
              </a:xfrm>
              <a:custGeom>
                <a:avLst/>
                <a:gdLst>
                  <a:gd name="T0" fmla="*/ 305 w 326"/>
                  <a:gd name="T1" fmla="*/ 0 h 96"/>
                  <a:gd name="T2" fmla="*/ 0 w 326"/>
                  <a:gd name="T3" fmla="*/ 22 h 96"/>
                  <a:gd name="T4" fmla="*/ 21 w 326"/>
                  <a:gd name="T5" fmla="*/ 96 h 96"/>
                  <a:gd name="T6" fmla="*/ 326 w 326"/>
                  <a:gd name="T7" fmla="*/ 74 h 96"/>
                  <a:gd name="T8" fmla="*/ 34 w 326"/>
                  <a:gd name="T9" fmla="*/ 75 h 96"/>
                  <a:gd name="T10" fmla="*/ 23 w 326"/>
                  <a:gd name="T11" fmla="*/ 64 h 96"/>
                  <a:gd name="T12" fmla="*/ 34 w 326"/>
                  <a:gd name="T13" fmla="*/ 75 h 96"/>
                  <a:gd name="T14" fmla="*/ 23 w 326"/>
                  <a:gd name="T15" fmla="*/ 53 h 96"/>
                  <a:gd name="T16" fmla="*/ 34 w 326"/>
                  <a:gd name="T17" fmla="*/ 42 h 96"/>
                  <a:gd name="T18" fmla="*/ 34 w 326"/>
                  <a:gd name="T19" fmla="*/ 30 h 96"/>
                  <a:gd name="T20" fmla="*/ 23 w 326"/>
                  <a:gd name="T21" fmla="*/ 19 h 96"/>
                  <a:gd name="T22" fmla="*/ 34 w 326"/>
                  <a:gd name="T23" fmla="*/ 30 h 96"/>
                  <a:gd name="T24" fmla="*/ 47 w 326"/>
                  <a:gd name="T25" fmla="*/ 75 h 96"/>
                  <a:gd name="T26" fmla="*/ 58 w 326"/>
                  <a:gd name="T27" fmla="*/ 64 h 96"/>
                  <a:gd name="T28" fmla="*/ 58 w 326"/>
                  <a:gd name="T29" fmla="*/ 53 h 96"/>
                  <a:gd name="T30" fmla="*/ 47 w 326"/>
                  <a:gd name="T31" fmla="*/ 42 h 96"/>
                  <a:gd name="T32" fmla="*/ 58 w 326"/>
                  <a:gd name="T33" fmla="*/ 53 h 96"/>
                  <a:gd name="T34" fmla="*/ 47 w 326"/>
                  <a:gd name="T35" fmla="*/ 30 h 96"/>
                  <a:gd name="T36" fmla="*/ 58 w 326"/>
                  <a:gd name="T37" fmla="*/ 19 h 96"/>
                  <a:gd name="T38" fmla="*/ 82 w 326"/>
                  <a:gd name="T39" fmla="*/ 75 h 96"/>
                  <a:gd name="T40" fmla="*/ 71 w 326"/>
                  <a:gd name="T41" fmla="*/ 64 h 96"/>
                  <a:gd name="T42" fmla="*/ 82 w 326"/>
                  <a:gd name="T43" fmla="*/ 75 h 96"/>
                  <a:gd name="T44" fmla="*/ 71 w 326"/>
                  <a:gd name="T45" fmla="*/ 53 h 96"/>
                  <a:gd name="T46" fmla="*/ 82 w 326"/>
                  <a:gd name="T47" fmla="*/ 42 h 96"/>
                  <a:gd name="T48" fmla="*/ 82 w 326"/>
                  <a:gd name="T49" fmla="*/ 30 h 96"/>
                  <a:gd name="T50" fmla="*/ 71 w 326"/>
                  <a:gd name="T51" fmla="*/ 19 h 96"/>
                  <a:gd name="T52" fmla="*/ 82 w 326"/>
                  <a:gd name="T53" fmla="*/ 30 h 96"/>
                  <a:gd name="T54" fmla="*/ 95 w 326"/>
                  <a:gd name="T55" fmla="*/ 75 h 96"/>
                  <a:gd name="T56" fmla="*/ 106 w 326"/>
                  <a:gd name="T57" fmla="*/ 64 h 96"/>
                  <a:gd name="T58" fmla="*/ 106 w 326"/>
                  <a:gd name="T59" fmla="*/ 53 h 96"/>
                  <a:gd name="T60" fmla="*/ 95 w 326"/>
                  <a:gd name="T61" fmla="*/ 42 h 96"/>
                  <a:gd name="T62" fmla="*/ 106 w 326"/>
                  <a:gd name="T63" fmla="*/ 53 h 96"/>
                  <a:gd name="T64" fmla="*/ 95 w 326"/>
                  <a:gd name="T65" fmla="*/ 30 h 96"/>
                  <a:gd name="T66" fmla="*/ 106 w 326"/>
                  <a:gd name="T67" fmla="*/ 19 h 96"/>
                  <a:gd name="T68" fmla="*/ 130 w 326"/>
                  <a:gd name="T69" fmla="*/ 75 h 96"/>
                  <a:gd name="T70" fmla="*/ 119 w 326"/>
                  <a:gd name="T71" fmla="*/ 64 h 96"/>
                  <a:gd name="T72" fmla="*/ 130 w 326"/>
                  <a:gd name="T73" fmla="*/ 75 h 96"/>
                  <a:gd name="T74" fmla="*/ 119 w 326"/>
                  <a:gd name="T75" fmla="*/ 53 h 96"/>
                  <a:gd name="T76" fmla="*/ 130 w 326"/>
                  <a:gd name="T77" fmla="*/ 42 h 96"/>
                  <a:gd name="T78" fmla="*/ 130 w 326"/>
                  <a:gd name="T79" fmla="*/ 30 h 96"/>
                  <a:gd name="T80" fmla="*/ 119 w 326"/>
                  <a:gd name="T81" fmla="*/ 19 h 96"/>
                  <a:gd name="T82" fmla="*/ 130 w 326"/>
                  <a:gd name="T83" fmla="*/ 30 h 96"/>
                  <a:gd name="T84" fmla="*/ 144 w 326"/>
                  <a:gd name="T85" fmla="*/ 75 h 96"/>
                  <a:gd name="T86" fmla="*/ 155 w 326"/>
                  <a:gd name="T87" fmla="*/ 64 h 96"/>
                  <a:gd name="T88" fmla="*/ 155 w 326"/>
                  <a:gd name="T89" fmla="*/ 53 h 96"/>
                  <a:gd name="T90" fmla="*/ 144 w 326"/>
                  <a:gd name="T91" fmla="*/ 42 h 96"/>
                  <a:gd name="T92" fmla="*/ 155 w 326"/>
                  <a:gd name="T93" fmla="*/ 53 h 96"/>
                  <a:gd name="T94" fmla="*/ 144 w 326"/>
                  <a:gd name="T95" fmla="*/ 30 h 96"/>
                  <a:gd name="T96" fmla="*/ 155 w 326"/>
                  <a:gd name="T97" fmla="*/ 19 h 96"/>
                  <a:gd name="T98" fmla="*/ 179 w 326"/>
                  <a:gd name="T99" fmla="*/ 75 h 96"/>
                  <a:gd name="T100" fmla="*/ 168 w 326"/>
                  <a:gd name="T101" fmla="*/ 64 h 96"/>
                  <a:gd name="T102" fmla="*/ 179 w 326"/>
                  <a:gd name="T103" fmla="*/ 75 h 96"/>
                  <a:gd name="T104" fmla="*/ 168 w 326"/>
                  <a:gd name="T105" fmla="*/ 53 h 96"/>
                  <a:gd name="T106" fmla="*/ 179 w 326"/>
                  <a:gd name="T107" fmla="*/ 42 h 96"/>
                  <a:gd name="T108" fmla="*/ 179 w 326"/>
                  <a:gd name="T109" fmla="*/ 30 h 96"/>
                  <a:gd name="T110" fmla="*/ 168 w 326"/>
                  <a:gd name="T111" fmla="*/ 19 h 96"/>
                  <a:gd name="T112" fmla="*/ 179 w 326"/>
                  <a:gd name="T113" fmla="*/ 30 h 96"/>
                  <a:gd name="T114" fmla="*/ 252 w 326"/>
                  <a:gd name="T115" fmla="*/ 47 h 96"/>
                  <a:gd name="T116" fmla="*/ 296 w 326"/>
                  <a:gd name="T117" fmla="*/ 4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96">
                    <a:moveTo>
                      <a:pt x="326" y="22"/>
                    </a:moveTo>
                    <a:cubicBezTo>
                      <a:pt x="326" y="10"/>
                      <a:pt x="317" y="0"/>
                      <a:pt x="305" y="0"/>
                    </a:cubicBezTo>
                    <a:cubicBezTo>
                      <a:pt x="21" y="0"/>
                      <a:pt x="21" y="0"/>
                      <a:pt x="21" y="0"/>
                    </a:cubicBezTo>
                    <a:cubicBezTo>
                      <a:pt x="9" y="0"/>
                      <a:pt x="0" y="10"/>
                      <a:pt x="0" y="22"/>
                    </a:cubicBezTo>
                    <a:cubicBezTo>
                      <a:pt x="0" y="74"/>
                      <a:pt x="0" y="74"/>
                      <a:pt x="0" y="74"/>
                    </a:cubicBezTo>
                    <a:cubicBezTo>
                      <a:pt x="0" y="86"/>
                      <a:pt x="9" y="96"/>
                      <a:pt x="21" y="96"/>
                    </a:cubicBezTo>
                    <a:cubicBezTo>
                      <a:pt x="305" y="96"/>
                      <a:pt x="305" y="96"/>
                      <a:pt x="305" y="96"/>
                    </a:cubicBezTo>
                    <a:cubicBezTo>
                      <a:pt x="317" y="96"/>
                      <a:pt x="326" y="86"/>
                      <a:pt x="326" y="74"/>
                    </a:cubicBezTo>
                    <a:lnTo>
                      <a:pt x="326" y="22"/>
                    </a:lnTo>
                    <a:close/>
                    <a:moveTo>
                      <a:pt x="34" y="75"/>
                    </a:moveTo>
                    <a:cubicBezTo>
                      <a:pt x="23" y="75"/>
                      <a:pt x="23" y="75"/>
                      <a:pt x="23" y="75"/>
                    </a:cubicBezTo>
                    <a:cubicBezTo>
                      <a:pt x="23" y="64"/>
                      <a:pt x="23" y="64"/>
                      <a:pt x="23" y="64"/>
                    </a:cubicBezTo>
                    <a:cubicBezTo>
                      <a:pt x="34" y="64"/>
                      <a:pt x="34" y="64"/>
                      <a:pt x="34" y="64"/>
                    </a:cubicBezTo>
                    <a:lnTo>
                      <a:pt x="34" y="75"/>
                    </a:lnTo>
                    <a:close/>
                    <a:moveTo>
                      <a:pt x="34" y="53"/>
                    </a:moveTo>
                    <a:cubicBezTo>
                      <a:pt x="23" y="53"/>
                      <a:pt x="23" y="53"/>
                      <a:pt x="23" y="53"/>
                    </a:cubicBezTo>
                    <a:cubicBezTo>
                      <a:pt x="23" y="42"/>
                      <a:pt x="23" y="42"/>
                      <a:pt x="23" y="42"/>
                    </a:cubicBezTo>
                    <a:cubicBezTo>
                      <a:pt x="34" y="42"/>
                      <a:pt x="34" y="42"/>
                      <a:pt x="34" y="42"/>
                    </a:cubicBezTo>
                    <a:lnTo>
                      <a:pt x="34" y="53"/>
                    </a:lnTo>
                    <a:close/>
                    <a:moveTo>
                      <a:pt x="34" y="30"/>
                    </a:moveTo>
                    <a:cubicBezTo>
                      <a:pt x="23" y="30"/>
                      <a:pt x="23" y="30"/>
                      <a:pt x="23" y="30"/>
                    </a:cubicBezTo>
                    <a:cubicBezTo>
                      <a:pt x="23" y="19"/>
                      <a:pt x="23" y="19"/>
                      <a:pt x="23" y="19"/>
                    </a:cubicBezTo>
                    <a:cubicBezTo>
                      <a:pt x="34" y="19"/>
                      <a:pt x="34" y="19"/>
                      <a:pt x="34" y="19"/>
                    </a:cubicBezTo>
                    <a:lnTo>
                      <a:pt x="34" y="30"/>
                    </a:lnTo>
                    <a:close/>
                    <a:moveTo>
                      <a:pt x="58" y="75"/>
                    </a:moveTo>
                    <a:cubicBezTo>
                      <a:pt x="47" y="75"/>
                      <a:pt x="47" y="75"/>
                      <a:pt x="47" y="75"/>
                    </a:cubicBezTo>
                    <a:cubicBezTo>
                      <a:pt x="47" y="64"/>
                      <a:pt x="47" y="64"/>
                      <a:pt x="47" y="64"/>
                    </a:cubicBezTo>
                    <a:cubicBezTo>
                      <a:pt x="58" y="64"/>
                      <a:pt x="58" y="64"/>
                      <a:pt x="58" y="64"/>
                    </a:cubicBezTo>
                    <a:lnTo>
                      <a:pt x="58" y="75"/>
                    </a:lnTo>
                    <a:close/>
                    <a:moveTo>
                      <a:pt x="58" y="53"/>
                    </a:moveTo>
                    <a:cubicBezTo>
                      <a:pt x="47" y="53"/>
                      <a:pt x="47" y="53"/>
                      <a:pt x="47" y="53"/>
                    </a:cubicBezTo>
                    <a:cubicBezTo>
                      <a:pt x="47" y="42"/>
                      <a:pt x="47" y="42"/>
                      <a:pt x="47" y="42"/>
                    </a:cubicBezTo>
                    <a:cubicBezTo>
                      <a:pt x="58" y="42"/>
                      <a:pt x="58" y="42"/>
                      <a:pt x="58" y="42"/>
                    </a:cubicBezTo>
                    <a:lnTo>
                      <a:pt x="58" y="53"/>
                    </a:lnTo>
                    <a:close/>
                    <a:moveTo>
                      <a:pt x="58" y="30"/>
                    </a:moveTo>
                    <a:cubicBezTo>
                      <a:pt x="47" y="30"/>
                      <a:pt x="47" y="30"/>
                      <a:pt x="47" y="30"/>
                    </a:cubicBezTo>
                    <a:cubicBezTo>
                      <a:pt x="47" y="19"/>
                      <a:pt x="47" y="19"/>
                      <a:pt x="47" y="19"/>
                    </a:cubicBezTo>
                    <a:cubicBezTo>
                      <a:pt x="58" y="19"/>
                      <a:pt x="58" y="19"/>
                      <a:pt x="58" y="19"/>
                    </a:cubicBezTo>
                    <a:lnTo>
                      <a:pt x="58" y="30"/>
                    </a:lnTo>
                    <a:close/>
                    <a:moveTo>
                      <a:pt x="82" y="75"/>
                    </a:moveTo>
                    <a:cubicBezTo>
                      <a:pt x="71" y="75"/>
                      <a:pt x="71" y="75"/>
                      <a:pt x="71" y="75"/>
                    </a:cubicBezTo>
                    <a:cubicBezTo>
                      <a:pt x="71" y="64"/>
                      <a:pt x="71" y="64"/>
                      <a:pt x="71" y="64"/>
                    </a:cubicBezTo>
                    <a:cubicBezTo>
                      <a:pt x="82" y="64"/>
                      <a:pt x="82" y="64"/>
                      <a:pt x="82" y="64"/>
                    </a:cubicBezTo>
                    <a:lnTo>
                      <a:pt x="82" y="75"/>
                    </a:lnTo>
                    <a:close/>
                    <a:moveTo>
                      <a:pt x="82" y="53"/>
                    </a:moveTo>
                    <a:cubicBezTo>
                      <a:pt x="71" y="53"/>
                      <a:pt x="71" y="53"/>
                      <a:pt x="71" y="53"/>
                    </a:cubicBezTo>
                    <a:cubicBezTo>
                      <a:pt x="71" y="42"/>
                      <a:pt x="71" y="42"/>
                      <a:pt x="71" y="42"/>
                    </a:cubicBezTo>
                    <a:cubicBezTo>
                      <a:pt x="82" y="42"/>
                      <a:pt x="82" y="42"/>
                      <a:pt x="82" y="42"/>
                    </a:cubicBezTo>
                    <a:lnTo>
                      <a:pt x="82" y="53"/>
                    </a:lnTo>
                    <a:close/>
                    <a:moveTo>
                      <a:pt x="82" y="30"/>
                    </a:moveTo>
                    <a:cubicBezTo>
                      <a:pt x="71" y="30"/>
                      <a:pt x="71" y="30"/>
                      <a:pt x="71" y="30"/>
                    </a:cubicBezTo>
                    <a:cubicBezTo>
                      <a:pt x="71" y="19"/>
                      <a:pt x="71" y="19"/>
                      <a:pt x="71" y="19"/>
                    </a:cubicBezTo>
                    <a:cubicBezTo>
                      <a:pt x="82" y="19"/>
                      <a:pt x="82" y="19"/>
                      <a:pt x="82" y="19"/>
                    </a:cubicBezTo>
                    <a:lnTo>
                      <a:pt x="82" y="30"/>
                    </a:lnTo>
                    <a:close/>
                    <a:moveTo>
                      <a:pt x="106" y="75"/>
                    </a:moveTo>
                    <a:cubicBezTo>
                      <a:pt x="95" y="75"/>
                      <a:pt x="95" y="75"/>
                      <a:pt x="95" y="75"/>
                    </a:cubicBezTo>
                    <a:cubicBezTo>
                      <a:pt x="95" y="64"/>
                      <a:pt x="95" y="64"/>
                      <a:pt x="95" y="64"/>
                    </a:cubicBezTo>
                    <a:cubicBezTo>
                      <a:pt x="106" y="64"/>
                      <a:pt x="106" y="64"/>
                      <a:pt x="106" y="64"/>
                    </a:cubicBezTo>
                    <a:lnTo>
                      <a:pt x="106" y="75"/>
                    </a:lnTo>
                    <a:close/>
                    <a:moveTo>
                      <a:pt x="106" y="53"/>
                    </a:moveTo>
                    <a:cubicBezTo>
                      <a:pt x="95" y="53"/>
                      <a:pt x="95" y="53"/>
                      <a:pt x="95" y="53"/>
                    </a:cubicBezTo>
                    <a:cubicBezTo>
                      <a:pt x="95" y="42"/>
                      <a:pt x="95" y="42"/>
                      <a:pt x="95" y="42"/>
                    </a:cubicBezTo>
                    <a:cubicBezTo>
                      <a:pt x="106" y="42"/>
                      <a:pt x="106" y="42"/>
                      <a:pt x="106" y="42"/>
                    </a:cubicBezTo>
                    <a:lnTo>
                      <a:pt x="106" y="53"/>
                    </a:lnTo>
                    <a:close/>
                    <a:moveTo>
                      <a:pt x="106" y="30"/>
                    </a:moveTo>
                    <a:cubicBezTo>
                      <a:pt x="95" y="30"/>
                      <a:pt x="95" y="30"/>
                      <a:pt x="95" y="30"/>
                    </a:cubicBezTo>
                    <a:cubicBezTo>
                      <a:pt x="95" y="19"/>
                      <a:pt x="95" y="19"/>
                      <a:pt x="95" y="19"/>
                    </a:cubicBezTo>
                    <a:cubicBezTo>
                      <a:pt x="106" y="19"/>
                      <a:pt x="106" y="19"/>
                      <a:pt x="106" y="19"/>
                    </a:cubicBezTo>
                    <a:lnTo>
                      <a:pt x="106" y="30"/>
                    </a:lnTo>
                    <a:close/>
                    <a:moveTo>
                      <a:pt x="130" y="75"/>
                    </a:moveTo>
                    <a:cubicBezTo>
                      <a:pt x="119" y="75"/>
                      <a:pt x="119" y="75"/>
                      <a:pt x="119" y="75"/>
                    </a:cubicBezTo>
                    <a:cubicBezTo>
                      <a:pt x="119" y="64"/>
                      <a:pt x="119" y="64"/>
                      <a:pt x="119" y="64"/>
                    </a:cubicBezTo>
                    <a:cubicBezTo>
                      <a:pt x="130" y="64"/>
                      <a:pt x="130" y="64"/>
                      <a:pt x="130" y="64"/>
                    </a:cubicBezTo>
                    <a:lnTo>
                      <a:pt x="130" y="75"/>
                    </a:lnTo>
                    <a:close/>
                    <a:moveTo>
                      <a:pt x="130" y="53"/>
                    </a:moveTo>
                    <a:cubicBezTo>
                      <a:pt x="119" y="53"/>
                      <a:pt x="119" y="53"/>
                      <a:pt x="119" y="53"/>
                    </a:cubicBezTo>
                    <a:cubicBezTo>
                      <a:pt x="119" y="42"/>
                      <a:pt x="119" y="42"/>
                      <a:pt x="119" y="42"/>
                    </a:cubicBezTo>
                    <a:cubicBezTo>
                      <a:pt x="130" y="42"/>
                      <a:pt x="130" y="42"/>
                      <a:pt x="130" y="42"/>
                    </a:cubicBezTo>
                    <a:lnTo>
                      <a:pt x="130" y="53"/>
                    </a:lnTo>
                    <a:close/>
                    <a:moveTo>
                      <a:pt x="130" y="30"/>
                    </a:moveTo>
                    <a:cubicBezTo>
                      <a:pt x="119" y="30"/>
                      <a:pt x="119" y="30"/>
                      <a:pt x="119" y="30"/>
                    </a:cubicBezTo>
                    <a:cubicBezTo>
                      <a:pt x="119" y="19"/>
                      <a:pt x="119" y="19"/>
                      <a:pt x="119" y="19"/>
                    </a:cubicBezTo>
                    <a:cubicBezTo>
                      <a:pt x="130" y="19"/>
                      <a:pt x="130" y="19"/>
                      <a:pt x="130" y="19"/>
                    </a:cubicBezTo>
                    <a:lnTo>
                      <a:pt x="130" y="30"/>
                    </a:lnTo>
                    <a:close/>
                    <a:moveTo>
                      <a:pt x="155" y="75"/>
                    </a:moveTo>
                    <a:cubicBezTo>
                      <a:pt x="144" y="75"/>
                      <a:pt x="144" y="75"/>
                      <a:pt x="144" y="75"/>
                    </a:cubicBezTo>
                    <a:cubicBezTo>
                      <a:pt x="144" y="64"/>
                      <a:pt x="144" y="64"/>
                      <a:pt x="144" y="64"/>
                    </a:cubicBezTo>
                    <a:cubicBezTo>
                      <a:pt x="155" y="64"/>
                      <a:pt x="155" y="64"/>
                      <a:pt x="155" y="64"/>
                    </a:cubicBezTo>
                    <a:lnTo>
                      <a:pt x="155" y="75"/>
                    </a:lnTo>
                    <a:close/>
                    <a:moveTo>
                      <a:pt x="155" y="53"/>
                    </a:moveTo>
                    <a:cubicBezTo>
                      <a:pt x="144" y="53"/>
                      <a:pt x="144" y="53"/>
                      <a:pt x="144" y="53"/>
                    </a:cubicBezTo>
                    <a:cubicBezTo>
                      <a:pt x="144" y="42"/>
                      <a:pt x="144" y="42"/>
                      <a:pt x="144" y="42"/>
                    </a:cubicBezTo>
                    <a:cubicBezTo>
                      <a:pt x="155" y="42"/>
                      <a:pt x="155" y="42"/>
                      <a:pt x="155" y="42"/>
                    </a:cubicBezTo>
                    <a:lnTo>
                      <a:pt x="155" y="53"/>
                    </a:lnTo>
                    <a:close/>
                    <a:moveTo>
                      <a:pt x="155" y="30"/>
                    </a:moveTo>
                    <a:cubicBezTo>
                      <a:pt x="144" y="30"/>
                      <a:pt x="144" y="30"/>
                      <a:pt x="144" y="30"/>
                    </a:cubicBezTo>
                    <a:cubicBezTo>
                      <a:pt x="144" y="19"/>
                      <a:pt x="144" y="19"/>
                      <a:pt x="144" y="19"/>
                    </a:cubicBezTo>
                    <a:cubicBezTo>
                      <a:pt x="155" y="19"/>
                      <a:pt x="155" y="19"/>
                      <a:pt x="155" y="19"/>
                    </a:cubicBezTo>
                    <a:lnTo>
                      <a:pt x="155" y="30"/>
                    </a:lnTo>
                    <a:close/>
                    <a:moveTo>
                      <a:pt x="179" y="75"/>
                    </a:moveTo>
                    <a:cubicBezTo>
                      <a:pt x="168" y="75"/>
                      <a:pt x="168" y="75"/>
                      <a:pt x="168" y="75"/>
                    </a:cubicBezTo>
                    <a:cubicBezTo>
                      <a:pt x="168" y="64"/>
                      <a:pt x="168" y="64"/>
                      <a:pt x="168" y="64"/>
                    </a:cubicBezTo>
                    <a:cubicBezTo>
                      <a:pt x="179" y="64"/>
                      <a:pt x="179" y="64"/>
                      <a:pt x="179" y="64"/>
                    </a:cubicBezTo>
                    <a:lnTo>
                      <a:pt x="179" y="75"/>
                    </a:lnTo>
                    <a:close/>
                    <a:moveTo>
                      <a:pt x="179" y="53"/>
                    </a:moveTo>
                    <a:cubicBezTo>
                      <a:pt x="168" y="53"/>
                      <a:pt x="168" y="53"/>
                      <a:pt x="168" y="53"/>
                    </a:cubicBezTo>
                    <a:cubicBezTo>
                      <a:pt x="168" y="42"/>
                      <a:pt x="168" y="42"/>
                      <a:pt x="168" y="42"/>
                    </a:cubicBezTo>
                    <a:cubicBezTo>
                      <a:pt x="179" y="42"/>
                      <a:pt x="179" y="42"/>
                      <a:pt x="179" y="42"/>
                    </a:cubicBezTo>
                    <a:lnTo>
                      <a:pt x="179" y="53"/>
                    </a:lnTo>
                    <a:close/>
                    <a:moveTo>
                      <a:pt x="179" y="30"/>
                    </a:moveTo>
                    <a:cubicBezTo>
                      <a:pt x="168" y="30"/>
                      <a:pt x="168" y="30"/>
                      <a:pt x="168" y="30"/>
                    </a:cubicBezTo>
                    <a:cubicBezTo>
                      <a:pt x="168" y="19"/>
                      <a:pt x="168" y="19"/>
                      <a:pt x="168" y="19"/>
                    </a:cubicBezTo>
                    <a:cubicBezTo>
                      <a:pt x="179" y="19"/>
                      <a:pt x="179" y="19"/>
                      <a:pt x="179" y="19"/>
                    </a:cubicBezTo>
                    <a:lnTo>
                      <a:pt x="179" y="30"/>
                    </a:lnTo>
                    <a:close/>
                    <a:moveTo>
                      <a:pt x="274" y="69"/>
                    </a:moveTo>
                    <a:cubicBezTo>
                      <a:pt x="262" y="69"/>
                      <a:pt x="252" y="59"/>
                      <a:pt x="252" y="47"/>
                    </a:cubicBezTo>
                    <a:cubicBezTo>
                      <a:pt x="252" y="35"/>
                      <a:pt x="262" y="25"/>
                      <a:pt x="274" y="25"/>
                    </a:cubicBezTo>
                    <a:cubicBezTo>
                      <a:pt x="286" y="25"/>
                      <a:pt x="296" y="35"/>
                      <a:pt x="296" y="47"/>
                    </a:cubicBezTo>
                    <a:cubicBezTo>
                      <a:pt x="296" y="59"/>
                      <a:pt x="286" y="69"/>
                      <a:pt x="274" y="6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06"/>
                <a:endParaRPr lang="en-US">
                  <a:solidFill>
                    <a:srgbClr val="505050"/>
                  </a:solidFill>
                  <a:latin typeface="Segoe UI"/>
                </a:endParaRPr>
              </a:p>
            </p:txBody>
          </p:sp>
          <p:sp>
            <p:nvSpPr>
              <p:cNvPr id="102" name="Freeform 14"/>
              <p:cNvSpPr>
                <a:spLocks noEditPoints="1"/>
              </p:cNvSpPr>
              <p:nvPr/>
            </p:nvSpPr>
            <p:spPr bwMode="auto">
              <a:xfrm>
                <a:off x="5500573" y="3177009"/>
                <a:ext cx="528127" cy="154094"/>
              </a:xfrm>
              <a:custGeom>
                <a:avLst/>
                <a:gdLst>
                  <a:gd name="T0" fmla="*/ 305 w 326"/>
                  <a:gd name="T1" fmla="*/ 0 h 95"/>
                  <a:gd name="T2" fmla="*/ 0 w 326"/>
                  <a:gd name="T3" fmla="*/ 21 h 95"/>
                  <a:gd name="T4" fmla="*/ 21 w 326"/>
                  <a:gd name="T5" fmla="*/ 95 h 95"/>
                  <a:gd name="T6" fmla="*/ 326 w 326"/>
                  <a:gd name="T7" fmla="*/ 73 h 95"/>
                  <a:gd name="T8" fmla="*/ 34 w 326"/>
                  <a:gd name="T9" fmla="*/ 74 h 95"/>
                  <a:gd name="T10" fmla="*/ 23 w 326"/>
                  <a:gd name="T11" fmla="*/ 63 h 95"/>
                  <a:gd name="T12" fmla="*/ 34 w 326"/>
                  <a:gd name="T13" fmla="*/ 74 h 95"/>
                  <a:gd name="T14" fmla="*/ 23 w 326"/>
                  <a:gd name="T15" fmla="*/ 52 h 95"/>
                  <a:gd name="T16" fmla="*/ 34 w 326"/>
                  <a:gd name="T17" fmla="*/ 41 h 95"/>
                  <a:gd name="T18" fmla="*/ 34 w 326"/>
                  <a:gd name="T19" fmla="*/ 30 h 95"/>
                  <a:gd name="T20" fmla="*/ 23 w 326"/>
                  <a:gd name="T21" fmla="*/ 18 h 95"/>
                  <a:gd name="T22" fmla="*/ 34 w 326"/>
                  <a:gd name="T23" fmla="*/ 30 h 95"/>
                  <a:gd name="T24" fmla="*/ 47 w 326"/>
                  <a:gd name="T25" fmla="*/ 74 h 95"/>
                  <a:gd name="T26" fmla="*/ 58 w 326"/>
                  <a:gd name="T27" fmla="*/ 63 h 95"/>
                  <a:gd name="T28" fmla="*/ 58 w 326"/>
                  <a:gd name="T29" fmla="*/ 52 h 95"/>
                  <a:gd name="T30" fmla="*/ 47 w 326"/>
                  <a:gd name="T31" fmla="*/ 41 h 95"/>
                  <a:gd name="T32" fmla="*/ 58 w 326"/>
                  <a:gd name="T33" fmla="*/ 52 h 95"/>
                  <a:gd name="T34" fmla="*/ 47 w 326"/>
                  <a:gd name="T35" fmla="*/ 30 h 95"/>
                  <a:gd name="T36" fmla="*/ 58 w 326"/>
                  <a:gd name="T37" fmla="*/ 18 h 95"/>
                  <a:gd name="T38" fmla="*/ 82 w 326"/>
                  <a:gd name="T39" fmla="*/ 74 h 95"/>
                  <a:gd name="T40" fmla="*/ 71 w 326"/>
                  <a:gd name="T41" fmla="*/ 63 h 95"/>
                  <a:gd name="T42" fmla="*/ 82 w 326"/>
                  <a:gd name="T43" fmla="*/ 74 h 95"/>
                  <a:gd name="T44" fmla="*/ 71 w 326"/>
                  <a:gd name="T45" fmla="*/ 52 h 95"/>
                  <a:gd name="T46" fmla="*/ 82 w 326"/>
                  <a:gd name="T47" fmla="*/ 41 h 95"/>
                  <a:gd name="T48" fmla="*/ 82 w 326"/>
                  <a:gd name="T49" fmla="*/ 30 h 95"/>
                  <a:gd name="T50" fmla="*/ 71 w 326"/>
                  <a:gd name="T51" fmla="*/ 18 h 95"/>
                  <a:gd name="T52" fmla="*/ 82 w 326"/>
                  <a:gd name="T53" fmla="*/ 30 h 95"/>
                  <a:gd name="T54" fmla="*/ 95 w 326"/>
                  <a:gd name="T55" fmla="*/ 74 h 95"/>
                  <a:gd name="T56" fmla="*/ 106 w 326"/>
                  <a:gd name="T57" fmla="*/ 63 h 95"/>
                  <a:gd name="T58" fmla="*/ 106 w 326"/>
                  <a:gd name="T59" fmla="*/ 52 h 95"/>
                  <a:gd name="T60" fmla="*/ 95 w 326"/>
                  <a:gd name="T61" fmla="*/ 41 h 95"/>
                  <a:gd name="T62" fmla="*/ 106 w 326"/>
                  <a:gd name="T63" fmla="*/ 52 h 95"/>
                  <a:gd name="T64" fmla="*/ 95 w 326"/>
                  <a:gd name="T65" fmla="*/ 30 h 95"/>
                  <a:gd name="T66" fmla="*/ 106 w 326"/>
                  <a:gd name="T67" fmla="*/ 18 h 95"/>
                  <a:gd name="T68" fmla="*/ 130 w 326"/>
                  <a:gd name="T69" fmla="*/ 74 h 95"/>
                  <a:gd name="T70" fmla="*/ 119 w 326"/>
                  <a:gd name="T71" fmla="*/ 63 h 95"/>
                  <a:gd name="T72" fmla="*/ 130 w 326"/>
                  <a:gd name="T73" fmla="*/ 74 h 95"/>
                  <a:gd name="T74" fmla="*/ 119 w 326"/>
                  <a:gd name="T75" fmla="*/ 52 h 95"/>
                  <a:gd name="T76" fmla="*/ 130 w 326"/>
                  <a:gd name="T77" fmla="*/ 41 h 95"/>
                  <a:gd name="T78" fmla="*/ 130 w 326"/>
                  <a:gd name="T79" fmla="*/ 30 h 95"/>
                  <a:gd name="T80" fmla="*/ 119 w 326"/>
                  <a:gd name="T81" fmla="*/ 18 h 95"/>
                  <a:gd name="T82" fmla="*/ 130 w 326"/>
                  <a:gd name="T83" fmla="*/ 30 h 95"/>
                  <a:gd name="T84" fmla="*/ 144 w 326"/>
                  <a:gd name="T85" fmla="*/ 74 h 95"/>
                  <a:gd name="T86" fmla="*/ 155 w 326"/>
                  <a:gd name="T87" fmla="*/ 63 h 95"/>
                  <a:gd name="T88" fmla="*/ 155 w 326"/>
                  <a:gd name="T89" fmla="*/ 52 h 95"/>
                  <a:gd name="T90" fmla="*/ 144 w 326"/>
                  <a:gd name="T91" fmla="*/ 41 h 95"/>
                  <a:gd name="T92" fmla="*/ 155 w 326"/>
                  <a:gd name="T93" fmla="*/ 52 h 95"/>
                  <a:gd name="T94" fmla="*/ 144 w 326"/>
                  <a:gd name="T95" fmla="*/ 30 h 95"/>
                  <a:gd name="T96" fmla="*/ 155 w 326"/>
                  <a:gd name="T97" fmla="*/ 18 h 95"/>
                  <a:gd name="T98" fmla="*/ 179 w 326"/>
                  <a:gd name="T99" fmla="*/ 74 h 95"/>
                  <a:gd name="T100" fmla="*/ 168 w 326"/>
                  <a:gd name="T101" fmla="*/ 63 h 95"/>
                  <a:gd name="T102" fmla="*/ 179 w 326"/>
                  <a:gd name="T103" fmla="*/ 74 h 95"/>
                  <a:gd name="T104" fmla="*/ 168 w 326"/>
                  <a:gd name="T105" fmla="*/ 52 h 95"/>
                  <a:gd name="T106" fmla="*/ 179 w 326"/>
                  <a:gd name="T107" fmla="*/ 41 h 95"/>
                  <a:gd name="T108" fmla="*/ 179 w 326"/>
                  <a:gd name="T109" fmla="*/ 30 h 95"/>
                  <a:gd name="T110" fmla="*/ 168 w 326"/>
                  <a:gd name="T111" fmla="*/ 18 h 95"/>
                  <a:gd name="T112" fmla="*/ 179 w 326"/>
                  <a:gd name="T113" fmla="*/ 30 h 95"/>
                  <a:gd name="T114" fmla="*/ 252 w 326"/>
                  <a:gd name="T115" fmla="*/ 46 h 95"/>
                  <a:gd name="T116" fmla="*/ 296 w 326"/>
                  <a:gd name="T117" fmla="*/ 4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95">
                    <a:moveTo>
                      <a:pt x="326" y="21"/>
                    </a:moveTo>
                    <a:cubicBezTo>
                      <a:pt x="326" y="9"/>
                      <a:pt x="317" y="0"/>
                      <a:pt x="305" y="0"/>
                    </a:cubicBezTo>
                    <a:cubicBezTo>
                      <a:pt x="21" y="0"/>
                      <a:pt x="21" y="0"/>
                      <a:pt x="21" y="0"/>
                    </a:cubicBezTo>
                    <a:cubicBezTo>
                      <a:pt x="9" y="0"/>
                      <a:pt x="0" y="9"/>
                      <a:pt x="0" y="21"/>
                    </a:cubicBezTo>
                    <a:cubicBezTo>
                      <a:pt x="0" y="73"/>
                      <a:pt x="0" y="73"/>
                      <a:pt x="0" y="73"/>
                    </a:cubicBezTo>
                    <a:cubicBezTo>
                      <a:pt x="0" y="85"/>
                      <a:pt x="9" y="95"/>
                      <a:pt x="21" y="95"/>
                    </a:cubicBezTo>
                    <a:cubicBezTo>
                      <a:pt x="305" y="95"/>
                      <a:pt x="305" y="95"/>
                      <a:pt x="305" y="95"/>
                    </a:cubicBezTo>
                    <a:cubicBezTo>
                      <a:pt x="317" y="95"/>
                      <a:pt x="326" y="85"/>
                      <a:pt x="326" y="73"/>
                    </a:cubicBezTo>
                    <a:lnTo>
                      <a:pt x="326" y="21"/>
                    </a:lnTo>
                    <a:close/>
                    <a:moveTo>
                      <a:pt x="34" y="74"/>
                    </a:moveTo>
                    <a:cubicBezTo>
                      <a:pt x="23" y="74"/>
                      <a:pt x="23" y="74"/>
                      <a:pt x="23" y="74"/>
                    </a:cubicBezTo>
                    <a:cubicBezTo>
                      <a:pt x="23" y="63"/>
                      <a:pt x="23" y="63"/>
                      <a:pt x="23" y="63"/>
                    </a:cubicBezTo>
                    <a:cubicBezTo>
                      <a:pt x="34" y="63"/>
                      <a:pt x="34" y="63"/>
                      <a:pt x="34" y="63"/>
                    </a:cubicBezTo>
                    <a:lnTo>
                      <a:pt x="34" y="74"/>
                    </a:lnTo>
                    <a:close/>
                    <a:moveTo>
                      <a:pt x="34" y="52"/>
                    </a:moveTo>
                    <a:cubicBezTo>
                      <a:pt x="23" y="52"/>
                      <a:pt x="23" y="52"/>
                      <a:pt x="23" y="52"/>
                    </a:cubicBezTo>
                    <a:cubicBezTo>
                      <a:pt x="23" y="41"/>
                      <a:pt x="23" y="41"/>
                      <a:pt x="23" y="41"/>
                    </a:cubicBezTo>
                    <a:cubicBezTo>
                      <a:pt x="34" y="41"/>
                      <a:pt x="34" y="41"/>
                      <a:pt x="34" y="41"/>
                    </a:cubicBezTo>
                    <a:lnTo>
                      <a:pt x="34" y="52"/>
                    </a:lnTo>
                    <a:close/>
                    <a:moveTo>
                      <a:pt x="34" y="30"/>
                    </a:moveTo>
                    <a:cubicBezTo>
                      <a:pt x="23" y="30"/>
                      <a:pt x="23" y="30"/>
                      <a:pt x="23" y="30"/>
                    </a:cubicBezTo>
                    <a:cubicBezTo>
                      <a:pt x="23" y="18"/>
                      <a:pt x="23" y="18"/>
                      <a:pt x="23" y="18"/>
                    </a:cubicBezTo>
                    <a:cubicBezTo>
                      <a:pt x="34" y="18"/>
                      <a:pt x="34" y="18"/>
                      <a:pt x="34" y="18"/>
                    </a:cubicBezTo>
                    <a:lnTo>
                      <a:pt x="34" y="30"/>
                    </a:lnTo>
                    <a:close/>
                    <a:moveTo>
                      <a:pt x="58" y="74"/>
                    </a:moveTo>
                    <a:cubicBezTo>
                      <a:pt x="47" y="74"/>
                      <a:pt x="47" y="74"/>
                      <a:pt x="47" y="74"/>
                    </a:cubicBezTo>
                    <a:cubicBezTo>
                      <a:pt x="47" y="63"/>
                      <a:pt x="47" y="63"/>
                      <a:pt x="47" y="63"/>
                    </a:cubicBezTo>
                    <a:cubicBezTo>
                      <a:pt x="58" y="63"/>
                      <a:pt x="58" y="63"/>
                      <a:pt x="58" y="63"/>
                    </a:cubicBezTo>
                    <a:lnTo>
                      <a:pt x="58" y="74"/>
                    </a:lnTo>
                    <a:close/>
                    <a:moveTo>
                      <a:pt x="58" y="52"/>
                    </a:moveTo>
                    <a:cubicBezTo>
                      <a:pt x="47" y="52"/>
                      <a:pt x="47" y="52"/>
                      <a:pt x="47" y="52"/>
                    </a:cubicBezTo>
                    <a:cubicBezTo>
                      <a:pt x="47" y="41"/>
                      <a:pt x="47" y="41"/>
                      <a:pt x="47" y="41"/>
                    </a:cubicBezTo>
                    <a:cubicBezTo>
                      <a:pt x="58" y="41"/>
                      <a:pt x="58" y="41"/>
                      <a:pt x="58" y="41"/>
                    </a:cubicBezTo>
                    <a:lnTo>
                      <a:pt x="58" y="52"/>
                    </a:lnTo>
                    <a:close/>
                    <a:moveTo>
                      <a:pt x="58" y="30"/>
                    </a:moveTo>
                    <a:cubicBezTo>
                      <a:pt x="47" y="30"/>
                      <a:pt x="47" y="30"/>
                      <a:pt x="47" y="30"/>
                    </a:cubicBezTo>
                    <a:cubicBezTo>
                      <a:pt x="47" y="18"/>
                      <a:pt x="47" y="18"/>
                      <a:pt x="47" y="18"/>
                    </a:cubicBezTo>
                    <a:cubicBezTo>
                      <a:pt x="58" y="18"/>
                      <a:pt x="58" y="18"/>
                      <a:pt x="58" y="18"/>
                    </a:cubicBezTo>
                    <a:lnTo>
                      <a:pt x="58" y="30"/>
                    </a:lnTo>
                    <a:close/>
                    <a:moveTo>
                      <a:pt x="82" y="74"/>
                    </a:moveTo>
                    <a:cubicBezTo>
                      <a:pt x="71" y="74"/>
                      <a:pt x="71" y="74"/>
                      <a:pt x="71" y="74"/>
                    </a:cubicBezTo>
                    <a:cubicBezTo>
                      <a:pt x="71" y="63"/>
                      <a:pt x="71" y="63"/>
                      <a:pt x="71" y="63"/>
                    </a:cubicBezTo>
                    <a:cubicBezTo>
                      <a:pt x="82" y="63"/>
                      <a:pt x="82" y="63"/>
                      <a:pt x="82" y="63"/>
                    </a:cubicBezTo>
                    <a:lnTo>
                      <a:pt x="82" y="74"/>
                    </a:lnTo>
                    <a:close/>
                    <a:moveTo>
                      <a:pt x="82" y="52"/>
                    </a:moveTo>
                    <a:cubicBezTo>
                      <a:pt x="71" y="52"/>
                      <a:pt x="71" y="52"/>
                      <a:pt x="71" y="52"/>
                    </a:cubicBezTo>
                    <a:cubicBezTo>
                      <a:pt x="71" y="41"/>
                      <a:pt x="71" y="41"/>
                      <a:pt x="71" y="41"/>
                    </a:cubicBezTo>
                    <a:cubicBezTo>
                      <a:pt x="82" y="41"/>
                      <a:pt x="82" y="41"/>
                      <a:pt x="82" y="41"/>
                    </a:cubicBezTo>
                    <a:lnTo>
                      <a:pt x="82" y="52"/>
                    </a:lnTo>
                    <a:close/>
                    <a:moveTo>
                      <a:pt x="82" y="30"/>
                    </a:moveTo>
                    <a:cubicBezTo>
                      <a:pt x="71" y="30"/>
                      <a:pt x="71" y="30"/>
                      <a:pt x="71" y="30"/>
                    </a:cubicBezTo>
                    <a:cubicBezTo>
                      <a:pt x="71" y="18"/>
                      <a:pt x="71" y="18"/>
                      <a:pt x="71" y="18"/>
                    </a:cubicBezTo>
                    <a:cubicBezTo>
                      <a:pt x="82" y="18"/>
                      <a:pt x="82" y="18"/>
                      <a:pt x="82" y="18"/>
                    </a:cubicBezTo>
                    <a:lnTo>
                      <a:pt x="82" y="30"/>
                    </a:lnTo>
                    <a:close/>
                    <a:moveTo>
                      <a:pt x="106" y="74"/>
                    </a:moveTo>
                    <a:cubicBezTo>
                      <a:pt x="95" y="74"/>
                      <a:pt x="95" y="74"/>
                      <a:pt x="95" y="74"/>
                    </a:cubicBezTo>
                    <a:cubicBezTo>
                      <a:pt x="95" y="63"/>
                      <a:pt x="95" y="63"/>
                      <a:pt x="95" y="63"/>
                    </a:cubicBezTo>
                    <a:cubicBezTo>
                      <a:pt x="106" y="63"/>
                      <a:pt x="106" y="63"/>
                      <a:pt x="106" y="63"/>
                    </a:cubicBezTo>
                    <a:lnTo>
                      <a:pt x="106" y="74"/>
                    </a:lnTo>
                    <a:close/>
                    <a:moveTo>
                      <a:pt x="106" y="52"/>
                    </a:moveTo>
                    <a:cubicBezTo>
                      <a:pt x="95" y="52"/>
                      <a:pt x="95" y="52"/>
                      <a:pt x="95" y="52"/>
                    </a:cubicBezTo>
                    <a:cubicBezTo>
                      <a:pt x="95" y="41"/>
                      <a:pt x="95" y="41"/>
                      <a:pt x="95" y="41"/>
                    </a:cubicBezTo>
                    <a:cubicBezTo>
                      <a:pt x="106" y="41"/>
                      <a:pt x="106" y="41"/>
                      <a:pt x="106" y="41"/>
                    </a:cubicBezTo>
                    <a:lnTo>
                      <a:pt x="106" y="52"/>
                    </a:lnTo>
                    <a:close/>
                    <a:moveTo>
                      <a:pt x="106" y="30"/>
                    </a:moveTo>
                    <a:cubicBezTo>
                      <a:pt x="95" y="30"/>
                      <a:pt x="95" y="30"/>
                      <a:pt x="95" y="30"/>
                    </a:cubicBezTo>
                    <a:cubicBezTo>
                      <a:pt x="95" y="18"/>
                      <a:pt x="95" y="18"/>
                      <a:pt x="95" y="18"/>
                    </a:cubicBezTo>
                    <a:cubicBezTo>
                      <a:pt x="106" y="18"/>
                      <a:pt x="106" y="18"/>
                      <a:pt x="106" y="18"/>
                    </a:cubicBezTo>
                    <a:lnTo>
                      <a:pt x="106" y="30"/>
                    </a:lnTo>
                    <a:close/>
                    <a:moveTo>
                      <a:pt x="130" y="74"/>
                    </a:moveTo>
                    <a:cubicBezTo>
                      <a:pt x="119" y="74"/>
                      <a:pt x="119" y="74"/>
                      <a:pt x="119" y="74"/>
                    </a:cubicBezTo>
                    <a:cubicBezTo>
                      <a:pt x="119" y="63"/>
                      <a:pt x="119" y="63"/>
                      <a:pt x="119" y="63"/>
                    </a:cubicBezTo>
                    <a:cubicBezTo>
                      <a:pt x="130" y="63"/>
                      <a:pt x="130" y="63"/>
                      <a:pt x="130" y="63"/>
                    </a:cubicBezTo>
                    <a:lnTo>
                      <a:pt x="130" y="74"/>
                    </a:lnTo>
                    <a:close/>
                    <a:moveTo>
                      <a:pt x="130" y="52"/>
                    </a:moveTo>
                    <a:cubicBezTo>
                      <a:pt x="119" y="52"/>
                      <a:pt x="119" y="52"/>
                      <a:pt x="119" y="52"/>
                    </a:cubicBezTo>
                    <a:cubicBezTo>
                      <a:pt x="119" y="41"/>
                      <a:pt x="119" y="41"/>
                      <a:pt x="119" y="41"/>
                    </a:cubicBezTo>
                    <a:cubicBezTo>
                      <a:pt x="130" y="41"/>
                      <a:pt x="130" y="41"/>
                      <a:pt x="130" y="41"/>
                    </a:cubicBezTo>
                    <a:lnTo>
                      <a:pt x="130" y="52"/>
                    </a:lnTo>
                    <a:close/>
                    <a:moveTo>
                      <a:pt x="130" y="30"/>
                    </a:moveTo>
                    <a:cubicBezTo>
                      <a:pt x="119" y="30"/>
                      <a:pt x="119" y="30"/>
                      <a:pt x="119" y="30"/>
                    </a:cubicBezTo>
                    <a:cubicBezTo>
                      <a:pt x="119" y="18"/>
                      <a:pt x="119" y="18"/>
                      <a:pt x="119" y="18"/>
                    </a:cubicBezTo>
                    <a:cubicBezTo>
                      <a:pt x="130" y="18"/>
                      <a:pt x="130" y="18"/>
                      <a:pt x="130" y="18"/>
                    </a:cubicBezTo>
                    <a:lnTo>
                      <a:pt x="130" y="30"/>
                    </a:lnTo>
                    <a:close/>
                    <a:moveTo>
                      <a:pt x="155" y="74"/>
                    </a:moveTo>
                    <a:cubicBezTo>
                      <a:pt x="144" y="74"/>
                      <a:pt x="144" y="74"/>
                      <a:pt x="144" y="74"/>
                    </a:cubicBezTo>
                    <a:cubicBezTo>
                      <a:pt x="144" y="63"/>
                      <a:pt x="144" y="63"/>
                      <a:pt x="144" y="63"/>
                    </a:cubicBezTo>
                    <a:cubicBezTo>
                      <a:pt x="155" y="63"/>
                      <a:pt x="155" y="63"/>
                      <a:pt x="155" y="63"/>
                    </a:cubicBezTo>
                    <a:lnTo>
                      <a:pt x="155" y="74"/>
                    </a:lnTo>
                    <a:close/>
                    <a:moveTo>
                      <a:pt x="155" y="52"/>
                    </a:moveTo>
                    <a:cubicBezTo>
                      <a:pt x="144" y="52"/>
                      <a:pt x="144" y="52"/>
                      <a:pt x="144" y="52"/>
                    </a:cubicBezTo>
                    <a:cubicBezTo>
                      <a:pt x="144" y="41"/>
                      <a:pt x="144" y="41"/>
                      <a:pt x="144" y="41"/>
                    </a:cubicBezTo>
                    <a:cubicBezTo>
                      <a:pt x="155" y="41"/>
                      <a:pt x="155" y="41"/>
                      <a:pt x="155" y="41"/>
                    </a:cubicBezTo>
                    <a:lnTo>
                      <a:pt x="155" y="52"/>
                    </a:lnTo>
                    <a:close/>
                    <a:moveTo>
                      <a:pt x="155" y="30"/>
                    </a:moveTo>
                    <a:cubicBezTo>
                      <a:pt x="144" y="30"/>
                      <a:pt x="144" y="30"/>
                      <a:pt x="144" y="30"/>
                    </a:cubicBezTo>
                    <a:cubicBezTo>
                      <a:pt x="144" y="18"/>
                      <a:pt x="144" y="18"/>
                      <a:pt x="144" y="18"/>
                    </a:cubicBezTo>
                    <a:cubicBezTo>
                      <a:pt x="155" y="18"/>
                      <a:pt x="155" y="18"/>
                      <a:pt x="155" y="18"/>
                    </a:cubicBezTo>
                    <a:lnTo>
                      <a:pt x="155" y="30"/>
                    </a:lnTo>
                    <a:close/>
                    <a:moveTo>
                      <a:pt x="179" y="74"/>
                    </a:moveTo>
                    <a:cubicBezTo>
                      <a:pt x="168" y="74"/>
                      <a:pt x="168" y="74"/>
                      <a:pt x="168" y="74"/>
                    </a:cubicBezTo>
                    <a:cubicBezTo>
                      <a:pt x="168" y="63"/>
                      <a:pt x="168" y="63"/>
                      <a:pt x="168" y="63"/>
                    </a:cubicBezTo>
                    <a:cubicBezTo>
                      <a:pt x="179" y="63"/>
                      <a:pt x="179" y="63"/>
                      <a:pt x="179" y="63"/>
                    </a:cubicBezTo>
                    <a:lnTo>
                      <a:pt x="179" y="74"/>
                    </a:lnTo>
                    <a:close/>
                    <a:moveTo>
                      <a:pt x="179" y="52"/>
                    </a:moveTo>
                    <a:cubicBezTo>
                      <a:pt x="168" y="52"/>
                      <a:pt x="168" y="52"/>
                      <a:pt x="168" y="52"/>
                    </a:cubicBezTo>
                    <a:cubicBezTo>
                      <a:pt x="168" y="41"/>
                      <a:pt x="168" y="41"/>
                      <a:pt x="168" y="41"/>
                    </a:cubicBezTo>
                    <a:cubicBezTo>
                      <a:pt x="179" y="41"/>
                      <a:pt x="179" y="41"/>
                      <a:pt x="179" y="41"/>
                    </a:cubicBezTo>
                    <a:lnTo>
                      <a:pt x="179" y="52"/>
                    </a:lnTo>
                    <a:close/>
                    <a:moveTo>
                      <a:pt x="179" y="30"/>
                    </a:moveTo>
                    <a:cubicBezTo>
                      <a:pt x="168" y="30"/>
                      <a:pt x="168" y="30"/>
                      <a:pt x="168" y="30"/>
                    </a:cubicBezTo>
                    <a:cubicBezTo>
                      <a:pt x="168" y="18"/>
                      <a:pt x="168" y="18"/>
                      <a:pt x="168" y="18"/>
                    </a:cubicBezTo>
                    <a:cubicBezTo>
                      <a:pt x="179" y="18"/>
                      <a:pt x="179" y="18"/>
                      <a:pt x="179" y="18"/>
                    </a:cubicBezTo>
                    <a:lnTo>
                      <a:pt x="179" y="30"/>
                    </a:lnTo>
                    <a:close/>
                    <a:moveTo>
                      <a:pt x="274" y="68"/>
                    </a:moveTo>
                    <a:cubicBezTo>
                      <a:pt x="262" y="68"/>
                      <a:pt x="252" y="58"/>
                      <a:pt x="252" y="46"/>
                    </a:cubicBezTo>
                    <a:cubicBezTo>
                      <a:pt x="252" y="34"/>
                      <a:pt x="262" y="24"/>
                      <a:pt x="274" y="24"/>
                    </a:cubicBezTo>
                    <a:cubicBezTo>
                      <a:pt x="286" y="24"/>
                      <a:pt x="296" y="34"/>
                      <a:pt x="296" y="46"/>
                    </a:cubicBezTo>
                    <a:cubicBezTo>
                      <a:pt x="296" y="58"/>
                      <a:pt x="286" y="68"/>
                      <a:pt x="274" y="6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06"/>
                <a:endParaRPr lang="en-US">
                  <a:solidFill>
                    <a:srgbClr val="505050"/>
                  </a:solidFill>
                  <a:latin typeface="Segoe UI"/>
                </a:endParaRPr>
              </a:p>
            </p:txBody>
          </p:sp>
        </p:grpSp>
      </p:grpSp>
      <p:grpSp>
        <p:nvGrpSpPr>
          <p:cNvPr id="4" name="Group 3"/>
          <p:cNvGrpSpPr/>
          <p:nvPr/>
        </p:nvGrpSpPr>
        <p:grpSpPr>
          <a:xfrm>
            <a:off x="7176308" y="1207977"/>
            <a:ext cx="2482797" cy="4628609"/>
            <a:chOff x="7320208" y="1231703"/>
            <a:chExt cx="2532582" cy="4721422"/>
          </a:xfrm>
        </p:grpSpPr>
        <p:sp>
          <p:nvSpPr>
            <p:cNvPr id="83" name="Rectangle 82"/>
            <p:cNvSpPr/>
            <p:nvPr/>
          </p:nvSpPr>
          <p:spPr bwMode="auto">
            <a:xfrm>
              <a:off x="7320208" y="1231703"/>
              <a:ext cx="2532582" cy="4721422"/>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Rectangle 90"/>
            <p:cNvSpPr/>
            <p:nvPr/>
          </p:nvSpPr>
          <p:spPr bwMode="auto">
            <a:xfrm>
              <a:off x="7320208" y="3955473"/>
              <a:ext cx="2532582" cy="8451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314">
                <a:lnSpc>
                  <a:spcPct val="90000"/>
                </a:lnSpc>
                <a:spcAft>
                  <a:spcPts val="600"/>
                </a:spcAft>
              </a:pPr>
              <a:r>
                <a:rPr lang="en-US" sz="1961"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Cloud </a:t>
              </a:r>
              <a:br>
                <a:rPr lang="en-US" sz="1961"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br>
              <a:r>
                <a:rPr lang="en-US" sz="1961"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Infrastructure</a:t>
              </a:r>
            </a:p>
          </p:txBody>
        </p:sp>
        <p:sp>
          <p:nvSpPr>
            <p:cNvPr id="87" name="Oval 86"/>
            <p:cNvSpPr/>
            <p:nvPr/>
          </p:nvSpPr>
          <p:spPr bwMode="auto">
            <a:xfrm>
              <a:off x="7676869" y="1790662"/>
              <a:ext cx="1819260" cy="1819260"/>
            </a:xfrm>
            <a:prstGeom prst="ellipse">
              <a:avLst/>
            </a:prstGeom>
            <a:solidFill>
              <a:schemeClr val="bg2"/>
            </a:solidFill>
            <a:ln w="984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Freeform 9"/>
            <p:cNvSpPr>
              <a:spLocks noChangeAspect="1"/>
            </p:cNvSpPr>
            <p:nvPr/>
          </p:nvSpPr>
          <p:spPr bwMode="auto">
            <a:xfrm>
              <a:off x="8024863" y="2389236"/>
              <a:ext cx="1123273" cy="62211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tx1"/>
            </a:solidFill>
            <a:ln w="31750">
              <a:noFill/>
            </a:ln>
          </p:spPr>
          <p:txBody>
            <a:bodyPr vert="horz" wrap="square" lIns="87854" tIns="43928" rIns="87854" bIns="43928" numCol="1" anchor="t" anchorCtr="0" compatLnSpc="1">
              <a:prstTxWarp prst="textNoShape">
                <a:avLst/>
              </a:prstTxWarp>
            </a:bodyPr>
            <a:lstStyle/>
            <a:p>
              <a:pPr defTabSz="896009"/>
              <a:endParaRPr lang="en-US" sz="1728" kern="0">
                <a:solidFill>
                  <a:srgbClr val="505050"/>
                </a:solidFill>
                <a:latin typeface="Segoe UI"/>
              </a:endParaRPr>
            </a:p>
          </p:txBody>
        </p:sp>
      </p:grpSp>
      <p:grpSp>
        <p:nvGrpSpPr>
          <p:cNvPr id="5" name="Group 4"/>
          <p:cNvGrpSpPr/>
          <p:nvPr/>
        </p:nvGrpSpPr>
        <p:grpSpPr>
          <a:xfrm>
            <a:off x="9709204" y="1207977"/>
            <a:ext cx="2482797" cy="4628609"/>
            <a:chOff x="9903893" y="1231703"/>
            <a:chExt cx="2532582" cy="4721422"/>
          </a:xfrm>
        </p:grpSpPr>
        <p:sp>
          <p:nvSpPr>
            <p:cNvPr id="84" name="Rectangle 83"/>
            <p:cNvSpPr/>
            <p:nvPr/>
          </p:nvSpPr>
          <p:spPr bwMode="auto">
            <a:xfrm>
              <a:off x="9903893" y="1231703"/>
              <a:ext cx="2532582" cy="472142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89642" bIns="448212" numCol="1" spcCol="0" rtlCol="0" fromWordArt="0" anchor="b" anchorCtr="0" forceAA="0" compatLnSpc="1">
              <a:prstTxWarp prst="textNoShape">
                <a:avLst/>
              </a:prstTxWarp>
              <a:noAutofit/>
            </a:bodyPr>
            <a:lstStyle/>
            <a:p>
              <a:pPr defTabSz="914314" fontAlgn="base">
                <a:lnSpc>
                  <a:spcPct val="90000"/>
                </a:lnSpc>
                <a:spcBef>
                  <a:spcPct val="0"/>
                </a:spcBef>
                <a:spcAft>
                  <a:spcPts val="600"/>
                </a:spcAft>
                <a:defRPr/>
              </a:pPr>
              <a:r>
                <a:rPr lang="en-US" sz="1765" dirty="0">
                  <a:gradFill>
                    <a:gsLst>
                      <a:gs pos="0">
                        <a:srgbClr val="0078D7"/>
                      </a:gs>
                      <a:gs pos="100000">
                        <a:srgbClr val="0078D7"/>
                      </a:gs>
                    </a:gsLst>
                    <a:lin ang="5400000" scaled="0"/>
                  </a:gradFill>
                  <a:latin typeface="Segoe UI"/>
                  <a:cs typeface="Segoe UI Semibold" panose="020B0702040204020203" pitchFamily="34" charset="0"/>
                </a:rPr>
                <a:t>Build on a developer platform (PaaS)</a:t>
              </a:r>
            </a:p>
          </p:txBody>
        </p:sp>
        <p:sp>
          <p:nvSpPr>
            <p:cNvPr id="92" name="Rectangle 91"/>
            <p:cNvSpPr/>
            <p:nvPr/>
          </p:nvSpPr>
          <p:spPr bwMode="auto">
            <a:xfrm>
              <a:off x="9903893" y="3955473"/>
              <a:ext cx="2532582" cy="83697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314">
                <a:lnSpc>
                  <a:spcPct val="90000"/>
                </a:lnSpc>
                <a:spcAft>
                  <a:spcPts val="600"/>
                </a:spcAft>
              </a:pPr>
              <a:r>
                <a:rPr lang="en-US" sz="1961"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Born in </a:t>
              </a:r>
              <a:br>
                <a:rPr lang="en-US" sz="1961"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61"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the Cloud </a:t>
              </a:r>
            </a:p>
          </p:txBody>
        </p:sp>
        <p:sp>
          <p:nvSpPr>
            <p:cNvPr id="88" name="Oval 87"/>
            <p:cNvSpPr/>
            <p:nvPr/>
          </p:nvSpPr>
          <p:spPr bwMode="auto">
            <a:xfrm>
              <a:off x="10260554" y="1790662"/>
              <a:ext cx="1819260" cy="1819260"/>
            </a:xfrm>
            <a:prstGeom prst="ellipse">
              <a:avLst/>
            </a:prstGeom>
            <a:solidFill>
              <a:schemeClr val="tx1"/>
            </a:solidFill>
            <a:ln w="984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Freeform 9"/>
            <p:cNvSpPr>
              <a:spLocks noChangeAspect="1"/>
            </p:cNvSpPr>
            <p:nvPr/>
          </p:nvSpPr>
          <p:spPr bwMode="auto">
            <a:xfrm>
              <a:off x="10608548" y="2389236"/>
              <a:ext cx="1123273" cy="62211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2"/>
            </a:solidFill>
            <a:ln w="31750">
              <a:noFill/>
            </a:ln>
          </p:spPr>
          <p:txBody>
            <a:bodyPr vert="horz" wrap="square" lIns="87854" tIns="43928" rIns="87854" bIns="43928" numCol="1" anchor="t" anchorCtr="0" compatLnSpc="1">
              <a:prstTxWarp prst="textNoShape">
                <a:avLst/>
              </a:prstTxWarp>
            </a:bodyPr>
            <a:lstStyle/>
            <a:p>
              <a:pPr defTabSz="896009"/>
              <a:endParaRPr lang="en-US" sz="1728" kern="0">
                <a:solidFill>
                  <a:srgbClr val="505050"/>
                </a:solidFill>
                <a:latin typeface="Segoe UI"/>
              </a:endParaRPr>
            </a:p>
          </p:txBody>
        </p:sp>
        <p:sp>
          <p:nvSpPr>
            <p:cNvPr id="115" name="Freeform 14"/>
            <p:cNvSpPr>
              <a:spLocks noEditPoints="1"/>
            </p:cNvSpPr>
            <p:nvPr/>
          </p:nvSpPr>
          <p:spPr bwMode="auto">
            <a:xfrm>
              <a:off x="11004192" y="2579687"/>
              <a:ext cx="331984" cy="329451"/>
            </a:xfrm>
            <a:custGeom>
              <a:avLst/>
              <a:gdLst>
                <a:gd name="T0" fmla="*/ 910 w 1856"/>
                <a:gd name="T1" fmla="*/ 1264 h 1836"/>
                <a:gd name="T2" fmla="*/ 819 w 1856"/>
                <a:gd name="T3" fmla="*/ 1493 h 1836"/>
                <a:gd name="T4" fmla="*/ 723 w 1856"/>
                <a:gd name="T5" fmla="*/ 1721 h 1836"/>
                <a:gd name="T6" fmla="*/ 295 w 1856"/>
                <a:gd name="T7" fmla="*/ 1782 h 1836"/>
                <a:gd name="T8" fmla="*/ 295 w 1856"/>
                <a:gd name="T9" fmla="*/ 1739 h 1836"/>
                <a:gd name="T10" fmla="*/ 536 w 1856"/>
                <a:gd name="T11" fmla="*/ 1595 h 1836"/>
                <a:gd name="T12" fmla="*/ 482 w 1856"/>
                <a:gd name="T13" fmla="*/ 1390 h 1836"/>
                <a:gd name="T14" fmla="*/ 392 w 1856"/>
                <a:gd name="T15" fmla="*/ 1360 h 1836"/>
                <a:gd name="T16" fmla="*/ 126 w 1856"/>
                <a:gd name="T17" fmla="*/ 1499 h 1836"/>
                <a:gd name="T18" fmla="*/ 235 w 1856"/>
                <a:gd name="T19" fmla="*/ 1216 h 1836"/>
                <a:gd name="T20" fmla="*/ 452 w 1856"/>
                <a:gd name="T21" fmla="*/ 1119 h 1836"/>
                <a:gd name="T22" fmla="*/ 464 w 1856"/>
                <a:gd name="T23" fmla="*/ 1119 h 1836"/>
                <a:gd name="T24" fmla="*/ 639 w 1856"/>
                <a:gd name="T25" fmla="*/ 1071 h 1836"/>
                <a:gd name="T26" fmla="*/ 681 w 1856"/>
                <a:gd name="T27" fmla="*/ 1035 h 1836"/>
                <a:gd name="T28" fmla="*/ 976 w 1856"/>
                <a:gd name="T29" fmla="*/ 734 h 1836"/>
                <a:gd name="T30" fmla="*/ 795 w 1856"/>
                <a:gd name="T31" fmla="*/ 566 h 1836"/>
                <a:gd name="T32" fmla="*/ 572 w 1856"/>
                <a:gd name="T33" fmla="*/ 776 h 1836"/>
                <a:gd name="T34" fmla="*/ 741 w 1856"/>
                <a:gd name="T35" fmla="*/ 975 h 1836"/>
                <a:gd name="T36" fmla="*/ 1579 w 1856"/>
                <a:gd name="T37" fmla="*/ 1818 h 1836"/>
                <a:gd name="T38" fmla="*/ 1820 w 1856"/>
                <a:gd name="T39" fmla="*/ 1613 h 1836"/>
                <a:gd name="T40" fmla="*/ 1820 w 1856"/>
                <a:gd name="T41" fmla="*/ 1577 h 1836"/>
                <a:gd name="T42" fmla="*/ 1211 w 1856"/>
                <a:gd name="T43" fmla="*/ 969 h 1836"/>
                <a:gd name="T44" fmla="*/ 1814 w 1856"/>
                <a:gd name="T45" fmla="*/ 421 h 1836"/>
                <a:gd name="T46" fmla="*/ 1573 w 1856"/>
                <a:gd name="T47" fmla="*/ 560 h 1836"/>
                <a:gd name="T48" fmla="*/ 1446 w 1856"/>
                <a:gd name="T49" fmla="*/ 475 h 1836"/>
                <a:gd name="T50" fmla="*/ 1440 w 1856"/>
                <a:gd name="T51" fmla="*/ 319 h 1836"/>
                <a:gd name="T52" fmla="*/ 1687 w 1856"/>
                <a:gd name="T53" fmla="*/ 156 h 1836"/>
                <a:gd name="T54" fmla="*/ 1308 w 1856"/>
                <a:gd name="T55" fmla="*/ 150 h 1836"/>
                <a:gd name="T56" fmla="*/ 1151 w 1856"/>
                <a:gd name="T57" fmla="*/ 427 h 1836"/>
                <a:gd name="T58" fmla="*/ 1097 w 1856"/>
                <a:gd name="T59" fmla="*/ 614 h 1836"/>
                <a:gd name="T60" fmla="*/ 1266 w 1856"/>
                <a:gd name="T61" fmla="*/ 909 h 1836"/>
                <a:gd name="T62" fmla="*/ 1501 w 1856"/>
                <a:gd name="T63" fmla="*/ 800 h 1836"/>
                <a:gd name="T64" fmla="*/ 1519 w 1856"/>
                <a:gd name="T65" fmla="*/ 800 h 1836"/>
                <a:gd name="T66" fmla="*/ 1663 w 1856"/>
                <a:gd name="T67" fmla="*/ 758 h 1836"/>
                <a:gd name="T68" fmla="*/ 1856 w 1856"/>
                <a:gd name="T69" fmla="*/ 451 h 1836"/>
                <a:gd name="T70" fmla="*/ 313 w 1856"/>
                <a:gd name="T71" fmla="*/ 879 h 1836"/>
                <a:gd name="T72" fmla="*/ 862 w 1856"/>
                <a:gd name="T73" fmla="*/ 349 h 1836"/>
                <a:gd name="T74" fmla="*/ 862 w 1856"/>
                <a:gd name="T75" fmla="*/ 271 h 1836"/>
                <a:gd name="T76" fmla="*/ 566 w 1856"/>
                <a:gd name="T77" fmla="*/ 0 h 1836"/>
                <a:gd name="T78" fmla="*/ 12 w 1856"/>
                <a:gd name="T79" fmla="*/ 524 h 1836"/>
                <a:gd name="T80" fmla="*/ 12 w 1856"/>
                <a:gd name="T81" fmla="*/ 602 h 1836"/>
                <a:gd name="T82" fmla="*/ 313 w 1856"/>
                <a:gd name="T83" fmla="*/ 879 h 1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6" h="1836">
                  <a:moveTo>
                    <a:pt x="681" y="1035"/>
                  </a:moveTo>
                  <a:cubicBezTo>
                    <a:pt x="910" y="1264"/>
                    <a:pt x="910" y="1264"/>
                    <a:pt x="910" y="1264"/>
                  </a:cubicBezTo>
                  <a:cubicBezTo>
                    <a:pt x="868" y="1306"/>
                    <a:pt x="868" y="1306"/>
                    <a:pt x="868" y="1306"/>
                  </a:cubicBezTo>
                  <a:cubicBezTo>
                    <a:pt x="825" y="1348"/>
                    <a:pt x="819" y="1420"/>
                    <a:pt x="819" y="1493"/>
                  </a:cubicBezTo>
                  <a:cubicBezTo>
                    <a:pt x="819" y="1493"/>
                    <a:pt x="819" y="1493"/>
                    <a:pt x="819" y="1493"/>
                  </a:cubicBezTo>
                  <a:cubicBezTo>
                    <a:pt x="819" y="1577"/>
                    <a:pt x="783" y="1661"/>
                    <a:pt x="723" y="1721"/>
                  </a:cubicBezTo>
                  <a:cubicBezTo>
                    <a:pt x="705" y="1739"/>
                    <a:pt x="687" y="1758"/>
                    <a:pt x="657" y="1776"/>
                  </a:cubicBezTo>
                  <a:cubicBezTo>
                    <a:pt x="554" y="1836"/>
                    <a:pt x="410" y="1836"/>
                    <a:pt x="295" y="1782"/>
                  </a:cubicBezTo>
                  <a:cubicBezTo>
                    <a:pt x="289" y="1782"/>
                    <a:pt x="283" y="1770"/>
                    <a:pt x="283" y="1764"/>
                  </a:cubicBezTo>
                  <a:cubicBezTo>
                    <a:pt x="277" y="1751"/>
                    <a:pt x="283" y="1739"/>
                    <a:pt x="295" y="1739"/>
                  </a:cubicBezTo>
                  <a:cubicBezTo>
                    <a:pt x="530" y="1601"/>
                    <a:pt x="530" y="1601"/>
                    <a:pt x="530" y="1601"/>
                  </a:cubicBezTo>
                  <a:cubicBezTo>
                    <a:pt x="530" y="1601"/>
                    <a:pt x="536" y="1601"/>
                    <a:pt x="536" y="1595"/>
                  </a:cubicBezTo>
                  <a:cubicBezTo>
                    <a:pt x="554" y="1577"/>
                    <a:pt x="578" y="1547"/>
                    <a:pt x="524" y="1445"/>
                  </a:cubicBezTo>
                  <a:cubicBezTo>
                    <a:pt x="512" y="1420"/>
                    <a:pt x="494" y="1402"/>
                    <a:pt x="482" y="1390"/>
                  </a:cubicBezTo>
                  <a:cubicBezTo>
                    <a:pt x="440" y="1348"/>
                    <a:pt x="410" y="1354"/>
                    <a:pt x="398" y="1360"/>
                  </a:cubicBezTo>
                  <a:cubicBezTo>
                    <a:pt x="392" y="1360"/>
                    <a:pt x="392" y="1360"/>
                    <a:pt x="392" y="1360"/>
                  </a:cubicBezTo>
                  <a:cubicBezTo>
                    <a:pt x="156" y="1499"/>
                    <a:pt x="156" y="1499"/>
                    <a:pt x="156" y="1499"/>
                  </a:cubicBezTo>
                  <a:cubicBezTo>
                    <a:pt x="144" y="1499"/>
                    <a:pt x="132" y="1499"/>
                    <a:pt x="126" y="1499"/>
                  </a:cubicBezTo>
                  <a:cubicBezTo>
                    <a:pt x="120" y="1493"/>
                    <a:pt x="114" y="1481"/>
                    <a:pt x="114" y="1469"/>
                  </a:cubicBezTo>
                  <a:cubicBezTo>
                    <a:pt x="120" y="1378"/>
                    <a:pt x="168" y="1288"/>
                    <a:pt x="235" y="1216"/>
                  </a:cubicBezTo>
                  <a:cubicBezTo>
                    <a:pt x="253" y="1198"/>
                    <a:pt x="283" y="1180"/>
                    <a:pt x="307" y="1162"/>
                  </a:cubicBezTo>
                  <a:cubicBezTo>
                    <a:pt x="349" y="1137"/>
                    <a:pt x="398" y="1125"/>
                    <a:pt x="452" y="1119"/>
                  </a:cubicBezTo>
                  <a:cubicBezTo>
                    <a:pt x="446" y="1119"/>
                    <a:pt x="446" y="1119"/>
                    <a:pt x="446" y="1119"/>
                  </a:cubicBezTo>
                  <a:cubicBezTo>
                    <a:pt x="452" y="1119"/>
                    <a:pt x="458" y="1119"/>
                    <a:pt x="464" y="1119"/>
                  </a:cubicBezTo>
                  <a:cubicBezTo>
                    <a:pt x="464" y="1119"/>
                    <a:pt x="464" y="1119"/>
                    <a:pt x="470" y="1119"/>
                  </a:cubicBezTo>
                  <a:cubicBezTo>
                    <a:pt x="536" y="1119"/>
                    <a:pt x="602" y="1113"/>
                    <a:pt x="639" y="1071"/>
                  </a:cubicBezTo>
                  <a:cubicBezTo>
                    <a:pt x="681" y="1035"/>
                    <a:pt x="681" y="1035"/>
                    <a:pt x="681" y="1035"/>
                  </a:cubicBezTo>
                  <a:cubicBezTo>
                    <a:pt x="681" y="1035"/>
                    <a:pt x="681" y="1035"/>
                    <a:pt x="681" y="1035"/>
                  </a:cubicBezTo>
                  <a:close/>
                  <a:moveTo>
                    <a:pt x="1211" y="969"/>
                  </a:moveTo>
                  <a:cubicBezTo>
                    <a:pt x="976" y="734"/>
                    <a:pt x="976" y="734"/>
                    <a:pt x="976" y="734"/>
                  </a:cubicBezTo>
                  <a:cubicBezTo>
                    <a:pt x="813" y="572"/>
                    <a:pt x="813" y="572"/>
                    <a:pt x="813" y="572"/>
                  </a:cubicBezTo>
                  <a:cubicBezTo>
                    <a:pt x="807" y="566"/>
                    <a:pt x="801" y="566"/>
                    <a:pt x="795" y="566"/>
                  </a:cubicBezTo>
                  <a:cubicBezTo>
                    <a:pt x="789" y="566"/>
                    <a:pt x="783" y="566"/>
                    <a:pt x="777" y="572"/>
                  </a:cubicBezTo>
                  <a:cubicBezTo>
                    <a:pt x="572" y="776"/>
                    <a:pt x="572" y="776"/>
                    <a:pt x="572" y="776"/>
                  </a:cubicBezTo>
                  <a:cubicBezTo>
                    <a:pt x="566" y="782"/>
                    <a:pt x="566" y="800"/>
                    <a:pt x="572" y="812"/>
                  </a:cubicBezTo>
                  <a:cubicBezTo>
                    <a:pt x="741" y="975"/>
                    <a:pt x="741" y="975"/>
                    <a:pt x="741" y="975"/>
                  </a:cubicBezTo>
                  <a:cubicBezTo>
                    <a:pt x="970" y="1204"/>
                    <a:pt x="970" y="1204"/>
                    <a:pt x="970" y="1204"/>
                  </a:cubicBezTo>
                  <a:cubicBezTo>
                    <a:pt x="1579" y="1818"/>
                    <a:pt x="1579" y="1818"/>
                    <a:pt x="1579" y="1818"/>
                  </a:cubicBezTo>
                  <a:cubicBezTo>
                    <a:pt x="1591" y="1824"/>
                    <a:pt x="1603" y="1824"/>
                    <a:pt x="1615" y="1818"/>
                  </a:cubicBezTo>
                  <a:cubicBezTo>
                    <a:pt x="1820" y="1613"/>
                    <a:pt x="1820" y="1613"/>
                    <a:pt x="1820" y="1613"/>
                  </a:cubicBezTo>
                  <a:cubicBezTo>
                    <a:pt x="1826" y="1607"/>
                    <a:pt x="1826" y="1601"/>
                    <a:pt x="1826" y="1595"/>
                  </a:cubicBezTo>
                  <a:cubicBezTo>
                    <a:pt x="1826" y="1589"/>
                    <a:pt x="1826" y="1583"/>
                    <a:pt x="1820" y="1577"/>
                  </a:cubicBezTo>
                  <a:cubicBezTo>
                    <a:pt x="1211" y="969"/>
                    <a:pt x="1211" y="969"/>
                    <a:pt x="1211" y="969"/>
                  </a:cubicBezTo>
                  <a:cubicBezTo>
                    <a:pt x="1211" y="969"/>
                    <a:pt x="1211" y="969"/>
                    <a:pt x="1211" y="969"/>
                  </a:cubicBezTo>
                  <a:close/>
                  <a:moveTo>
                    <a:pt x="1844" y="421"/>
                  </a:moveTo>
                  <a:cubicBezTo>
                    <a:pt x="1832" y="421"/>
                    <a:pt x="1826" y="421"/>
                    <a:pt x="1814" y="421"/>
                  </a:cubicBezTo>
                  <a:cubicBezTo>
                    <a:pt x="1579" y="560"/>
                    <a:pt x="1579" y="560"/>
                    <a:pt x="1579" y="560"/>
                  </a:cubicBezTo>
                  <a:cubicBezTo>
                    <a:pt x="1579" y="560"/>
                    <a:pt x="1579" y="560"/>
                    <a:pt x="1573" y="560"/>
                  </a:cubicBezTo>
                  <a:cubicBezTo>
                    <a:pt x="1561" y="566"/>
                    <a:pt x="1531" y="572"/>
                    <a:pt x="1488" y="530"/>
                  </a:cubicBezTo>
                  <a:cubicBezTo>
                    <a:pt x="1470" y="517"/>
                    <a:pt x="1458" y="499"/>
                    <a:pt x="1446" y="475"/>
                  </a:cubicBezTo>
                  <a:cubicBezTo>
                    <a:pt x="1386" y="373"/>
                    <a:pt x="1416" y="343"/>
                    <a:pt x="1428" y="325"/>
                  </a:cubicBezTo>
                  <a:cubicBezTo>
                    <a:pt x="1434" y="319"/>
                    <a:pt x="1440" y="319"/>
                    <a:pt x="1440" y="319"/>
                  </a:cubicBezTo>
                  <a:cubicBezTo>
                    <a:pt x="1675" y="180"/>
                    <a:pt x="1675" y="180"/>
                    <a:pt x="1675" y="180"/>
                  </a:cubicBezTo>
                  <a:cubicBezTo>
                    <a:pt x="1687" y="180"/>
                    <a:pt x="1687" y="168"/>
                    <a:pt x="1687" y="156"/>
                  </a:cubicBezTo>
                  <a:cubicBezTo>
                    <a:pt x="1687" y="150"/>
                    <a:pt x="1681" y="138"/>
                    <a:pt x="1675" y="138"/>
                  </a:cubicBezTo>
                  <a:cubicBezTo>
                    <a:pt x="1561" y="84"/>
                    <a:pt x="1416" y="84"/>
                    <a:pt x="1308" y="150"/>
                  </a:cubicBezTo>
                  <a:cubicBezTo>
                    <a:pt x="1284" y="162"/>
                    <a:pt x="1266" y="180"/>
                    <a:pt x="1241" y="198"/>
                  </a:cubicBezTo>
                  <a:cubicBezTo>
                    <a:pt x="1181" y="259"/>
                    <a:pt x="1151" y="343"/>
                    <a:pt x="1151" y="427"/>
                  </a:cubicBezTo>
                  <a:cubicBezTo>
                    <a:pt x="1145" y="427"/>
                    <a:pt x="1145" y="427"/>
                    <a:pt x="1145" y="427"/>
                  </a:cubicBezTo>
                  <a:cubicBezTo>
                    <a:pt x="1151" y="499"/>
                    <a:pt x="1145" y="572"/>
                    <a:pt x="1097" y="614"/>
                  </a:cubicBezTo>
                  <a:cubicBezTo>
                    <a:pt x="1036" y="680"/>
                    <a:pt x="1036" y="680"/>
                    <a:pt x="1036" y="680"/>
                  </a:cubicBezTo>
                  <a:cubicBezTo>
                    <a:pt x="1266" y="909"/>
                    <a:pt x="1266" y="909"/>
                    <a:pt x="1266" y="909"/>
                  </a:cubicBezTo>
                  <a:cubicBezTo>
                    <a:pt x="1332" y="849"/>
                    <a:pt x="1332" y="849"/>
                    <a:pt x="1332" y="849"/>
                  </a:cubicBezTo>
                  <a:cubicBezTo>
                    <a:pt x="1368" y="806"/>
                    <a:pt x="1434" y="800"/>
                    <a:pt x="1501" y="800"/>
                  </a:cubicBezTo>
                  <a:cubicBezTo>
                    <a:pt x="1507" y="800"/>
                    <a:pt x="1507" y="800"/>
                    <a:pt x="1507" y="800"/>
                  </a:cubicBezTo>
                  <a:cubicBezTo>
                    <a:pt x="1513" y="800"/>
                    <a:pt x="1519" y="800"/>
                    <a:pt x="1519" y="800"/>
                  </a:cubicBezTo>
                  <a:cubicBezTo>
                    <a:pt x="1519" y="800"/>
                    <a:pt x="1519" y="800"/>
                    <a:pt x="1519" y="800"/>
                  </a:cubicBezTo>
                  <a:cubicBezTo>
                    <a:pt x="1567" y="794"/>
                    <a:pt x="1615" y="782"/>
                    <a:pt x="1663" y="758"/>
                  </a:cubicBezTo>
                  <a:cubicBezTo>
                    <a:pt x="1687" y="740"/>
                    <a:pt x="1712" y="722"/>
                    <a:pt x="1736" y="704"/>
                  </a:cubicBezTo>
                  <a:cubicBezTo>
                    <a:pt x="1802" y="638"/>
                    <a:pt x="1844" y="542"/>
                    <a:pt x="1856" y="451"/>
                  </a:cubicBezTo>
                  <a:cubicBezTo>
                    <a:pt x="1856" y="439"/>
                    <a:pt x="1850" y="427"/>
                    <a:pt x="1844" y="421"/>
                  </a:cubicBezTo>
                  <a:close/>
                  <a:moveTo>
                    <a:pt x="313" y="879"/>
                  </a:moveTo>
                  <a:cubicBezTo>
                    <a:pt x="325" y="879"/>
                    <a:pt x="343" y="873"/>
                    <a:pt x="349" y="861"/>
                  </a:cubicBezTo>
                  <a:cubicBezTo>
                    <a:pt x="862" y="349"/>
                    <a:pt x="862" y="349"/>
                    <a:pt x="862" y="349"/>
                  </a:cubicBezTo>
                  <a:cubicBezTo>
                    <a:pt x="874" y="343"/>
                    <a:pt x="880" y="325"/>
                    <a:pt x="880" y="313"/>
                  </a:cubicBezTo>
                  <a:cubicBezTo>
                    <a:pt x="880" y="295"/>
                    <a:pt x="874" y="283"/>
                    <a:pt x="862" y="271"/>
                  </a:cubicBezTo>
                  <a:cubicBezTo>
                    <a:pt x="602" y="12"/>
                    <a:pt x="602" y="12"/>
                    <a:pt x="602" y="12"/>
                  </a:cubicBezTo>
                  <a:cubicBezTo>
                    <a:pt x="590" y="6"/>
                    <a:pt x="578" y="0"/>
                    <a:pt x="566" y="0"/>
                  </a:cubicBezTo>
                  <a:cubicBezTo>
                    <a:pt x="548" y="0"/>
                    <a:pt x="536" y="6"/>
                    <a:pt x="524" y="12"/>
                  </a:cubicBezTo>
                  <a:cubicBezTo>
                    <a:pt x="12" y="524"/>
                    <a:pt x="12" y="524"/>
                    <a:pt x="12" y="524"/>
                  </a:cubicBezTo>
                  <a:cubicBezTo>
                    <a:pt x="6" y="535"/>
                    <a:pt x="0" y="548"/>
                    <a:pt x="0" y="560"/>
                  </a:cubicBezTo>
                  <a:cubicBezTo>
                    <a:pt x="0" y="578"/>
                    <a:pt x="6" y="590"/>
                    <a:pt x="12" y="602"/>
                  </a:cubicBezTo>
                  <a:cubicBezTo>
                    <a:pt x="277" y="861"/>
                    <a:pt x="277" y="861"/>
                    <a:pt x="277" y="861"/>
                  </a:cubicBezTo>
                  <a:cubicBezTo>
                    <a:pt x="283" y="873"/>
                    <a:pt x="301" y="879"/>
                    <a:pt x="313" y="879"/>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grpSp>
      <p:sp>
        <p:nvSpPr>
          <p:cNvPr id="14" name="Rectangle 13"/>
          <p:cNvSpPr/>
          <p:nvPr/>
        </p:nvSpPr>
        <p:spPr bwMode="auto">
          <a:xfrm>
            <a:off x="-23109" y="1207977"/>
            <a:ext cx="2083533" cy="4628609"/>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noAutofit/>
          </a:bodyPr>
          <a:lstStyle/>
          <a:p>
            <a:pPr defTabSz="932293" fontAlgn="base">
              <a:lnSpc>
                <a:spcPct val="90000"/>
              </a:lnSpc>
              <a:spcBef>
                <a:spcPct val="0"/>
              </a:spcBef>
              <a:spcAft>
                <a:spcPts val="588"/>
              </a:spcAft>
            </a:pPr>
            <a:endPar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cxnSp>
        <p:nvCxnSpPr>
          <p:cNvPr id="58" name="Straight Connector 57"/>
          <p:cNvCxnSpPr/>
          <p:nvPr/>
        </p:nvCxnSpPr>
        <p:spPr>
          <a:xfrm flipH="1">
            <a:off x="-809769" y="5855069"/>
            <a:ext cx="11790976" cy="0"/>
          </a:xfrm>
          <a:prstGeom prst="line">
            <a:avLst/>
          </a:prstGeom>
          <a:noFill/>
          <a:ln w="34925" cap="flat" cmpd="sng" algn="ctr">
            <a:solidFill>
              <a:srgbClr val="F2F2F2"/>
            </a:solidFill>
            <a:prstDash val="solid"/>
            <a:headEnd type="none"/>
            <a:tailEnd type="none"/>
          </a:ln>
          <a:effectLst/>
        </p:spPr>
      </p:cxnSp>
      <p:sp>
        <p:nvSpPr>
          <p:cNvPr id="75" name="Rectangle 74"/>
          <p:cNvSpPr/>
          <p:nvPr/>
        </p:nvSpPr>
        <p:spPr>
          <a:xfrm>
            <a:off x="9928678" y="6191005"/>
            <a:ext cx="2043849" cy="334916"/>
          </a:xfrm>
          <a:prstGeom prst="rect">
            <a:avLst/>
          </a:prstGeom>
        </p:spPr>
        <p:txBody>
          <a:bodyPr wrap="none">
            <a:noAutofit/>
          </a:bodyPr>
          <a:lstStyle/>
          <a:p>
            <a:pPr algn="ctr" defTabSz="914102" fontAlgn="base">
              <a:lnSpc>
                <a:spcPct val="90000"/>
              </a:lnSpc>
              <a:spcBef>
                <a:spcPts val="588"/>
              </a:spcBef>
              <a:spcAft>
                <a:spcPct val="0"/>
              </a:spcAft>
            </a:pPr>
            <a:r>
              <a:rPr lang="en-US" sz="2157" dirty="0">
                <a:gradFill>
                  <a:gsLst>
                    <a:gs pos="55752">
                      <a:srgbClr val="0078D7"/>
                    </a:gs>
                    <a:gs pos="26000">
                      <a:srgbClr val="0078D7"/>
                    </a:gs>
                  </a:gsLst>
                  <a:lin ang="5400000" scaled="1"/>
                </a:gradFill>
                <a:latin typeface="Segoe UI"/>
              </a:rPr>
              <a:t>2016</a:t>
            </a:r>
          </a:p>
        </p:txBody>
      </p:sp>
      <p:grpSp>
        <p:nvGrpSpPr>
          <p:cNvPr id="65" name="Group 64"/>
          <p:cNvGrpSpPr/>
          <p:nvPr/>
        </p:nvGrpSpPr>
        <p:grpSpPr>
          <a:xfrm>
            <a:off x="-20750" y="5576061"/>
            <a:ext cx="11230181" cy="616586"/>
            <a:chOff x="-21167" y="6199440"/>
            <a:chExt cx="11455370" cy="628950"/>
          </a:xfrm>
        </p:grpSpPr>
        <p:cxnSp>
          <p:nvCxnSpPr>
            <p:cNvPr id="66" name="Straight Arrow Connector 65"/>
            <p:cNvCxnSpPr/>
            <p:nvPr/>
          </p:nvCxnSpPr>
          <p:spPr>
            <a:xfrm>
              <a:off x="-21167" y="6528252"/>
              <a:ext cx="11148346" cy="0"/>
            </a:xfrm>
            <a:prstGeom prst="straightConnector1">
              <a:avLst/>
            </a:prstGeom>
            <a:noFill/>
            <a:ln w="50800" cap="flat" cmpd="sng" algn="ctr">
              <a:solidFill>
                <a:schemeClr val="tx2"/>
              </a:solidFill>
              <a:prstDash val="solid"/>
              <a:headEnd type="none"/>
              <a:tailEnd type="none" w="lg" len="lg"/>
            </a:ln>
            <a:effectLst/>
          </p:spPr>
        </p:cxnSp>
        <p:grpSp>
          <p:nvGrpSpPr>
            <p:cNvPr id="67" name="Group 66"/>
            <p:cNvGrpSpPr/>
            <p:nvPr/>
          </p:nvGrpSpPr>
          <p:grpSpPr>
            <a:xfrm>
              <a:off x="10805249" y="6199440"/>
              <a:ext cx="628954" cy="628950"/>
              <a:chOff x="10700074" y="6143896"/>
              <a:chExt cx="740051" cy="740048"/>
            </a:xfrm>
          </p:grpSpPr>
          <p:sp>
            <p:nvSpPr>
              <p:cNvPr id="68" name="Oval 67"/>
              <p:cNvSpPr/>
              <p:nvPr/>
            </p:nvSpPr>
            <p:spPr bwMode="auto">
              <a:xfrm>
                <a:off x="10700074" y="6143896"/>
                <a:ext cx="740051" cy="740048"/>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Oval 68"/>
              <p:cNvSpPr/>
              <p:nvPr/>
            </p:nvSpPr>
            <p:spPr bwMode="auto">
              <a:xfrm>
                <a:off x="10757740" y="6200289"/>
                <a:ext cx="630935" cy="630936"/>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Freeform 99"/>
              <p:cNvSpPr>
                <a:spLocks/>
              </p:cNvSpPr>
              <p:nvPr/>
            </p:nvSpPr>
            <p:spPr bwMode="auto">
              <a:xfrm>
                <a:off x="10886939" y="6379256"/>
                <a:ext cx="372540" cy="273004"/>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rgbClr val="F2F2F2"/>
              </a:solidFill>
              <a:ln>
                <a:noFill/>
              </a:ln>
              <a:extLst/>
            </p:spPr>
            <p:txBody>
              <a:bodyPr vert="horz" wrap="square" lIns="89642" tIns="44821" rIns="89642" bIns="44821" numCol="1" anchor="t" anchorCtr="0" compatLnSpc="1">
                <a:prstTxWarp prst="textNoShape">
                  <a:avLst/>
                </a:prstTxWarp>
              </a:bodyPr>
              <a:lstStyle/>
              <a:p>
                <a:pPr defTabSz="896350"/>
                <a:endParaRPr lang="en-US">
                  <a:solidFill>
                    <a:srgbClr val="FFFFFF"/>
                  </a:solidFill>
                  <a:latin typeface="Segoe UI"/>
                </a:endParaRPr>
              </a:p>
            </p:txBody>
          </p:sp>
        </p:grpSp>
      </p:grpSp>
      <p:sp>
        <p:nvSpPr>
          <p:cNvPr id="60" name="Oval 59"/>
          <p:cNvSpPr/>
          <p:nvPr/>
        </p:nvSpPr>
        <p:spPr bwMode="auto">
          <a:xfrm>
            <a:off x="5758397" y="5791988"/>
            <a:ext cx="252832" cy="252832"/>
          </a:xfrm>
          <a:prstGeom prst="ellipse">
            <a:avLst/>
          </a:prstGeom>
          <a:solidFill>
            <a:schemeClr val="accent3"/>
          </a:solidFill>
          <a:ln w="3492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Oval 60"/>
          <p:cNvSpPr/>
          <p:nvPr/>
        </p:nvSpPr>
        <p:spPr bwMode="auto">
          <a:xfrm>
            <a:off x="3225503" y="5791988"/>
            <a:ext cx="252832" cy="252832"/>
          </a:xfrm>
          <a:prstGeom prst="ellipse">
            <a:avLst/>
          </a:prstGeom>
          <a:solidFill>
            <a:schemeClr val="accent3"/>
          </a:solidFill>
          <a:ln w="3492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Oval 63"/>
          <p:cNvSpPr/>
          <p:nvPr/>
        </p:nvSpPr>
        <p:spPr bwMode="auto">
          <a:xfrm>
            <a:off x="8291291" y="5791988"/>
            <a:ext cx="252832" cy="252832"/>
          </a:xfrm>
          <a:prstGeom prst="ellipse">
            <a:avLst/>
          </a:prstGeom>
          <a:solidFill>
            <a:schemeClr val="accent3"/>
          </a:solidFill>
          <a:ln w="3492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Rectangle 70"/>
          <p:cNvSpPr/>
          <p:nvPr/>
        </p:nvSpPr>
        <p:spPr>
          <a:xfrm>
            <a:off x="4862888" y="6191005"/>
            <a:ext cx="2043849" cy="334916"/>
          </a:xfrm>
          <a:prstGeom prst="rect">
            <a:avLst/>
          </a:prstGeom>
        </p:spPr>
        <p:txBody>
          <a:bodyPr wrap="none">
            <a:noAutofit/>
          </a:bodyPr>
          <a:lstStyle/>
          <a:p>
            <a:pPr algn="ctr" defTabSz="914102" fontAlgn="base">
              <a:lnSpc>
                <a:spcPct val="90000"/>
              </a:lnSpc>
              <a:spcBef>
                <a:spcPts val="588"/>
              </a:spcBef>
              <a:spcAft>
                <a:spcPct val="0"/>
              </a:spcAft>
            </a:pPr>
            <a:r>
              <a:rPr lang="en-US" sz="2157" dirty="0">
                <a:gradFill>
                  <a:gsLst>
                    <a:gs pos="55752">
                      <a:srgbClr val="0078D7"/>
                    </a:gs>
                    <a:gs pos="26000">
                      <a:srgbClr val="0078D7"/>
                    </a:gs>
                  </a:gsLst>
                  <a:lin ang="5400000" scaled="1"/>
                </a:gradFill>
                <a:latin typeface="Segoe UI"/>
              </a:rPr>
              <a:t>2000</a:t>
            </a:r>
          </a:p>
        </p:txBody>
      </p:sp>
      <p:sp>
        <p:nvSpPr>
          <p:cNvPr id="73" name="Rectangle 72"/>
          <p:cNvSpPr/>
          <p:nvPr/>
        </p:nvSpPr>
        <p:spPr>
          <a:xfrm>
            <a:off x="2329994" y="6191005"/>
            <a:ext cx="2043849" cy="334916"/>
          </a:xfrm>
          <a:prstGeom prst="rect">
            <a:avLst/>
          </a:prstGeom>
        </p:spPr>
        <p:txBody>
          <a:bodyPr wrap="none">
            <a:noAutofit/>
          </a:bodyPr>
          <a:lstStyle/>
          <a:p>
            <a:pPr algn="ctr" defTabSz="914102" fontAlgn="base">
              <a:lnSpc>
                <a:spcPct val="90000"/>
              </a:lnSpc>
              <a:spcBef>
                <a:spcPts val="588"/>
              </a:spcBef>
              <a:spcAft>
                <a:spcPct val="0"/>
              </a:spcAft>
            </a:pPr>
            <a:r>
              <a:rPr lang="en-US" sz="2157" dirty="0">
                <a:gradFill>
                  <a:gsLst>
                    <a:gs pos="55752">
                      <a:srgbClr val="0078D7"/>
                    </a:gs>
                    <a:gs pos="26000">
                      <a:srgbClr val="0078D7"/>
                    </a:gs>
                  </a:gsLst>
                  <a:lin ang="5400000" scaled="1"/>
                </a:gradFill>
                <a:latin typeface="Segoe UI"/>
              </a:rPr>
              <a:t>1990</a:t>
            </a:r>
          </a:p>
        </p:txBody>
      </p:sp>
      <p:sp>
        <p:nvSpPr>
          <p:cNvPr id="74" name="Rectangle 73"/>
          <p:cNvSpPr/>
          <p:nvPr/>
        </p:nvSpPr>
        <p:spPr>
          <a:xfrm>
            <a:off x="7395782" y="6191005"/>
            <a:ext cx="2043849" cy="334916"/>
          </a:xfrm>
          <a:prstGeom prst="rect">
            <a:avLst/>
          </a:prstGeom>
        </p:spPr>
        <p:txBody>
          <a:bodyPr wrap="none">
            <a:noAutofit/>
          </a:bodyPr>
          <a:lstStyle/>
          <a:p>
            <a:pPr algn="ctr" defTabSz="914102" fontAlgn="base">
              <a:lnSpc>
                <a:spcPct val="90000"/>
              </a:lnSpc>
              <a:spcBef>
                <a:spcPts val="588"/>
              </a:spcBef>
              <a:spcAft>
                <a:spcPct val="0"/>
              </a:spcAft>
            </a:pPr>
            <a:r>
              <a:rPr lang="en-US" sz="2157" dirty="0">
                <a:gradFill>
                  <a:gsLst>
                    <a:gs pos="55752">
                      <a:srgbClr val="0078D7"/>
                    </a:gs>
                    <a:gs pos="26000">
                      <a:srgbClr val="0078D7"/>
                    </a:gs>
                  </a:gsLst>
                  <a:lin ang="5400000" scaled="1"/>
                </a:gradFill>
                <a:latin typeface="Segoe UI"/>
              </a:rPr>
              <a:t>2010</a:t>
            </a:r>
          </a:p>
        </p:txBody>
      </p:sp>
      <p:sp>
        <p:nvSpPr>
          <p:cNvPr id="6" name="Rectangle 5"/>
          <p:cNvSpPr/>
          <p:nvPr/>
        </p:nvSpPr>
        <p:spPr bwMode="auto">
          <a:xfrm>
            <a:off x="-23109" y="487"/>
            <a:ext cx="12215110" cy="1207490"/>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12" name="Title 11"/>
          <p:cNvSpPr>
            <a:spLocks noGrp="1"/>
          </p:cNvSpPr>
          <p:nvPr>
            <p:ph type="title"/>
          </p:nvPr>
        </p:nvSpPr>
        <p:spPr/>
        <p:txBody>
          <a:bodyPr/>
          <a:lstStyle/>
          <a:p>
            <a:r>
              <a:rPr lang="en-US" dirty="0"/>
              <a:t>The changing world of app development </a:t>
            </a:r>
          </a:p>
        </p:txBody>
      </p:sp>
      <p:sp>
        <p:nvSpPr>
          <p:cNvPr id="45" name="Rectangle 44"/>
          <p:cNvSpPr/>
          <p:nvPr/>
        </p:nvSpPr>
        <p:spPr bwMode="auto">
          <a:xfrm>
            <a:off x="-12416" y="1200801"/>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Mainframe</a:t>
            </a:r>
          </a:p>
        </p:txBody>
      </p:sp>
      <p:sp>
        <p:nvSpPr>
          <p:cNvPr id="48" name="Rectangle 47"/>
          <p:cNvSpPr/>
          <p:nvPr/>
        </p:nvSpPr>
        <p:spPr bwMode="auto">
          <a:xfrm>
            <a:off x="-12416" y="1494246"/>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Monolithic</a:t>
            </a:r>
          </a:p>
        </p:txBody>
      </p:sp>
      <p:sp>
        <p:nvSpPr>
          <p:cNvPr id="49" name="Rectangle 48"/>
          <p:cNvSpPr/>
          <p:nvPr/>
        </p:nvSpPr>
        <p:spPr bwMode="auto">
          <a:xfrm>
            <a:off x="-12416" y="1787691"/>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Client/Server</a:t>
            </a:r>
          </a:p>
        </p:txBody>
      </p:sp>
      <p:sp>
        <p:nvSpPr>
          <p:cNvPr id="50" name="Rectangle 49"/>
          <p:cNvSpPr/>
          <p:nvPr/>
        </p:nvSpPr>
        <p:spPr bwMode="auto">
          <a:xfrm>
            <a:off x="-12416" y="2081136"/>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3 Tier</a:t>
            </a:r>
          </a:p>
        </p:txBody>
      </p:sp>
      <p:sp>
        <p:nvSpPr>
          <p:cNvPr id="51" name="Rectangle 50"/>
          <p:cNvSpPr/>
          <p:nvPr/>
        </p:nvSpPr>
        <p:spPr bwMode="auto">
          <a:xfrm>
            <a:off x="-12416" y="2374581"/>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Component</a:t>
            </a:r>
          </a:p>
        </p:txBody>
      </p:sp>
      <p:sp>
        <p:nvSpPr>
          <p:cNvPr id="52" name="Rectangle 51"/>
          <p:cNvSpPr/>
          <p:nvPr/>
        </p:nvSpPr>
        <p:spPr bwMode="auto">
          <a:xfrm>
            <a:off x="-12416" y="2668025"/>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RAD</a:t>
            </a:r>
          </a:p>
        </p:txBody>
      </p:sp>
      <p:sp>
        <p:nvSpPr>
          <p:cNvPr id="53" name="Rectangle 52"/>
          <p:cNvSpPr/>
          <p:nvPr/>
        </p:nvSpPr>
        <p:spPr bwMode="auto">
          <a:xfrm>
            <a:off x="-12416" y="2961470"/>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Distributed</a:t>
            </a:r>
          </a:p>
        </p:txBody>
      </p:sp>
      <p:sp>
        <p:nvSpPr>
          <p:cNvPr id="54" name="Rectangle 53"/>
          <p:cNvSpPr/>
          <p:nvPr/>
        </p:nvSpPr>
        <p:spPr bwMode="auto">
          <a:xfrm>
            <a:off x="-12416" y="3254915"/>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SOAP</a:t>
            </a:r>
          </a:p>
        </p:txBody>
      </p:sp>
      <p:sp>
        <p:nvSpPr>
          <p:cNvPr id="55" name="Rectangle 54"/>
          <p:cNvSpPr/>
          <p:nvPr/>
        </p:nvSpPr>
        <p:spPr bwMode="auto">
          <a:xfrm>
            <a:off x="-12416" y="3548360"/>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SOA</a:t>
            </a:r>
          </a:p>
        </p:txBody>
      </p:sp>
      <p:sp>
        <p:nvSpPr>
          <p:cNvPr id="56" name="Rectangle 55"/>
          <p:cNvSpPr/>
          <p:nvPr/>
        </p:nvSpPr>
        <p:spPr bwMode="auto">
          <a:xfrm>
            <a:off x="-12416" y="3841805"/>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a:t>
            </a:r>
          </a:p>
        </p:txBody>
      </p:sp>
      <p:sp>
        <p:nvSpPr>
          <p:cNvPr id="57" name="Rectangle 56"/>
          <p:cNvSpPr/>
          <p:nvPr/>
        </p:nvSpPr>
        <p:spPr bwMode="auto">
          <a:xfrm>
            <a:off x="-12416" y="4135250"/>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REST</a:t>
            </a:r>
          </a:p>
        </p:txBody>
      </p:sp>
      <p:sp>
        <p:nvSpPr>
          <p:cNvPr id="59" name="Rectangle 58"/>
          <p:cNvSpPr/>
          <p:nvPr/>
        </p:nvSpPr>
        <p:spPr bwMode="auto">
          <a:xfrm>
            <a:off x="-12416" y="4428694"/>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Mobile</a:t>
            </a:r>
          </a:p>
        </p:txBody>
      </p:sp>
      <p:sp>
        <p:nvSpPr>
          <p:cNvPr id="62" name="Rectangle 61"/>
          <p:cNvSpPr/>
          <p:nvPr/>
        </p:nvSpPr>
        <p:spPr bwMode="auto">
          <a:xfrm>
            <a:off x="-12416" y="4722139"/>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err="1">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Microservices</a:t>
            </a:r>
            <a:endPar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63" name="Rectangle 62"/>
          <p:cNvSpPr/>
          <p:nvPr/>
        </p:nvSpPr>
        <p:spPr bwMode="auto">
          <a:xfrm>
            <a:off x="-12416" y="5015584"/>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Containers</a:t>
            </a:r>
          </a:p>
        </p:txBody>
      </p:sp>
      <p:sp>
        <p:nvSpPr>
          <p:cNvPr id="72" name="Rectangle 71"/>
          <p:cNvSpPr/>
          <p:nvPr/>
        </p:nvSpPr>
        <p:spPr bwMode="auto">
          <a:xfrm>
            <a:off x="-12416" y="5309024"/>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Serverless</a:t>
            </a:r>
          </a:p>
        </p:txBody>
      </p:sp>
    </p:spTree>
    <p:extLst>
      <p:ext uri="{BB962C8B-B14F-4D97-AF65-F5344CB8AC3E}">
        <p14:creationId xmlns:p14="http://schemas.microsoft.com/office/powerpoint/2010/main" val="961962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2200" fill="hold"/>
                                        <p:tgtEl>
                                          <p:spTgt spid="65"/>
                                        </p:tgtEl>
                                        <p:attrNameLst>
                                          <p:attrName>ppt_x</p:attrName>
                                        </p:attrNameLst>
                                      </p:cBhvr>
                                      <p:tavLst>
                                        <p:tav tm="0">
                                          <p:val>
                                            <p:strVal val="0-#ppt_w/2"/>
                                          </p:val>
                                        </p:tav>
                                        <p:tav tm="100000">
                                          <p:val>
                                            <p:strVal val="#ppt_x"/>
                                          </p:val>
                                        </p:tav>
                                      </p:tavLst>
                                    </p:anim>
                                    <p:anim calcmode="lin" valueType="num">
                                      <p:cBhvr additive="base">
                                        <p:cTn id="8" dur="2200" fill="hold"/>
                                        <p:tgtEl>
                                          <p:spTgt spid="65"/>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2200" fill="hold"/>
                                        <p:tgtEl>
                                          <p:spTgt spid="58"/>
                                        </p:tgtEl>
                                        <p:attrNameLst>
                                          <p:attrName>ppt_x</p:attrName>
                                        </p:attrNameLst>
                                      </p:cBhvr>
                                      <p:tavLst>
                                        <p:tav tm="0">
                                          <p:val>
                                            <p:strVal val="0-#ppt_w/2"/>
                                          </p:val>
                                        </p:tav>
                                        <p:tav tm="100000">
                                          <p:val>
                                            <p:strVal val="#ppt_x"/>
                                          </p:val>
                                        </p:tav>
                                      </p:tavLst>
                                    </p:anim>
                                    <p:anim calcmode="lin" valueType="num">
                                      <p:cBhvr additive="base">
                                        <p:cTn id="12" dur="2200" fill="hold"/>
                                        <p:tgtEl>
                                          <p:spTgt spid="58"/>
                                        </p:tgtEl>
                                        <p:attrNameLst>
                                          <p:attrName>ppt_y</p:attrName>
                                        </p:attrNameLst>
                                      </p:cBhvr>
                                      <p:tavLst>
                                        <p:tav tm="0">
                                          <p:val>
                                            <p:strVal val="#ppt_y"/>
                                          </p:val>
                                        </p:tav>
                                        <p:tav tm="100000">
                                          <p:val>
                                            <p:strVal val="#ppt_y"/>
                                          </p:val>
                                        </p:tav>
                                      </p:tavLst>
                                    </p:anim>
                                  </p:childTnLst>
                                </p:cTn>
                              </p:par>
                              <p:par>
                                <p:cTn id="13" presetID="53" presetClass="entr" presetSubtype="16" fill="hold" grpId="0" nodeType="withEffect">
                                  <p:stCondLst>
                                    <p:cond delay="400"/>
                                  </p:stCondLst>
                                  <p:childTnLst>
                                    <p:set>
                                      <p:cBhvr>
                                        <p:cTn id="14" dur="1" fill="hold">
                                          <p:stCondLst>
                                            <p:cond delay="0"/>
                                          </p:stCondLst>
                                        </p:cTn>
                                        <p:tgtEl>
                                          <p:spTgt spid="60"/>
                                        </p:tgtEl>
                                        <p:attrNameLst>
                                          <p:attrName>style.visibility</p:attrName>
                                        </p:attrNameLst>
                                      </p:cBhvr>
                                      <p:to>
                                        <p:strVal val="visible"/>
                                      </p:to>
                                    </p:set>
                                    <p:anim calcmode="lin" valueType="num">
                                      <p:cBhvr>
                                        <p:cTn id="15" dur="250" fill="hold"/>
                                        <p:tgtEl>
                                          <p:spTgt spid="60"/>
                                        </p:tgtEl>
                                        <p:attrNameLst>
                                          <p:attrName>ppt_w</p:attrName>
                                        </p:attrNameLst>
                                      </p:cBhvr>
                                      <p:tavLst>
                                        <p:tav tm="0">
                                          <p:val>
                                            <p:fltVal val="0"/>
                                          </p:val>
                                        </p:tav>
                                        <p:tav tm="100000">
                                          <p:val>
                                            <p:strVal val="#ppt_w"/>
                                          </p:val>
                                        </p:tav>
                                      </p:tavLst>
                                    </p:anim>
                                    <p:anim calcmode="lin" valueType="num">
                                      <p:cBhvr>
                                        <p:cTn id="16" dur="250" fill="hold"/>
                                        <p:tgtEl>
                                          <p:spTgt spid="60"/>
                                        </p:tgtEl>
                                        <p:attrNameLst>
                                          <p:attrName>ppt_h</p:attrName>
                                        </p:attrNameLst>
                                      </p:cBhvr>
                                      <p:tavLst>
                                        <p:tav tm="0">
                                          <p:val>
                                            <p:fltVal val="0"/>
                                          </p:val>
                                        </p:tav>
                                        <p:tav tm="100000">
                                          <p:val>
                                            <p:strVal val="#ppt_h"/>
                                          </p:val>
                                        </p:tav>
                                      </p:tavLst>
                                    </p:anim>
                                    <p:animEffect transition="in" filter="fade">
                                      <p:cBhvr>
                                        <p:cTn id="17" dur="250"/>
                                        <p:tgtEl>
                                          <p:spTgt spid="60"/>
                                        </p:tgtEl>
                                      </p:cBhvr>
                                    </p:animEffect>
                                  </p:childTnLst>
                                </p:cTn>
                              </p:par>
                              <p:par>
                                <p:cTn id="18" presetID="6" presetClass="emph" presetSubtype="0" decel="100000" fill="hold" grpId="1" nodeType="withEffect">
                                  <p:stCondLst>
                                    <p:cond delay="600"/>
                                  </p:stCondLst>
                                  <p:childTnLst>
                                    <p:animScale>
                                      <p:cBhvr>
                                        <p:cTn id="19" dur="250" fill="hold"/>
                                        <p:tgtEl>
                                          <p:spTgt spid="60"/>
                                        </p:tgtEl>
                                      </p:cBhvr>
                                      <p:by x="110000" y="110000"/>
                                    </p:animScale>
                                  </p:childTnLst>
                                </p:cTn>
                              </p:par>
                              <p:par>
                                <p:cTn id="20" presetID="6" presetClass="emph" presetSubtype="0" decel="100000" fill="hold" grpId="2" nodeType="withEffect">
                                  <p:stCondLst>
                                    <p:cond delay="800"/>
                                  </p:stCondLst>
                                  <p:childTnLst>
                                    <p:animScale>
                                      <p:cBhvr>
                                        <p:cTn id="21" dur="250" fill="hold"/>
                                        <p:tgtEl>
                                          <p:spTgt spid="60"/>
                                        </p:tgtEl>
                                      </p:cBhvr>
                                      <p:by x="91000" y="91000"/>
                                    </p:animScale>
                                  </p:childTnLst>
                                </p:cTn>
                              </p:par>
                              <p:par>
                                <p:cTn id="22" presetID="53" presetClass="entr" presetSubtype="16" fill="hold" grpId="0" nodeType="withEffect">
                                  <p:stCondLst>
                                    <p:cond delay="600"/>
                                  </p:stCondLst>
                                  <p:childTnLst>
                                    <p:set>
                                      <p:cBhvr>
                                        <p:cTn id="23" dur="1" fill="hold">
                                          <p:stCondLst>
                                            <p:cond delay="0"/>
                                          </p:stCondLst>
                                        </p:cTn>
                                        <p:tgtEl>
                                          <p:spTgt spid="61"/>
                                        </p:tgtEl>
                                        <p:attrNameLst>
                                          <p:attrName>style.visibility</p:attrName>
                                        </p:attrNameLst>
                                      </p:cBhvr>
                                      <p:to>
                                        <p:strVal val="visible"/>
                                      </p:to>
                                    </p:set>
                                    <p:anim calcmode="lin" valueType="num">
                                      <p:cBhvr>
                                        <p:cTn id="24" dur="250" fill="hold"/>
                                        <p:tgtEl>
                                          <p:spTgt spid="61"/>
                                        </p:tgtEl>
                                        <p:attrNameLst>
                                          <p:attrName>ppt_w</p:attrName>
                                        </p:attrNameLst>
                                      </p:cBhvr>
                                      <p:tavLst>
                                        <p:tav tm="0">
                                          <p:val>
                                            <p:fltVal val="0"/>
                                          </p:val>
                                        </p:tav>
                                        <p:tav tm="100000">
                                          <p:val>
                                            <p:strVal val="#ppt_w"/>
                                          </p:val>
                                        </p:tav>
                                      </p:tavLst>
                                    </p:anim>
                                    <p:anim calcmode="lin" valueType="num">
                                      <p:cBhvr>
                                        <p:cTn id="25" dur="250" fill="hold"/>
                                        <p:tgtEl>
                                          <p:spTgt spid="61"/>
                                        </p:tgtEl>
                                        <p:attrNameLst>
                                          <p:attrName>ppt_h</p:attrName>
                                        </p:attrNameLst>
                                      </p:cBhvr>
                                      <p:tavLst>
                                        <p:tav tm="0">
                                          <p:val>
                                            <p:fltVal val="0"/>
                                          </p:val>
                                        </p:tav>
                                        <p:tav tm="100000">
                                          <p:val>
                                            <p:strVal val="#ppt_h"/>
                                          </p:val>
                                        </p:tav>
                                      </p:tavLst>
                                    </p:anim>
                                    <p:animEffect transition="in" filter="fade">
                                      <p:cBhvr>
                                        <p:cTn id="26" dur="250"/>
                                        <p:tgtEl>
                                          <p:spTgt spid="61"/>
                                        </p:tgtEl>
                                      </p:cBhvr>
                                    </p:animEffect>
                                  </p:childTnLst>
                                </p:cTn>
                              </p:par>
                              <p:par>
                                <p:cTn id="27" presetID="6" presetClass="emph" presetSubtype="0" decel="100000" fill="hold" grpId="1" nodeType="withEffect">
                                  <p:stCondLst>
                                    <p:cond delay="800"/>
                                  </p:stCondLst>
                                  <p:childTnLst>
                                    <p:animScale>
                                      <p:cBhvr>
                                        <p:cTn id="28" dur="250" fill="hold"/>
                                        <p:tgtEl>
                                          <p:spTgt spid="61"/>
                                        </p:tgtEl>
                                      </p:cBhvr>
                                      <p:by x="110000" y="110000"/>
                                    </p:animScale>
                                  </p:childTnLst>
                                </p:cTn>
                              </p:par>
                              <p:par>
                                <p:cTn id="29" presetID="6" presetClass="emph" presetSubtype="0" decel="100000" fill="hold" grpId="2" nodeType="withEffect">
                                  <p:stCondLst>
                                    <p:cond delay="1000"/>
                                  </p:stCondLst>
                                  <p:childTnLst>
                                    <p:animScale>
                                      <p:cBhvr>
                                        <p:cTn id="30" dur="250" fill="hold"/>
                                        <p:tgtEl>
                                          <p:spTgt spid="61"/>
                                        </p:tgtEl>
                                      </p:cBhvr>
                                      <p:by x="91000" y="91000"/>
                                    </p:animScale>
                                  </p:childTnLst>
                                </p:cTn>
                              </p:par>
                              <p:par>
                                <p:cTn id="31" presetID="53" presetClass="entr" presetSubtype="16" fill="hold" grpId="0" nodeType="withEffect">
                                  <p:stCondLst>
                                    <p:cond delay="1200"/>
                                  </p:stCondLst>
                                  <p:childTnLst>
                                    <p:set>
                                      <p:cBhvr>
                                        <p:cTn id="32" dur="1" fill="hold">
                                          <p:stCondLst>
                                            <p:cond delay="0"/>
                                          </p:stCondLst>
                                        </p:cTn>
                                        <p:tgtEl>
                                          <p:spTgt spid="64"/>
                                        </p:tgtEl>
                                        <p:attrNameLst>
                                          <p:attrName>style.visibility</p:attrName>
                                        </p:attrNameLst>
                                      </p:cBhvr>
                                      <p:to>
                                        <p:strVal val="visible"/>
                                      </p:to>
                                    </p:set>
                                    <p:anim calcmode="lin" valueType="num">
                                      <p:cBhvr>
                                        <p:cTn id="33" dur="250" fill="hold"/>
                                        <p:tgtEl>
                                          <p:spTgt spid="64"/>
                                        </p:tgtEl>
                                        <p:attrNameLst>
                                          <p:attrName>ppt_w</p:attrName>
                                        </p:attrNameLst>
                                      </p:cBhvr>
                                      <p:tavLst>
                                        <p:tav tm="0">
                                          <p:val>
                                            <p:fltVal val="0"/>
                                          </p:val>
                                        </p:tav>
                                        <p:tav tm="100000">
                                          <p:val>
                                            <p:strVal val="#ppt_w"/>
                                          </p:val>
                                        </p:tav>
                                      </p:tavLst>
                                    </p:anim>
                                    <p:anim calcmode="lin" valueType="num">
                                      <p:cBhvr>
                                        <p:cTn id="34" dur="250" fill="hold"/>
                                        <p:tgtEl>
                                          <p:spTgt spid="64"/>
                                        </p:tgtEl>
                                        <p:attrNameLst>
                                          <p:attrName>ppt_h</p:attrName>
                                        </p:attrNameLst>
                                      </p:cBhvr>
                                      <p:tavLst>
                                        <p:tav tm="0">
                                          <p:val>
                                            <p:fltVal val="0"/>
                                          </p:val>
                                        </p:tav>
                                        <p:tav tm="100000">
                                          <p:val>
                                            <p:strVal val="#ppt_h"/>
                                          </p:val>
                                        </p:tav>
                                      </p:tavLst>
                                    </p:anim>
                                    <p:animEffect transition="in" filter="fade">
                                      <p:cBhvr>
                                        <p:cTn id="35" dur="250"/>
                                        <p:tgtEl>
                                          <p:spTgt spid="64"/>
                                        </p:tgtEl>
                                      </p:cBhvr>
                                    </p:animEffect>
                                  </p:childTnLst>
                                </p:cTn>
                              </p:par>
                              <p:par>
                                <p:cTn id="36" presetID="6" presetClass="emph" presetSubtype="0" decel="100000" fill="hold" grpId="1" nodeType="withEffect">
                                  <p:stCondLst>
                                    <p:cond delay="1400"/>
                                  </p:stCondLst>
                                  <p:childTnLst>
                                    <p:animScale>
                                      <p:cBhvr>
                                        <p:cTn id="37" dur="250" fill="hold"/>
                                        <p:tgtEl>
                                          <p:spTgt spid="64"/>
                                        </p:tgtEl>
                                      </p:cBhvr>
                                      <p:by x="110000" y="110000"/>
                                    </p:animScale>
                                  </p:childTnLst>
                                </p:cTn>
                              </p:par>
                              <p:par>
                                <p:cTn id="38" presetID="6" presetClass="emph" presetSubtype="0" decel="100000" fill="hold" grpId="2" nodeType="withEffect">
                                  <p:stCondLst>
                                    <p:cond delay="1600"/>
                                  </p:stCondLst>
                                  <p:childTnLst>
                                    <p:animScale>
                                      <p:cBhvr>
                                        <p:cTn id="39" dur="250" fill="hold"/>
                                        <p:tgtEl>
                                          <p:spTgt spid="64"/>
                                        </p:tgtEl>
                                      </p:cBhvr>
                                      <p:by x="91000" y="91000"/>
                                    </p:animScale>
                                  </p:childTnLst>
                                </p:cTn>
                              </p:par>
                              <p:par>
                                <p:cTn id="40" presetID="10" presetClass="entr" presetSubtype="0" fill="hold" grpId="0" nodeType="withEffect">
                                  <p:stCondLst>
                                    <p:cond delay="20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600"/>
                                        <p:tgtEl>
                                          <p:spTgt spid="73"/>
                                        </p:tgtEl>
                                      </p:cBhvr>
                                    </p:animEffect>
                                  </p:childTnLst>
                                </p:cTn>
                              </p:par>
                              <p:par>
                                <p:cTn id="43" presetID="35" presetClass="path" presetSubtype="0" decel="100000" fill="hold" grpId="1" nodeType="withEffect">
                                  <p:stCondLst>
                                    <p:cond delay="0"/>
                                  </p:stCondLst>
                                  <p:childTnLst>
                                    <p:animMotion origin="layout" path="M -0.05553 0.00023 L 2.32576E-6 0.00023 " pathEditMode="relative" rAng="0" ptsTypes="AA">
                                      <p:cBhvr>
                                        <p:cTn id="44" dur="800" fill="hold"/>
                                        <p:tgtEl>
                                          <p:spTgt spid="73"/>
                                        </p:tgtEl>
                                        <p:attrNameLst>
                                          <p:attrName>ppt_x</p:attrName>
                                          <p:attrName>ppt_y</p:attrName>
                                        </p:attrNameLst>
                                      </p:cBhvr>
                                      <p:rCtr x="2770" y="0"/>
                                    </p:animMotion>
                                  </p:childTnLst>
                                </p:cTn>
                              </p:par>
                              <p:par>
                                <p:cTn id="45" presetID="10" presetClass="entr" presetSubtype="0" fill="hold" grpId="0" nodeType="withEffect">
                                  <p:stCondLst>
                                    <p:cond delay="600"/>
                                  </p:stCondLst>
                                  <p:childTnLst>
                                    <p:set>
                                      <p:cBhvr>
                                        <p:cTn id="46" dur="1" fill="hold">
                                          <p:stCondLst>
                                            <p:cond delay="0"/>
                                          </p:stCondLst>
                                        </p:cTn>
                                        <p:tgtEl>
                                          <p:spTgt spid="71"/>
                                        </p:tgtEl>
                                        <p:attrNameLst>
                                          <p:attrName>style.visibility</p:attrName>
                                        </p:attrNameLst>
                                      </p:cBhvr>
                                      <p:to>
                                        <p:strVal val="visible"/>
                                      </p:to>
                                    </p:set>
                                    <p:animEffect transition="in" filter="fade">
                                      <p:cBhvr>
                                        <p:cTn id="47" dur="600"/>
                                        <p:tgtEl>
                                          <p:spTgt spid="71"/>
                                        </p:tgtEl>
                                      </p:cBhvr>
                                    </p:animEffect>
                                  </p:childTnLst>
                                </p:cTn>
                              </p:par>
                              <p:par>
                                <p:cTn id="48" presetID="35" presetClass="path" presetSubtype="0" decel="100000" fill="hold" grpId="1" nodeType="withEffect">
                                  <p:stCondLst>
                                    <p:cond delay="400"/>
                                  </p:stCondLst>
                                  <p:childTnLst>
                                    <p:animMotion origin="layout" path="M -0.05553 0.00023 L 2.24662E-7 0.00023 " pathEditMode="relative" rAng="0" ptsTypes="AA">
                                      <p:cBhvr>
                                        <p:cTn id="49" dur="800" fill="hold"/>
                                        <p:tgtEl>
                                          <p:spTgt spid="71"/>
                                        </p:tgtEl>
                                        <p:attrNameLst>
                                          <p:attrName>ppt_x</p:attrName>
                                          <p:attrName>ppt_y</p:attrName>
                                        </p:attrNameLst>
                                      </p:cBhvr>
                                      <p:rCtr x="2770" y="0"/>
                                    </p:animMotion>
                                  </p:childTnLst>
                                </p:cTn>
                              </p:par>
                              <p:par>
                                <p:cTn id="50" presetID="10" presetClass="entr" presetSubtype="0" fill="hold" grpId="0" nodeType="withEffect">
                                  <p:stCondLst>
                                    <p:cond delay="80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600"/>
                                        <p:tgtEl>
                                          <p:spTgt spid="74"/>
                                        </p:tgtEl>
                                      </p:cBhvr>
                                    </p:animEffect>
                                  </p:childTnLst>
                                </p:cTn>
                              </p:par>
                              <p:par>
                                <p:cTn id="53" presetID="35" presetClass="path" presetSubtype="0" decel="100000" fill="hold" grpId="1" nodeType="withEffect">
                                  <p:stCondLst>
                                    <p:cond delay="600"/>
                                  </p:stCondLst>
                                  <p:childTnLst>
                                    <p:animMotion origin="layout" path="M -0.05552 0.00023 L -4.22773E-6 0.00023 " pathEditMode="relative" rAng="0" ptsTypes="AA">
                                      <p:cBhvr>
                                        <p:cTn id="54" dur="800" fill="hold"/>
                                        <p:tgtEl>
                                          <p:spTgt spid="74"/>
                                        </p:tgtEl>
                                        <p:attrNameLst>
                                          <p:attrName>ppt_x</p:attrName>
                                          <p:attrName>ppt_y</p:attrName>
                                        </p:attrNameLst>
                                      </p:cBhvr>
                                      <p:rCtr x="2770" y="0"/>
                                    </p:animMotion>
                                  </p:childTnLst>
                                </p:cTn>
                              </p:par>
                              <p:par>
                                <p:cTn id="55" presetID="10" presetClass="entr" presetSubtype="0" fill="hold" grpId="0" nodeType="withEffect">
                                  <p:stCondLst>
                                    <p:cond delay="1200"/>
                                  </p:stCondLst>
                                  <p:childTnLst>
                                    <p:set>
                                      <p:cBhvr>
                                        <p:cTn id="56" dur="1" fill="hold">
                                          <p:stCondLst>
                                            <p:cond delay="0"/>
                                          </p:stCondLst>
                                        </p:cTn>
                                        <p:tgtEl>
                                          <p:spTgt spid="75"/>
                                        </p:tgtEl>
                                        <p:attrNameLst>
                                          <p:attrName>style.visibility</p:attrName>
                                        </p:attrNameLst>
                                      </p:cBhvr>
                                      <p:to>
                                        <p:strVal val="visible"/>
                                      </p:to>
                                    </p:set>
                                    <p:animEffect transition="in" filter="fade">
                                      <p:cBhvr>
                                        <p:cTn id="57" dur="600"/>
                                        <p:tgtEl>
                                          <p:spTgt spid="75"/>
                                        </p:tgtEl>
                                      </p:cBhvr>
                                    </p:animEffect>
                                  </p:childTnLst>
                                </p:cTn>
                              </p:par>
                              <p:par>
                                <p:cTn id="58" presetID="35" presetClass="path" presetSubtype="0" decel="100000" fill="hold" grpId="1" nodeType="withEffect">
                                  <p:stCondLst>
                                    <p:cond delay="1000"/>
                                  </p:stCondLst>
                                  <p:childTnLst>
                                    <p:animMotion origin="layout" path="M -0.05553 0.00023 L 3.67118E-6 0.00023 " pathEditMode="relative" rAng="0" ptsTypes="AA">
                                      <p:cBhvr>
                                        <p:cTn id="59" dur="800" fill="hold"/>
                                        <p:tgtEl>
                                          <p:spTgt spid="75"/>
                                        </p:tgtEl>
                                        <p:attrNameLst>
                                          <p:attrName>ppt_x</p:attrName>
                                          <p:attrName>ppt_y</p:attrName>
                                        </p:attrNameLst>
                                      </p:cBhvr>
                                      <p:rCtr x="2770" y="0"/>
                                    </p:animMotion>
                                  </p:childTnLst>
                                </p:cTn>
                              </p:par>
                              <p:par>
                                <p:cTn id="60" presetID="2" presetClass="entr" presetSubtype="1" decel="100000" fill="hold" grpId="0" nodeType="withEffect">
                                  <p:stCondLst>
                                    <p:cond delay="150"/>
                                  </p:stCondLst>
                                  <p:childTnLst>
                                    <p:set>
                                      <p:cBhvr>
                                        <p:cTn id="61" dur="1" fill="hold">
                                          <p:stCondLst>
                                            <p:cond delay="0"/>
                                          </p:stCondLst>
                                        </p:cTn>
                                        <p:tgtEl>
                                          <p:spTgt spid="14"/>
                                        </p:tgtEl>
                                        <p:attrNameLst>
                                          <p:attrName>style.visibility</p:attrName>
                                        </p:attrNameLst>
                                      </p:cBhvr>
                                      <p:to>
                                        <p:strVal val="visible"/>
                                      </p:to>
                                    </p:set>
                                    <p:anim calcmode="lin" valueType="num">
                                      <p:cBhvr additive="base">
                                        <p:cTn id="62" dur="750" fill="hold"/>
                                        <p:tgtEl>
                                          <p:spTgt spid="14"/>
                                        </p:tgtEl>
                                        <p:attrNameLst>
                                          <p:attrName>ppt_x</p:attrName>
                                        </p:attrNameLst>
                                      </p:cBhvr>
                                      <p:tavLst>
                                        <p:tav tm="0">
                                          <p:val>
                                            <p:strVal val="#ppt_x"/>
                                          </p:val>
                                        </p:tav>
                                        <p:tav tm="100000">
                                          <p:val>
                                            <p:strVal val="#ppt_x"/>
                                          </p:val>
                                        </p:tav>
                                      </p:tavLst>
                                    </p:anim>
                                    <p:anim calcmode="lin" valueType="num">
                                      <p:cBhvr additive="base">
                                        <p:cTn id="63" dur="750" fill="hold"/>
                                        <p:tgtEl>
                                          <p:spTgt spid="14"/>
                                        </p:tgtEl>
                                        <p:attrNameLst>
                                          <p:attrName>ppt_y</p:attrName>
                                        </p:attrNameLst>
                                      </p:cBhvr>
                                      <p:tavLst>
                                        <p:tav tm="0">
                                          <p:val>
                                            <p:strVal val="0-#ppt_h/2"/>
                                          </p:val>
                                        </p:tav>
                                        <p:tav tm="100000">
                                          <p:val>
                                            <p:strVal val="#ppt_y"/>
                                          </p:val>
                                        </p:tav>
                                      </p:tavLst>
                                    </p:anim>
                                  </p:childTnLst>
                                </p:cTn>
                              </p:par>
                              <p:par>
                                <p:cTn id="64" presetID="2" presetClass="entr" presetSubtype="1" decel="100000" fill="hold" nodeType="withEffect">
                                  <p:stCondLst>
                                    <p:cond delay="250"/>
                                  </p:stCondLst>
                                  <p:childTnLst>
                                    <p:set>
                                      <p:cBhvr>
                                        <p:cTn id="65" dur="1" fill="hold">
                                          <p:stCondLst>
                                            <p:cond delay="0"/>
                                          </p:stCondLst>
                                        </p:cTn>
                                        <p:tgtEl>
                                          <p:spTgt spid="2"/>
                                        </p:tgtEl>
                                        <p:attrNameLst>
                                          <p:attrName>style.visibility</p:attrName>
                                        </p:attrNameLst>
                                      </p:cBhvr>
                                      <p:to>
                                        <p:strVal val="visible"/>
                                      </p:to>
                                    </p:set>
                                    <p:anim calcmode="lin" valueType="num">
                                      <p:cBhvr additive="base">
                                        <p:cTn id="66" dur="750" fill="hold"/>
                                        <p:tgtEl>
                                          <p:spTgt spid="2"/>
                                        </p:tgtEl>
                                        <p:attrNameLst>
                                          <p:attrName>ppt_x</p:attrName>
                                        </p:attrNameLst>
                                      </p:cBhvr>
                                      <p:tavLst>
                                        <p:tav tm="0">
                                          <p:val>
                                            <p:strVal val="#ppt_x"/>
                                          </p:val>
                                        </p:tav>
                                        <p:tav tm="100000">
                                          <p:val>
                                            <p:strVal val="#ppt_x"/>
                                          </p:val>
                                        </p:tav>
                                      </p:tavLst>
                                    </p:anim>
                                    <p:anim calcmode="lin" valueType="num">
                                      <p:cBhvr additive="base">
                                        <p:cTn id="67" dur="750" fill="hold"/>
                                        <p:tgtEl>
                                          <p:spTgt spid="2"/>
                                        </p:tgtEl>
                                        <p:attrNameLst>
                                          <p:attrName>ppt_y</p:attrName>
                                        </p:attrNameLst>
                                      </p:cBhvr>
                                      <p:tavLst>
                                        <p:tav tm="0">
                                          <p:val>
                                            <p:strVal val="0-#ppt_h/2"/>
                                          </p:val>
                                        </p:tav>
                                        <p:tav tm="100000">
                                          <p:val>
                                            <p:strVal val="#ppt_y"/>
                                          </p:val>
                                        </p:tav>
                                      </p:tavLst>
                                    </p:anim>
                                  </p:childTnLst>
                                </p:cTn>
                              </p:par>
                              <p:par>
                                <p:cTn id="68" presetID="2" presetClass="entr" presetSubtype="1" decel="100000" fill="hold" nodeType="withEffect">
                                  <p:stCondLst>
                                    <p:cond delay="500"/>
                                  </p:stCondLst>
                                  <p:childTnLst>
                                    <p:set>
                                      <p:cBhvr>
                                        <p:cTn id="69" dur="1" fill="hold">
                                          <p:stCondLst>
                                            <p:cond delay="0"/>
                                          </p:stCondLst>
                                        </p:cTn>
                                        <p:tgtEl>
                                          <p:spTgt spid="3"/>
                                        </p:tgtEl>
                                        <p:attrNameLst>
                                          <p:attrName>style.visibility</p:attrName>
                                        </p:attrNameLst>
                                      </p:cBhvr>
                                      <p:to>
                                        <p:strVal val="visible"/>
                                      </p:to>
                                    </p:set>
                                    <p:anim calcmode="lin" valueType="num">
                                      <p:cBhvr additive="base">
                                        <p:cTn id="70" dur="750" fill="hold"/>
                                        <p:tgtEl>
                                          <p:spTgt spid="3"/>
                                        </p:tgtEl>
                                        <p:attrNameLst>
                                          <p:attrName>ppt_x</p:attrName>
                                        </p:attrNameLst>
                                      </p:cBhvr>
                                      <p:tavLst>
                                        <p:tav tm="0">
                                          <p:val>
                                            <p:strVal val="#ppt_x"/>
                                          </p:val>
                                        </p:tav>
                                        <p:tav tm="100000">
                                          <p:val>
                                            <p:strVal val="#ppt_x"/>
                                          </p:val>
                                        </p:tav>
                                      </p:tavLst>
                                    </p:anim>
                                    <p:anim calcmode="lin" valueType="num">
                                      <p:cBhvr additive="base">
                                        <p:cTn id="71" dur="750" fill="hold"/>
                                        <p:tgtEl>
                                          <p:spTgt spid="3"/>
                                        </p:tgtEl>
                                        <p:attrNameLst>
                                          <p:attrName>ppt_y</p:attrName>
                                        </p:attrNameLst>
                                      </p:cBhvr>
                                      <p:tavLst>
                                        <p:tav tm="0">
                                          <p:val>
                                            <p:strVal val="0-#ppt_h/2"/>
                                          </p:val>
                                        </p:tav>
                                        <p:tav tm="100000">
                                          <p:val>
                                            <p:strVal val="#ppt_y"/>
                                          </p:val>
                                        </p:tav>
                                      </p:tavLst>
                                    </p:anim>
                                  </p:childTnLst>
                                </p:cTn>
                              </p:par>
                              <p:par>
                                <p:cTn id="72" presetID="2" presetClass="entr" presetSubtype="1" decel="100000" fill="hold" nodeType="withEffect">
                                  <p:stCondLst>
                                    <p:cond delay="750"/>
                                  </p:stCondLst>
                                  <p:childTnLst>
                                    <p:set>
                                      <p:cBhvr>
                                        <p:cTn id="73" dur="1" fill="hold">
                                          <p:stCondLst>
                                            <p:cond delay="0"/>
                                          </p:stCondLst>
                                        </p:cTn>
                                        <p:tgtEl>
                                          <p:spTgt spid="4"/>
                                        </p:tgtEl>
                                        <p:attrNameLst>
                                          <p:attrName>style.visibility</p:attrName>
                                        </p:attrNameLst>
                                      </p:cBhvr>
                                      <p:to>
                                        <p:strVal val="visible"/>
                                      </p:to>
                                    </p:set>
                                    <p:anim calcmode="lin" valueType="num">
                                      <p:cBhvr additive="base">
                                        <p:cTn id="74" dur="750" fill="hold"/>
                                        <p:tgtEl>
                                          <p:spTgt spid="4"/>
                                        </p:tgtEl>
                                        <p:attrNameLst>
                                          <p:attrName>ppt_x</p:attrName>
                                        </p:attrNameLst>
                                      </p:cBhvr>
                                      <p:tavLst>
                                        <p:tav tm="0">
                                          <p:val>
                                            <p:strVal val="#ppt_x"/>
                                          </p:val>
                                        </p:tav>
                                        <p:tav tm="100000">
                                          <p:val>
                                            <p:strVal val="#ppt_x"/>
                                          </p:val>
                                        </p:tav>
                                      </p:tavLst>
                                    </p:anim>
                                    <p:anim calcmode="lin" valueType="num">
                                      <p:cBhvr additive="base">
                                        <p:cTn id="75" dur="750" fill="hold"/>
                                        <p:tgtEl>
                                          <p:spTgt spid="4"/>
                                        </p:tgtEl>
                                        <p:attrNameLst>
                                          <p:attrName>ppt_y</p:attrName>
                                        </p:attrNameLst>
                                      </p:cBhvr>
                                      <p:tavLst>
                                        <p:tav tm="0">
                                          <p:val>
                                            <p:strVal val="0-#ppt_h/2"/>
                                          </p:val>
                                        </p:tav>
                                        <p:tav tm="100000">
                                          <p:val>
                                            <p:strVal val="#ppt_y"/>
                                          </p:val>
                                        </p:tav>
                                      </p:tavLst>
                                    </p:anim>
                                  </p:childTnLst>
                                </p:cTn>
                              </p:par>
                              <p:par>
                                <p:cTn id="76" presetID="2" presetClass="entr" presetSubtype="1" decel="100000" fill="hold" nodeType="withEffect">
                                  <p:stCondLst>
                                    <p:cond delay="1000"/>
                                  </p:stCondLst>
                                  <p:childTnLst>
                                    <p:set>
                                      <p:cBhvr>
                                        <p:cTn id="77" dur="1" fill="hold">
                                          <p:stCondLst>
                                            <p:cond delay="0"/>
                                          </p:stCondLst>
                                        </p:cTn>
                                        <p:tgtEl>
                                          <p:spTgt spid="5"/>
                                        </p:tgtEl>
                                        <p:attrNameLst>
                                          <p:attrName>style.visibility</p:attrName>
                                        </p:attrNameLst>
                                      </p:cBhvr>
                                      <p:to>
                                        <p:strVal val="visible"/>
                                      </p:to>
                                    </p:set>
                                    <p:anim calcmode="lin" valueType="num">
                                      <p:cBhvr additive="base">
                                        <p:cTn id="78" dur="750" fill="hold"/>
                                        <p:tgtEl>
                                          <p:spTgt spid="5"/>
                                        </p:tgtEl>
                                        <p:attrNameLst>
                                          <p:attrName>ppt_x</p:attrName>
                                        </p:attrNameLst>
                                      </p:cBhvr>
                                      <p:tavLst>
                                        <p:tav tm="0">
                                          <p:val>
                                            <p:strVal val="#ppt_x"/>
                                          </p:val>
                                        </p:tav>
                                        <p:tav tm="100000">
                                          <p:val>
                                            <p:strVal val="#ppt_x"/>
                                          </p:val>
                                        </p:tav>
                                      </p:tavLst>
                                    </p:anim>
                                    <p:anim calcmode="lin" valueType="num">
                                      <p:cBhvr additive="base">
                                        <p:cTn id="79" dur="750" fill="hold"/>
                                        <p:tgtEl>
                                          <p:spTgt spid="5"/>
                                        </p:tgtEl>
                                        <p:attrNameLst>
                                          <p:attrName>ppt_y</p:attrName>
                                        </p:attrNameLst>
                                      </p:cBhvr>
                                      <p:tavLst>
                                        <p:tav tm="0">
                                          <p:val>
                                            <p:strVal val="0-#ppt_h/2"/>
                                          </p:val>
                                        </p:tav>
                                        <p:tav tm="100000">
                                          <p:val>
                                            <p:strVal val="#ppt_y"/>
                                          </p:val>
                                        </p:tav>
                                      </p:tavLst>
                                    </p:anim>
                                  </p:childTnLst>
                                </p:cTn>
                              </p:par>
                              <p:par>
                                <p:cTn id="80" presetID="10" presetClass="entr" presetSubtype="0" fill="hold" grpId="0" nodeType="withEffect">
                                  <p:stCondLst>
                                    <p:cond delay="15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42" presetClass="path" presetSubtype="0" decel="100000" fill="hold" grpId="1" nodeType="withEffect">
                                  <p:stCondLst>
                                    <p:cond delay="150"/>
                                  </p:stCondLst>
                                  <p:childTnLst>
                                    <p:animMotion origin="layout" path="M 4.2022E-6 -3.65865E-6 L 4.2022E-6 0.03132 " pathEditMode="relative" rAng="0" ptsTypes="AA">
                                      <p:cBhvr>
                                        <p:cTn id="84" dur="750" spd="-100000" fill="hold"/>
                                        <p:tgtEl>
                                          <p:spTgt spid="45"/>
                                        </p:tgtEl>
                                        <p:attrNameLst>
                                          <p:attrName>ppt_x</p:attrName>
                                          <p:attrName>ppt_y</p:attrName>
                                        </p:attrNameLst>
                                      </p:cBhvr>
                                      <p:rCtr x="0" y="1566"/>
                                    </p:animMotion>
                                  </p:childTnLst>
                                </p:cTn>
                              </p:par>
                              <p:par>
                                <p:cTn id="85" presetID="10" presetClass="entr" presetSubtype="0" fill="hold" grpId="0" nodeType="withEffect">
                                  <p:stCondLst>
                                    <p:cond delay="300"/>
                                  </p:stCondLst>
                                  <p:childTnLst>
                                    <p:set>
                                      <p:cBhvr>
                                        <p:cTn id="86" dur="1" fill="hold">
                                          <p:stCondLst>
                                            <p:cond delay="0"/>
                                          </p:stCondLst>
                                        </p:cTn>
                                        <p:tgtEl>
                                          <p:spTgt spid="48"/>
                                        </p:tgtEl>
                                        <p:attrNameLst>
                                          <p:attrName>style.visibility</p:attrName>
                                        </p:attrNameLst>
                                      </p:cBhvr>
                                      <p:to>
                                        <p:strVal val="visible"/>
                                      </p:to>
                                    </p:set>
                                    <p:animEffect transition="in" filter="fade">
                                      <p:cBhvr>
                                        <p:cTn id="87" dur="500"/>
                                        <p:tgtEl>
                                          <p:spTgt spid="48"/>
                                        </p:tgtEl>
                                      </p:cBhvr>
                                    </p:animEffect>
                                  </p:childTnLst>
                                </p:cTn>
                              </p:par>
                              <p:par>
                                <p:cTn id="88" presetID="42" presetClass="path" presetSubtype="0" decel="100000" fill="hold" grpId="1" nodeType="withEffect">
                                  <p:stCondLst>
                                    <p:cond delay="300"/>
                                  </p:stCondLst>
                                  <p:childTnLst>
                                    <p:animMotion origin="layout" path="M 4.2022E-6 -3.65865E-6 L 4.2022E-6 0.03132 " pathEditMode="relative" rAng="0" ptsTypes="AA">
                                      <p:cBhvr>
                                        <p:cTn id="89" dur="750" spd="-100000" fill="hold"/>
                                        <p:tgtEl>
                                          <p:spTgt spid="48"/>
                                        </p:tgtEl>
                                        <p:attrNameLst>
                                          <p:attrName>ppt_x</p:attrName>
                                          <p:attrName>ppt_y</p:attrName>
                                        </p:attrNameLst>
                                      </p:cBhvr>
                                      <p:rCtr x="0" y="1566"/>
                                    </p:animMotion>
                                  </p:childTnLst>
                                </p:cTn>
                              </p:par>
                              <p:par>
                                <p:cTn id="90" presetID="10" presetClass="entr" presetSubtype="0" fill="hold" grpId="0" nodeType="withEffect">
                                  <p:stCondLst>
                                    <p:cond delay="450"/>
                                  </p:stCondLst>
                                  <p:childTnLst>
                                    <p:set>
                                      <p:cBhvr>
                                        <p:cTn id="91" dur="1" fill="hold">
                                          <p:stCondLst>
                                            <p:cond delay="0"/>
                                          </p:stCondLst>
                                        </p:cTn>
                                        <p:tgtEl>
                                          <p:spTgt spid="49"/>
                                        </p:tgtEl>
                                        <p:attrNameLst>
                                          <p:attrName>style.visibility</p:attrName>
                                        </p:attrNameLst>
                                      </p:cBhvr>
                                      <p:to>
                                        <p:strVal val="visible"/>
                                      </p:to>
                                    </p:set>
                                    <p:animEffect transition="in" filter="fade">
                                      <p:cBhvr>
                                        <p:cTn id="92" dur="500"/>
                                        <p:tgtEl>
                                          <p:spTgt spid="49"/>
                                        </p:tgtEl>
                                      </p:cBhvr>
                                    </p:animEffect>
                                  </p:childTnLst>
                                </p:cTn>
                              </p:par>
                              <p:par>
                                <p:cTn id="93" presetID="42" presetClass="path" presetSubtype="0" decel="100000" fill="hold" grpId="1" nodeType="withEffect">
                                  <p:stCondLst>
                                    <p:cond delay="450"/>
                                  </p:stCondLst>
                                  <p:childTnLst>
                                    <p:animMotion origin="layout" path="M 4.2022E-6 -3.65865E-6 L 4.2022E-6 0.03132 " pathEditMode="relative" rAng="0" ptsTypes="AA">
                                      <p:cBhvr>
                                        <p:cTn id="94" dur="750" spd="-100000" fill="hold"/>
                                        <p:tgtEl>
                                          <p:spTgt spid="49"/>
                                        </p:tgtEl>
                                        <p:attrNameLst>
                                          <p:attrName>ppt_x</p:attrName>
                                          <p:attrName>ppt_y</p:attrName>
                                        </p:attrNameLst>
                                      </p:cBhvr>
                                      <p:rCtr x="0" y="1566"/>
                                    </p:animMotion>
                                  </p:childTnLst>
                                </p:cTn>
                              </p:par>
                              <p:par>
                                <p:cTn id="95" presetID="10" presetClass="entr" presetSubtype="0" fill="hold" grpId="0" nodeType="withEffect">
                                  <p:stCondLst>
                                    <p:cond delay="600"/>
                                  </p:stCondLst>
                                  <p:childTnLst>
                                    <p:set>
                                      <p:cBhvr>
                                        <p:cTn id="96" dur="1" fill="hold">
                                          <p:stCondLst>
                                            <p:cond delay="0"/>
                                          </p:stCondLst>
                                        </p:cTn>
                                        <p:tgtEl>
                                          <p:spTgt spid="50"/>
                                        </p:tgtEl>
                                        <p:attrNameLst>
                                          <p:attrName>style.visibility</p:attrName>
                                        </p:attrNameLst>
                                      </p:cBhvr>
                                      <p:to>
                                        <p:strVal val="visible"/>
                                      </p:to>
                                    </p:set>
                                    <p:animEffect transition="in" filter="fade">
                                      <p:cBhvr>
                                        <p:cTn id="97" dur="500"/>
                                        <p:tgtEl>
                                          <p:spTgt spid="50"/>
                                        </p:tgtEl>
                                      </p:cBhvr>
                                    </p:animEffect>
                                  </p:childTnLst>
                                </p:cTn>
                              </p:par>
                              <p:par>
                                <p:cTn id="98" presetID="42" presetClass="path" presetSubtype="0" decel="100000" fill="hold" grpId="1" nodeType="withEffect">
                                  <p:stCondLst>
                                    <p:cond delay="600"/>
                                  </p:stCondLst>
                                  <p:childTnLst>
                                    <p:animMotion origin="layout" path="M 4.2022E-6 -3.65865E-6 L 4.2022E-6 0.03132 " pathEditMode="relative" rAng="0" ptsTypes="AA">
                                      <p:cBhvr>
                                        <p:cTn id="99" dur="750" spd="-100000" fill="hold"/>
                                        <p:tgtEl>
                                          <p:spTgt spid="50"/>
                                        </p:tgtEl>
                                        <p:attrNameLst>
                                          <p:attrName>ppt_x</p:attrName>
                                          <p:attrName>ppt_y</p:attrName>
                                        </p:attrNameLst>
                                      </p:cBhvr>
                                      <p:rCtr x="0" y="1566"/>
                                    </p:animMotion>
                                  </p:childTnLst>
                                </p:cTn>
                              </p:par>
                              <p:par>
                                <p:cTn id="100" presetID="10" presetClass="entr" presetSubtype="0" fill="hold" grpId="0" nodeType="withEffect">
                                  <p:stCondLst>
                                    <p:cond delay="750"/>
                                  </p:stCondLst>
                                  <p:childTnLst>
                                    <p:set>
                                      <p:cBhvr>
                                        <p:cTn id="101" dur="1" fill="hold">
                                          <p:stCondLst>
                                            <p:cond delay="0"/>
                                          </p:stCondLst>
                                        </p:cTn>
                                        <p:tgtEl>
                                          <p:spTgt spid="51"/>
                                        </p:tgtEl>
                                        <p:attrNameLst>
                                          <p:attrName>style.visibility</p:attrName>
                                        </p:attrNameLst>
                                      </p:cBhvr>
                                      <p:to>
                                        <p:strVal val="visible"/>
                                      </p:to>
                                    </p:set>
                                    <p:animEffect transition="in" filter="fade">
                                      <p:cBhvr>
                                        <p:cTn id="102" dur="500"/>
                                        <p:tgtEl>
                                          <p:spTgt spid="51"/>
                                        </p:tgtEl>
                                      </p:cBhvr>
                                    </p:animEffect>
                                  </p:childTnLst>
                                </p:cTn>
                              </p:par>
                              <p:par>
                                <p:cTn id="103" presetID="42" presetClass="path" presetSubtype="0" decel="100000" fill="hold" grpId="1" nodeType="withEffect">
                                  <p:stCondLst>
                                    <p:cond delay="750"/>
                                  </p:stCondLst>
                                  <p:childTnLst>
                                    <p:animMotion origin="layout" path="M 4.2022E-6 -3.65865E-6 L 4.2022E-6 0.03132 " pathEditMode="relative" rAng="0" ptsTypes="AA">
                                      <p:cBhvr>
                                        <p:cTn id="104" dur="750" spd="-100000" fill="hold"/>
                                        <p:tgtEl>
                                          <p:spTgt spid="51"/>
                                        </p:tgtEl>
                                        <p:attrNameLst>
                                          <p:attrName>ppt_x</p:attrName>
                                          <p:attrName>ppt_y</p:attrName>
                                        </p:attrNameLst>
                                      </p:cBhvr>
                                      <p:rCtr x="0" y="1566"/>
                                    </p:animMotion>
                                  </p:childTnLst>
                                </p:cTn>
                              </p:par>
                              <p:par>
                                <p:cTn id="105" presetID="10" presetClass="entr" presetSubtype="0" fill="hold" grpId="0" nodeType="withEffect">
                                  <p:stCondLst>
                                    <p:cond delay="900"/>
                                  </p:stCondLst>
                                  <p:childTnLst>
                                    <p:set>
                                      <p:cBhvr>
                                        <p:cTn id="106" dur="1" fill="hold">
                                          <p:stCondLst>
                                            <p:cond delay="0"/>
                                          </p:stCondLst>
                                        </p:cTn>
                                        <p:tgtEl>
                                          <p:spTgt spid="52"/>
                                        </p:tgtEl>
                                        <p:attrNameLst>
                                          <p:attrName>style.visibility</p:attrName>
                                        </p:attrNameLst>
                                      </p:cBhvr>
                                      <p:to>
                                        <p:strVal val="visible"/>
                                      </p:to>
                                    </p:set>
                                    <p:animEffect transition="in" filter="fade">
                                      <p:cBhvr>
                                        <p:cTn id="107" dur="500"/>
                                        <p:tgtEl>
                                          <p:spTgt spid="52"/>
                                        </p:tgtEl>
                                      </p:cBhvr>
                                    </p:animEffect>
                                  </p:childTnLst>
                                </p:cTn>
                              </p:par>
                              <p:par>
                                <p:cTn id="108" presetID="42" presetClass="path" presetSubtype="0" decel="100000" fill="hold" grpId="1" nodeType="withEffect">
                                  <p:stCondLst>
                                    <p:cond delay="900"/>
                                  </p:stCondLst>
                                  <p:childTnLst>
                                    <p:animMotion origin="layout" path="M 4.2022E-6 -3.65865E-6 L 4.2022E-6 0.03132 " pathEditMode="relative" rAng="0" ptsTypes="AA">
                                      <p:cBhvr>
                                        <p:cTn id="109" dur="750" spd="-100000" fill="hold"/>
                                        <p:tgtEl>
                                          <p:spTgt spid="52"/>
                                        </p:tgtEl>
                                        <p:attrNameLst>
                                          <p:attrName>ppt_x</p:attrName>
                                          <p:attrName>ppt_y</p:attrName>
                                        </p:attrNameLst>
                                      </p:cBhvr>
                                      <p:rCtr x="0" y="1566"/>
                                    </p:animMotion>
                                  </p:childTnLst>
                                </p:cTn>
                              </p:par>
                              <p:par>
                                <p:cTn id="110" presetID="10" presetClass="entr" presetSubtype="0" fill="hold" grpId="0" nodeType="withEffect">
                                  <p:stCondLst>
                                    <p:cond delay="1050"/>
                                  </p:stCondLst>
                                  <p:childTnLst>
                                    <p:set>
                                      <p:cBhvr>
                                        <p:cTn id="111" dur="1" fill="hold">
                                          <p:stCondLst>
                                            <p:cond delay="0"/>
                                          </p:stCondLst>
                                        </p:cTn>
                                        <p:tgtEl>
                                          <p:spTgt spid="53"/>
                                        </p:tgtEl>
                                        <p:attrNameLst>
                                          <p:attrName>style.visibility</p:attrName>
                                        </p:attrNameLst>
                                      </p:cBhvr>
                                      <p:to>
                                        <p:strVal val="visible"/>
                                      </p:to>
                                    </p:set>
                                    <p:animEffect transition="in" filter="fade">
                                      <p:cBhvr>
                                        <p:cTn id="112" dur="500"/>
                                        <p:tgtEl>
                                          <p:spTgt spid="53"/>
                                        </p:tgtEl>
                                      </p:cBhvr>
                                    </p:animEffect>
                                  </p:childTnLst>
                                </p:cTn>
                              </p:par>
                              <p:par>
                                <p:cTn id="113" presetID="42" presetClass="path" presetSubtype="0" decel="100000" fill="hold" grpId="1" nodeType="withEffect">
                                  <p:stCondLst>
                                    <p:cond delay="1050"/>
                                  </p:stCondLst>
                                  <p:childTnLst>
                                    <p:animMotion origin="layout" path="M 4.2022E-6 -3.65865E-6 L 4.2022E-6 0.03132 " pathEditMode="relative" rAng="0" ptsTypes="AA">
                                      <p:cBhvr>
                                        <p:cTn id="114" dur="750" spd="-100000" fill="hold"/>
                                        <p:tgtEl>
                                          <p:spTgt spid="53"/>
                                        </p:tgtEl>
                                        <p:attrNameLst>
                                          <p:attrName>ppt_x</p:attrName>
                                          <p:attrName>ppt_y</p:attrName>
                                        </p:attrNameLst>
                                      </p:cBhvr>
                                      <p:rCtr x="0" y="1566"/>
                                    </p:animMotion>
                                  </p:childTnLst>
                                </p:cTn>
                              </p:par>
                              <p:par>
                                <p:cTn id="115" presetID="10" presetClass="entr" presetSubtype="0" fill="hold" grpId="0" nodeType="withEffect">
                                  <p:stCondLst>
                                    <p:cond delay="1200"/>
                                  </p:stCondLst>
                                  <p:childTnLst>
                                    <p:set>
                                      <p:cBhvr>
                                        <p:cTn id="116" dur="1" fill="hold">
                                          <p:stCondLst>
                                            <p:cond delay="0"/>
                                          </p:stCondLst>
                                        </p:cTn>
                                        <p:tgtEl>
                                          <p:spTgt spid="54"/>
                                        </p:tgtEl>
                                        <p:attrNameLst>
                                          <p:attrName>style.visibility</p:attrName>
                                        </p:attrNameLst>
                                      </p:cBhvr>
                                      <p:to>
                                        <p:strVal val="visible"/>
                                      </p:to>
                                    </p:set>
                                    <p:animEffect transition="in" filter="fade">
                                      <p:cBhvr>
                                        <p:cTn id="117" dur="500"/>
                                        <p:tgtEl>
                                          <p:spTgt spid="54"/>
                                        </p:tgtEl>
                                      </p:cBhvr>
                                    </p:animEffect>
                                  </p:childTnLst>
                                </p:cTn>
                              </p:par>
                              <p:par>
                                <p:cTn id="118" presetID="42" presetClass="path" presetSubtype="0" decel="100000" fill="hold" grpId="1" nodeType="withEffect">
                                  <p:stCondLst>
                                    <p:cond delay="1200"/>
                                  </p:stCondLst>
                                  <p:childTnLst>
                                    <p:animMotion origin="layout" path="M 4.2022E-6 -3.65865E-6 L 4.2022E-6 0.03132 " pathEditMode="relative" rAng="0" ptsTypes="AA">
                                      <p:cBhvr>
                                        <p:cTn id="119" dur="750" spd="-100000" fill="hold"/>
                                        <p:tgtEl>
                                          <p:spTgt spid="54"/>
                                        </p:tgtEl>
                                        <p:attrNameLst>
                                          <p:attrName>ppt_x</p:attrName>
                                          <p:attrName>ppt_y</p:attrName>
                                        </p:attrNameLst>
                                      </p:cBhvr>
                                      <p:rCtr x="0" y="1566"/>
                                    </p:animMotion>
                                  </p:childTnLst>
                                </p:cTn>
                              </p:par>
                              <p:par>
                                <p:cTn id="120" presetID="10" presetClass="entr" presetSubtype="0" fill="hold" grpId="0" nodeType="withEffect">
                                  <p:stCondLst>
                                    <p:cond delay="1350"/>
                                  </p:stCondLst>
                                  <p:childTnLst>
                                    <p:set>
                                      <p:cBhvr>
                                        <p:cTn id="121" dur="1" fill="hold">
                                          <p:stCondLst>
                                            <p:cond delay="0"/>
                                          </p:stCondLst>
                                        </p:cTn>
                                        <p:tgtEl>
                                          <p:spTgt spid="55"/>
                                        </p:tgtEl>
                                        <p:attrNameLst>
                                          <p:attrName>style.visibility</p:attrName>
                                        </p:attrNameLst>
                                      </p:cBhvr>
                                      <p:to>
                                        <p:strVal val="visible"/>
                                      </p:to>
                                    </p:set>
                                    <p:animEffect transition="in" filter="fade">
                                      <p:cBhvr>
                                        <p:cTn id="122" dur="500"/>
                                        <p:tgtEl>
                                          <p:spTgt spid="55"/>
                                        </p:tgtEl>
                                      </p:cBhvr>
                                    </p:animEffect>
                                  </p:childTnLst>
                                </p:cTn>
                              </p:par>
                              <p:par>
                                <p:cTn id="123" presetID="42" presetClass="path" presetSubtype="0" decel="100000" fill="hold" grpId="1" nodeType="withEffect">
                                  <p:stCondLst>
                                    <p:cond delay="1350"/>
                                  </p:stCondLst>
                                  <p:childTnLst>
                                    <p:animMotion origin="layout" path="M 4.2022E-6 -3.65865E-6 L 4.2022E-6 0.03132 " pathEditMode="relative" rAng="0" ptsTypes="AA">
                                      <p:cBhvr>
                                        <p:cTn id="124" dur="750" spd="-100000" fill="hold"/>
                                        <p:tgtEl>
                                          <p:spTgt spid="55"/>
                                        </p:tgtEl>
                                        <p:attrNameLst>
                                          <p:attrName>ppt_x</p:attrName>
                                          <p:attrName>ppt_y</p:attrName>
                                        </p:attrNameLst>
                                      </p:cBhvr>
                                      <p:rCtr x="0" y="1566"/>
                                    </p:animMotion>
                                  </p:childTnLst>
                                </p:cTn>
                              </p:par>
                              <p:par>
                                <p:cTn id="125" presetID="10" presetClass="entr" presetSubtype="0" fill="hold" grpId="0" nodeType="withEffect">
                                  <p:stCondLst>
                                    <p:cond delay="1500"/>
                                  </p:stCondLst>
                                  <p:childTnLst>
                                    <p:set>
                                      <p:cBhvr>
                                        <p:cTn id="126" dur="1" fill="hold">
                                          <p:stCondLst>
                                            <p:cond delay="0"/>
                                          </p:stCondLst>
                                        </p:cTn>
                                        <p:tgtEl>
                                          <p:spTgt spid="56"/>
                                        </p:tgtEl>
                                        <p:attrNameLst>
                                          <p:attrName>style.visibility</p:attrName>
                                        </p:attrNameLst>
                                      </p:cBhvr>
                                      <p:to>
                                        <p:strVal val="visible"/>
                                      </p:to>
                                    </p:set>
                                    <p:animEffect transition="in" filter="fade">
                                      <p:cBhvr>
                                        <p:cTn id="127" dur="500"/>
                                        <p:tgtEl>
                                          <p:spTgt spid="56"/>
                                        </p:tgtEl>
                                      </p:cBhvr>
                                    </p:animEffect>
                                  </p:childTnLst>
                                </p:cTn>
                              </p:par>
                              <p:par>
                                <p:cTn id="128" presetID="42" presetClass="path" presetSubtype="0" decel="100000" fill="hold" grpId="1" nodeType="withEffect">
                                  <p:stCondLst>
                                    <p:cond delay="1500"/>
                                  </p:stCondLst>
                                  <p:childTnLst>
                                    <p:animMotion origin="layout" path="M 4.2022E-6 -3.65865E-6 L 4.2022E-6 0.03132 " pathEditMode="relative" rAng="0" ptsTypes="AA">
                                      <p:cBhvr>
                                        <p:cTn id="129" dur="750" spd="-100000" fill="hold"/>
                                        <p:tgtEl>
                                          <p:spTgt spid="56"/>
                                        </p:tgtEl>
                                        <p:attrNameLst>
                                          <p:attrName>ppt_x</p:attrName>
                                          <p:attrName>ppt_y</p:attrName>
                                        </p:attrNameLst>
                                      </p:cBhvr>
                                      <p:rCtr x="0" y="1566"/>
                                    </p:animMotion>
                                  </p:childTnLst>
                                </p:cTn>
                              </p:par>
                              <p:par>
                                <p:cTn id="130" presetID="10" presetClass="entr" presetSubtype="0" fill="hold" grpId="0" nodeType="withEffect">
                                  <p:stCondLst>
                                    <p:cond delay="1650"/>
                                  </p:stCondLst>
                                  <p:childTnLst>
                                    <p:set>
                                      <p:cBhvr>
                                        <p:cTn id="131" dur="1" fill="hold">
                                          <p:stCondLst>
                                            <p:cond delay="0"/>
                                          </p:stCondLst>
                                        </p:cTn>
                                        <p:tgtEl>
                                          <p:spTgt spid="57"/>
                                        </p:tgtEl>
                                        <p:attrNameLst>
                                          <p:attrName>style.visibility</p:attrName>
                                        </p:attrNameLst>
                                      </p:cBhvr>
                                      <p:to>
                                        <p:strVal val="visible"/>
                                      </p:to>
                                    </p:set>
                                    <p:animEffect transition="in" filter="fade">
                                      <p:cBhvr>
                                        <p:cTn id="132" dur="500"/>
                                        <p:tgtEl>
                                          <p:spTgt spid="57"/>
                                        </p:tgtEl>
                                      </p:cBhvr>
                                    </p:animEffect>
                                  </p:childTnLst>
                                </p:cTn>
                              </p:par>
                              <p:par>
                                <p:cTn id="133" presetID="42" presetClass="path" presetSubtype="0" decel="100000" fill="hold" grpId="1" nodeType="withEffect">
                                  <p:stCondLst>
                                    <p:cond delay="1650"/>
                                  </p:stCondLst>
                                  <p:childTnLst>
                                    <p:animMotion origin="layout" path="M 4.2022E-6 -3.65865E-6 L 4.2022E-6 0.03132 " pathEditMode="relative" rAng="0" ptsTypes="AA">
                                      <p:cBhvr>
                                        <p:cTn id="134" dur="750" spd="-100000" fill="hold"/>
                                        <p:tgtEl>
                                          <p:spTgt spid="57"/>
                                        </p:tgtEl>
                                        <p:attrNameLst>
                                          <p:attrName>ppt_x</p:attrName>
                                          <p:attrName>ppt_y</p:attrName>
                                        </p:attrNameLst>
                                      </p:cBhvr>
                                      <p:rCtr x="0" y="1566"/>
                                    </p:animMotion>
                                  </p:childTnLst>
                                </p:cTn>
                              </p:par>
                              <p:par>
                                <p:cTn id="135" presetID="10" presetClass="entr" presetSubtype="0" fill="hold" grpId="0" nodeType="withEffect">
                                  <p:stCondLst>
                                    <p:cond delay="1800"/>
                                  </p:stCondLst>
                                  <p:childTnLst>
                                    <p:set>
                                      <p:cBhvr>
                                        <p:cTn id="136" dur="1" fill="hold">
                                          <p:stCondLst>
                                            <p:cond delay="0"/>
                                          </p:stCondLst>
                                        </p:cTn>
                                        <p:tgtEl>
                                          <p:spTgt spid="59"/>
                                        </p:tgtEl>
                                        <p:attrNameLst>
                                          <p:attrName>style.visibility</p:attrName>
                                        </p:attrNameLst>
                                      </p:cBhvr>
                                      <p:to>
                                        <p:strVal val="visible"/>
                                      </p:to>
                                    </p:set>
                                    <p:animEffect transition="in" filter="fade">
                                      <p:cBhvr>
                                        <p:cTn id="137" dur="500"/>
                                        <p:tgtEl>
                                          <p:spTgt spid="59"/>
                                        </p:tgtEl>
                                      </p:cBhvr>
                                    </p:animEffect>
                                  </p:childTnLst>
                                </p:cTn>
                              </p:par>
                              <p:par>
                                <p:cTn id="138" presetID="42" presetClass="path" presetSubtype="0" decel="100000" fill="hold" grpId="1" nodeType="withEffect">
                                  <p:stCondLst>
                                    <p:cond delay="1800"/>
                                  </p:stCondLst>
                                  <p:childTnLst>
                                    <p:animMotion origin="layout" path="M 4.2022E-6 -3.65865E-6 L 4.2022E-6 0.03132 " pathEditMode="relative" rAng="0" ptsTypes="AA">
                                      <p:cBhvr>
                                        <p:cTn id="139" dur="750" spd="-100000" fill="hold"/>
                                        <p:tgtEl>
                                          <p:spTgt spid="59"/>
                                        </p:tgtEl>
                                        <p:attrNameLst>
                                          <p:attrName>ppt_x</p:attrName>
                                          <p:attrName>ppt_y</p:attrName>
                                        </p:attrNameLst>
                                      </p:cBhvr>
                                      <p:rCtr x="0" y="1566"/>
                                    </p:animMotion>
                                  </p:childTnLst>
                                </p:cTn>
                              </p:par>
                              <p:par>
                                <p:cTn id="140" presetID="10" presetClass="entr" presetSubtype="0" fill="hold" grpId="0" nodeType="withEffect">
                                  <p:stCondLst>
                                    <p:cond delay="1950"/>
                                  </p:stCondLst>
                                  <p:childTnLst>
                                    <p:set>
                                      <p:cBhvr>
                                        <p:cTn id="141" dur="1" fill="hold">
                                          <p:stCondLst>
                                            <p:cond delay="0"/>
                                          </p:stCondLst>
                                        </p:cTn>
                                        <p:tgtEl>
                                          <p:spTgt spid="62"/>
                                        </p:tgtEl>
                                        <p:attrNameLst>
                                          <p:attrName>style.visibility</p:attrName>
                                        </p:attrNameLst>
                                      </p:cBhvr>
                                      <p:to>
                                        <p:strVal val="visible"/>
                                      </p:to>
                                    </p:set>
                                    <p:animEffect transition="in" filter="fade">
                                      <p:cBhvr>
                                        <p:cTn id="142" dur="500"/>
                                        <p:tgtEl>
                                          <p:spTgt spid="62"/>
                                        </p:tgtEl>
                                      </p:cBhvr>
                                    </p:animEffect>
                                  </p:childTnLst>
                                </p:cTn>
                              </p:par>
                              <p:par>
                                <p:cTn id="143" presetID="42" presetClass="path" presetSubtype="0" decel="100000" fill="hold" grpId="1" nodeType="withEffect">
                                  <p:stCondLst>
                                    <p:cond delay="1950"/>
                                  </p:stCondLst>
                                  <p:childTnLst>
                                    <p:animMotion origin="layout" path="M 4.2022E-6 -3.65865E-6 L 4.2022E-6 0.03132 " pathEditMode="relative" rAng="0" ptsTypes="AA">
                                      <p:cBhvr>
                                        <p:cTn id="144" dur="750" spd="-100000" fill="hold"/>
                                        <p:tgtEl>
                                          <p:spTgt spid="62"/>
                                        </p:tgtEl>
                                        <p:attrNameLst>
                                          <p:attrName>ppt_x</p:attrName>
                                          <p:attrName>ppt_y</p:attrName>
                                        </p:attrNameLst>
                                      </p:cBhvr>
                                      <p:rCtr x="0" y="1566"/>
                                    </p:animMotion>
                                  </p:childTnLst>
                                </p:cTn>
                              </p:par>
                              <p:par>
                                <p:cTn id="145" presetID="10" presetClass="entr" presetSubtype="0" fill="hold" grpId="0" nodeType="withEffect">
                                  <p:stCondLst>
                                    <p:cond delay="2100"/>
                                  </p:stCondLst>
                                  <p:childTnLst>
                                    <p:set>
                                      <p:cBhvr>
                                        <p:cTn id="146" dur="1" fill="hold">
                                          <p:stCondLst>
                                            <p:cond delay="0"/>
                                          </p:stCondLst>
                                        </p:cTn>
                                        <p:tgtEl>
                                          <p:spTgt spid="63"/>
                                        </p:tgtEl>
                                        <p:attrNameLst>
                                          <p:attrName>style.visibility</p:attrName>
                                        </p:attrNameLst>
                                      </p:cBhvr>
                                      <p:to>
                                        <p:strVal val="visible"/>
                                      </p:to>
                                    </p:set>
                                    <p:animEffect transition="in" filter="fade">
                                      <p:cBhvr>
                                        <p:cTn id="147" dur="500"/>
                                        <p:tgtEl>
                                          <p:spTgt spid="63"/>
                                        </p:tgtEl>
                                      </p:cBhvr>
                                    </p:animEffect>
                                  </p:childTnLst>
                                </p:cTn>
                              </p:par>
                              <p:par>
                                <p:cTn id="148" presetID="42" presetClass="path" presetSubtype="0" decel="100000" fill="hold" grpId="1" nodeType="withEffect">
                                  <p:stCondLst>
                                    <p:cond delay="2100"/>
                                  </p:stCondLst>
                                  <p:childTnLst>
                                    <p:animMotion origin="layout" path="M 4.2022E-6 -3.65865E-6 L 4.2022E-6 0.03132 " pathEditMode="relative" rAng="0" ptsTypes="AA">
                                      <p:cBhvr>
                                        <p:cTn id="149" dur="750" spd="-100000" fill="hold"/>
                                        <p:tgtEl>
                                          <p:spTgt spid="63"/>
                                        </p:tgtEl>
                                        <p:attrNameLst>
                                          <p:attrName>ppt_x</p:attrName>
                                          <p:attrName>ppt_y</p:attrName>
                                        </p:attrNameLst>
                                      </p:cBhvr>
                                      <p:rCtr x="0" y="1566"/>
                                    </p:animMotion>
                                  </p:childTnLst>
                                </p:cTn>
                              </p:par>
                              <p:par>
                                <p:cTn id="150" presetID="10" presetClass="entr" presetSubtype="0" fill="hold" grpId="0" nodeType="withEffect">
                                  <p:stCondLst>
                                    <p:cond delay="2250"/>
                                  </p:stCondLst>
                                  <p:childTnLst>
                                    <p:set>
                                      <p:cBhvr>
                                        <p:cTn id="151" dur="1" fill="hold">
                                          <p:stCondLst>
                                            <p:cond delay="0"/>
                                          </p:stCondLst>
                                        </p:cTn>
                                        <p:tgtEl>
                                          <p:spTgt spid="72"/>
                                        </p:tgtEl>
                                        <p:attrNameLst>
                                          <p:attrName>style.visibility</p:attrName>
                                        </p:attrNameLst>
                                      </p:cBhvr>
                                      <p:to>
                                        <p:strVal val="visible"/>
                                      </p:to>
                                    </p:set>
                                    <p:animEffect transition="in" filter="fade">
                                      <p:cBhvr>
                                        <p:cTn id="152" dur="500"/>
                                        <p:tgtEl>
                                          <p:spTgt spid="72"/>
                                        </p:tgtEl>
                                      </p:cBhvr>
                                    </p:animEffect>
                                  </p:childTnLst>
                                </p:cTn>
                              </p:par>
                              <p:par>
                                <p:cTn id="153" presetID="42" presetClass="path" presetSubtype="0" decel="100000" fill="hold" grpId="1" nodeType="withEffect">
                                  <p:stCondLst>
                                    <p:cond delay="2250"/>
                                  </p:stCondLst>
                                  <p:childTnLst>
                                    <p:animMotion origin="layout" path="M 4.2022E-6 -3.65865E-6 L 4.2022E-6 0.03132 " pathEditMode="relative" rAng="0" ptsTypes="AA">
                                      <p:cBhvr>
                                        <p:cTn id="154" dur="750" spd="-100000" fill="hold"/>
                                        <p:tgtEl>
                                          <p:spTgt spid="72"/>
                                        </p:tgtEl>
                                        <p:attrNameLst>
                                          <p:attrName>ppt_x</p:attrName>
                                          <p:attrName>ppt_y</p:attrName>
                                        </p:attrNameLst>
                                      </p:cBhvr>
                                      <p:rCtr x="0" y="15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5" grpId="0"/>
      <p:bldP spid="75" grpId="1"/>
      <p:bldP spid="60" grpId="0" animBg="1"/>
      <p:bldP spid="60" grpId="1" animBg="1"/>
      <p:bldP spid="60" grpId="2" animBg="1"/>
      <p:bldP spid="61" grpId="0" animBg="1"/>
      <p:bldP spid="61" grpId="1" animBg="1"/>
      <p:bldP spid="61" grpId="2" animBg="1"/>
      <p:bldP spid="64" grpId="0" animBg="1"/>
      <p:bldP spid="64" grpId="1" animBg="1"/>
      <p:bldP spid="64" grpId="2" animBg="1"/>
      <p:bldP spid="71" grpId="0"/>
      <p:bldP spid="71" grpId="1"/>
      <p:bldP spid="73" grpId="0"/>
      <p:bldP spid="73" grpId="1"/>
      <p:bldP spid="74" grpId="0"/>
      <p:bldP spid="74" grpId="1"/>
      <p:bldP spid="45" grpId="0"/>
      <p:bldP spid="45"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9" grpId="0"/>
      <p:bldP spid="59" grpId="1"/>
      <p:bldP spid="62" grpId="0"/>
      <p:bldP spid="62" grpId="1"/>
      <p:bldP spid="63" grpId="0"/>
      <p:bldP spid="63" grpId="1"/>
      <p:bldP spid="72" grpId="0"/>
      <p:bldP spid="72"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700051" y="1664569"/>
            <a:ext cx="8204456" cy="4453705"/>
          </a:xfrm>
          <a:prstGeom prst="rect">
            <a:avLst/>
          </a:prstGeom>
          <a:solidFill>
            <a:srgbClr val="5B10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p:nvSpPr>
        <p:spPr>
          <a:xfrm>
            <a:off x="1210194" y="3481924"/>
            <a:ext cx="3286891" cy="241224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Box 2"/>
          <p:cNvSpPr txBox="1"/>
          <p:nvPr/>
        </p:nvSpPr>
        <p:spPr>
          <a:xfrm>
            <a:off x="3670993" y="1790733"/>
            <a:ext cx="2780220" cy="51293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FFFFFF"/>
                </a:solidFill>
                <a:effectLst/>
                <a:uLnTx/>
                <a:uFillTx/>
                <a:latin typeface="Segoe UI"/>
                <a:ea typeface="+mn-ea"/>
                <a:cs typeface="+mn-cs"/>
              </a:rPr>
              <a:t>App Service Plan</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2401" y="3873059"/>
            <a:ext cx="672319" cy="69352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36385" y="1267820"/>
            <a:ext cx="968335" cy="998877"/>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75362" y="3845904"/>
            <a:ext cx="648919" cy="648919"/>
          </a:xfrm>
          <a:prstGeom prst="rect">
            <a:avLst/>
          </a:prstGeom>
        </p:spPr>
      </p:pic>
      <p:sp>
        <p:nvSpPr>
          <p:cNvPr id="25" name="Title 24"/>
          <p:cNvSpPr>
            <a:spLocks noGrp="1"/>
          </p:cNvSpPr>
          <p:nvPr>
            <p:ph type="title"/>
          </p:nvPr>
        </p:nvSpPr>
        <p:spPr/>
        <p:txBody>
          <a:bodyPr/>
          <a:lstStyle/>
          <a:p>
            <a:r>
              <a:rPr lang="en-US" dirty="0">
                <a:solidFill>
                  <a:schemeClr val="tx1"/>
                </a:solidFill>
              </a:rPr>
              <a:t>Scale-Up</a:t>
            </a:r>
          </a:p>
        </p:txBody>
      </p:sp>
      <p:grpSp>
        <p:nvGrpSpPr>
          <p:cNvPr id="11" name="Group 10"/>
          <p:cNvGrpSpPr/>
          <p:nvPr/>
        </p:nvGrpSpPr>
        <p:grpSpPr>
          <a:xfrm>
            <a:off x="1210194" y="2836563"/>
            <a:ext cx="1751919" cy="508555"/>
            <a:chOff x="2179637" y="3725406"/>
            <a:chExt cx="1787049" cy="518753"/>
          </a:xfrm>
        </p:grpSpPr>
        <p:sp>
          <p:nvSpPr>
            <p:cNvPr id="6" name="TextBox 5"/>
            <p:cNvSpPr txBox="1"/>
            <p:nvPr/>
          </p:nvSpPr>
          <p:spPr>
            <a:xfrm>
              <a:off x="2698390" y="3794174"/>
              <a:ext cx="12682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4343"/>
                  </a:solidFill>
                  <a:effectLst/>
                  <a:uLnTx/>
                  <a:uFillTx/>
                  <a:latin typeface="Segoe UI Light"/>
                  <a:ea typeface="+mn-ea"/>
                  <a:cs typeface="+mn-cs"/>
                </a:rPr>
                <a:t>S2</a:t>
              </a:r>
              <a:r>
                <a:rPr kumimoji="0" lang="en-US" sz="1765" b="0" i="0" u="none" strike="noStrike" kern="1200" cap="none" spc="0" normalizeH="0" baseline="0" noProof="0" dirty="0">
                  <a:ln>
                    <a:noFill/>
                  </a:ln>
                  <a:solidFill>
                    <a:srgbClr val="FFFFFF"/>
                  </a:solidFill>
                  <a:effectLst/>
                  <a:uLnTx/>
                  <a:uFillTx/>
                  <a:latin typeface="Segoe UI Light"/>
                  <a:ea typeface="+mn-ea"/>
                  <a:cs typeface="+mn-cs"/>
                </a:rPr>
                <a:t> instance</a:t>
              </a:r>
            </a:p>
          </p:txBody>
        </p:sp>
        <p:pic>
          <p:nvPicPr>
            <p:cNvPr id="24" name="Picture 23"/>
            <p:cNvPicPr>
              <a:picLocks noChangeAspect="1"/>
            </p:cNvPicPr>
            <p:nvPr/>
          </p:nvPicPr>
          <p:blipFill>
            <a:blip r:embed="rId6"/>
            <a:stretch>
              <a:fillRect/>
            </a:stretch>
          </p:blipFill>
          <p:spPr>
            <a:xfrm>
              <a:off x="2179637" y="3725406"/>
              <a:ext cx="518753" cy="518753"/>
            </a:xfrm>
            <a:prstGeom prst="rect">
              <a:avLst/>
            </a:prstGeom>
          </p:spPr>
        </p:pic>
      </p:grpSp>
      <p:pic>
        <p:nvPicPr>
          <p:cNvPr id="29" name="Picture 28"/>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2624713" y="3833088"/>
            <a:ext cx="672319" cy="693525"/>
          </a:xfrm>
          <a:prstGeom prst="rect">
            <a:avLst/>
          </a:prstGeom>
        </p:spPr>
      </p:pic>
      <p:sp>
        <p:nvSpPr>
          <p:cNvPr id="30" name="TextBox 29"/>
          <p:cNvSpPr txBox="1"/>
          <p:nvPr/>
        </p:nvSpPr>
        <p:spPr>
          <a:xfrm>
            <a:off x="1635823" y="4537860"/>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31" name="TextBox 30"/>
          <p:cNvSpPr txBox="1"/>
          <p:nvPr/>
        </p:nvSpPr>
        <p:spPr>
          <a:xfrm>
            <a:off x="2695603" y="4537860"/>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32" name="TextBox 31"/>
          <p:cNvSpPr txBox="1"/>
          <p:nvPr/>
        </p:nvSpPr>
        <p:spPr>
          <a:xfrm>
            <a:off x="3767083" y="4537860"/>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16" name="Line Callout 1 (No Border) 15"/>
          <p:cNvSpPr/>
          <p:nvPr/>
        </p:nvSpPr>
        <p:spPr bwMode="auto">
          <a:xfrm>
            <a:off x="83085" y="6224373"/>
            <a:ext cx="1643445" cy="568947"/>
          </a:xfrm>
          <a:prstGeom prst="callout1">
            <a:avLst>
              <a:gd name="adj1" fmla="val -624"/>
              <a:gd name="adj2" fmla="val 74681"/>
              <a:gd name="adj3" fmla="val -87868"/>
              <a:gd name="adj4" fmla="val 96725"/>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Real VM</a:t>
            </a:r>
          </a:p>
        </p:txBody>
      </p:sp>
      <p:sp>
        <p:nvSpPr>
          <p:cNvPr id="37" name="Rectangle 36"/>
          <p:cNvSpPr/>
          <p:nvPr/>
        </p:nvSpPr>
        <p:spPr>
          <a:xfrm>
            <a:off x="5053631" y="3481924"/>
            <a:ext cx="3286891" cy="241224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38" name="Picture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75839" y="3873059"/>
            <a:ext cx="672319" cy="693525"/>
          </a:xfrm>
          <a:prstGeom prst="rect">
            <a:avLst/>
          </a:prstGeom>
        </p:spPr>
      </p:pic>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18799" y="3845904"/>
            <a:ext cx="648919" cy="648919"/>
          </a:xfrm>
          <a:prstGeom prst="rect">
            <a:avLst/>
          </a:prstGeom>
        </p:spPr>
      </p:pic>
      <p:grpSp>
        <p:nvGrpSpPr>
          <p:cNvPr id="40" name="Group 39"/>
          <p:cNvGrpSpPr/>
          <p:nvPr/>
        </p:nvGrpSpPr>
        <p:grpSpPr>
          <a:xfrm>
            <a:off x="5053631" y="2836563"/>
            <a:ext cx="1751919" cy="508555"/>
            <a:chOff x="2179637" y="3725406"/>
            <a:chExt cx="1787049" cy="518753"/>
          </a:xfrm>
        </p:grpSpPr>
        <p:sp>
          <p:nvSpPr>
            <p:cNvPr id="41" name="TextBox 40"/>
            <p:cNvSpPr txBox="1"/>
            <p:nvPr/>
          </p:nvSpPr>
          <p:spPr>
            <a:xfrm>
              <a:off x="2698390" y="3794174"/>
              <a:ext cx="12682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4343"/>
                  </a:solidFill>
                  <a:effectLst/>
                  <a:uLnTx/>
                  <a:uFillTx/>
                  <a:latin typeface="Segoe UI Light"/>
                  <a:ea typeface="+mn-ea"/>
                  <a:cs typeface="+mn-cs"/>
                </a:rPr>
                <a:t>S2</a:t>
              </a:r>
              <a:r>
                <a:rPr kumimoji="0" lang="en-US" sz="1765" b="0" i="0" u="none" strike="noStrike" kern="1200" cap="none" spc="0" normalizeH="0" baseline="0" noProof="0" dirty="0">
                  <a:ln>
                    <a:noFill/>
                  </a:ln>
                  <a:solidFill>
                    <a:srgbClr val="FFFFFF"/>
                  </a:solidFill>
                  <a:effectLst/>
                  <a:uLnTx/>
                  <a:uFillTx/>
                  <a:latin typeface="Segoe UI Light"/>
                  <a:ea typeface="+mn-ea"/>
                  <a:cs typeface="+mn-cs"/>
                </a:rPr>
                <a:t> instance</a:t>
              </a:r>
            </a:p>
          </p:txBody>
        </p:sp>
        <p:pic>
          <p:nvPicPr>
            <p:cNvPr id="42" name="Picture 41"/>
            <p:cNvPicPr>
              <a:picLocks noChangeAspect="1"/>
            </p:cNvPicPr>
            <p:nvPr/>
          </p:nvPicPr>
          <p:blipFill>
            <a:blip r:embed="rId6"/>
            <a:stretch>
              <a:fillRect/>
            </a:stretch>
          </p:blipFill>
          <p:spPr>
            <a:xfrm>
              <a:off x="2179637" y="3725406"/>
              <a:ext cx="518753" cy="518753"/>
            </a:xfrm>
            <a:prstGeom prst="rect">
              <a:avLst/>
            </a:prstGeom>
          </p:spPr>
        </p:pic>
      </p:grpSp>
      <p:pic>
        <p:nvPicPr>
          <p:cNvPr id="43" name="Picture 42"/>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6468150" y="3833088"/>
            <a:ext cx="672319" cy="693525"/>
          </a:xfrm>
          <a:prstGeom prst="rect">
            <a:avLst/>
          </a:prstGeom>
        </p:spPr>
      </p:pic>
      <p:sp>
        <p:nvSpPr>
          <p:cNvPr id="44" name="TextBox 43"/>
          <p:cNvSpPr txBox="1"/>
          <p:nvPr/>
        </p:nvSpPr>
        <p:spPr>
          <a:xfrm>
            <a:off x="5479260" y="4537860"/>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45" name="TextBox 44"/>
          <p:cNvSpPr txBox="1"/>
          <p:nvPr/>
        </p:nvSpPr>
        <p:spPr>
          <a:xfrm>
            <a:off x="6539040" y="4537860"/>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46" name="TextBox 45"/>
          <p:cNvSpPr txBox="1"/>
          <p:nvPr/>
        </p:nvSpPr>
        <p:spPr>
          <a:xfrm>
            <a:off x="7610520" y="4537860"/>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47" name="TextBox 46"/>
          <p:cNvSpPr txBox="1"/>
          <p:nvPr/>
        </p:nvSpPr>
        <p:spPr>
          <a:xfrm>
            <a:off x="9076601" y="5023007"/>
            <a:ext cx="2173842" cy="1095267"/>
          </a:xfrm>
          <a:prstGeom prst="rect">
            <a:avLst/>
          </a:prstGeom>
          <a:solidFill>
            <a:srgbClr val="000000"/>
          </a:solid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charset="0"/>
                <a:ea typeface="+mn-ea"/>
                <a:cs typeface="+mn-cs"/>
              </a:rPr>
              <a:t>Price tier: Standard</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charset="0"/>
                <a:ea typeface="+mn-ea"/>
                <a:cs typeface="+mn-cs"/>
              </a:rPr>
              <a:t>Compute Resource: </a:t>
            </a:r>
            <a:r>
              <a:rPr kumimoji="0" lang="en-US" sz="1568" b="1" i="0" u="none" strike="noStrike" kern="1200" cap="none" spc="0" normalizeH="0" baseline="0" noProof="0" dirty="0">
                <a:ln>
                  <a:noFill/>
                </a:ln>
                <a:solidFill>
                  <a:srgbClr val="FF4343"/>
                </a:solidFill>
                <a:effectLst/>
                <a:uLnTx/>
                <a:uFillTx/>
                <a:latin typeface="Segoe UI Light" charset="0"/>
                <a:ea typeface="+mn-ea"/>
                <a:cs typeface="+mn-cs"/>
              </a:rPr>
              <a:t>S2</a:t>
            </a:r>
            <a:r>
              <a:rPr kumimoji="0" lang="en-US" sz="1568"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charset="0"/>
                <a:ea typeface="+mn-ea"/>
                <a:cs typeface="+mn-cs"/>
              </a:rPr>
              <a:t> </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charset="0"/>
                <a:ea typeface="+mn-ea"/>
                <a:cs typeface="+mn-cs"/>
              </a:rPr>
              <a:t>Scale: 2</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charset="0"/>
                <a:ea typeface="+mn-ea"/>
                <a:cs typeface="+mn-cs"/>
              </a:rPr>
              <a:t>Apps: running 3 apps</a:t>
            </a:r>
          </a:p>
        </p:txBody>
      </p:sp>
    </p:spTree>
    <p:extLst>
      <p:ext uri="{BB962C8B-B14F-4D97-AF65-F5344CB8AC3E}">
        <p14:creationId xmlns:p14="http://schemas.microsoft.com/office/powerpoint/2010/main" val="313055593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8426165" y="1664569"/>
            <a:ext cx="2927782" cy="4453705"/>
          </a:xfrm>
          <a:prstGeom prst="rect">
            <a:avLst/>
          </a:prstGeom>
          <a:solidFill>
            <a:srgbClr val="5B10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7051" y="1329259"/>
            <a:ext cx="646741" cy="667139"/>
          </a:xfrm>
          <a:prstGeom prst="rect">
            <a:avLst/>
          </a:prstGeom>
        </p:spPr>
      </p:pic>
      <p:sp>
        <p:nvSpPr>
          <p:cNvPr id="48" name="Rectangle 47"/>
          <p:cNvSpPr/>
          <p:nvPr/>
        </p:nvSpPr>
        <p:spPr>
          <a:xfrm>
            <a:off x="9205730" y="3331739"/>
            <a:ext cx="1100067" cy="133104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49" name="Group 48"/>
          <p:cNvGrpSpPr/>
          <p:nvPr/>
        </p:nvGrpSpPr>
        <p:grpSpPr>
          <a:xfrm>
            <a:off x="9205730" y="2686378"/>
            <a:ext cx="1720746" cy="508555"/>
            <a:chOff x="2179637" y="3725406"/>
            <a:chExt cx="1755251" cy="518753"/>
          </a:xfrm>
        </p:grpSpPr>
        <p:sp>
          <p:nvSpPr>
            <p:cNvPr id="50" name="TextBox 49"/>
            <p:cNvSpPr txBox="1"/>
            <p:nvPr/>
          </p:nvSpPr>
          <p:spPr>
            <a:xfrm>
              <a:off x="2698390" y="3794174"/>
              <a:ext cx="1236498" cy="3712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S1 instance</a:t>
              </a:r>
            </a:p>
          </p:txBody>
        </p:sp>
        <p:pic>
          <p:nvPicPr>
            <p:cNvPr id="51" name="Picture 50"/>
            <p:cNvPicPr>
              <a:picLocks noChangeAspect="1"/>
            </p:cNvPicPr>
            <p:nvPr/>
          </p:nvPicPr>
          <p:blipFill>
            <a:blip r:embed="rId4"/>
            <a:stretch>
              <a:fillRect/>
            </a:stretch>
          </p:blipFill>
          <p:spPr>
            <a:xfrm>
              <a:off x="2179637" y="3725406"/>
              <a:ext cx="518753" cy="518753"/>
            </a:xfrm>
            <a:prstGeom prst="rect">
              <a:avLst/>
            </a:prstGeom>
          </p:spPr>
        </p:pic>
      </p:grpSp>
      <p:sp>
        <p:nvSpPr>
          <p:cNvPr id="54" name="TextBox 53"/>
          <p:cNvSpPr txBox="1"/>
          <p:nvPr/>
        </p:nvSpPr>
        <p:spPr>
          <a:xfrm>
            <a:off x="9310065" y="1714264"/>
            <a:ext cx="2043882" cy="3922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mn-cs"/>
              </a:rPr>
              <a:t>App Service Plan</a:t>
            </a:r>
          </a:p>
        </p:txBody>
      </p:sp>
      <p:sp>
        <p:nvSpPr>
          <p:cNvPr id="28" name="Rectangle 27"/>
          <p:cNvSpPr/>
          <p:nvPr/>
        </p:nvSpPr>
        <p:spPr bwMode="auto">
          <a:xfrm>
            <a:off x="4676661" y="1664569"/>
            <a:ext cx="2927782" cy="4453705"/>
          </a:xfrm>
          <a:prstGeom prst="rect">
            <a:avLst/>
          </a:prstGeom>
          <a:solidFill>
            <a:srgbClr val="5B10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3" name="Picture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87546" y="1329259"/>
            <a:ext cx="646741" cy="667139"/>
          </a:xfrm>
          <a:prstGeom prst="rect">
            <a:avLst/>
          </a:prstGeom>
        </p:spPr>
      </p:pic>
      <p:sp>
        <p:nvSpPr>
          <p:cNvPr id="8" name="Rectangle 7"/>
          <p:cNvSpPr/>
          <p:nvPr/>
        </p:nvSpPr>
        <p:spPr bwMode="auto">
          <a:xfrm>
            <a:off x="700052" y="1664569"/>
            <a:ext cx="3072746" cy="4453705"/>
          </a:xfrm>
          <a:prstGeom prst="rect">
            <a:avLst/>
          </a:prstGeom>
          <a:solidFill>
            <a:srgbClr val="5B10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p:nvSpPr>
        <p:spPr>
          <a:xfrm>
            <a:off x="1430700" y="3306412"/>
            <a:ext cx="1510035" cy="265480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Box 2"/>
          <p:cNvSpPr txBox="1"/>
          <p:nvPr/>
        </p:nvSpPr>
        <p:spPr>
          <a:xfrm>
            <a:off x="1678057" y="1714264"/>
            <a:ext cx="2043882" cy="3922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mn-cs"/>
              </a:rPr>
              <a:t>App Service Plan</a:t>
            </a: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52908" y="3697548"/>
            <a:ext cx="672319" cy="69352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0936" y="1374777"/>
            <a:ext cx="646741" cy="667139"/>
          </a:xfrm>
          <a:prstGeom prst="rect">
            <a:avLst/>
          </a:prstGeom>
        </p:spPr>
      </p:pic>
      <p:sp>
        <p:nvSpPr>
          <p:cNvPr id="25" name="Title 24"/>
          <p:cNvSpPr>
            <a:spLocks noGrp="1"/>
          </p:cNvSpPr>
          <p:nvPr>
            <p:ph type="title"/>
          </p:nvPr>
        </p:nvSpPr>
        <p:spPr/>
        <p:txBody>
          <a:bodyPr/>
          <a:lstStyle/>
          <a:p>
            <a:r>
              <a:rPr lang="en-US" dirty="0">
                <a:solidFill>
                  <a:schemeClr val="tx1"/>
                </a:solidFill>
              </a:rPr>
              <a:t>Scale-Out</a:t>
            </a:r>
          </a:p>
        </p:txBody>
      </p:sp>
      <p:grpSp>
        <p:nvGrpSpPr>
          <p:cNvPr id="11" name="Group 10"/>
          <p:cNvGrpSpPr/>
          <p:nvPr/>
        </p:nvGrpSpPr>
        <p:grpSpPr>
          <a:xfrm>
            <a:off x="1430701" y="2661053"/>
            <a:ext cx="1751919" cy="508555"/>
            <a:chOff x="2179637" y="3725406"/>
            <a:chExt cx="1787049" cy="518753"/>
          </a:xfrm>
        </p:grpSpPr>
        <p:sp>
          <p:nvSpPr>
            <p:cNvPr id="6" name="TextBox 5"/>
            <p:cNvSpPr txBox="1"/>
            <p:nvPr/>
          </p:nvSpPr>
          <p:spPr>
            <a:xfrm>
              <a:off x="2698390" y="3794174"/>
              <a:ext cx="12682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S3 instance</a:t>
              </a:r>
            </a:p>
          </p:txBody>
        </p:sp>
        <p:pic>
          <p:nvPicPr>
            <p:cNvPr id="24" name="Picture 23"/>
            <p:cNvPicPr>
              <a:picLocks noChangeAspect="1"/>
            </p:cNvPicPr>
            <p:nvPr/>
          </p:nvPicPr>
          <p:blipFill>
            <a:blip r:embed="rId4"/>
            <a:stretch>
              <a:fillRect/>
            </a:stretch>
          </p:blipFill>
          <p:spPr>
            <a:xfrm>
              <a:off x="2179637" y="3725406"/>
              <a:ext cx="518753" cy="518753"/>
            </a:xfrm>
            <a:prstGeom prst="rect">
              <a:avLst/>
            </a:prstGeom>
          </p:spPr>
        </p:pic>
      </p:grpSp>
      <p:sp>
        <p:nvSpPr>
          <p:cNvPr id="30" name="TextBox 29"/>
          <p:cNvSpPr txBox="1"/>
          <p:nvPr/>
        </p:nvSpPr>
        <p:spPr>
          <a:xfrm>
            <a:off x="1856329" y="4362350"/>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16" name="Line Callout 1 (No Border) 15"/>
          <p:cNvSpPr/>
          <p:nvPr/>
        </p:nvSpPr>
        <p:spPr bwMode="auto">
          <a:xfrm>
            <a:off x="83085" y="6224373"/>
            <a:ext cx="1643445" cy="568947"/>
          </a:xfrm>
          <a:prstGeom prst="callout1">
            <a:avLst>
              <a:gd name="adj1" fmla="val -624"/>
              <a:gd name="adj2" fmla="val 74681"/>
              <a:gd name="adj3" fmla="val -63797"/>
              <a:gd name="adj4" fmla="val 95209"/>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Real VM</a:t>
            </a:r>
          </a:p>
        </p:txBody>
      </p:sp>
      <p:sp>
        <p:nvSpPr>
          <p:cNvPr id="37" name="Rectangle 36"/>
          <p:cNvSpPr/>
          <p:nvPr/>
        </p:nvSpPr>
        <p:spPr>
          <a:xfrm>
            <a:off x="5456225" y="3331738"/>
            <a:ext cx="1100067" cy="189011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39" name="Picture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83791" y="3669096"/>
            <a:ext cx="648919" cy="648919"/>
          </a:xfrm>
          <a:prstGeom prst="rect">
            <a:avLst/>
          </a:prstGeom>
        </p:spPr>
      </p:pic>
      <p:grpSp>
        <p:nvGrpSpPr>
          <p:cNvPr id="40" name="Group 39"/>
          <p:cNvGrpSpPr/>
          <p:nvPr/>
        </p:nvGrpSpPr>
        <p:grpSpPr>
          <a:xfrm>
            <a:off x="5456225" y="2686378"/>
            <a:ext cx="1751919" cy="508555"/>
            <a:chOff x="2179637" y="3725406"/>
            <a:chExt cx="1787049" cy="518753"/>
          </a:xfrm>
        </p:grpSpPr>
        <p:sp>
          <p:nvSpPr>
            <p:cNvPr id="41" name="TextBox 40"/>
            <p:cNvSpPr txBox="1"/>
            <p:nvPr/>
          </p:nvSpPr>
          <p:spPr>
            <a:xfrm>
              <a:off x="2698390" y="3794174"/>
              <a:ext cx="12682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S2 instance</a:t>
              </a:r>
            </a:p>
          </p:txBody>
        </p:sp>
        <p:pic>
          <p:nvPicPr>
            <p:cNvPr id="42" name="Picture 41"/>
            <p:cNvPicPr>
              <a:picLocks noChangeAspect="1"/>
            </p:cNvPicPr>
            <p:nvPr/>
          </p:nvPicPr>
          <p:blipFill>
            <a:blip r:embed="rId4"/>
            <a:stretch>
              <a:fillRect/>
            </a:stretch>
          </p:blipFill>
          <p:spPr>
            <a:xfrm>
              <a:off x="2179637" y="3725406"/>
              <a:ext cx="518753" cy="518753"/>
            </a:xfrm>
            <a:prstGeom prst="rect">
              <a:avLst/>
            </a:prstGeom>
          </p:spPr>
        </p:pic>
      </p:grpSp>
      <p:pic>
        <p:nvPicPr>
          <p:cNvPr id="43" name="Picture 42"/>
          <p:cNvPicPr>
            <a:picLocks noChangeAspect="1"/>
          </p:cNvPicPr>
          <p:nvPr/>
        </p:nvPicPr>
        <p:blipFill>
          <a:blip r:embed="rId5"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5576730" y="3624489"/>
            <a:ext cx="672319" cy="693525"/>
          </a:xfrm>
          <a:prstGeom prst="rect">
            <a:avLst/>
          </a:prstGeom>
        </p:spPr>
      </p:pic>
      <p:sp>
        <p:nvSpPr>
          <p:cNvPr id="45" name="TextBox 44"/>
          <p:cNvSpPr txBox="1"/>
          <p:nvPr/>
        </p:nvSpPr>
        <p:spPr>
          <a:xfrm>
            <a:off x="5647620" y="4329261"/>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46" name="TextBox 45"/>
          <p:cNvSpPr txBox="1"/>
          <p:nvPr/>
        </p:nvSpPr>
        <p:spPr>
          <a:xfrm>
            <a:off x="9475512" y="4361053"/>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34" name="TextBox 33"/>
          <p:cNvSpPr txBox="1"/>
          <p:nvPr/>
        </p:nvSpPr>
        <p:spPr>
          <a:xfrm>
            <a:off x="5560561" y="1714264"/>
            <a:ext cx="2043882" cy="3922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mn-cs"/>
              </a:rPr>
              <a:t>App Service Plan</a:t>
            </a:r>
          </a:p>
        </p:txBody>
      </p:sp>
    </p:spTree>
    <p:extLst>
      <p:ext uri="{BB962C8B-B14F-4D97-AF65-F5344CB8AC3E}">
        <p14:creationId xmlns:p14="http://schemas.microsoft.com/office/powerpoint/2010/main" val="182747058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User authentication</a:t>
            </a:r>
          </a:p>
        </p:txBody>
      </p:sp>
      <p:sp>
        <p:nvSpPr>
          <p:cNvPr id="54" name="TextBox 53"/>
          <p:cNvSpPr txBox="1"/>
          <p:nvPr/>
        </p:nvSpPr>
        <p:spPr>
          <a:xfrm>
            <a:off x="3974937" y="1389816"/>
            <a:ext cx="6407901" cy="4862870"/>
          </a:xfrm>
          <a:prstGeom prst="rect">
            <a:avLst/>
          </a:prstGeom>
          <a:noFill/>
        </p:spPr>
        <p:txBody>
          <a:bodyPr wrap="square" rtlCol="0">
            <a:spAutoFit/>
          </a:bodyPr>
          <a:lstStyle/>
          <a:p>
            <a:pPr marL="114295" defTabSz="914363">
              <a:spcBef>
                <a:spcPts val="2083"/>
              </a:spcBef>
            </a:pPr>
            <a:r>
              <a:rPr lang="en-US" sz="2000" dirty="0">
                <a:solidFill>
                  <a:srgbClr val="3C3D3E"/>
                </a:solidFill>
                <a:latin typeface="Segoe UI Light"/>
                <a:ea typeface="Segoe UI" panose="020B0502040204020203" pitchFamily="34" charset="0"/>
                <a:cs typeface="Segoe UI" panose="020B0502040204020203" pitchFamily="34" charset="0"/>
              </a:rPr>
              <a:t>Users with any device type send web app request</a:t>
            </a:r>
          </a:p>
          <a:p>
            <a:pPr marL="114295" defTabSz="914363">
              <a:spcBef>
                <a:spcPts val="2083"/>
              </a:spcBef>
            </a:pPr>
            <a:r>
              <a:rPr lang="en-US" sz="2000" dirty="0">
                <a:solidFill>
                  <a:srgbClr val="3C3D3E"/>
                </a:solidFill>
                <a:latin typeface="Segoe UI Light"/>
                <a:ea typeface="Segoe UI" panose="020B0502040204020203" pitchFamily="34" charset="0"/>
                <a:cs typeface="Segoe UI" panose="020B0502040204020203" pitchFamily="34" charset="0"/>
              </a:rPr>
              <a:t>Azure DNS query is answered by the closest available DNS server. Azure DNS is responsible for translating (or resolving) the website or service name to its IP address</a:t>
            </a:r>
          </a:p>
          <a:p>
            <a:pPr marL="114295" defTabSz="914363">
              <a:spcBef>
                <a:spcPts val="2083"/>
              </a:spcBef>
            </a:pPr>
            <a:r>
              <a:rPr lang="en-US" sz="2000" dirty="0">
                <a:solidFill>
                  <a:srgbClr val="3C3D3E"/>
                </a:solidFill>
                <a:latin typeface="Segoe UI Light"/>
                <a:ea typeface="Segoe UI" panose="020B0502040204020203" pitchFamily="34" charset="0"/>
                <a:cs typeface="Segoe UI" panose="020B0502040204020203" pitchFamily="34" charset="0"/>
              </a:rPr>
              <a:t>Azure AD supports popular authentication protocols, such as OAuth 2.0, OpenID Connect, SAML 2.0, and more</a:t>
            </a:r>
          </a:p>
          <a:p>
            <a:pPr marL="114295" defTabSz="914363">
              <a:spcBef>
                <a:spcPts val="2083"/>
              </a:spcBef>
            </a:pPr>
            <a:r>
              <a:rPr lang="en-US" sz="2000" dirty="0">
                <a:solidFill>
                  <a:srgbClr val="3C3D3E"/>
                </a:solidFill>
                <a:latin typeface="Segoe UI Light"/>
                <a:ea typeface="Segoe UI" panose="020B0502040204020203" pitchFamily="34" charset="0"/>
                <a:cs typeface="Segoe UI" panose="020B0502040204020203" pitchFamily="34" charset="0"/>
              </a:rPr>
              <a:t>Azure Websites authentication/authorization allows you to quickly and easily restrict access to your websites by leveraging Azure AD</a:t>
            </a:r>
          </a:p>
          <a:p>
            <a:pPr marL="114295" defTabSz="914363">
              <a:spcBef>
                <a:spcPts val="2083"/>
              </a:spcBef>
            </a:pPr>
            <a:r>
              <a:rPr lang="en-US" sz="2000" dirty="0">
                <a:solidFill>
                  <a:srgbClr val="3C3D3E"/>
                </a:solidFill>
                <a:latin typeface="Segoe UI Light"/>
                <a:ea typeface="Segoe UI" panose="020B0502040204020203" pitchFamily="34" charset="0"/>
                <a:cs typeface="Segoe UI" panose="020B0502040204020203" pitchFamily="34" charset="0"/>
              </a:rPr>
              <a:t>Authenticate with social identity providers, including Microsoft, Google, Twitter, and Facebook</a:t>
            </a:r>
          </a:p>
        </p:txBody>
      </p:sp>
      <p:grpSp>
        <p:nvGrpSpPr>
          <p:cNvPr id="2" name="Group 1"/>
          <p:cNvGrpSpPr/>
          <p:nvPr/>
        </p:nvGrpSpPr>
        <p:grpSpPr>
          <a:xfrm>
            <a:off x="580750" y="1186092"/>
            <a:ext cx="3161290" cy="5214979"/>
            <a:chOff x="-10921362" y="1423310"/>
            <a:chExt cx="3793548" cy="6257975"/>
          </a:xfrm>
        </p:grpSpPr>
        <p:sp>
          <p:nvSpPr>
            <p:cNvPr id="58" name="Rectangle 57"/>
            <p:cNvSpPr/>
            <p:nvPr/>
          </p:nvSpPr>
          <p:spPr>
            <a:xfrm>
              <a:off x="-10921362" y="2044071"/>
              <a:ext cx="1170866" cy="56372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endParaRPr lang="en-US" sz="1167" dirty="0">
                <a:solidFill>
                  <a:srgbClr val="FFFFFF"/>
                </a:solidFill>
                <a:latin typeface="Segoe UI"/>
              </a:endParaRPr>
            </a:p>
          </p:txBody>
        </p:sp>
        <p:sp>
          <p:nvSpPr>
            <p:cNvPr id="59" name="Rectangle 58"/>
            <p:cNvSpPr/>
            <p:nvPr/>
          </p:nvSpPr>
          <p:spPr>
            <a:xfrm>
              <a:off x="-10921362" y="1663590"/>
              <a:ext cx="1170866" cy="3867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r>
                <a:rPr lang="en-US" sz="1167" dirty="0">
                  <a:solidFill>
                    <a:srgbClr val="FFFFFF"/>
                  </a:solidFill>
                  <a:latin typeface="Segoe UI"/>
                </a:rPr>
                <a:t>Users</a:t>
              </a:r>
            </a:p>
          </p:txBody>
        </p:sp>
        <p:grpSp>
          <p:nvGrpSpPr>
            <p:cNvPr id="60" name="Group 59"/>
            <p:cNvGrpSpPr/>
            <p:nvPr/>
          </p:nvGrpSpPr>
          <p:grpSpPr>
            <a:xfrm>
              <a:off x="-10832139" y="1423310"/>
              <a:ext cx="319771" cy="341450"/>
              <a:chOff x="381002" y="1377954"/>
              <a:chExt cx="382084" cy="407988"/>
            </a:xfrm>
          </p:grpSpPr>
          <p:sp>
            <p:nvSpPr>
              <p:cNvPr id="278" name="Freeform 32"/>
              <p:cNvSpPr>
                <a:spLocks/>
              </p:cNvSpPr>
              <p:nvPr/>
            </p:nvSpPr>
            <p:spPr bwMode="auto">
              <a:xfrm rot="5400000">
                <a:off x="355602" y="1403354"/>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79" name="TextBox 278"/>
              <p:cNvSpPr txBox="1"/>
              <p:nvPr/>
            </p:nvSpPr>
            <p:spPr>
              <a:xfrm>
                <a:off x="399470" y="1382724"/>
                <a:ext cx="363616" cy="353042"/>
              </a:xfrm>
              <a:prstGeom prst="rect">
                <a:avLst/>
              </a:prstGeom>
              <a:noFill/>
            </p:spPr>
            <p:txBody>
              <a:bodyPr wrap="none" rtlCol="0">
                <a:spAutoFit/>
              </a:bodyPr>
              <a:lstStyle/>
              <a:p>
                <a:pPr defTabSz="1088473"/>
                <a:r>
                  <a:rPr lang="en-US" sz="1000" dirty="0">
                    <a:solidFill>
                      <a:srgbClr val="FFFFFF"/>
                    </a:solidFill>
                    <a:latin typeface="Segoe UI"/>
                  </a:rPr>
                  <a:t>1</a:t>
                </a:r>
              </a:p>
            </p:txBody>
          </p:sp>
        </p:grpSp>
        <p:grpSp>
          <p:nvGrpSpPr>
            <p:cNvPr id="61" name="Group 60"/>
            <p:cNvGrpSpPr/>
            <p:nvPr/>
          </p:nvGrpSpPr>
          <p:grpSpPr>
            <a:xfrm>
              <a:off x="-9967585" y="2929436"/>
              <a:ext cx="2839771" cy="1220320"/>
              <a:chOff x="1843869" y="3458774"/>
              <a:chExt cx="3393155" cy="1458123"/>
            </a:xfrm>
          </p:grpSpPr>
          <p:sp>
            <p:nvSpPr>
              <p:cNvPr id="263" name="Rectangle 262"/>
              <p:cNvSpPr/>
              <p:nvPr/>
            </p:nvSpPr>
            <p:spPr>
              <a:xfrm>
                <a:off x="2151670" y="3458774"/>
                <a:ext cx="3085354"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167" dirty="0">
                    <a:solidFill>
                      <a:srgbClr val="FFFFFF"/>
                    </a:solidFill>
                    <a:latin typeface="Segoe UI"/>
                  </a:rPr>
                  <a:t>Authentication</a:t>
                </a:r>
              </a:p>
            </p:txBody>
          </p:sp>
          <p:sp>
            <p:nvSpPr>
              <p:cNvPr id="264" name="Rectangle 263"/>
              <p:cNvSpPr/>
              <p:nvPr/>
            </p:nvSpPr>
            <p:spPr>
              <a:xfrm>
                <a:off x="2151670" y="3911057"/>
                <a:ext cx="3085354" cy="10058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167" dirty="0">
                  <a:solidFill>
                    <a:srgbClr val="FFFFFF"/>
                  </a:solidFill>
                  <a:latin typeface="Segoe UI"/>
                </a:endParaRPr>
              </a:p>
            </p:txBody>
          </p:sp>
          <p:grpSp>
            <p:nvGrpSpPr>
              <p:cNvPr id="265" name="Group 264"/>
              <p:cNvGrpSpPr/>
              <p:nvPr/>
            </p:nvGrpSpPr>
            <p:grpSpPr>
              <a:xfrm>
                <a:off x="2378430" y="4181957"/>
                <a:ext cx="2632716" cy="464040"/>
                <a:chOff x="2636685" y="4275939"/>
                <a:chExt cx="2632716" cy="464040"/>
              </a:xfrm>
            </p:grpSpPr>
            <p:pic>
              <p:nvPicPr>
                <p:cNvPr id="269" name="Picture 268"/>
                <p:cNvPicPr>
                  <a:picLocks noChangeAspect="1"/>
                </p:cNvPicPr>
                <p:nvPr/>
              </p:nvPicPr>
              <p:blipFill rotWithShape="1">
                <a:blip r:embed="rId2">
                  <a:biLevel thresh="50000"/>
                </a:blip>
                <a:srcRect b="28135"/>
                <a:stretch/>
              </p:blipFill>
              <p:spPr>
                <a:xfrm>
                  <a:off x="3748961" y="4311292"/>
                  <a:ext cx="435934" cy="393334"/>
                </a:xfrm>
                <a:prstGeom prst="rect">
                  <a:avLst/>
                </a:prstGeom>
              </p:spPr>
            </p:pic>
            <p:pic>
              <p:nvPicPr>
                <p:cNvPr id="270" name="Picture 6" descr="http://www.advaiya.com/blog/wp-content/uploads/2015/06/FB.png"/>
                <p:cNvPicPr>
                  <a:picLocks noChangeAspect="1" noChangeArrowheads="1"/>
                </p:cNvPicPr>
                <p:nvPr/>
              </p:nvPicPr>
              <p:blipFill rotWithShape="1">
                <a:blip r:embed="rId3" cstate="hqprint">
                  <a:lum bright="70000" contrast="-70000"/>
                  <a:extLst>
                    <a:ext uri="{28A0092B-C50C-407E-A947-70E740481C1C}">
                      <a14:useLocalDpi xmlns:a14="http://schemas.microsoft.com/office/drawing/2010/main" val="0"/>
                    </a:ext>
                  </a:extLst>
                </a:blip>
                <a:srcRect l="34508" t="4710" r="7492"/>
                <a:stretch/>
              </p:blipFill>
              <p:spPr bwMode="auto">
                <a:xfrm>
                  <a:off x="4368800" y="4275939"/>
                  <a:ext cx="282446" cy="464040"/>
                </a:xfrm>
                <a:prstGeom prst="rect">
                  <a:avLst/>
                </a:prstGeom>
                <a:noFill/>
                <a:extLst>
                  <a:ext uri="{909E8E84-426E-40DD-AFC4-6F175D3DCCD1}">
                    <a14:hiddenFill xmlns:a14="http://schemas.microsoft.com/office/drawing/2010/main">
                      <a:solidFill>
                        <a:srgbClr val="FFFFFF"/>
                      </a:solidFill>
                    </a14:hiddenFill>
                  </a:ext>
                </a:extLst>
              </p:spPr>
            </p:pic>
            <p:pic>
              <p:nvPicPr>
                <p:cNvPr id="271" name="Picture 2" descr="https://blog.xamarin.com/wp-content/uploads/2015/07/azure-active-directory.png"/>
                <p:cNvPicPr>
                  <a:picLocks noChangeAspect="1" noChangeArrowheads="1"/>
                </p:cNvPicPr>
                <p:nvPr/>
              </p:nvPicPr>
              <p:blipFill>
                <a:blip r:embed="rId4" cstate="hqprint">
                  <a:biLevel thresh="50000"/>
                  <a:extLst>
                    <a:ext uri="{28A0092B-C50C-407E-A947-70E740481C1C}">
                      <a14:useLocalDpi xmlns:a14="http://schemas.microsoft.com/office/drawing/2010/main" val="0"/>
                    </a:ext>
                  </a:extLst>
                </a:blip>
                <a:srcRect/>
                <a:stretch>
                  <a:fillRect/>
                </a:stretch>
              </p:blipFill>
              <p:spPr bwMode="auto">
                <a:xfrm>
                  <a:off x="4835151" y="4290834"/>
                  <a:ext cx="434250" cy="434250"/>
                </a:xfrm>
                <a:prstGeom prst="rect">
                  <a:avLst/>
                </a:prstGeom>
                <a:noFill/>
                <a:extLst>
                  <a:ext uri="{909E8E84-426E-40DD-AFC4-6F175D3DCCD1}">
                    <a14:hiddenFill xmlns:a14="http://schemas.microsoft.com/office/drawing/2010/main">
                      <a:solidFill>
                        <a:srgbClr val="FFFFFF"/>
                      </a:solidFill>
                    </a14:hiddenFill>
                  </a:ext>
                </a:extLst>
              </p:spPr>
            </p:pic>
            <p:grpSp>
              <p:nvGrpSpPr>
                <p:cNvPr id="272" name="Group 15"/>
                <p:cNvGrpSpPr>
                  <a:grpSpLocks noChangeAspect="1"/>
                </p:cNvGrpSpPr>
                <p:nvPr/>
              </p:nvGrpSpPr>
              <p:grpSpPr bwMode="auto">
                <a:xfrm>
                  <a:off x="2636685" y="4319689"/>
                  <a:ext cx="371280" cy="376540"/>
                  <a:chOff x="1609" y="2529"/>
                  <a:chExt cx="1341" cy="1360"/>
                </a:xfrm>
              </p:grpSpPr>
              <p:sp>
                <p:nvSpPr>
                  <p:cNvPr id="274" name="Freeform 16"/>
                  <p:cNvSpPr>
                    <a:spLocks/>
                  </p:cNvSpPr>
                  <p:nvPr/>
                </p:nvSpPr>
                <p:spPr bwMode="auto">
                  <a:xfrm>
                    <a:off x="2205" y="2529"/>
                    <a:ext cx="745" cy="650"/>
                  </a:xfrm>
                  <a:custGeom>
                    <a:avLst/>
                    <a:gdLst>
                      <a:gd name="T0" fmla="*/ 745 w 745"/>
                      <a:gd name="T1" fmla="*/ 650 h 650"/>
                      <a:gd name="T2" fmla="*/ 745 w 745"/>
                      <a:gd name="T3" fmla="*/ 0 h 650"/>
                      <a:gd name="T4" fmla="*/ 0 w 745"/>
                      <a:gd name="T5" fmla="*/ 109 h 650"/>
                      <a:gd name="T6" fmla="*/ 0 w 745"/>
                      <a:gd name="T7" fmla="*/ 650 h 650"/>
                      <a:gd name="T8" fmla="*/ 745 w 745"/>
                      <a:gd name="T9" fmla="*/ 650 h 650"/>
                    </a:gdLst>
                    <a:ahLst/>
                    <a:cxnLst>
                      <a:cxn ang="0">
                        <a:pos x="T0" y="T1"/>
                      </a:cxn>
                      <a:cxn ang="0">
                        <a:pos x="T2" y="T3"/>
                      </a:cxn>
                      <a:cxn ang="0">
                        <a:pos x="T4" y="T5"/>
                      </a:cxn>
                      <a:cxn ang="0">
                        <a:pos x="T6" y="T7"/>
                      </a:cxn>
                      <a:cxn ang="0">
                        <a:pos x="T8" y="T9"/>
                      </a:cxn>
                    </a:cxnLst>
                    <a:rect l="0" t="0" r="r" b="b"/>
                    <a:pathLst>
                      <a:path w="745" h="650">
                        <a:moveTo>
                          <a:pt x="745" y="650"/>
                        </a:moveTo>
                        <a:lnTo>
                          <a:pt x="745" y="0"/>
                        </a:lnTo>
                        <a:lnTo>
                          <a:pt x="0" y="109"/>
                        </a:lnTo>
                        <a:lnTo>
                          <a:pt x="0" y="650"/>
                        </a:lnTo>
                        <a:lnTo>
                          <a:pt x="745" y="6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75" name="Freeform 17"/>
                  <p:cNvSpPr>
                    <a:spLocks/>
                  </p:cNvSpPr>
                  <p:nvPr/>
                </p:nvSpPr>
                <p:spPr bwMode="auto">
                  <a:xfrm>
                    <a:off x="1609" y="2645"/>
                    <a:ext cx="544" cy="534"/>
                  </a:xfrm>
                  <a:custGeom>
                    <a:avLst/>
                    <a:gdLst>
                      <a:gd name="T0" fmla="*/ 544 w 544"/>
                      <a:gd name="T1" fmla="*/ 0 h 534"/>
                      <a:gd name="T2" fmla="*/ 0 w 544"/>
                      <a:gd name="T3" fmla="*/ 78 h 534"/>
                      <a:gd name="T4" fmla="*/ 0 w 544"/>
                      <a:gd name="T5" fmla="*/ 534 h 534"/>
                      <a:gd name="T6" fmla="*/ 544 w 544"/>
                      <a:gd name="T7" fmla="*/ 534 h 534"/>
                      <a:gd name="T8" fmla="*/ 544 w 544"/>
                      <a:gd name="T9" fmla="*/ 0 h 534"/>
                    </a:gdLst>
                    <a:ahLst/>
                    <a:cxnLst>
                      <a:cxn ang="0">
                        <a:pos x="T0" y="T1"/>
                      </a:cxn>
                      <a:cxn ang="0">
                        <a:pos x="T2" y="T3"/>
                      </a:cxn>
                      <a:cxn ang="0">
                        <a:pos x="T4" y="T5"/>
                      </a:cxn>
                      <a:cxn ang="0">
                        <a:pos x="T6" y="T7"/>
                      </a:cxn>
                      <a:cxn ang="0">
                        <a:pos x="T8" y="T9"/>
                      </a:cxn>
                    </a:cxnLst>
                    <a:rect l="0" t="0" r="r" b="b"/>
                    <a:pathLst>
                      <a:path w="544" h="534">
                        <a:moveTo>
                          <a:pt x="544" y="0"/>
                        </a:moveTo>
                        <a:lnTo>
                          <a:pt x="0" y="78"/>
                        </a:lnTo>
                        <a:lnTo>
                          <a:pt x="0" y="534"/>
                        </a:lnTo>
                        <a:lnTo>
                          <a:pt x="544" y="534"/>
                        </a:lnTo>
                        <a:lnTo>
                          <a:pt x="54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76" name="Freeform 18"/>
                  <p:cNvSpPr>
                    <a:spLocks/>
                  </p:cNvSpPr>
                  <p:nvPr/>
                </p:nvSpPr>
                <p:spPr bwMode="auto">
                  <a:xfrm>
                    <a:off x="1609" y="3231"/>
                    <a:ext cx="544" cy="541"/>
                  </a:xfrm>
                  <a:custGeom>
                    <a:avLst/>
                    <a:gdLst>
                      <a:gd name="T0" fmla="*/ 0 w 544"/>
                      <a:gd name="T1" fmla="*/ 0 h 541"/>
                      <a:gd name="T2" fmla="*/ 0 w 544"/>
                      <a:gd name="T3" fmla="*/ 461 h 541"/>
                      <a:gd name="T4" fmla="*/ 544 w 544"/>
                      <a:gd name="T5" fmla="*/ 541 h 541"/>
                      <a:gd name="T6" fmla="*/ 544 w 544"/>
                      <a:gd name="T7" fmla="*/ 0 h 541"/>
                      <a:gd name="T8" fmla="*/ 0 w 544"/>
                      <a:gd name="T9" fmla="*/ 0 h 541"/>
                    </a:gdLst>
                    <a:ahLst/>
                    <a:cxnLst>
                      <a:cxn ang="0">
                        <a:pos x="T0" y="T1"/>
                      </a:cxn>
                      <a:cxn ang="0">
                        <a:pos x="T2" y="T3"/>
                      </a:cxn>
                      <a:cxn ang="0">
                        <a:pos x="T4" y="T5"/>
                      </a:cxn>
                      <a:cxn ang="0">
                        <a:pos x="T6" y="T7"/>
                      </a:cxn>
                      <a:cxn ang="0">
                        <a:pos x="T8" y="T9"/>
                      </a:cxn>
                    </a:cxnLst>
                    <a:rect l="0" t="0" r="r" b="b"/>
                    <a:pathLst>
                      <a:path w="544" h="541">
                        <a:moveTo>
                          <a:pt x="0" y="0"/>
                        </a:moveTo>
                        <a:lnTo>
                          <a:pt x="0" y="461"/>
                        </a:lnTo>
                        <a:lnTo>
                          <a:pt x="544" y="541"/>
                        </a:lnTo>
                        <a:lnTo>
                          <a:pt x="544"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77" name="Freeform 19"/>
                  <p:cNvSpPr>
                    <a:spLocks/>
                  </p:cNvSpPr>
                  <p:nvPr/>
                </p:nvSpPr>
                <p:spPr bwMode="auto">
                  <a:xfrm>
                    <a:off x="2205" y="3231"/>
                    <a:ext cx="745" cy="658"/>
                  </a:xfrm>
                  <a:custGeom>
                    <a:avLst/>
                    <a:gdLst>
                      <a:gd name="T0" fmla="*/ 0 w 745"/>
                      <a:gd name="T1" fmla="*/ 549 h 658"/>
                      <a:gd name="T2" fmla="*/ 745 w 745"/>
                      <a:gd name="T3" fmla="*/ 658 h 658"/>
                      <a:gd name="T4" fmla="*/ 745 w 745"/>
                      <a:gd name="T5" fmla="*/ 0 h 658"/>
                      <a:gd name="T6" fmla="*/ 0 w 745"/>
                      <a:gd name="T7" fmla="*/ 0 h 658"/>
                      <a:gd name="T8" fmla="*/ 0 w 745"/>
                      <a:gd name="T9" fmla="*/ 549 h 658"/>
                    </a:gdLst>
                    <a:ahLst/>
                    <a:cxnLst>
                      <a:cxn ang="0">
                        <a:pos x="T0" y="T1"/>
                      </a:cxn>
                      <a:cxn ang="0">
                        <a:pos x="T2" y="T3"/>
                      </a:cxn>
                      <a:cxn ang="0">
                        <a:pos x="T4" y="T5"/>
                      </a:cxn>
                      <a:cxn ang="0">
                        <a:pos x="T6" y="T7"/>
                      </a:cxn>
                      <a:cxn ang="0">
                        <a:pos x="T8" y="T9"/>
                      </a:cxn>
                    </a:cxnLst>
                    <a:rect l="0" t="0" r="r" b="b"/>
                    <a:pathLst>
                      <a:path w="745" h="658">
                        <a:moveTo>
                          <a:pt x="0" y="549"/>
                        </a:moveTo>
                        <a:lnTo>
                          <a:pt x="745" y="658"/>
                        </a:lnTo>
                        <a:lnTo>
                          <a:pt x="745" y="0"/>
                        </a:lnTo>
                        <a:lnTo>
                          <a:pt x="0" y="0"/>
                        </a:lnTo>
                        <a:lnTo>
                          <a:pt x="0" y="5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grpSp>
            <p:sp>
              <p:nvSpPr>
                <p:cNvPr id="273" name="Freeform 36"/>
                <p:cNvSpPr>
                  <a:spLocks/>
                </p:cNvSpPr>
                <p:nvPr/>
              </p:nvSpPr>
              <p:spPr bwMode="auto">
                <a:xfrm>
                  <a:off x="3191870" y="4315589"/>
                  <a:ext cx="373186" cy="384740"/>
                </a:xfrm>
                <a:custGeom>
                  <a:avLst/>
                  <a:gdLst>
                    <a:gd name="T0" fmla="*/ 1034 w 1378"/>
                    <a:gd name="T1" fmla="*/ 578 h 1421"/>
                    <a:gd name="T2" fmla="*/ 1351 w 1378"/>
                    <a:gd name="T3" fmla="*/ 578 h 1421"/>
                    <a:gd name="T4" fmla="*/ 1367 w 1378"/>
                    <a:gd name="T5" fmla="*/ 593 h 1421"/>
                    <a:gd name="T6" fmla="*/ 1378 w 1378"/>
                    <a:gd name="T7" fmla="*/ 731 h 1421"/>
                    <a:gd name="T8" fmla="*/ 1316 w 1378"/>
                    <a:gd name="T9" fmla="*/ 1035 h 1421"/>
                    <a:gd name="T10" fmla="*/ 1052 w 1378"/>
                    <a:gd name="T11" fmla="*/ 1328 h 1421"/>
                    <a:gd name="T12" fmla="*/ 802 w 1378"/>
                    <a:gd name="T13" fmla="*/ 1408 h 1421"/>
                    <a:gd name="T14" fmla="*/ 494 w 1378"/>
                    <a:gd name="T15" fmla="*/ 1382 h 1421"/>
                    <a:gd name="T16" fmla="*/ 243 w 1378"/>
                    <a:gd name="T17" fmla="*/ 1242 h 1421"/>
                    <a:gd name="T18" fmla="*/ 74 w 1378"/>
                    <a:gd name="T19" fmla="*/ 1024 h 1421"/>
                    <a:gd name="T20" fmla="*/ 5 w 1378"/>
                    <a:gd name="T21" fmla="*/ 793 h 1421"/>
                    <a:gd name="T22" fmla="*/ 0 w 1378"/>
                    <a:gd name="T23" fmla="*/ 710 h 1421"/>
                    <a:gd name="T24" fmla="*/ 68 w 1378"/>
                    <a:gd name="T25" fmla="*/ 409 h 1421"/>
                    <a:gd name="T26" fmla="*/ 214 w 1378"/>
                    <a:gd name="T27" fmla="*/ 206 h 1421"/>
                    <a:gd name="T28" fmla="*/ 615 w 1378"/>
                    <a:gd name="T29" fmla="*/ 13 h 1421"/>
                    <a:gd name="T30" fmla="*/ 927 w 1378"/>
                    <a:gd name="T31" fmla="*/ 43 h 1421"/>
                    <a:gd name="T32" fmla="*/ 1168 w 1378"/>
                    <a:gd name="T33" fmla="*/ 185 h 1421"/>
                    <a:gd name="T34" fmla="*/ 1168 w 1378"/>
                    <a:gd name="T35" fmla="*/ 198 h 1421"/>
                    <a:gd name="T36" fmla="*/ 983 w 1378"/>
                    <a:gd name="T37" fmla="*/ 384 h 1421"/>
                    <a:gd name="T38" fmla="*/ 967 w 1378"/>
                    <a:gd name="T39" fmla="*/ 383 h 1421"/>
                    <a:gd name="T40" fmla="*/ 748 w 1378"/>
                    <a:gd name="T41" fmla="*/ 287 h 1421"/>
                    <a:gd name="T42" fmla="*/ 402 w 1378"/>
                    <a:gd name="T43" fmla="*/ 415 h 1421"/>
                    <a:gd name="T44" fmla="*/ 293 w 1378"/>
                    <a:gd name="T45" fmla="*/ 624 h 1421"/>
                    <a:gd name="T46" fmla="*/ 381 w 1378"/>
                    <a:gd name="T47" fmla="*/ 981 h 1421"/>
                    <a:gd name="T48" fmla="*/ 634 w 1378"/>
                    <a:gd name="T49" fmla="*/ 1132 h 1421"/>
                    <a:gd name="T50" fmla="*/ 886 w 1378"/>
                    <a:gd name="T51" fmla="*/ 1102 h 1421"/>
                    <a:gd name="T52" fmla="*/ 1050 w 1378"/>
                    <a:gd name="T53" fmla="*/ 955 h 1421"/>
                    <a:gd name="T54" fmla="*/ 1084 w 1378"/>
                    <a:gd name="T55" fmla="*/ 863 h 1421"/>
                    <a:gd name="T56" fmla="*/ 1075 w 1378"/>
                    <a:gd name="T57" fmla="*/ 853 h 1421"/>
                    <a:gd name="T58" fmla="*/ 1030 w 1378"/>
                    <a:gd name="T59" fmla="*/ 853 h 1421"/>
                    <a:gd name="T60" fmla="*/ 718 w 1378"/>
                    <a:gd name="T61" fmla="*/ 853 h 1421"/>
                    <a:gd name="T62" fmla="*/ 702 w 1378"/>
                    <a:gd name="T63" fmla="*/ 838 h 1421"/>
                    <a:gd name="T64" fmla="*/ 702 w 1378"/>
                    <a:gd name="T65" fmla="*/ 594 h 1421"/>
                    <a:gd name="T66" fmla="*/ 718 w 1378"/>
                    <a:gd name="T67" fmla="*/ 578 h 1421"/>
                    <a:gd name="T68" fmla="*/ 1034 w 1378"/>
                    <a:gd name="T69" fmla="*/ 578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8" h="1421">
                      <a:moveTo>
                        <a:pt x="1034" y="578"/>
                      </a:moveTo>
                      <a:cubicBezTo>
                        <a:pt x="1140" y="578"/>
                        <a:pt x="1245" y="578"/>
                        <a:pt x="1351" y="578"/>
                      </a:cubicBezTo>
                      <a:cubicBezTo>
                        <a:pt x="1365" y="578"/>
                        <a:pt x="1365" y="579"/>
                        <a:pt x="1367" y="593"/>
                      </a:cubicBezTo>
                      <a:cubicBezTo>
                        <a:pt x="1374" y="638"/>
                        <a:pt x="1378" y="685"/>
                        <a:pt x="1378" y="731"/>
                      </a:cubicBezTo>
                      <a:cubicBezTo>
                        <a:pt x="1377" y="836"/>
                        <a:pt x="1359" y="939"/>
                        <a:pt x="1316" y="1035"/>
                      </a:cubicBezTo>
                      <a:cubicBezTo>
                        <a:pt x="1260" y="1162"/>
                        <a:pt x="1173" y="1260"/>
                        <a:pt x="1052" y="1328"/>
                      </a:cubicBezTo>
                      <a:cubicBezTo>
                        <a:pt x="974" y="1372"/>
                        <a:pt x="890" y="1397"/>
                        <a:pt x="802" y="1408"/>
                      </a:cubicBezTo>
                      <a:cubicBezTo>
                        <a:pt x="697" y="1421"/>
                        <a:pt x="595" y="1413"/>
                        <a:pt x="494" y="1382"/>
                      </a:cubicBezTo>
                      <a:cubicBezTo>
                        <a:pt x="401" y="1353"/>
                        <a:pt x="317" y="1306"/>
                        <a:pt x="243" y="1242"/>
                      </a:cubicBezTo>
                      <a:cubicBezTo>
                        <a:pt x="172" y="1180"/>
                        <a:pt x="116" y="1108"/>
                        <a:pt x="74" y="1024"/>
                      </a:cubicBezTo>
                      <a:cubicBezTo>
                        <a:pt x="38" y="951"/>
                        <a:pt x="15" y="874"/>
                        <a:pt x="5" y="793"/>
                      </a:cubicBezTo>
                      <a:cubicBezTo>
                        <a:pt x="2" y="766"/>
                        <a:pt x="0" y="738"/>
                        <a:pt x="0" y="710"/>
                      </a:cubicBezTo>
                      <a:cubicBezTo>
                        <a:pt x="1" y="605"/>
                        <a:pt x="23" y="504"/>
                        <a:pt x="68" y="409"/>
                      </a:cubicBezTo>
                      <a:cubicBezTo>
                        <a:pt x="105" y="332"/>
                        <a:pt x="153" y="264"/>
                        <a:pt x="214" y="206"/>
                      </a:cubicBezTo>
                      <a:cubicBezTo>
                        <a:pt x="327" y="98"/>
                        <a:pt x="460" y="33"/>
                        <a:pt x="615" y="13"/>
                      </a:cubicBezTo>
                      <a:cubicBezTo>
                        <a:pt x="721" y="0"/>
                        <a:pt x="825" y="9"/>
                        <a:pt x="927" y="43"/>
                      </a:cubicBezTo>
                      <a:cubicBezTo>
                        <a:pt x="1017" y="73"/>
                        <a:pt x="1097" y="121"/>
                        <a:pt x="1168" y="185"/>
                      </a:cubicBezTo>
                      <a:cubicBezTo>
                        <a:pt x="1173" y="190"/>
                        <a:pt x="1173" y="193"/>
                        <a:pt x="1168" y="198"/>
                      </a:cubicBezTo>
                      <a:cubicBezTo>
                        <a:pt x="1106" y="260"/>
                        <a:pt x="1044" y="322"/>
                        <a:pt x="983" y="384"/>
                      </a:cubicBezTo>
                      <a:cubicBezTo>
                        <a:pt x="977" y="389"/>
                        <a:pt x="973" y="389"/>
                        <a:pt x="967" y="383"/>
                      </a:cubicBezTo>
                      <a:cubicBezTo>
                        <a:pt x="905" y="327"/>
                        <a:pt x="832" y="295"/>
                        <a:pt x="748" y="287"/>
                      </a:cubicBezTo>
                      <a:cubicBezTo>
                        <a:pt x="612" y="273"/>
                        <a:pt x="497" y="318"/>
                        <a:pt x="402" y="415"/>
                      </a:cubicBezTo>
                      <a:cubicBezTo>
                        <a:pt x="346" y="474"/>
                        <a:pt x="309" y="545"/>
                        <a:pt x="293" y="624"/>
                      </a:cubicBezTo>
                      <a:cubicBezTo>
                        <a:pt x="267" y="756"/>
                        <a:pt x="297" y="876"/>
                        <a:pt x="381" y="981"/>
                      </a:cubicBezTo>
                      <a:cubicBezTo>
                        <a:pt x="446" y="1063"/>
                        <a:pt x="531" y="1114"/>
                        <a:pt x="634" y="1132"/>
                      </a:cubicBezTo>
                      <a:cubicBezTo>
                        <a:pt x="721" y="1146"/>
                        <a:pt x="805" y="1137"/>
                        <a:pt x="886" y="1102"/>
                      </a:cubicBezTo>
                      <a:cubicBezTo>
                        <a:pt x="957" y="1071"/>
                        <a:pt x="1013" y="1023"/>
                        <a:pt x="1050" y="955"/>
                      </a:cubicBezTo>
                      <a:cubicBezTo>
                        <a:pt x="1066" y="926"/>
                        <a:pt x="1077" y="895"/>
                        <a:pt x="1084" y="863"/>
                      </a:cubicBezTo>
                      <a:cubicBezTo>
                        <a:pt x="1085" y="855"/>
                        <a:pt x="1082" y="853"/>
                        <a:pt x="1075" y="853"/>
                      </a:cubicBezTo>
                      <a:cubicBezTo>
                        <a:pt x="1060" y="853"/>
                        <a:pt x="1045" y="853"/>
                        <a:pt x="1030" y="853"/>
                      </a:cubicBezTo>
                      <a:cubicBezTo>
                        <a:pt x="926" y="853"/>
                        <a:pt x="822" y="853"/>
                        <a:pt x="718" y="853"/>
                      </a:cubicBezTo>
                      <a:cubicBezTo>
                        <a:pt x="702" y="853"/>
                        <a:pt x="702" y="853"/>
                        <a:pt x="702" y="838"/>
                      </a:cubicBezTo>
                      <a:cubicBezTo>
                        <a:pt x="702" y="757"/>
                        <a:pt x="702" y="675"/>
                        <a:pt x="702" y="594"/>
                      </a:cubicBezTo>
                      <a:cubicBezTo>
                        <a:pt x="702" y="579"/>
                        <a:pt x="703" y="578"/>
                        <a:pt x="718" y="578"/>
                      </a:cubicBezTo>
                      <a:cubicBezTo>
                        <a:pt x="823" y="578"/>
                        <a:pt x="929" y="578"/>
                        <a:pt x="1034" y="578"/>
                      </a:cubicBezTo>
                      <a:close/>
                    </a:path>
                  </a:pathLst>
                </a:custGeom>
                <a:solidFill>
                  <a:schemeClr val="bg1"/>
                </a:solidFill>
                <a:ln>
                  <a:noFill/>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grpSp>
          <p:grpSp>
            <p:nvGrpSpPr>
              <p:cNvPr id="266" name="Group 265"/>
              <p:cNvGrpSpPr/>
              <p:nvPr/>
            </p:nvGrpSpPr>
            <p:grpSpPr>
              <a:xfrm rot="16200000">
                <a:off x="1866683" y="3485406"/>
                <a:ext cx="362359" cy="407988"/>
                <a:chOff x="375828" y="1377953"/>
                <a:chExt cx="362359" cy="407988"/>
              </a:xfrm>
            </p:grpSpPr>
            <p:sp>
              <p:nvSpPr>
                <p:cNvPr id="267" name="Freeform 32"/>
                <p:cNvSpPr>
                  <a:spLocks/>
                </p:cNvSpPr>
                <p:nvPr/>
              </p:nvSpPr>
              <p:spPr bwMode="auto">
                <a:xfrm rot="5400000">
                  <a:off x="355599" y="1403353"/>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68" name="TextBox 267"/>
                <p:cNvSpPr txBox="1"/>
                <p:nvPr/>
              </p:nvSpPr>
              <p:spPr>
                <a:xfrm rot="5400000">
                  <a:off x="370542" y="1409651"/>
                  <a:ext cx="363616" cy="353043"/>
                </a:xfrm>
                <a:prstGeom prst="rect">
                  <a:avLst/>
                </a:prstGeom>
                <a:noFill/>
              </p:spPr>
              <p:txBody>
                <a:bodyPr wrap="none" rtlCol="0">
                  <a:spAutoFit/>
                </a:bodyPr>
                <a:lstStyle/>
                <a:p>
                  <a:pPr defTabSz="1088473"/>
                  <a:r>
                    <a:rPr lang="en-US" sz="1000" dirty="0">
                      <a:solidFill>
                        <a:srgbClr val="FFFFFF"/>
                      </a:solidFill>
                      <a:latin typeface="Segoe UI"/>
                    </a:rPr>
                    <a:t>3</a:t>
                  </a:r>
                </a:p>
              </p:txBody>
            </p:sp>
          </p:grpSp>
        </p:grpSp>
        <p:pic>
          <p:nvPicPr>
            <p:cNvPr id="63" name="Picture 62"/>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10662446" y="5231381"/>
              <a:ext cx="653034" cy="653034"/>
            </a:xfrm>
            <a:prstGeom prst="rect">
              <a:avLst/>
            </a:prstGeom>
          </p:spPr>
        </p:pic>
        <p:pic>
          <p:nvPicPr>
            <p:cNvPr id="64" name="Picture 63"/>
            <p:cNvPicPr>
              <a:picLocks noChangeAspect="1"/>
            </p:cNvPicPr>
            <p:nvPr/>
          </p:nvPicPr>
          <p:blipFill>
            <a:blip r:embed="rId6" cstate="hqprint">
              <a:biLevel thresh="25000"/>
              <a:extLst>
                <a:ext uri="{28A0092B-C50C-407E-A947-70E740481C1C}">
                  <a14:useLocalDpi xmlns:a14="http://schemas.microsoft.com/office/drawing/2010/main" val="0"/>
                </a:ext>
              </a:extLst>
            </a:blip>
            <a:stretch>
              <a:fillRect/>
            </a:stretch>
          </p:blipFill>
          <p:spPr>
            <a:xfrm>
              <a:off x="-10662446" y="3749747"/>
              <a:ext cx="653034" cy="653034"/>
            </a:xfrm>
            <a:prstGeom prst="rect">
              <a:avLst/>
            </a:prstGeom>
          </p:spPr>
        </p:pic>
        <p:pic>
          <p:nvPicPr>
            <p:cNvPr id="65" name="Picture 64"/>
            <p:cNvPicPr>
              <a:picLocks noChangeAspect="1"/>
            </p:cNvPicPr>
            <p:nvPr/>
          </p:nvPicPr>
          <p:blipFill>
            <a:blip r:embed="rId7"/>
            <a:stretch>
              <a:fillRect/>
            </a:stretch>
          </p:blipFill>
          <p:spPr>
            <a:xfrm>
              <a:off x="-10642038" y="2308929"/>
              <a:ext cx="612218" cy="612218"/>
            </a:xfrm>
            <a:prstGeom prst="rect">
              <a:avLst/>
            </a:prstGeom>
          </p:spPr>
        </p:pic>
        <p:pic>
          <p:nvPicPr>
            <p:cNvPr id="66" name="Picture 65"/>
            <p:cNvPicPr>
              <a:picLocks noChangeAspect="1"/>
            </p:cNvPicPr>
            <p:nvPr/>
          </p:nvPicPr>
          <p:blipFill>
            <a:blip r:embed="rId8" cstate="hqprint">
              <a:biLevel thresh="25000"/>
              <a:extLst>
                <a:ext uri="{28A0092B-C50C-407E-A947-70E740481C1C}">
                  <a14:useLocalDpi xmlns:a14="http://schemas.microsoft.com/office/drawing/2010/main" val="0"/>
                </a:ext>
              </a:extLst>
            </a:blip>
            <a:stretch>
              <a:fillRect/>
            </a:stretch>
          </p:blipFill>
          <p:spPr>
            <a:xfrm>
              <a:off x="-10662446" y="6713014"/>
              <a:ext cx="653034" cy="653034"/>
            </a:xfrm>
            <a:prstGeom prst="rect">
              <a:avLst/>
            </a:prstGeom>
          </p:spPr>
        </p:pic>
        <p:grpSp>
          <p:nvGrpSpPr>
            <p:cNvPr id="67" name="Group 66"/>
            <p:cNvGrpSpPr/>
            <p:nvPr/>
          </p:nvGrpSpPr>
          <p:grpSpPr>
            <a:xfrm>
              <a:off x="-9709396" y="1663590"/>
              <a:ext cx="2578915" cy="1220320"/>
              <a:chOff x="5605802" y="3544686"/>
              <a:chExt cx="3081466" cy="1458123"/>
            </a:xfrm>
          </p:grpSpPr>
          <p:sp>
            <p:nvSpPr>
              <p:cNvPr id="249" name="Rectangle 248"/>
              <p:cNvSpPr/>
              <p:nvPr/>
            </p:nvSpPr>
            <p:spPr>
              <a:xfrm>
                <a:off x="5605802" y="3996969"/>
                <a:ext cx="3081466" cy="10058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167" dirty="0">
                  <a:solidFill>
                    <a:srgbClr val="FFFFFF"/>
                  </a:solidFill>
                  <a:latin typeface="Segoe UI"/>
                </a:endParaRPr>
              </a:p>
            </p:txBody>
          </p:sp>
          <p:sp>
            <p:nvSpPr>
              <p:cNvPr id="250" name="Rectangle 249"/>
              <p:cNvSpPr/>
              <p:nvPr/>
            </p:nvSpPr>
            <p:spPr>
              <a:xfrm>
                <a:off x="5605802" y="3544686"/>
                <a:ext cx="3081466"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167" dirty="0">
                    <a:solidFill>
                      <a:srgbClr val="FFFFFF"/>
                    </a:solidFill>
                    <a:latin typeface="Segoe UI"/>
                  </a:rPr>
                  <a:t>DNS</a:t>
                </a:r>
              </a:p>
            </p:txBody>
          </p:sp>
        </p:grpSp>
        <p:grpSp>
          <p:nvGrpSpPr>
            <p:cNvPr id="68" name="Group 67"/>
            <p:cNvGrpSpPr/>
            <p:nvPr/>
          </p:nvGrpSpPr>
          <p:grpSpPr>
            <a:xfrm>
              <a:off x="-9613870" y="1423310"/>
              <a:ext cx="319771" cy="341450"/>
              <a:chOff x="381002" y="1377954"/>
              <a:chExt cx="382084" cy="407988"/>
            </a:xfrm>
          </p:grpSpPr>
          <p:sp>
            <p:nvSpPr>
              <p:cNvPr id="247" name="Freeform 32"/>
              <p:cNvSpPr>
                <a:spLocks/>
              </p:cNvSpPr>
              <p:nvPr/>
            </p:nvSpPr>
            <p:spPr bwMode="auto">
              <a:xfrm rot="5400000">
                <a:off x="355602" y="1403354"/>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48" name="TextBox 247"/>
              <p:cNvSpPr txBox="1"/>
              <p:nvPr/>
            </p:nvSpPr>
            <p:spPr>
              <a:xfrm>
                <a:off x="399470" y="1382724"/>
                <a:ext cx="363616" cy="353042"/>
              </a:xfrm>
              <a:prstGeom prst="rect">
                <a:avLst/>
              </a:prstGeom>
              <a:noFill/>
            </p:spPr>
            <p:txBody>
              <a:bodyPr wrap="none" rtlCol="0">
                <a:spAutoFit/>
              </a:bodyPr>
              <a:lstStyle/>
              <a:p>
                <a:pPr defTabSz="1088473"/>
                <a:r>
                  <a:rPr lang="en-US" sz="1000" dirty="0">
                    <a:solidFill>
                      <a:srgbClr val="FFFFFF"/>
                    </a:solidFill>
                    <a:latin typeface="Segoe UI"/>
                  </a:rPr>
                  <a:t>2</a:t>
                </a:r>
              </a:p>
            </p:txBody>
          </p:sp>
        </p:grpSp>
        <p:grpSp>
          <p:nvGrpSpPr>
            <p:cNvPr id="77" name="Group 76"/>
            <p:cNvGrpSpPr/>
            <p:nvPr/>
          </p:nvGrpSpPr>
          <p:grpSpPr>
            <a:xfrm>
              <a:off x="-8754793" y="2194988"/>
              <a:ext cx="712118" cy="601224"/>
              <a:chOff x="2516183" y="2300008"/>
              <a:chExt cx="850888" cy="718383"/>
            </a:xfrm>
          </p:grpSpPr>
          <p:sp>
            <p:nvSpPr>
              <p:cNvPr id="219" name="Freeform 7"/>
              <p:cNvSpPr>
                <a:spLocks noEditPoints="1"/>
              </p:cNvSpPr>
              <p:nvPr/>
            </p:nvSpPr>
            <p:spPr bwMode="auto">
              <a:xfrm>
                <a:off x="2621017" y="2300008"/>
                <a:ext cx="590550" cy="393700"/>
              </a:xfrm>
              <a:custGeom>
                <a:avLst/>
                <a:gdLst>
                  <a:gd name="T0" fmla="*/ 831 w 832"/>
                  <a:gd name="T1" fmla="*/ 496 h 552"/>
                  <a:gd name="T2" fmla="*/ 756 w 832"/>
                  <a:gd name="T3" fmla="*/ 22 h 552"/>
                  <a:gd name="T4" fmla="*/ 733 w 832"/>
                  <a:gd name="T5" fmla="*/ 0 h 552"/>
                  <a:gd name="T6" fmla="*/ 107 w 832"/>
                  <a:gd name="T7" fmla="*/ 0 h 552"/>
                  <a:gd name="T8" fmla="*/ 84 w 832"/>
                  <a:gd name="T9" fmla="*/ 22 h 552"/>
                  <a:gd name="T10" fmla="*/ 0 w 832"/>
                  <a:gd name="T11" fmla="*/ 497 h 552"/>
                  <a:gd name="T12" fmla="*/ 0 w 832"/>
                  <a:gd name="T13" fmla="*/ 496 h 552"/>
                  <a:gd name="T14" fmla="*/ 0 w 832"/>
                  <a:gd name="T15" fmla="*/ 498 h 552"/>
                  <a:gd name="T16" fmla="*/ 0 w 832"/>
                  <a:gd name="T17" fmla="*/ 500 h 552"/>
                  <a:gd name="T18" fmla="*/ 0 w 832"/>
                  <a:gd name="T19" fmla="*/ 501 h 552"/>
                  <a:gd name="T20" fmla="*/ 0 w 832"/>
                  <a:gd name="T21" fmla="*/ 509 h 552"/>
                  <a:gd name="T22" fmla="*/ 35 w 832"/>
                  <a:gd name="T23" fmla="*/ 552 h 552"/>
                  <a:gd name="T24" fmla="*/ 35 w 832"/>
                  <a:gd name="T25" fmla="*/ 552 h 552"/>
                  <a:gd name="T26" fmla="*/ 796 w 832"/>
                  <a:gd name="T27" fmla="*/ 552 h 552"/>
                  <a:gd name="T28" fmla="*/ 832 w 832"/>
                  <a:gd name="T29" fmla="*/ 509 h 552"/>
                  <a:gd name="T30" fmla="*/ 831 w 832"/>
                  <a:gd name="T31" fmla="*/ 496 h 552"/>
                  <a:gd name="T32" fmla="*/ 570 w 832"/>
                  <a:gd name="T33" fmla="*/ 376 h 552"/>
                  <a:gd name="T34" fmla="*/ 478 w 832"/>
                  <a:gd name="T35" fmla="*/ 376 h 552"/>
                  <a:gd name="T36" fmla="*/ 464 w 832"/>
                  <a:gd name="T37" fmla="*/ 362 h 552"/>
                  <a:gd name="T38" fmla="*/ 478 w 832"/>
                  <a:gd name="T39" fmla="*/ 349 h 552"/>
                  <a:gd name="T40" fmla="*/ 521 w 832"/>
                  <a:gd name="T41" fmla="*/ 349 h 552"/>
                  <a:gd name="T42" fmla="*/ 417 w 832"/>
                  <a:gd name="T43" fmla="*/ 245 h 552"/>
                  <a:gd name="T44" fmla="*/ 417 w 832"/>
                  <a:gd name="T45" fmla="*/ 453 h 552"/>
                  <a:gd name="T46" fmla="*/ 450 w 832"/>
                  <a:gd name="T47" fmla="*/ 420 h 552"/>
                  <a:gd name="T48" fmla="*/ 469 w 832"/>
                  <a:gd name="T49" fmla="*/ 420 h 552"/>
                  <a:gd name="T50" fmla="*/ 469 w 832"/>
                  <a:gd name="T51" fmla="*/ 439 h 552"/>
                  <a:gd name="T52" fmla="*/ 403 w 832"/>
                  <a:gd name="T53" fmla="*/ 504 h 552"/>
                  <a:gd name="T54" fmla="*/ 338 w 832"/>
                  <a:gd name="T55" fmla="*/ 439 h 552"/>
                  <a:gd name="T56" fmla="*/ 334 w 832"/>
                  <a:gd name="T57" fmla="*/ 430 h 552"/>
                  <a:gd name="T58" fmla="*/ 338 w 832"/>
                  <a:gd name="T59" fmla="*/ 420 h 552"/>
                  <a:gd name="T60" fmla="*/ 357 w 832"/>
                  <a:gd name="T61" fmla="*/ 420 h 552"/>
                  <a:gd name="T62" fmla="*/ 391 w 832"/>
                  <a:gd name="T63" fmla="*/ 454 h 552"/>
                  <a:gd name="T64" fmla="*/ 391 w 832"/>
                  <a:gd name="T65" fmla="*/ 245 h 552"/>
                  <a:gd name="T66" fmla="*/ 287 w 832"/>
                  <a:gd name="T67" fmla="*/ 349 h 552"/>
                  <a:gd name="T68" fmla="*/ 333 w 832"/>
                  <a:gd name="T69" fmla="*/ 349 h 552"/>
                  <a:gd name="T70" fmla="*/ 347 w 832"/>
                  <a:gd name="T71" fmla="*/ 362 h 552"/>
                  <a:gd name="T72" fmla="*/ 333 w 832"/>
                  <a:gd name="T73" fmla="*/ 376 h 552"/>
                  <a:gd name="T74" fmla="*/ 241 w 832"/>
                  <a:gd name="T75" fmla="*/ 376 h 552"/>
                  <a:gd name="T76" fmla="*/ 241 w 832"/>
                  <a:gd name="T77" fmla="*/ 284 h 552"/>
                  <a:gd name="T78" fmla="*/ 255 w 832"/>
                  <a:gd name="T79" fmla="*/ 270 h 552"/>
                  <a:gd name="T80" fmla="*/ 268 w 832"/>
                  <a:gd name="T81" fmla="*/ 284 h 552"/>
                  <a:gd name="T82" fmla="*/ 268 w 832"/>
                  <a:gd name="T83" fmla="*/ 330 h 552"/>
                  <a:gd name="T84" fmla="*/ 391 w 832"/>
                  <a:gd name="T85" fmla="*/ 207 h 552"/>
                  <a:gd name="T86" fmla="*/ 391 w 832"/>
                  <a:gd name="T87" fmla="*/ 143 h 552"/>
                  <a:gd name="T88" fmla="*/ 362 w 832"/>
                  <a:gd name="T89" fmla="*/ 103 h 552"/>
                  <a:gd name="T90" fmla="*/ 404 w 832"/>
                  <a:gd name="T91" fmla="*/ 61 h 552"/>
                  <a:gd name="T92" fmla="*/ 446 w 832"/>
                  <a:gd name="T93" fmla="*/ 103 h 552"/>
                  <a:gd name="T94" fmla="*/ 417 w 832"/>
                  <a:gd name="T95" fmla="*/ 143 h 552"/>
                  <a:gd name="T96" fmla="*/ 417 w 832"/>
                  <a:gd name="T97" fmla="*/ 207 h 552"/>
                  <a:gd name="T98" fmla="*/ 543 w 832"/>
                  <a:gd name="T99" fmla="*/ 333 h 552"/>
                  <a:gd name="T100" fmla="*/ 543 w 832"/>
                  <a:gd name="T101" fmla="*/ 283 h 552"/>
                  <a:gd name="T102" fmla="*/ 556 w 832"/>
                  <a:gd name="T103" fmla="*/ 270 h 552"/>
                  <a:gd name="T104" fmla="*/ 570 w 832"/>
                  <a:gd name="T105" fmla="*/ 283 h 552"/>
                  <a:gd name="T106" fmla="*/ 570 w 832"/>
                  <a:gd name="T107" fmla="*/ 376 h 552"/>
                  <a:gd name="T108" fmla="*/ 570 w 832"/>
                  <a:gd name="T109" fmla="*/ 376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32" h="552">
                    <a:moveTo>
                      <a:pt x="831" y="496"/>
                    </a:moveTo>
                    <a:lnTo>
                      <a:pt x="756" y="22"/>
                    </a:lnTo>
                    <a:cubicBezTo>
                      <a:pt x="755" y="2"/>
                      <a:pt x="738" y="0"/>
                      <a:pt x="733" y="0"/>
                    </a:cubicBezTo>
                    <a:lnTo>
                      <a:pt x="107" y="0"/>
                    </a:lnTo>
                    <a:cubicBezTo>
                      <a:pt x="102" y="0"/>
                      <a:pt x="85" y="2"/>
                      <a:pt x="84" y="22"/>
                    </a:cubicBezTo>
                    <a:lnTo>
                      <a:pt x="0" y="497"/>
                    </a:lnTo>
                    <a:lnTo>
                      <a:pt x="0" y="496"/>
                    </a:lnTo>
                    <a:cubicBezTo>
                      <a:pt x="0" y="497"/>
                      <a:pt x="0" y="497"/>
                      <a:pt x="0" y="498"/>
                    </a:cubicBezTo>
                    <a:lnTo>
                      <a:pt x="0" y="500"/>
                    </a:lnTo>
                    <a:lnTo>
                      <a:pt x="0" y="501"/>
                    </a:lnTo>
                    <a:cubicBezTo>
                      <a:pt x="0" y="503"/>
                      <a:pt x="0" y="506"/>
                      <a:pt x="0" y="509"/>
                    </a:cubicBezTo>
                    <a:cubicBezTo>
                      <a:pt x="0" y="544"/>
                      <a:pt x="29" y="552"/>
                      <a:pt x="35" y="552"/>
                    </a:cubicBezTo>
                    <a:lnTo>
                      <a:pt x="35" y="552"/>
                    </a:lnTo>
                    <a:lnTo>
                      <a:pt x="796" y="552"/>
                    </a:lnTo>
                    <a:cubicBezTo>
                      <a:pt x="802" y="552"/>
                      <a:pt x="832" y="545"/>
                      <a:pt x="832" y="509"/>
                    </a:cubicBezTo>
                    <a:cubicBezTo>
                      <a:pt x="832" y="505"/>
                      <a:pt x="832" y="500"/>
                      <a:pt x="831" y="496"/>
                    </a:cubicBezTo>
                    <a:close/>
                    <a:moveTo>
                      <a:pt x="570" y="376"/>
                    </a:moveTo>
                    <a:lnTo>
                      <a:pt x="478" y="376"/>
                    </a:lnTo>
                    <a:cubicBezTo>
                      <a:pt x="470" y="376"/>
                      <a:pt x="464" y="370"/>
                      <a:pt x="464" y="362"/>
                    </a:cubicBezTo>
                    <a:cubicBezTo>
                      <a:pt x="464" y="355"/>
                      <a:pt x="470" y="349"/>
                      <a:pt x="478" y="349"/>
                    </a:cubicBezTo>
                    <a:lnTo>
                      <a:pt x="521" y="349"/>
                    </a:lnTo>
                    <a:lnTo>
                      <a:pt x="417" y="245"/>
                    </a:lnTo>
                    <a:lnTo>
                      <a:pt x="417" y="453"/>
                    </a:lnTo>
                    <a:lnTo>
                      <a:pt x="450" y="420"/>
                    </a:lnTo>
                    <a:cubicBezTo>
                      <a:pt x="455" y="415"/>
                      <a:pt x="463" y="415"/>
                      <a:pt x="469" y="420"/>
                    </a:cubicBezTo>
                    <a:cubicBezTo>
                      <a:pt x="474" y="425"/>
                      <a:pt x="474" y="434"/>
                      <a:pt x="469" y="439"/>
                    </a:cubicBezTo>
                    <a:lnTo>
                      <a:pt x="403" y="504"/>
                    </a:lnTo>
                    <a:lnTo>
                      <a:pt x="338" y="439"/>
                    </a:lnTo>
                    <a:cubicBezTo>
                      <a:pt x="336" y="436"/>
                      <a:pt x="334" y="433"/>
                      <a:pt x="334" y="430"/>
                    </a:cubicBezTo>
                    <a:cubicBezTo>
                      <a:pt x="334" y="426"/>
                      <a:pt x="336" y="423"/>
                      <a:pt x="338" y="420"/>
                    </a:cubicBezTo>
                    <a:cubicBezTo>
                      <a:pt x="343" y="415"/>
                      <a:pt x="352" y="415"/>
                      <a:pt x="357" y="420"/>
                    </a:cubicBezTo>
                    <a:lnTo>
                      <a:pt x="391" y="454"/>
                    </a:lnTo>
                    <a:lnTo>
                      <a:pt x="391" y="245"/>
                    </a:lnTo>
                    <a:lnTo>
                      <a:pt x="287" y="349"/>
                    </a:lnTo>
                    <a:lnTo>
                      <a:pt x="333" y="349"/>
                    </a:lnTo>
                    <a:cubicBezTo>
                      <a:pt x="341" y="349"/>
                      <a:pt x="347" y="355"/>
                      <a:pt x="347" y="362"/>
                    </a:cubicBezTo>
                    <a:cubicBezTo>
                      <a:pt x="347" y="370"/>
                      <a:pt x="341" y="376"/>
                      <a:pt x="333" y="376"/>
                    </a:cubicBezTo>
                    <a:lnTo>
                      <a:pt x="241" y="376"/>
                    </a:lnTo>
                    <a:lnTo>
                      <a:pt x="241" y="284"/>
                    </a:lnTo>
                    <a:cubicBezTo>
                      <a:pt x="241" y="276"/>
                      <a:pt x="247" y="270"/>
                      <a:pt x="255" y="270"/>
                    </a:cubicBezTo>
                    <a:cubicBezTo>
                      <a:pt x="262" y="270"/>
                      <a:pt x="268" y="276"/>
                      <a:pt x="268" y="284"/>
                    </a:cubicBezTo>
                    <a:lnTo>
                      <a:pt x="268" y="330"/>
                    </a:lnTo>
                    <a:lnTo>
                      <a:pt x="391" y="207"/>
                    </a:lnTo>
                    <a:lnTo>
                      <a:pt x="391" y="143"/>
                    </a:lnTo>
                    <a:cubicBezTo>
                      <a:pt x="374" y="137"/>
                      <a:pt x="362" y="121"/>
                      <a:pt x="362" y="103"/>
                    </a:cubicBezTo>
                    <a:cubicBezTo>
                      <a:pt x="362" y="79"/>
                      <a:pt x="381" y="61"/>
                      <a:pt x="404" y="61"/>
                    </a:cubicBezTo>
                    <a:cubicBezTo>
                      <a:pt x="427" y="61"/>
                      <a:pt x="446" y="79"/>
                      <a:pt x="446" y="103"/>
                    </a:cubicBezTo>
                    <a:cubicBezTo>
                      <a:pt x="446" y="121"/>
                      <a:pt x="434" y="137"/>
                      <a:pt x="417" y="143"/>
                    </a:cubicBezTo>
                    <a:lnTo>
                      <a:pt x="417" y="207"/>
                    </a:lnTo>
                    <a:lnTo>
                      <a:pt x="543" y="333"/>
                    </a:lnTo>
                    <a:lnTo>
                      <a:pt x="543" y="283"/>
                    </a:lnTo>
                    <a:cubicBezTo>
                      <a:pt x="543" y="276"/>
                      <a:pt x="549" y="270"/>
                      <a:pt x="556" y="270"/>
                    </a:cubicBezTo>
                    <a:cubicBezTo>
                      <a:pt x="564" y="270"/>
                      <a:pt x="570" y="276"/>
                      <a:pt x="570" y="283"/>
                    </a:cubicBezTo>
                    <a:lnTo>
                      <a:pt x="570" y="376"/>
                    </a:lnTo>
                    <a:lnTo>
                      <a:pt x="570" y="376"/>
                    </a:ln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20" name="TextBox 219"/>
              <p:cNvSpPr txBox="1"/>
              <p:nvPr/>
            </p:nvSpPr>
            <p:spPr>
              <a:xfrm>
                <a:off x="2516183" y="2738806"/>
                <a:ext cx="850888" cy="279585"/>
              </a:xfrm>
              <a:prstGeom prst="rect">
                <a:avLst/>
              </a:prstGeom>
              <a:noFill/>
            </p:spPr>
            <p:txBody>
              <a:bodyPr wrap="none" rtlCol="0">
                <a:spAutoFit/>
              </a:bodyPr>
              <a:lstStyle/>
              <a:p>
                <a:pPr defTabSz="1088430"/>
                <a:r>
                  <a:rPr lang="en-US" sz="667" dirty="0">
                    <a:solidFill>
                      <a:srgbClr val="FFFFFF"/>
                    </a:solidFill>
                    <a:latin typeface="Segoe UI"/>
                  </a:rPr>
                  <a:t>Azure DNS</a:t>
                </a:r>
              </a:p>
            </p:txBody>
          </p:sp>
        </p:grpSp>
      </p:grpSp>
    </p:spTree>
    <p:extLst>
      <p:ext uri="{BB962C8B-B14F-4D97-AF65-F5344CB8AC3E}">
        <p14:creationId xmlns:p14="http://schemas.microsoft.com/office/powerpoint/2010/main" val="6693899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Web and app tier</a:t>
            </a:r>
          </a:p>
        </p:txBody>
      </p:sp>
      <p:grpSp>
        <p:nvGrpSpPr>
          <p:cNvPr id="6" name="Group 5"/>
          <p:cNvGrpSpPr/>
          <p:nvPr/>
        </p:nvGrpSpPr>
        <p:grpSpPr>
          <a:xfrm>
            <a:off x="363331" y="1386325"/>
            <a:ext cx="4559077" cy="2546340"/>
            <a:chOff x="1650432" y="4196918"/>
            <a:chExt cx="5470892" cy="3055608"/>
          </a:xfrm>
        </p:grpSpPr>
        <p:grpSp>
          <p:nvGrpSpPr>
            <p:cNvPr id="12" name="Group 11"/>
            <p:cNvGrpSpPr/>
            <p:nvPr/>
          </p:nvGrpSpPr>
          <p:grpSpPr>
            <a:xfrm>
              <a:off x="1650432" y="6286014"/>
              <a:ext cx="5470892" cy="966512"/>
              <a:chOff x="1836246" y="7687861"/>
              <a:chExt cx="6537001" cy="1154855"/>
            </a:xfrm>
          </p:grpSpPr>
          <p:sp>
            <p:nvSpPr>
              <p:cNvPr id="202" name="Rectangle 201"/>
              <p:cNvSpPr/>
              <p:nvPr/>
            </p:nvSpPr>
            <p:spPr>
              <a:xfrm>
                <a:off x="2144051" y="8131542"/>
                <a:ext cx="6229196" cy="7111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88473"/>
                <a:endParaRPr lang="en-US" sz="1167" dirty="0">
                  <a:solidFill>
                    <a:srgbClr val="FFFFFF"/>
                  </a:solidFill>
                  <a:latin typeface="Segoe UI"/>
                </a:endParaRPr>
              </a:p>
            </p:txBody>
          </p:sp>
          <p:sp>
            <p:nvSpPr>
              <p:cNvPr id="203" name="Rectangle 202"/>
              <p:cNvSpPr/>
              <p:nvPr/>
            </p:nvSpPr>
            <p:spPr>
              <a:xfrm>
                <a:off x="2144051" y="7687861"/>
                <a:ext cx="6229196"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rtlCol="0" anchor="ctr"/>
              <a:lstStyle/>
              <a:p>
                <a:pPr defTabSz="1088473"/>
                <a:r>
                  <a:rPr lang="en-US" sz="1167" dirty="0">
                    <a:solidFill>
                      <a:srgbClr val="FFFFFF"/>
                    </a:solidFill>
                    <a:latin typeface="Segoe UI"/>
                  </a:rPr>
                  <a:t>Dev &amp; deployment</a:t>
                </a:r>
              </a:p>
            </p:txBody>
          </p:sp>
          <p:pic>
            <p:nvPicPr>
              <p:cNvPr id="204" name="Picture 18" descr="https://upload.wikimedia.org/wikipedia/commons/thumb/1/19/Visual_Studio_2012_logo_and_wordmark.svg/2000px-Visual_Studio_2012_logo_and_wordmark.svg.png"/>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auto">
              <a:xfrm>
                <a:off x="2370810" y="8344930"/>
                <a:ext cx="1667220" cy="280092"/>
              </a:xfrm>
              <a:prstGeom prst="rect">
                <a:avLst/>
              </a:prstGeom>
              <a:noFill/>
              <a:extLst>
                <a:ext uri="{909E8E84-426E-40DD-AFC4-6F175D3DCCD1}">
                  <a14:hiddenFill xmlns:a14="http://schemas.microsoft.com/office/drawing/2010/main">
                    <a:solidFill>
                      <a:srgbClr val="FFFFFF"/>
                    </a:solidFill>
                  </a14:hiddenFill>
                </a:ext>
              </a:extLst>
            </p:spPr>
          </p:pic>
          <p:grpSp>
            <p:nvGrpSpPr>
              <p:cNvPr id="205" name="Group 204"/>
              <p:cNvGrpSpPr/>
              <p:nvPr/>
            </p:nvGrpSpPr>
            <p:grpSpPr>
              <a:xfrm>
                <a:off x="7132916" y="8304684"/>
                <a:ext cx="923625" cy="401452"/>
                <a:chOff x="8039728" y="5318293"/>
                <a:chExt cx="923625" cy="401452"/>
              </a:xfrm>
            </p:grpSpPr>
            <p:pic>
              <p:nvPicPr>
                <p:cNvPr id="212" name="Picture 211"/>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8570935" y="5318293"/>
                  <a:ext cx="392418" cy="392418"/>
                </a:xfrm>
                <a:prstGeom prst="rect">
                  <a:avLst/>
                </a:prstGeom>
              </p:spPr>
            </p:pic>
            <p:sp>
              <p:nvSpPr>
                <p:cNvPr id="213" name="TextBox 212"/>
                <p:cNvSpPr txBox="1"/>
                <p:nvPr/>
              </p:nvSpPr>
              <p:spPr>
                <a:xfrm>
                  <a:off x="8039728" y="5329835"/>
                  <a:ext cx="621976" cy="389910"/>
                </a:xfrm>
                <a:prstGeom prst="rect">
                  <a:avLst/>
                </a:prstGeom>
                <a:noFill/>
              </p:spPr>
              <p:txBody>
                <a:bodyPr wrap="square" rtlCol="0">
                  <a:spAutoFit/>
                </a:bodyPr>
                <a:lstStyle/>
                <a:p>
                  <a:pPr defTabSz="1088473"/>
                  <a:r>
                    <a:rPr lang="en-US" sz="1167" dirty="0">
                      <a:solidFill>
                        <a:srgbClr val="FFFFFF"/>
                      </a:solidFill>
                      <a:latin typeface="Segoe UI"/>
                    </a:rPr>
                    <a:t>FTP</a:t>
                  </a:r>
                </a:p>
              </p:txBody>
            </p:sp>
          </p:grpSp>
          <p:grpSp>
            <p:nvGrpSpPr>
              <p:cNvPr id="206" name="Group 205"/>
              <p:cNvGrpSpPr/>
              <p:nvPr/>
            </p:nvGrpSpPr>
            <p:grpSpPr>
              <a:xfrm>
                <a:off x="4923176" y="8265082"/>
                <a:ext cx="1324594" cy="457200"/>
                <a:chOff x="6605050" y="5278691"/>
                <a:chExt cx="1324594" cy="457200"/>
              </a:xfrm>
            </p:grpSpPr>
            <p:pic>
              <p:nvPicPr>
                <p:cNvPr id="210" name="Picture 209"/>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7472444" y="5278691"/>
                  <a:ext cx="457200" cy="457200"/>
                </a:xfrm>
                <a:prstGeom prst="rect">
                  <a:avLst/>
                </a:prstGeom>
              </p:spPr>
            </p:pic>
            <p:sp>
              <p:nvSpPr>
                <p:cNvPr id="211" name="TextBox 210"/>
                <p:cNvSpPr txBox="1"/>
                <p:nvPr/>
              </p:nvSpPr>
              <p:spPr>
                <a:xfrm>
                  <a:off x="6605050" y="5322625"/>
                  <a:ext cx="1086717" cy="389910"/>
                </a:xfrm>
                <a:prstGeom prst="rect">
                  <a:avLst/>
                </a:prstGeom>
                <a:noFill/>
              </p:spPr>
              <p:txBody>
                <a:bodyPr wrap="square" rtlCol="0">
                  <a:spAutoFit/>
                </a:bodyPr>
                <a:lstStyle/>
                <a:p>
                  <a:pPr defTabSz="1088473"/>
                  <a:r>
                    <a:rPr lang="en-US" sz="1167" dirty="0">
                      <a:solidFill>
                        <a:srgbClr val="FFFFFF"/>
                      </a:solidFill>
                      <a:latin typeface="Segoe UI"/>
                    </a:rPr>
                    <a:t>GitHub</a:t>
                  </a:r>
                </a:p>
              </p:txBody>
            </p:sp>
          </p:grpSp>
          <p:grpSp>
            <p:nvGrpSpPr>
              <p:cNvPr id="207" name="Group 206"/>
              <p:cNvGrpSpPr/>
              <p:nvPr/>
            </p:nvGrpSpPr>
            <p:grpSpPr>
              <a:xfrm rot="16200000">
                <a:off x="1859061" y="7710510"/>
                <a:ext cx="362358" cy="407988"/>
                <a:chOff x="375830" y="1377952"/>
                <a:chExt cx="362358" cy="407988"/>
              </a:xfrm>
            </p:grpSpPr>
            <p:sp>
              <p:nvSpPr>
                <p:cNvPr id="208"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09" name="TextBox 208"/>
                <p:cNvSpPr txBox="1"/>
                <p:nvPr/>
              </p:nvSpPr>
              <p:spPr>
                <a:xfrm rot="5400000">
                  <a:off x="370543" y="1409653"/>
                  <a:ext cx="363616" cy="353041"/>
                </a:xfrm>
                <a:prstGeom prst="rect">
                  <a:avLst/>
                </a:prstGeom>
                <a:noFill/>
              </p:spPr>
              <p:txBody>
                <a:bodyPr wrap="none" rtlCol="0">
                  <a:spAutoFit/>
                </a:bodyPr>
                <a:lstStyle/>
                <a:p>
                  <a:pPr defTabSz="1088473"/>
                  <a:r>
                    <a:rPr lang="en-US" sz="1000" dirty="0">
                      <a:solidFill>
                        <a:srgbClr val="FFFFFF"/>
                      </a:solidFill>
                      <a:latin typeface="Segoe UI"/>
                    </a:rPr>
                    <a:t>6</a:t>
                  </a:r>
                </a:p>
              </p:txBody>
            </p:sp>
          </p:grpSp>
        </p:grpSp>
        <p:sp>
          <p:nvSpPr>
            <p:cNvPr id="19" name="Rectangle 18"/>
            <p:cNvSpPr/>
            <p:nvPr/>
          </p:nvSpPr>
          <p:spPr>
            <a:xfrm>
              <a:off x="1908279" y="4196918"/>
              <a:ext cx="2582169" cy="38263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167" dirty="0">
                  <a:solidFill>
                    <a:srgbClr val="FFFFFF"/>
                  </a:solidFill>
                  <a:latin typeface="Segoe UI"/>
                </a:rPr>
                <a:t>Web Tier</a:t>
              </a:r>
            </a:p>
          </p:txBody>
        </p:sp>
        <p:sp>
          <p:nvSpPr>
            <p:cNvPr id="20" name="Rectangle 19"/>
            <p:cNvSpPr/>
            <p:nvPr/>
          </p:nvSpPr>
          <p:spPr>
            <a:xfrm>
              <a:off x="1908279" y="4575439"/>
              <a:ext cx="2582169" cy="16611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167" dirty="0">
                <a:solidFill>
                  <a:srgbClr val="FFFFFF"/>
                </a:solidFill>
                <a:latin typeface="Segoe UI"/>
              </a:endParaRPr>
            </a:p>
          </p:txBody>
        </p:sp>
        <p:grpSp>
          <p:nvGrpSpPr>
            <p:cNvPr id="21" name="Group 20"/>
            <p:cNvGrpSpPr/>
            <p:nvPr/>
          </p:nvGrpSpPr>
          <p:grpSpPr>
            <a:xfrm rot="16200000">
              <a:off x="1669769" y="4219204"/>
              <a:ext cx="303262" cy="341450"/>
              <a:chOff x="375830" y="1377952"/>
              <a:chExt cx="362358" cy="407988"/>
            </a:xfrm>
          </p:grpSpPr>
          <p:sp>
            <p:nvSpPr>
              <p:cNvPr id="196"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97" name="TextBox 196"/>
              <p:cNvSpPr txBox="1"/>
              <p:nvPr/>
            </p:nvSpPr>
            <p:spPr>
              <a:xfrm rot="5400000">
                <a:off x="370543" y="1409652"/>
                <a:ext cx="363616" cy="353041"/>
              </a:xfrm>
              <a:prstGeom prst="rect">
                <a:avLst/>
              </a:prstGeom>
              <a:noFill/>
            </p:spPr>
            <p:txBody>
              <a:bodyPr wrap="none" rtlCol="0">
                <a:spAutoFit/>
              </a:bodyPr>
              <a:lstStyle/>
              <a:p>
                <a:pPr defTabSz="1088473"/>
                <a:r>
                  <a:rPr lang="en-US" sz="1000" dirty="0">
                    <a:solidFill>
                      <a:srgbClr val="FFFFFF"/>
                    </a:solidFill>
                    <a:latin typeface="Segoe UI"/>
                  </a:rPr>
                  <a:t>4</a:t>
                </a:r>
              </a:p>
            </p:txBody>
          </p:sp>
        </p:grpSp>
        <p:sp>
          <p:nvSpPr>
            <p:cNvPr id="22" name="Rectangle 21"/>
            <p:cNvSpPr/>
            <p:nvPr/>
          </p:nvSpPr>
          <p:spPr>
            <a:xfrm>
              <a:off x="4539155" y="4196918"/>
              <a:ext cx="2582169" cy="38263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167" dirty="0">
                  <a:solidFill>
                    <a:srgbClr val="FFFFFF"/>
                  </a:solidFill>
                  <a:latin typeface="Segoe UI"/>
                </a:rPr>
                <a:t>App Tier</a:t>
              </a:r>
            </a:p>
          </p:txBody>
        </p:sp>
        <p:sp>
          <p:nvSpPr>
            <p:cNvPr id="23" name="Rectangle 22"/>
            <p:cNvSpPr/>
            <p:nvPr/>
          </p:nvSpPr>
          <p:spPr>
            <a:xfrm>
              <a:off x="4539155" y="4575439"/>
              <a:ext cx="2582169" cy="16611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167" dirty="0">
                <a:solidFill>
                  <a:srgbClr val="FFFFFF"/>
                </a:solidFill>
                <a:latin typeface="Segoe UI"/>
              </a:endParaRPr>
            </a:p>
          </p:txBody>
        </p:sp>
        <p:grpSp>
          <p:nvGrpSpPr>
            <p:cNvPr id="24" name="Group 23"/>
            <p:cNvGrpSpPr/>
            <p:nvPr/>
          </p:nvGrpSpPr>
          <p:grpSpPr>
            <a:xfrm>
              <a:off x="4740198" y="4717708"/>
              <a:ext cx="2180083" cy="1404544"/>
              <a:chOff x="5528113" y="5326361"/>
              <a:chExt cx="2604914" cy="1678246"/>
            </a:xfrm>
          </p:grpSpPr>
          <p:grpSp>
            <p:nvGrpSpPr>
              <p:cNvPr id="184" name="Group 183"/>
              <p:cNvGrpSpPr/>
              <p:nvPr/>
            </p:nvGrpSpPr>
            <p:grpSpPr>
              <a:xfrm>
                <a:off x="5644868" y="5326361"/>
                <a:ext cx="2433221" cy="805142"/>
                <a:chOff x="2486450" y="5440834"/>
                <a:chExt cx="2433221" cy="805142"/>
              </a:xfrm>
            </p:grpSpPr>
            <p:pic>
              <p:nvPicPr>
                <p:cNvPr id="191" name="Picture 190" descr="http://www.jbase.com/new/products/images/java.png"/>
                <p:cNvPicPr>
                  <a:picLocks noChangeAspect="1" noChangeArrowheads="1"/>
                </p:cNvPicPr>
                <p:nvPr/>
              </p:nvPicPr>
              <p:blipFill>
                <a:blip r:embed="rId5" cstate="print">
                  <a:lum bright="100000" contrast="100000"/>
                  <a:extLst>
                    <a:ext uri="{28A0092B-C50C-407E-A947-70E740481C1C}">
                      <a14:useLocalDpi xmlns:a14="http://schemas.microsoft.com/office/drawing/2010/main" val="0"/>
                    </a:ext>
                  </a:extLst>
                </a:blip>
                <a:srcRect/>
                <a:stretch>
                  <a:fillRect/>
                </a:stretch>
              </p:blipFill>
              <p:spPr bwMode="auto">
                <a:xfrm>
                  <a:off x="3507817" y="5440834"/>
                  <a:ext cx="429388" cy="800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 name="Picture 191" descr="PHP.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86450" y="5632461"/>
                  <a:ext cx="794272" cy="417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3" name="Group 192"/>
                <p:cNvGrpSpPr/>
                <p:nvPr/>
              </p:nvGrpSpPr>
              <p:grpSpPr>
                <a:xfrm>
                  <a:off x="4275644" y="5469867"/>
                  <a:ext cx="644027" cy="776109"/>
                  <a:chOff x="4275644" y="5520916"/>
                  <a:chExt cx="644027" cy="776109"/>
                </a:xfrm>
              </p:grpSpPr>
              <p:pic>
                <p:nvPicPr>
                  <p:cNvPr id="194" name="Picture 193" descr="https://cdn4.iconfinder.com/data/icons/scripting-and-programming-languages/512/Python_logo-256.png"/>
                  <p:cNvPicPr>
                    <a:picLocks noChangeAspect="1" noChangeArrowheads="1"/>
                  </p:cNvPicPr>
                  <p:nvPr/>
                </p:nvPicPr>
                <p:blipFill>
                  <a:blip r:embed="rId7" cstate="hqprint">
                    <a:lum bright="70000" contrast="-70000"/>
                    <a:extLst>
                      <a:ext uri="{28A0092B-C50C-407E-A947-70E740481C1C}">
                        <a14:useLocalDpi xmlns:a14="http://schemas.microsoft.com/office/drawing/2010/main" val="0"/>
                      </a:ext>
                    </a:extLst>
                  </a:blip>
                  <a:srcRect/>
                  <a:stretch>
                    <a:fillRect/>
                  </a:stretch>
                </p:blipFill>
                <p:spPr bwMode="auto">
                  <a:xfrm>
                    <a:off x="4302678" y="5520916"/>
                    <a:ext cx="528142" cy="528142"/>
                  </a:xfrm>
                  <a:prstGeom prst="rect">
                    <a:avLst/>
                  </a:prstGeom>
                  <a:noFill/>
                  <a:extLst>
                    <a:ext uri="{909E8E84-426E-40DD-AFC4-6F175D3DCCD1}">
                      <a14:hiddenFill xmlns:a14="http://schemas.microsoft.com/office/drawing/2010/main">
                        <a:solidFill>
                          <a:srgbClr val="FFFFFF"/>
                        </a:solidFill>
                      </a14:hiddenFill>
                    </a:ext>
                  </a:extLst>
                </p:spPr>
              </p:pic>
              <p:sp>
                <p:nvSpPr>
                  <p:cNvPr id="195" name="TextBox 194"/>
                  <p:cNvSpPr txBox="1"/>
                  <p:nvPr/>
                </p:nvSpPr>
                <p:spPr>
                  <a:xfrm>
                    <a:off x="4275644" y="6017440"/>
                    <a:ext cx="644027" cy="279585"/>
                  </a:xfrm>
                  <a:prstGeom prst="rect">
                    <a:avLst/>
                  </a:prstGeom>
                  <a:noFill/>
                </p:spPr>
                <p:txBody>
                  <a:bodyPr wrap="none" rtlCol="0">
                    <a:spAutoFit/>
                  </a:bodyPr>
                  <a:lstStyle/>
                  <a:p>
                    <a:pPr defTabSz="1088473"/>
                    <a:r>
                      <a:rPr lang="en-US" sz="667" dirty="0">
                        <a:solidFill>
                          <a:srgbClr val="FFFFFF"/>
                        </a:solidFill>
                        <a:latin typeface="Segoe UI"/>
                      </a:rPr>
                      <a:t>Python</a:t>
                    </a:r>
                  </a:p>
                </p:txBody>
              </p:sp>
            </p:grpSp>
          </p:grpSp>
          <p:grpSp>
            <p:nvGrpSpPr>
              <p:cNvPr id="185" name="Group 184"/>
              <p:cNvGrpSpPr/>
              <p:nvPr/>
            </p:nvGrpSpPr>
            <p:grpSpPr>
              <a:xfrm>
                <a:off x="5528113" y="6212667"/>
                <a:ext cx="2604914" cy="791940"/>
                <a:chOff x="5528113" y="6459380"/>
                <a:chExt cx="2604914" cy="791940"/>
              </a:xfrm>
            </p:grpSpPr>
            <p:grpSp>
              <p:nvGrpSpPr>
                <p:cNvPr id="186" name="Group 185"/>
                <p:cNvGrpSpPr/>
                <p:nvPr/>
              </p:nvGrpSpPr>
              <p:grpSpPr>
                <a:xfrm>
                  <a:off x="5528113" y="6459380"/>
                  <a:ext cx="2604914" cy="791940"/>
                  <a:chOff x="2384560" y="6459380"/>
                  <a:chExt cx="2604914" cy="791940"/>
                </a:xfrm>
              </p:grpSpPr>
              <p:pic>
                <p:nvPicPr>
                  <p:cNvPr id="188" name="Picture 2" descr="https://upload.wikimedia.org/wikipedia/de/thumb/5/5b/Microsoft_.NET_Logo.svg/2000px-Microsoft_.NET_Logo.svg.png"/>
                  <p:cNvPicPr>
                    <a:picLocks noChangeAspect="1" noChangeArrowheads="1"/>
                  </p:cNvPicPr>
                  <p:nvPr/>
                </p:nvPicPr>
                <p:blipFill rotWithShape="1">
                  <a:blip r:embed="rId8">
                    <a:biLevel thresh="25000"/>
                    <a:extLst>
                      <a:ext uri="{28A0092B-C50C-407E-A947-70E740481C1C}">
                        <a14:useLocalDpi xmlns:a14="http://schemas.microsoft.com/office/drawing/2010/main" val="0"/>
                      </a:ext>
                    </a:extLst>
                  </a:blip>
                  <a:srcRect/>
                  <a:stretch/>
                </p:blipFill>
                <p:spPr bwMode="auto">
                  <a:xfrm>
                    <a:off x="2384560" y="6583992"/>
                    <a:ext cx="1039798" cy="451265"/>
                  </a:xfrm>
                  <a:prstGeom prst="rect">
                    <a:avLst/>
                  </a:prstGeom>
                  <a:noFill/>
                  <a:extLst>
                    <a:ext uri="{909E8E84-426E-40DD-AFC4-6F175D3DCCD1}">
                      <a14:hiddenFill xmlns:a14="http://schemas.microsoft.com/office/drawing/2010/main">
                        <a:solidFill>
                          <a:srgbClr val="FFFFFF"/>
                        </a:solidFill>
                      </a14:hiddenFill>
                    </a:ext>
                  </a:extLst>
                </p:spPr>
              </p:pic>
              <p:pic>
                <p:nvPicPr>
                  <p:cNvPr id="189" name="Picture 10" descr="https://cs.fit.edu/code/projects/nothing_works/repository/revisions/4051c2843b17f481374036be0860b870f52be75a/entry/doc/images/logos/nodejs-black.png"/>
                  <p:cNvPicPr>
                    <a:picLocks noChangeAspect="1" noChangeArrowheads="1"/>
                  </p:cNvPicPr>
                  <p:nvPr/>
                </p:nvPicPr>
                <p:blipFill rotWithShape="1">
                  <a:blip r:embed="rId9" cstate="print">
                    <a:lum bright="70000" contrast="-70000"/>
                    <a:extLst>
                      <a:ext uri="{28A0092B-C50C-407E-A947-70E740481C1C}">
                        <a14:useLocalDpi xmlns:a14="http://schemas.microsoft.com/office/drawing/2010/main" val="0"/>
                      </a:ext>
                    </a:extLst>
                  </a:blip>
                  <a:srcRect t="18993" b="13981"/>
                  <a:stretch/>
                </p:blipFill>
                <p:spPr bwMode="auto">
                  <a:xfrm>
                    <a:off x="3448223" y="6459380"/>
                    <a:ext cx="1541251" cy="555499"/>
                  </a:xfrm>
                  <a:prstGeom prst="rect">
                    <a:avLst/>
                  </a:prstGeom>
                  <a:noFill/>
                  <a:extLst>
                    <a:ext uri="{909E8E84-426E-40DD-AFC4-6F175D3DCCD1}">
                      <a14:hiddenFill xmlns:a14="http://schemas.microsoft.com/office/drawing/2010/main">
                        <a:solidFill>
                          <a:srgbClr val="FFFFFF"/>
                        </a:solidFill>
                      </a14:hiddenFill>
                    </a:ext>
                  </a:extLst>
                </p:spPr>
              </p:pic>
              <p:sp>
                <p:nvSpPr>
                  <p:cNvPr id="190" name="TextBox 189"/>
                  <p:cNvSpPr txBox="1"/>
                  <p:nvPr/>
                </p:nvSpPr>
                <p:spPr>
                  <a:xfrm>
                    <a:off x="2684688" y="6971735"/>
                    <a:ext cx="510718" cy="279585"/>
                  </a:xfrm>
                  <a:prstGeom prst="rect">
                    <a:avLst/>
                  </a:prstGeom>
                  <a:noFill/>
                </p:spPr>
                <p:txBody>
                  <a:bodyPr wrap="none" rtlCol="0">
                    <a:spAutoFit/>
                  </a:bodyPr>
                  <a:lstStyle/>
                  <a:p>
                    <a:pPr defTabSz="1088473"/>
                    <a:r>
                      <a:rPr lang="en-US" sz="667" dirty="0">
                        <a:solidFill>
                          <a:srgbClr val="FFFFFF"/>
                        </a:solidFill>
                        <a:latin typeface="Segoe UI"/>
                      </a:rPr>
                      <a:t>.NET</a:t>
                    </a:r>
                  </a:p>
                </p:txBody>
              </p:sp>
            </p:grpSp>
            <p:sp>
              <p:nvSpPr>
                <p:cNvPr id="187" name="Oval 186"/>
                <p:cNvSpPr/>
                <p:nvPr/>
              </p:nvSpPr>
              <p:spPr>
                <a:xfrm>
                  <a:off x="6343650" y="6903244"/>
                  <a:ext cx="140861" cy="1437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73"/>
                  <a:endParaRPr lang="en-US" sz="1667" dirty="0">
                    <a:solidFill>
                      <a:srgbClr val="FFFFFF"/>
                    </a:solidFill>
                    <a:latin typeface="Segoe UI"/>
                  </a:endParaRPr>
                </a:p>
              </p:txBody>
            </p:sp>
          </p:grpSp>
        </p:grpSp>
        <p:grpSp>
          <p:nvGrpSpPr>
            <p:cNvPr id="25" name="Group 24"/>
            <p:cNvGrpSpPr/>
            <p:nvPr/>
          </p:nvGrpSpPr>
          <p:grpSpPr>
            <a:xfrm>
              <a:off x="2109322" y="4717708"/>
              <a:ext cx="2180083" cy="1404544"/>
              <a:chOff x="2384560" y="5326361"/>
              <a:chExt cx="2604914" cy="1678246"/>
            </a:xfrm>
          </p:grpSpPr>
          <p:grpSp>
            <p:nvGrpSpPr>
              <p:cNvPr id="172" name="Group 171"/>
              <p:cNvGrpSpPr/>
              <p:nvPr/>
            </p:nvGrpSpPr>
            <p:grpSpPr>
              <a:xfrm>
                <a:off x="2501315" y="5326361"/>
                <a:ext cx="2433221" cy="805142"/>
                <a:chOff x="2486450" y="5440834"/>
                <a:chExt cx="2433221" cy="805142"/>
              </a:xfrm>
            </p:grpSpPr>
            <p:pic>
              <p:nvPicPr>
                <p:cNvPr id="179" name="Picture 178" descr="http://www.jbase.com/new/products/images/java.png"/>
                <p:cNvPicPr>
                  <a:picLocks noChangeAspect="1" noChangeArrowheads="1"/>
                </p:cNvPicPr>
                <p:nvPr/>
              </p:nvPicPr>
              <p:blipFill>
                <a:blip r:embed="rId5" cstate="print">
                  <a:lum bright="100000" contrast="100000"/>
                  <a:extLst>
                    <a:ext uri="{28A0092B-C50C-407E-A947-70E740481C1C}">
                      <a14:useLocalDpi xmlns:a14="http://schemas.microsoft.com/office/drawing/2010/main" val="0"/>
                    </a:ext>
                  </a:extLst>
                </a:blip>
                <a:srcRect/>
                <a:stretch>
                  <a:fillRect/>
                </a:stretch>
              </p:blipFill>
              <p:spPr bwMode="auto">
                <a:xfrm>
                  <a:off x="3507817" y="5440834"/>
                  <a:ext cx="429388" cy="800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 name="Picture 179" descr="PHP.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86450" y="5632461"/>
                  <a:ext cx="794272" cy="417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1" name="Group 180"/>
                <p:cNvGrpSpPr/>
                <p:nvPr/>
              </p:nvGrpSpPr>
              <p:grpSpPr>
                <a:xfrm>
                  <a:off x="4275644" y="5469867"/>
                  <a:ext cx="644027" cy="776109"/>
                  <a:chOff x="4275644" y="5520916"/>
                  <a:chExt cx="644027" cy="776109"/>
                </a:xfrm>
              </p:grpSpPr>
              <p:pic>
                <p:nvPicPr>
                  <p:cNvPr id="182" name="Picture 181" descr="https://cdn4.iconfinder.com/data/icons/scripting-and-programming-languages/512/Python_logo-256.png"/>
                  <p:cNvPicPr>
                    <a:picLocks noChangeAspect="1" noChangeArrowheads="1"/>
                  </p:cNvPicPr>
                  <p:nvPr/>
                </p:nvPicPr>
                <p:blipFill>
                  <a:blip r:embed="rId7" cstate="hqprint">
                    <a:lum bright="70000" contrast="-70000"/>
                    <a:extLst>
                      <a:ext uri="{28A0092B-C50C-407E-A947-70E740481C1C}">
                        <a14:useLocalDpi xmlns:a14="http://schemas.microsoft.com/office/drawing/2010/main" val="0"/>
                      </a:ext>
                    </a:extLst>
                  </a:blip>
                  <a:srcRect/>
                  <a:stretch>
                    <a:fillRect/>
                  </a:stretch>
                </p:blipFill>
                <p:spPr bwMode="auto">
                  <a:xfrm>
                    <a:off x="4302678" y="5520916"/>
                    <a:ext cx="528142" cy="528142"/>
                  </a:xfrm>
                  <a:prstGeom prst="rect">
                    <a:avLst/>
                  </a:prstGeom>
                  <a:noFill/>
                  <a:extLst>
                    <a:ext uri="{909E8E84-426E-40DD-AFC4-6F175D3DCCD1}">
                      <a14:hiddenFill xmlns:a14="http://schemas.microsoft.com/office/drawing/2010/main">
                        <a:solidFill>
                          <a:srgbClr val="FFFFFF"/>
                        </a:solidFill>
                      </a14:hiddenFill>
                    </a:ext>
                  </a:extLst>
                </p:spPr>
              </p:pic>
              <p:sp>
                <p:nvSpPr>
                  <p:cNvPr id="183" name="TextBox 182"/>
                  <p:cNvSpPr txBox="1"/>
                  <p:nvPr/>
                </p:nvSpPr>
                <p:spPr>
                  <a:xfrm>
                    <a:off x="4275644" y="6017440"/>
                    <a:ext cx="644027" cy="279585"/>
                  </a:xfrm>
                  <a:prstGeom prst="rect">
                    <a:avLst/>
                  </a:prstGeom>
                  <a:noFill/>
                </p:spPr>
                <p:txBody>
                  <a:bodyPr wrap="none" rtlCol="0">
                    <a:spAutoFit/>
                  </a:bodyPr>
                  <a:lstStyle/>
                  <a:p>
                    <a:pPr defTabSz="1088473"/>
                    <a:r>
                      <a:rPr lang="en-US" sz="667" dirty="0">
                        <a:solidFill>
                          <a:srgbClr val="FFFFFF"/>
                        </a:solidFill>
                        <a:latin typeface="Segoe UI"/>
                      </a:rPr>
                      <a:t>Python</a:t>
                    </a:r>
                  </a:p>
                </p:txBody>
              </p:sp>
            </p:grpSp>
          </p:grpSp>
          <p:grpSp>
            <p:nvGrpSpPr>
              <p:cNvPr id="173" name="Group 172"/>
              <p:cNvGrpSpPr/>
              <p:nvPr/>
            </p:nvGrpSpPr>
            <p:grpSpPr>
              <a:xfrm>
                <a:off x="2384560" y="6212667"/>
                <a:ext cx="2604914" cy="791940"/>
                <a:chOff x="2384560" y="6459380"/>
                <a:chExt cx="2604914" cy="791940"/>
              </a:xfrm>
            </p:grpSpPr>
            <p:grpSp>
              <p:nvGrpSpPr>
                <p:cNvPr id="174" name="Group 173"/>
                <p:cNvGrpSpPr/>
                <p:nvPr/>
              </p:nvGrpSpPr>
              <p:grpSpPr>
                <a:xfrm>
                  <a:off x="2384560" y="6459380"/>
                  <a:ext cx="2604914" cy="791940"/>
                  <a:chOff x="2384560" y="6459380"/>
                  <a:chExt cx="2604914" cy="791940"/>
                </a:xfrm>
              </p:grpSpPr>
              <p:pic>
                <p:nvPicPr>
                  <p:cNvPr id="176" name="Picture 2" descr="https://upload.wikimedia.org/wikipedia/de/thumb/5/5b/Microsoft_.NET_Logo.svg/2000px-Microsoft_.NET_Logo.svg.png"/>
                  <p:cNvPicPr>
                    <a:picLocks noChangeAspect="1" noChangeArrowheads="1"/>
                  </p:cNvPicPr>
                  <p:nvPr/>
                </p:nvPicPr>
                <p:blipFill rotWithShape="1">
                  <a:blip r:embed="rId8">
                    <a:biLevel thresh="25000"/>
                    <a:extLst>
                      <a:ext uri="{28A0092B-C50C-407E-A947-70E740481C1C}">
                        <a14:useLocalDpi xmlns:a14="http://schemas.microsoft.com/office/drawing/2010/main" val="0"/>
                      </a:ext>
                    </a:extLst>
                  </a:blip>
                  <a:srcRect/>
                  <a:stretch/>
                </p:blipFill>
                <p:spPr bwMode="auto">
                  <a:xfrm>
                    <a:off x="2384560" y="6583992"/>
                    <a:ext cx="1039798" cy="451265"/>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10" descr="https://cs.fit.edu/code/projects/nothing_works/repository/revisions/4051c2843b17f481374036be0860b870f52be75a/entry/doc/images/logos/nodejs-black.png"/>
                  <p:cNvPicPr>
                    <a:picLocks noChangeAspect="1" noChangeArrowheads="1"/>
                  </p:cNvPicPr>
                  <p:nvPr/>
                </p:nvPicPr>
                <p:blipFill rotWithShape="1">
                  <a:blip r:embed="rId9" cstate="print">
                    <a:lum bright="70000" contrast="-70000"/>
                    <a:extLst>
                      <a:ext uri="{28A0092B-C50C-407E-A947-70E740481C1C}">
                        <a14:useLocalDpi xmlns:a14="http://schemas.microsoft.com/office/drawing/2010/main" val="0"/>
                      </a:ext>
                    </a:extLst>
                  </a:blip>
                  <a:srcRect t="18993" b="13981"/>
                  <a:stretch/>
                </p:blipFill>
                <p:spPr bwMode="auto">
                  <a:xfrm>
                    <a:off x="3448223" y="6459380"/>
                    <a:ext cx="1541251" cy="555499"/>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p:cNvSpPr txBox="1"/>
                  <p:nvPr/>
                </p:nvSpPr>
                <p:spPr>
                  <a:xfrm>
                    <a:off x="2684688" y="6971735"/>
                    <a:ext cx="510718" cy="279585"/>
                  </a:xfrm>
                  <a:prstGeom prst="rect">
                    <a:avLst/>
                  </a:prstGeom>
                  <a:noFill/>
                </p:spPr>
                <p:txBody>
                  <a:bodyPr wrap="none" rtlCol="0">
                    <a:spAutoFit/>
                  </a:bodyPr>
                  <a:lstStyle/>
                  <a:p>
                    <a:pPr defTabSz="1088473"/>
                    <a:r>
                      <a:rPr lang="en-US" sz="667" dirty="0">
                        <a:solidFill>
                          <a:srgbClr val="FFFFFF"/>
                        </a:solidFill>
                        <a:latin typeface="Segoe UI"/>
                      </a:rPr>
                      <a:t>.NET</a:t>
                    </a:r>
                  </a:p>
                </p:txBody>
              </p:sp>
            </p:grpSp>
            <p:sp>
              <p:nvSpPr>
                <p:cNvPr id="175" name="Oval 174"/>
                <p:cNvSpPr/>
                <p:nvPr/>
              </p:nvSpPr>
              <p:spPr>
                <a:xfrm>
                  <a:off x="3224336" y="6903244"/>
                  <a:ext cx="140861" cy="1437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73"/>
                  <a:endParaRPr lang="en-US" sz="1667" dirty="0">
                    <a:solidFill>
                      <a:srgbClr val="FFFFFF"/>
                    </a:solidFill>
                    <a:latin typeface="Segoe UI"/>
                  </a:endParaRPr>
                </a:p>
              </p:txBody>
            </p:sp>
          </p:grpSp>
        </p:grpSp>
        <p:grpSp>
          <p:nvGrpSpPr>
            <p:cNvPr id="52" name="Group 51"/>
            <p:cNvGrpSpPr/>
            <p:nvPr/>
          </p:nvGrpSpPr>
          <p:grpSpPr>
            <a:xfrm rot="16200000">
              <a:off x="4308300" y="4219676"/>
              <a:ext cx="303262" cy="341450"/>
              <a:chOff x="375830" y="1377952"/>
              <a:chExt cx="362358" cy="407988"/>
            </a:xfrm>
          </p:grpSpPr>
          <p:sp>
            <p:nvSpPr>
              <p:cNvPr id="65"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6" name="TextBox 65"/>
              <p:cNvSpPr txBox="1"/>
              <p:nvPr/>
            </p:nvSpPr>
            <p:spPr>
              <a:xfrm rot="5400000">
                <a:off x="370543" y="1409654"/>
                <a:ext cx="363616" cy="353041"/>
              </a:xfrm>
              <a:prstGeom prst="rect">
                <a:avLst/>
              </a:prstGeom>
              <a:noFill/>
            </p:spPr>
            <p:txBody>
              <a:bodyPr wrap="none" rtlCol="0">
                <a:spAutoFit/>
              </a:bodyPr>
              <a:lstStyle/>
              <a:p>
                <a:pPr defTabSz="1088473"/>
                <a:r>
                  <a:rPr lang="en-US" sz="1000" dirty="0">
                    <a:solidFill>
                      <a:srgbClr val="FFFFFF"/>
                    </a:solidFill>
                    <a:latin typeface="Segoe UI"/>
                  </a:rPr>
                  <a:t>4</a:t>
                </a:r>
              </a:p>
            </p:txBody>
          </p:sp>
        </p:grpSp>
      </p:grpSp>
      <p:sp>
        <p:nvSpPr>
          <p:cNvPr id="232" name="TextBox 231"/>
          <p:cNvSpPr txBox="1"/>
          <p:nvPr/>
        </p:nvSpPr>
        <p:spPr>
          <a:xfrm>
            <a:off x="5167852" y="1389816"/>
            <a:ext cx="6407901" cy="4862870"/>
          </a:xfrm>
          <a:prstGeom prst="rect">
            <a:avLst/>
          </a:prstGeom>
          <a:noFill/>
        </p:spPr>
        <p:txBody>
          <a:bodyPr wrap="square" rtlCol="0">
            <a:spAutoFit/>
          </a:bodyPr>
          <a:lstStyle/>
          <a:p>
            <a:pPr marL="114295" defTabSz="914363">
              <a:spcBef>
                <a:spcPts val="2083"/>
              </a:spcBef>
            </a:pPr>
            <a:r>
              <a:rPr lang="en-US" sz="2000" dirty="0">
                <a:solidFill>
                  <a:srgbClr val="3C3D3E"/>
                </a:solidFill>
                <a:latin typeface="Segoe UI Light"/>
                <a:ea typeface="Segoe UI" panose="020B0502040204020203" pitchFamily="34" charset="0"/>
                <a:cs typeface="Segoe UI" panose="020B0502040204020203" pitchFamily="34" charset="0"/>
              </a:rPr>
              <a:t>Web app backend on Azure VM allows developers to rapidly build, deploy, and extend app </a:t>
            </a:r>
          </a:p>
          <a:p>
            <a:pPr marL="114295" defTabSz="914363">
              <a:spcBef>
                <a:spcPts val="2083"/>
              </a:spcBef>
            </a:pPr>
            <a:r>
              <a:rPr lang="en-US" sz="2000" dirty="0">
                <a:solidFill>
                  <a:srgbClr val="3C3D3E"/>
                </a:solidFill>
                <a:latin typeface="Segoe UI Light"/>
                <a:ea typeface="Segoe UI" panose="020B0502040204020203" pitchFamily="34" charset="0"/>
                <a:cs typeface="Segoe UI" panose="020B0502040204020203" pitchFamily="34" charset="0"/>
              </a:rPr>
              <a:t>Build and deploy on platform of your choice: .NET, Node.js, PHP, Python, or Java</a:t>
            </a:r>
          </a:p>
          <a:p>
            <a:pPr marL="114295" defTabSz="914363">
              <a:spcBef>
                <a:spcPts val="2083"/>
              </a:spcBef>
            </a:pPr>
            <a:r>
              <a:rPr lang="en-US" sz="2000" dirty="0">
                <a:solidFill>
                  <a:srgbClr val="3C3D3E"/>
                </a:solidFill>
                <a:latin typeface="Segoe UI Light"/>
                <a:ea typeface="Segoe UI" panose="020B0502040204020203" pitchFamily="34" charset="0"/>
                <a:cs typeface="Segoe UI" panose="020B0502040204020203" pitchFamily="34" charset="0"/>
              </a:rPr>
              <a:t>Leverage frameworks like .NET MVC, Django, and CakePHP</a:t>
            </a:r>
          </a:p>
          <a:p>
            <a:pPr marL="114295" defTabSz="914363">
              <a:spcBef>
                <a:spcPts val="2083"/>
              </a:spcBef>
            </a:pPr>
            <a:r>
              <a:rPr lang="en-US" sz="2000" dirty="0">
                <a:solidFill>
                  <a:srgbClr val="3C3D3E"/>
                </a:solidFill>
                <a:latin typeface="Segoe UI Light"/>
                <a:ea typeface="Segoe UI" panose="020B0502040204020203" pitchFamily="34" charset="0"/>
                <a:cs typeface="Segoe UI" panose="020B0502040204020203" pitchFamily="34" charset="0"/>
              </a:rPr>
              <a:t>Zero downtime to any new version release by performing a swap operation</a:t>
            </a:r>
          </a:p>
          <a:p>
            <a:pPr marL="114295" defTabSz="914363">
              <a:spcBef>
                <a:spcPts val="2083"/>
              </a:spcBef>
            </a:pPr>
            <a:r>
              <a:rPr lang="en-US" sz="2000" dirty="0">
                <a:solidFill>
                  <a:srgbClr val="3C3D3E"/>
                </a:solidFill>
                <a:latin typeface="Segoe UI Light"/>
                <a:ea typeface="Segoe UI" panose="020B0502040204020203" pitchFamily="34" charset="0"/>
                <a:cs typeface="Segoe UI" panose="020B0502040204020203" pitchFamily="34" charset="0"/>
              </a:rPr>
              <a:t>Continuous integration and deployment workflows with VSTS, GitHub, TeamCity, Hudson, or BitBucket to automatically build, test, and deploy app on each successful code check-in or integration test</a:t>
            </a:r>
          </a:p>
        </p:txBody>
      </p:sp>
    </p:spTree>
    <p:extLst>
      <p:ext uri="{BB962C8B-B14F-4D97-AF65-F5344CB8AC3E}">
        <p14:creationId xmlns:p14="http://schemas.microsoft.com/office/powerpoint/2010/main" val="4764022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p:cNvGrpSpPr/>
          <p:nvPr/>
        </p:nvGrpSpPr>
        <p:grpSpPr>
          <a:xfrm>
            <a:off x="334120" y="1386325"/>
            <a:ext cx="3472533" cy="3606481"/>
            <a:chOff x="459000" y="1663590"/>
            <a:chExt cx="4167040" cy="4327777"/>
          </a:xfrm>
        </p:grpSpPr>
        <p:sp>
          <p:nvSpPr>
            <p:cNvPr id="282" name="Rectangle 281"/>
            <p:cNvSpPr/>
            <p:nvPr/>
          </p:nvSpPr>
          <p:spPr>
            <a:xfrm>
              <a:off x="749972" y="2134733"/>
              <a:ext cx="3876068" cy="38566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500" dirty="0">
                <a:solidFill>
                  <a:srgbClr val="FFFFFF"/>
                </a:solidFill>
                <a:latin typeface="Segoe UI"/>
              </a:endParaRPr>
            </a:p>
          </p:txBody>
        </p:sp>
        <p:sp>
          <p:nvSpPr>
            <p:cNvPr id="283" name="Rectangle 282"/>
            <p:cNvSpPr/>
            <p:nvPr/>
          </p:nvSpPr>
          <p:spPr>
            <a:xfrm>
              <a:off x="749972" y="1663590"/>
              <a:ext cx="3876068" cy="4752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500" dirty="0">
                  <a:solidFill>
                    <a:srgbClr val="FFFFFF"/>
                  </a:solidFill>
                  <a:latin typeface="Segoe UI"/>
                </a:rPr>
                <a:t>Data store</a:t>
              </a:r>
            </a:p>
          </p:txBody>
        </p:sp>
        <p:cxnSp>
          <p:nvCxnSpPr>
            <p:cNvPr id="284" name="Straight Connector 283"/>
            <p:cNvCxnSpPr/>
            <p:nvPr/>
          </p:nvCxnSpPr>
          <p:spPr>
            <a:xfrm>
              <a:off x="916457" y="2471870"/>
              <a:ext cx="351699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85" name="TextBox 284"/>
            <p:cNvSpPr txBox="1"/>
            <p:nvPr/>
          </p:nvSpPr>
          <p:spPr>
            <a:xfrm>
              <a:off x="857087" y="2209207"/>
              <a:ext cx="1672999" cy="264612"/>
            </a:xfrm>
            <a:prstGeom prst="rect">
              <a:avLst/>
            </a:prstGeom>
            <a:noFill/>
          </p:spPr>
          <p:txBody>
            <a:bodyPr wrap="square" rtlCol="0">
              <a:spAutoFit/>
            </a:bodyPr>
            <a:lstStyle/>
            <a:p>
              <a:pPr defTabSz="1088430"/>
              <a:r>
                <a:rPr lang="en-US" sz="833" dirty="0">
                  <a:solidFill>
                    <a:srgbClr val="FFFFFF"/>
                  </a:solidFill>
                  <a:latin typeface="Segoe UI"/>
                </a:rPr>
                <a:t>Software as a Service</a:t>
              </a:r>
            </a:p>
          </p:txBody>
        </p:sp>
        <p:sp>
          <p:nvSpPr>
            <p:cNvPr id="286" name="TextBox 285"/>
            <p:cNvSpPr txBox="1"/>
            <p:nvPr/>
          </p:nvSpPr>
          <p:spPr>
            <a:xfrm>
              <a:off x="856721" y="3676498"/>
              <a:ext cx="1672999" cy="264612"/>
            </a:xfrm>
            <a:prstGeom prst="rect">
              <a:avLst/>
            </a:prstGeom>
            <a:noFill/>
          </p:spPr>
          <p:txBody>
            <a:bodyPr wrap="square" rtlCol="0">
              <a:spAutoFit/>
            </a:bodyPr>
            <a:lstStyle/>
            <a:p>
              <a:pPr defTabSz="1088430"/>
              <a:r>
                <a:rPr lang="en-US" sz="833" dirty="0">
                  <a:solidFill>
                    <a:srgbClr val="FFFFFF"/>
                  </a:solidFill>
                  <a:latin typeface="Segoe UI"/>
                </a:rPr>
                <a:t>Cloud</a:t>
              </a:r>
            </a:p>
          </p:txBody>
        </p:sp>
        <p:grpSp>
          <p:nvGrpSpPr>
            <p:cNvPr id="287" name="Group 286"/>
            <p:cNvGrpSpPr/>
            <p:nvPr/>
          </p:nvGrpSpPr>
          <p:grpSpPr>
            <a:xfrm>
              <a:off x="3568878" y="2640259"/>
              <a:ext cx="765979" cy="853950"/>
              <a:chOff x="4586674" y="2600484"/>
              <a:chExt cx="621494" cy="692871"/>
            </a:xfrm>
          </p:grpSpPr>
          <p:pic>
            <p:nvPicPr>
              <p:cNvPr id="288" name="Picture 12" descr="http://www.nzcrmguy.com/wp-content/uploads/sites/11/2014/10/logo-crm.png"/>
              <p:cNvPicPr>
                <a:picLocks noChangeAspect="1" noChangeArrowheads="1"/>
              </p:cNvPicPr>
              <p:nvPr/>
            </p:nvPicPr>
            <p:blipFill rotWithShape="1">
              <a:blip r:embed="rId2" cstate="print">
                <a:biLevel thresh="25000"/>
                <a:extLst>
                  <a:ext uri="{28A0092B-C50C-407E-A947-70E740481C1C}">
                    <a14:useLocalDpi xmlns:a14="http://schemas.microsoft.com/office/drawing/2010/main" val="0"/>
                  </a:ext>
                </a:extLst>
              </a:blip>
              <a:srcRect/>
              <a:stretch/>
            </p:blipFill>
            <p:spPr bwMode="auto">
              <a:xfrm>
                <a:off x="4674839" y="2600484"/>
                <a:ext cx="445169" cy="457200"/>
              </a:xfrm>
              <a:prstGeom prst="rect">
                <a:avLst/>
              </a:prstGeom>
              <a:noFill/>
              <a:extLst>
                <a:ext uri="{909E8E84-426E-40DD-AFC4-6F175D3DCCD1}">
                  <a14:hiddenFill xmlns:a14="http://schemas.microsoft.com/office/drawing/2010/main">
                    <a:solidFill>
                      <a:srgbClr val="FFFFFF"/>
                    </a:solidFill>
                  </a14:hiddenFill>
                </a:ext>
              </a:extLst>
            </p:spPr>
          </p:pic>
          <p:sp>
            <p:nvSpPr>
              <p:cNvPr id="289" name="TextBox 288"/>
              <p:cNvSpPr txBox="1"/>
              <p:nvPr/>
            </p:nvSpPr>
            <p:spPr>
              <a:xfrm>
                <a:off x="4586674" y="3078656"/>
                <a:ext cx="621494" cy="214699"/>
              </a:xfrm>
              <a:prstGeom prst="rect">
                <a:avLst/>
              </a:prstGeom>
              <a:noFill/>
            </p:spPr>
            <p:txBody>
              <a:bodyPr wrap="none" rtlCol="0">
                <a:spAutoFit/>
              </a:bodyPr>
              <a:lstStyle/>
              <a:p>
                <a:pPr algn="ctr" defTabSz="1088430"/>
                <a:r>
                  <a:rPr lang="en-US" sz="833" dirty="0">
                    <a:solidFill>
                      <a:srgbClr val="FFFFFF"/>
                    </a:solidFill>
                    <a:latin typeface="Segoe UI"/>
                  </a:rPr>
                  <a:t>Dynamics</a:t>
                </a:r>
              </a:p>
            </p:txBody>
          </p:sp>
        </p:grpSp>
        <p:grpSp>
          <p:nvGrpSpPr>
            <p:cNvPr id="290" name="Group 289"/>
            <p:cNvGrpSpPr/>
            <p:nvPr/>
          </p:nvGrpSpPr>
          <p:grpSpPr>
            <a:xfrm>
              <a:off x="973236" y="2625783"/>
              <a:ext cx="844462" cy="868420"/>
              <a:chOff x="2675201" y="2588742"/>
              <a:chExt cx="685174" cy="704613"/>
            </a:xfrm>
          </p:grpSpPr>
          <p:sp>
            <p:nvSpPr>
              <p:cNvPr id="291" name="TextBox 290"/>
              <p:cNvSpPr txBox="1"/>
              <p:nvPr/>
            </p:nvSpPr>
            <p:spPr>
              <a:xfrm>
                <a:off x="2696115" y="3078656"/>
                <a:ext cx="643346" cy="214699"/>
              </a:xfrm>
              <a:prstGeom prst="rect">
                <a:avLst/>
              </a:prstGeom>
              <a:noFill/>
            </p:spPr>
            <p:txBody>
              <a:bodyPr wrap="none" rtlCol="0">
                <a:spAutoFit/>
              </a:bodyPr>
              <a:lstStyle/>
              <a:p>
                <a:pPr algn="ctr" defTabSz="1088430"/>
                <a:r>
                  <a:rPr lang="en-US" sz="833" dirty="0">
                    <a:solidFill>
                      <a:srgbClr val="FFFFFF"/>
                    </a:solidFill>
                    <a:latin typeface="Segoe UI"/>
                  </a:rPr>
                  <a:t>Salesforce</a:t>
                </a:r>
              </a:p>
            </p:txBody>
          </p:sp>
          <p:grpSp>
            <p:nvGrpSpPr>
              <p:cNvPr id="292" name="Group 66"/>
              <p:cNvGrpSpPr>
                <a:grpSpLocks noChangeAspect="1"/>
              </p:cNvGrpSpPr>
              <p:nvPr/>
            </p:nvGrpSpPr>
            <p:grpSpPr bwMode="auto">
              <a:xfrm>
                <a:off x="2675201" y="2588742"/>
                <a:ext cx="685174" cy="480684"/>
                <a:chOff x="2893" y="1108"/>
                <a:chExt cx="3421" cy="2400"/>
              </a:xfrm>
              <a:solidFill>
                <a:schemeClr val="bg1"/>
              </a:solidFill>
            </p:grpSpPr>
            <p:sp>
              <p:nvSpPr>
                <p:cNvPr id="293" name="Freeform 67"/>
                <p:cNvSpPr>
                  <a:spLocks noEditPoints="1"/>
                </p:cNvSpPr>
                <p:nvPr/>
              </p:nvSpPr>
              <p:spPr bwMode="auto">
                <a:xfrm>
                  <a:off x="2893" y="1108"/>
                  <a:ext cx="3421" cy="2400"/>
                </a:xfrm>
                <a:custGeom>
                  <a:avLst/>
                  <a:gdLst>
                    <a:gd name="T0" fmla="*/ 597 w 1445"/>
                    <a:gd name="T1" fmla="*/ 106 h 1013"/>
                    <a:gd name="T2" fmla="*/ 910 w 1445"/>
                    <a:gd name="T3" fmla="*/ 66 h 1013"/>
                    <a:gd name="T4" fmla="*/ 1073 w 1445"/>
                    <a:gd name="T5" fmla="*/ 141 h 1013"/>
                    <a:gd name="T6" fmla="*/ 1439 w 1445"/>
                    <a:gd name="T7" fmla="*/ 419 h 1013"/>
                    <a:gd name="T8" fmla="*/ 1074 w 1445"/>
                    <a:gd name="T9" fmla="*/ 758 h 1013"/>
                    <a:gd name="T10" fmla="*/ 782 w 1445"/>
                    <a:gd name="T11" fmla="*/ 855 h 1013"/>
                    <a:gd name="T12" fmla="*/ 560 w 1445"/>
                    <a:gd name="T13" fmla="*/ 1006 h 1013"/>
                    <a:gd name="T14" fmla="*/ 236 w 1445"/>
                    <a:gd name="T15" fmla="*/ 844 h 1013"/>
                    <a:gd name="T16" fmla="*/ 0 w 1445"/>
                    <a:gd name="T17" fmla="*/ 620 h 1013"/>
                    <a:gd name="T18" fmla="*/ 116 w 1445"/>
                    <a:gd name="T19" fmla="*/ 393 h 1013"/>
                    <a:gd name="T20" fmla="*/ 192 w 1445"/>
                    <a:gd name="T21" fmla="*/ 70 h 1013"/>
                    <a:gd name="T22" fmla="*/ 824 w 1445"/>
                    <a:gd name="T23" fmla="*/ 431 h 1013"/>
                    <a:gd name="T24" fmla="*/ 842 w 1445"/>
                    <a:gd name="T25" fmla="*/ 414 h 1013"/>
                    <a:gd name="T26" fmla="*/ 817 w 1445"/>
                    <a:gd name="T27" fmla="*/ 390 h 1013"/>
                    <a:gd name="T28" fmla="*/ 859 w 1445"/>
                    <a:gd name="T29" fmla="*/ 361 h 1013"/>
                    <a:gd name="T30" fmla="*/ 787 w 1445"/>
                    <a:gd name="T31" fmla="*/ 403 h 1013"/>
                    <a:gd name="T32" fmla="*/ 761 w 1445"/>
                    <a:gd name="T33" fmla="*/ 425 h 1013"/>
                    <a:gd name="T34" fmla="*/ 773 w 1445"/>
                    <a:gd name="T35" fmla="*/ 480 h 1013"/>
                    <a:gd name="T36" fmla="*/ 720 w 1445"/>
                    <a:gd name="T37" fmla="*/ 576 h 1013"/>
                    <a:gd name="T38" fmla="*/ 778 w 1445"/>
                    <a:gd name="T39" fmla="*/ 575 h 1013"/>
                    <a:gd name="T40" fmla="*/ 824 w 1445"/>
                    <a:gd name="T41" fmla="*/ 431 h 1013"/>
                    <a:gd name="T42" fmla="*/ 396 w 1445"/>
                    <a:gd name="T43" fmla="*/ 406 h 1013"/>
                    <a:gd name="T44" fmla="*/ 336 w 1445"/>
                    <a:gd name="T45" fmla="*/ 433 h 1013"/>
                    <a:gd name="T46" fmla="*/ 400 w 1445"/>
                    <a:gd name="T47" fmla="*/ 456 h 1013"/>
                    <a:gd name="T48" fmla="*/ 371 w 1445"/>
                    <a:gd name="T49" fmla="*/ 540 h 1013"/>
                    <a:gd name="T50" fmla="*/ 1249 w 1445"/>
                    <a:gd name="T51" fmla="*/ 480 h 1013"/>
                    <a:gd name="T52" fmla="*/ 1278 w 1445"/>
                    <a:gd name="T53" fmla="*/ 421 h 1013"/>
                    <a:gd name="T54" fmla="*/ 1218 w 1445"/>
                    <a:gd name="T55" fmla="*/ 537 h 1013"/>
                    <a:gd name="T56" fmla="*/ 1284 w 1445"/>
                    <a:gd name="T57" fmla="*/ 516 h 1013"/>
                    <a:gd name="T58" fmla="*/ 1212 w 1445"/>
                    <a:gd name="T59" fmla="*/ 480 h 1013"/>
                    <a:gd name="T60" fmla="*/ 624 w 1445"/>
                    <a:gd name="T61" fmla="*/ 474 h 1013"/>
                    <a:gd name="T62" fmla="*/ 516 w 1445"/>
                    <a:gd name="T63" fmla="*/ 440 h 1013"/>
                    <a:gd name="T64" fmla="*/ 615 w 1445"/>
                    <a:gd name="T65" fmla="*/ 534 h 1013"/>
                    <a:gd name="T66" fmla="*/ 575 w 1445"/>
                    <a:gd name="T67" fmla="*/ 517 h 1013"/>
                    <a:gd name="T68" fmla="*/ 905 w 1445"/>
                    <a:gd name="T69" fmla="*/ 540 h 1013"/>
                    <a:gd name="T70" fmla="*/ 896 w 1445"/>
                    <a:gd name="T71" fmla="*/ 406 h 1013"/>
                    <a:gd name="T72" fmla="*/ 693 w 1445"/>
                    <a:gd name="T73" fmla="*/ 405 h 1013"/>
                    <a:gd name="T74" fmla="*/ 682 w 1445"/>
                    <a:gd name="T75" fmla="*/ 483 h 1013"/>
                    <a:gd name="T76" fmla="*/ 700 w 1445"/>
                    <a:gd name="T77" fmla="*/ 518 h 1013"/>
                    <a:gd name="T78" fmla="*/ 643 w 1445"/>
                    <a:gd name="T79" fmla="*/ 518 h 1013"/>
                    <a:gd name="T80" fmla="*/ 722 w 1445"/>
                    <a:gd name="T81" fmla="*/ 469 h 1013"/>
                    <a:gd name="T82" fmla="*/ 695 w 1445"/>
                    <a:gd name="T83" fmla="*/ 427 h 1013"/>
                    <a:gd name="T84" fmla="*/ 733 w 1445"/>
                    <a:gd name="T85" fmla="*/ 414 h 1013"/>
                    <a:gd name="T86" fmla="*/ 232 w 1445"/>
                    <a:gd name="T87" fmla="*/ 475 h 1013"/>
                    <a:gd name="T88" fmla="*/ 256 w 1445"/>
                    <a:gd name="T89" fmla="*/ 519 h 1013"/>
                    <a:gd name="T90" fmla="*/ 212 w 1445"/>
                    <a:gd name="T91" fmla="*/ 527 h 1013"/>
                    <a:gd name="T92" fmla="*/ 264 w 1445"/>
                    <a:gd name="T93" fmla="*/ 459 h 1013"/>
                    <a:gd name="T94" fmla="*/ 263 w 1445"/>
                    <a:gd name="T95" fmla="*/ 427 h 1013"/>
                    <a:gd name="T96" fmla="*/ 301 w 1445"/>
                    <a:gd name="T97" fmla="*/ 415 h 1013"/>
                    <a:gd name="T98" fmla="*/ 1091 w 1445"/>
                    <a:gd name="T99" fmla="*/ 527 h 1013"/>
                    <a:gd name="T100" fmla="*/ 1159 w 1445"/>
                    <a:gd name="T101" fmla="*/ 513 h 1013"/>
                    <a:gd name="T102" fmla="*/ 1129 w 1445"/>
                    <a:gd name="T103" fmla="*/ 429 h 1013"/>
                    <a:gd name="T104" fmla="*/ 1164 w 1445"/>
                    <a:gd name="T105" fmla="*/ 409 h 1013"/>
                    <a:gd name="T106" fmla="*/ 459 w 1445"/>
                    <a:gd name="T107" fmla="*/ 445 h 1013"/>
                    <a:gd name="T108" fmla="*/ 486 w 1445"/>
                    <a:gd name="T109" fmla="*/ 529 h 1013"/>
                    <a:gd name="T110" fmla="*/ 466 w 1445"/>
                    <a:gd name="T111" fmla="*/ 354 h 1013"/>
                    <a:gd name="T112" fmla="*/ 987 w 1445"/>
                    <a:gd name="T113" fmla="*/ 531 h 1013"/>
                    <a:gd name="T114" fmla="*/ 1015 w 1445"/>
                    <a:gd name="T115" fmla="*/ 461 h 1013"/>
                    <a:gd name="T116" fmla="*/ 1064 w 1445"/>
                    <a:gd name="T117" fmla="*/ 414 h 1013"/>
                    <a:gd name="T118" fmla="*/ 1013 w 1445"/>
                    <a:gd name="T119" fmla="*/ 413 h 1013"/>
                    <a:gd name="T120" fmla="*/ 987 w 1445"/>
                    <a:gd name="T121" fmla="*/ 472 h 1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45" h="1013">
                      <a:moveTo>
                        <a:pt x="398" y="0"/>
                      </a:moveTo>
                      <a:cubicBezTo>
                        <a:pt x="407" y="1"/>
                        <a:pt x="416" y="2"/>
                        <a:pt x="424" y="3"/>
                      </a:cubicBezTo>
                      <a:cubicBezTo>
                        <a:pt x="473" y="12"/>
                        <a:pt x="517" y="32"/>
                        <a:pt x="556" y="63"/>
                      </a:cubicBezTo>
                      <a:cubicBezTo>
                        <a:pt x="571" y="76"/>
                        <a:pt x="585" y="90"/>
                        <a:pt x="597" y="106"/>
                      </a:cubicBezTo>
                      <a:cubicBezTo>
                        <a:pt x="599" y="109"/>
                        <a:pt x="601" y="108"/>
                        <a:pt x="603" y="106"/>
                      </a:cubicBezTo>
                      <a:cubicBezTo>
                        <a:pt x="624" y="85"/>
                        <a:pt x="647" y="68"/>
                        <a:pt x="673" y="56"/>
                      </a:cubicBezTo>
                      <a:cubicBezTo>
                        <a:pt x="700" y="43"/>
                        <a:pt x="729" y="35"/>
                        <a:pt x="759" y="32"/>
                      </a:cubicBezTo>
                      <a:cubicBezTo>
                        <a:pt x="813" y="27"/>
                        <a:pt x="863" y="38"/>
                        <a:pt x="910" y="66"/>
                      </a:cubicBezTo>
                      <a:cubicBezTo>
                        <a:pt x="948" y="88"/>
                        <a:pt x="977" y="118"/>
                        <a:pt x="1000" y="155"/>
                      </a:cubicBezTo>
                      <a:cubicBezTo>
                        <a:pt x="1001" y="156"/>
                        <a:pt x="1002" y="157"/>
                        <a:pt x="1002" y="159"/>
                      </a:cubicBezTo>
                      <a:cubicBezTo>
                        <a:pt x="1004" y="162"/>
                        <a:pt x="1006" y="162"/>
                        <a:pt x="1009" y="161"/>
                      </a:cubicBezTo>
                      <a:cubicBezTo>
                        <a:pt x="1029" y="152"/>
                        <a:pt x="1051" y="145"/>
                        <a:pt x="1073" y="141"/>
                      </a:cubicBezTo>
                      <a:cubicBezTo>
                        <a:pt x="1096" y="137"/>
                        <a:pt x="1120" y="135"/>
                        <a:pt x="1144" y="136"/>
                      </a:cubicBezTo>
                      <a:cubicBezTo>
                        <a:pt x="1187" y="138"/>
                        <a:pt x="1228" y="148"/>
                        <a:pt x="1266" y="168"/>
                      </a:cubicBezTo>
                      <a:cubicBezTo>
                        <a:pt x="1325" y="197"/>
                        <a:pt x="1370" y="240"/>
                        <a:pt x="1402" y="297"/>
                      </a:cubicBezTo>
                      <a:cubicBezTo>
                        <a:pt x="1423" y="335"/>
                        <a:pt x="1435" y="376"/>
                        <a:pt x="1439" y="419"/>
                      </a:cubicBezTo>
                      <a:cubicBezTo>
                        <a:pt x="1445" y="475"/>
                        <a:pt x="1436" y="529"/>
                        <a:pt x="1412" y="581"/>
                      </a:cubicBezTo>
                      <a:cubicBezTo>
                        <a:pt x="1395" y="619"/>
                        <a:pt x="1370" y="653"/>
                        <a:pt x="1339" y="681"/>
                      </a:cubicBezTo>
                      <a:cubicBezTo>
                        <a:pt x="1291" y="725"/>
                        <a:pt x="1235" y="751"/>
                        <a:pt x="1170" y="760"/>
                      </a:cubicBezTo>
                      <a:cubicBezTo>
                        <a:pt x="1138" y="764"/>
                        <a:pt x="1106" y="763"/>
                        <a:pt x="1074" y="758"/>
                      </a:cubicBezTo>
                      <a:cubicBezTo>
                        <a:pt x="1070" y="757"/>
                        <a:pt x="1068" y="758"/>
                        <a:pt x="1066" y="761"/>
                      </a:cubicBezTo>
                      <a:cubicBezTo>
                        <a:pt x="1057" y="777"/>
                        <a:pt x="1046" y="792"/>
                        <a:pt x="1032" y="805"/>
                      </a:cubicBezTo>
                      <a:cubicBezTo>
                        <a:pt x="997" y="841"/>
                        <a:pt x="954" y="863"/>
                        <a:pt x="904" y="870"/>
                      </a:cubicBezTo>
                      <a:cubicBezTo>
                        <a:pt x="862" y="877"/>
                        <a:pt x="822" y="871"/>
                        <a:pt x="782" y="855"/>
                      </a:cubicBezTo>
                      <a:cubicBezTo>
                        <a:pt x="782" y="855"/>
                        <a:pt x="781" y="854"/>
                        <a:pt x="780" y="854"/>
                      </a:cubicBezTo>
                      <a:cubicBezTo>
                        <a:pt x="772" y="850"/>
                        <a:pt x="772" y="850"/>
                        <a:pt x="767" y="859"/>
                      </a:cubicBezTo>
                      <a:cubicBezTo>
                        <a:pt x="744" y="909"/>
                        <a:pt x="708" y="947"/>
                        <a:pt x="661" y="974"/>
                      </a:cubicBezTo>
                      <a:cubicBezTo>
                        <a:pt x="629" y="992"/>
                        <a:pt x="596" y="1003"/>
                        <a:pt x="560" y="1006"/>
                      </a:cubicBezTo>
                      <a:cubicBezTo>
                        <a:pt x="490" y="1013"/>
                        <a:pt x="427" y="995"/>
                        <a:pt x="372" y="951"/>
                      </a:cubicBezTo>
                      <a:cubicBezTo>
                        <a:pt x="336" y="923"/>
                        <a:pt x="309" y="887"/>
                        <a:pt x="292" y="844"/>
                      </a:cubicBezTo>
                      <a:cubicBezTo>
                        <a:pt x="291" y="840"/>
                        <a:pt x="289" y="839"/>
                        <a:pt x="285" y="839"/>
                      </a:cubicBezTo>
                      <a:cubicBezTo>
                        <a:pt x="269" y="843"/>
                        <a:pt x="252" y="844"/>
                        <a:pt x="236" y="844"/>
                      </a:cubicBezTo>
                      <a:cubicBezTo>
                        <a:pt x="187" y="842"/>
                        <a:pt x="143" y="828"/>
                        <a:pt x="104" y="800"/>
                      </a:cubicBezTo>
                      <a:cubicBezTo>
                        <a:pt x="70" y="777"/>
                        <a:pt x="44" y="746"/>
                        <a:pt x="26" y="709"/>
                      </a:cubicBezTo>
                      <a:cubicBezTo>
                        <a:pt x="12" y="682"/>
                        <a:pt x="4" y="654"/>
                        <a:pt x="1" y="624"/>
                      </a:cubicBezTo>
                      <a:cubicBezTo>
                        <a:pt x="1" y="622"/>
                        <a:pt x="1" y="621"/>
                        <a:pt x="0" y="620"/>
                      </a:cubicBezTo>
                      <a:cubicBezTo>
                        <a:pt x="0" y="607"/>
                        <a:pt x="0" y="594"/>
                        <a:pt x="0" y="581"/>
                      </a:cubicBezTo>
                      <a:cubicBezTo>
                        <a:pt x="1" y="580"/>
                        <a:pt x="1" y="579"/>
                        <a:pt x="1" y="578"/>
                      </a:cubicBezTo>
                      <a:cubicBezTo>
                        <a:pt x="2" y="568"/>
                        <a:pt x="4" y="558"/>
                        <a:pt x="6" y="547"/>
                      </a:cubicBezTo>
                      <a:cubicBezTo>
                        <a:pt x="21" y="481"/>
                        <a:pt x="58" y="429"/>
                        <a:pt x="116" y="393"/>
                      </a:cubicBezTo>
                      <a:cubicBezTo>
                        <a:pt x="119" y="391"/>
                        <a:pt x="120" y="389"/>
                        <a:pt x="118" y="385"/>
                      </a:cubicBezTo>
                      <a:cubicBezTo>
                        <a:pt x="106" y="355"/>
                        <a:pt x="99" y="325"/>
                        <a:pt x="98" y="293"/>
                      </a:cubicBezTo>
                      <a:cubicBezTo>
                        <a:pt x="96" y="270"/>
                        <a:pt x="98" y="247"/>
                        <a:pt x="103" y="224"/>
                      </a:cubicBezTo>
                      <a:cubicBezTo>
                        <a:pt x="115" y="163"/>
                        <a:pt x="145" y="112"/>
                        <a:pt x="192" y="70"/>
                      </a:cubicBezTo>
                      <a:cubicBezTo>
                        <a:pt x="232" y="34"/>
                        <a:pt x="278" y="12"/>
                        <a:pt x="332" y="3"/>
                      </a:cubicBezTo>
                      <a:cubicBezTo>
                        <a:pt x="340" y="2"/>
                        <a:pt x="348" y="1"/>
                        <a:pt x="357" y="0"/>
                      </a:cubicBezTo>
                      <a:cubicBezTo>
                        <a:pt x="370" y="0"/>
                        <a:pt x="384" y="0"/>
                        <a:pt x="398" y="0"/>
                      </a:cubicBezTo>
                      <a:close/>
                      <a:moveTo>
                        <a:pt x="824" y="431"/>
                      </a:moveTo>
                      <a:cubicBezTo>
                        <a:pt x="824" y="431"/>
                        <a:pt x="824" y="431"/>
                        <a:pt x="824" y="431"/>
                      </a:cubicBezTo>
                      <a:cubicBezTo>
                        <a:pt x="827" y="431"/>
                        <a:pt x="830" y="431"/>
                        <a:pt x="834" y="431"/>
                      </a:cubicBezTo>
                      <a:cubicBezTo>
                        <a:pt x="837" y="431"/>
                        <a:pt x="839" y="429"/>
                        <a:pt x="840" y="426"/>
                      </a:cubicBezTo>
                      <a:cubicBezTo>
                        <a:pt x="840" y="422"/>
                        <a:pt x="841" y="418"/>
                        <a:pt x="842" y="414"/>
                      </a:cubicBezTo>
                      <a:cubicBezTo>
                        <a:pt x="843" y="409"/>
                        <a:pt x="841" y="408"/>
                        <a:pt x="837" y="408"/>
                      </a:cubicBezTo>
                      <a:cubicBezTo>
                        <a:pt x="830" y="408"/>
                        <a:pt x="824" y="408"/>
                        <a:pt x="817" y="408"/>
                      </a:cubicBezTo>
                      <a:cubicBezTo>
                        <a:pt x="814" y="408"/>
                        <a:pt x="813" y="407"/>
                        <a:pt x="814" y="403"/>
                      </a:cubicBezTo>
                      <a:cubicBezTo>
                        <a:pt x="815" y="399"/>
                        <a:pt x="816" y="394"/>
                        <a:pt x="817" y="390"/>
                      </a:cubicBezTo>
                      <a:cubicBezTo>
                        <a:pt x="820" y="381"/>
                        <a:pt x="826" y="376"/>
                        <a:pt x="835" y="375"/>
                      </a:cubicBezTo>
                      <a:cubicBezTo>
                        <a:pt x="840" y="374"/>
                        <a:pt x="844" y="375"/>
                        <a:pt x="848" y="376"/>
                      </a:cubicBezTo>
                      <a:cubicBezTo>
                        <a:pt x="852" y="377"/>
                        <a:pt x="854" y="376"/>
                        <a:pt x="855" y="372"/>
                      </a:cubicBezTo>
                      <a:cubicBezTo>
                        <a:pt x="856" y="368"/>
                        <a:pt x="858" y="365"/>
                        <a:pt x="859" y="361"/>
                      </a:cubicBezTo>
                      <a:cubicBezTo>
                        <a:pt x="861" y="356"/>
                        <a:pt x="860" y="355"/>
                        <a:pt x="855" y="353"/>
                      </a:cubicBezTo>
                      <a:cubicBezTo>
                        <a:pt x="848" y="351"/>
                        <a:pt x="840" y="352"/>
                        <a:pt x="833" y="352"/>
                      </a:cubicBezTo>
                      <a:cubicBezTo>
                        <a:pt x="816" y="353"/>
                        <a:pt x="804" y="360"/>
                        <a:pt x="796" y="375"/>
                      </a:cubicBezTo>
                      <a:cubicBezTo>
                        <a:pt x="791" y="384"/>
                        <a:pt x="788" y="393"/>
                        <a:pt x="787" y="403"/>
                      </a:cubicBezTo>
                      <a:cubicBezTo>
                        <a:pt x="786" y="406"/>
                        <a:pt x="785" y="408"/>
                        <a:pt x="781" y="408"/>
                      </a:cubicBezTo>
                      <a:cubicBezTo>
                        <a:pt x="777" y="408"/>
                        <a:pt x="773" y="408"/>
                        <a:pt x="769" y="408"/>
                      </a:cubicBezTo>
                      <a:cubicBezTo>
                        <a:pt x="766" y="408"/>
                        <a:pt x="764" y="409"/>
                        <a:pt x="764" y="412"/>
                      </a:cubicBezTo>
                      <a:cubicBezTo>
                        <a:pt x="763" y="417"/>
                        <a:pt x="762" y="421"/>
                        <a:pt x="761" y="425"/>
                      </a:cubicBezTo>
                      <a:cubicBezTo>
                        <a:pt x="761" y="429"/>
                        <a:pt x="762" y="431"/>
                        <a:pt x="766" y="431"/>
                      </a:cubicBezTo>
                      <a:cubicBezTo>
                        <a:pt x="768" y="431"/>
                        <a:pt x="771" y="431"/>
                        <a:pt x="774" y="431"/>
                      </a:cubicBezTo>
                      <a:cubicBezTo>
                        <a:pt x="782" y="431"/>
                        <a:pt x="782" y="431"/>
                        <a:pt x="781" y="439"/>
                      </a:cubicBezTo>
                      <a:cubicBezTo>
                        <a:pt x="778" y="452"/>
                        <a:pt x="776" y="466"/>
                        <a:pt x="773" y="480"/>
                      </a:cubicBezTo>
                      <a:cubicBezTo>
                        <a:pt x="769" y="502"/>
                        <a:pt x="766" y="525"/>
                        <a:pt x="761" y="547"/>
                      </a:cubicBezTo>
                      <a:cubicBezTo>
                        <a:pt x="760" y="550"/>
                        <a:pt x="759" y="554"/>
                        <a:pt x="758" y="557"/>
                      </a:cubicBezTo>
                      <a:cubicBezTo>
                        <a:pt x="753" y="572"/>
                        <a:pt x="742" y="577"/>
                        <a:pt x="727" y="573"/>
                      </a:cubicBezTo>
                      <a:cubicBezTo>
                        <a:pt x="723" y="572"/>
                        <a:pt x="721" y="573"/>
                        <a:pt x="720" y="576"/>
                      </a:cubicBezTo>
                      <a:cubicBezTo>
                        <a:pt x="718" y="580"/>
                        <a:pt x="717" y="584"/>
                        <a:pt x="716" y="588"/>
                      </a:cubicBezTo>
                      <a:cubicBezTo>
                        <a:pt x="714" y="592"/>
                        <a:pt x="715" y="594"/>
                        <a:pt x="719" y="595"/>
                      </a:cubicBezTo>
                      <a:cubicBezTo>
                        <a:pt x="727" y="597"/>
                        <a:pt x="734" y="597"/>
                        <a:pt x="742" y="597"/>
                      </a:cubicBezTo>
                      <a:cubicBezTo>
                        <a:pt x="758" y="596"/>
                        <a:pt x="770" y="589"/>
                        <a:pt x="778" y="575"/>
                      </a:cubicBezTo>
                      <a:cubicBezTo>
                        <a:pt x="784" y="565"/>
                        <a:pt x="787" y="555"/>
                        <a:pt x="789" y="545"/>
                      </a:cubicBezTo>
                      <a:cubicBezTo>
                        <a:pt x="795" y="509"/>
                        <a:pt x="801" y="473"/>
                        <a:pt x="808" y="436"/>
                      </a:cubicBezTo>
                      <a:cubicBezTo>
                        <a:pt x="808" y="432"/>
                        <a:pt x="810" y="430"/>
                        <a:pt x="815" y="431"/>
                      </a:cubicBezTo>
                      <a:cubicBezTo>
                        <a:pt x="818" y="431"/>
                        <a:pt x="821" y="431"/>
                        <a:pt x="824" y="431"/>
                      </a:cubicBezTo>
                      <a:close/>
                      <a:moveTo>
                        <a:pt x="432" y="487"/>
                      </a:moveTo>
                      <a:cubicBezTo>
                        <a:pt x="432" y="487"/>
                        <a:pt x="432" y="487"/>
                        <a:pt x="431" y="487"/>
                      </a:cubicBezTo>
                      <a:cubicBezTo>
                        <a:pt x="431" y="474"/>
                        <a:pt x="432" y="461"/>
                        <a:pt x="431" y="448"/>
                      </a:cubicBezTo>
                      <a:cubicBezTo>
                        <a:pt x="431" y="425"/>
                        <a:pt x="419" y="411"/>
                        <a:pt x="396" y="406"/>
                      </a:cubicBezTo>
                      <a:cubicBezTo>
                        <a:pt x="385" y="404"/>
                        <a:pt x="374" y="405"/>
                        <a:pt x="363" y="406"/>
                      </a:cubicBezTo>
                      <a:cubicBezTo>
                        <a:pt x="354" y="407"/>
                        <a:pt x="345" y="410"/>
                        <a:pt x="336" y="414"/>
                      </a:cubicBezTo>
                      <a:cubicBezTo>
                        <a:pt x="331" y="416"/>
                        <a:pt x="330" y="418"/>
                        <a:pt x="332" y="423"/>
                      </a:cubicBezTo>
                      <a:cubicBezTo>
                        <a:pt x="333" y="426"/>
                        <a:pt x="335" y="429"/>
                        <a:pt x="336" y="433"/>
                      </a:cubicBezTo>
                      <a:cubicBezTo>
                        <a:pt x="337" y="437"/>
                        <a:pt x="339" y="438"/>
                        <a:pt x="343" y="436"/>
                      </a:cubicBezTo>
                      <a:cubicBezTo>
                        <a:pt x="355" y="430"/>
                        <a:pt x="367" y="428"/>
                        <a:pt x="379" y="428"/>
                      </a:cubicBezTo>
                      <a:cubicBezTo>
                        <a:pt x="397" y="428"/>
                        <a:pt x="405" y="436"/>
                        <a:pt x="405" y="452"/>
                      </a:cubicBezTo>
                      <a:cubicBezTo>
                        <a:pt x="405" y="455"/>
                        <a:pt x="404" y="457"/>
                        <a:pt x="400" y="456"/>
                      </a:cubicBezTo>
                      <a:cubicBezTo>
                        <a:pt x="388" y="454"/>
                        <a:pt x="376" y="454"/>
                        <a:pt x="365" y="456"/>
                      </a:cubicBezTo>
                      <a:cubicBezTo>
                        <a:pt x="343" y="459"/>
                        <a:pt x="321" y="473"/>
                        <a:pt x="324" y="504"/>
                      </a:cubicBezTo>
                      <a:cubicBezTo>
                        <a:pt x="325" y="517"/>
                        <a:pt x="331" y="527"/>
                        <a:pt x="343" y="533"/>
                      </a:cubicBezTo>
                      <a:cubicBezTo>
                        <a:pt x="352" y="538"/>
                        <a:pt x="361" y="540"/>
                        <a:pt x="371" y="540"/>
                      </a:cubicBezTo>
                      <a:cubicBezTo>
                        <a:pt x="390" y="541"/>
                        <a:pt x="408" y="538"/>
                        <a:pt x="426" y="534"/>
                      </a:cubicBezTo>
                      <a:cubicBezTo>
                        <a:pt x="430" y="533"/>
                        <a:pt x="432" y="531"/>
                        <a:pt x="432" y="526"/>
                      </a:cubicBezTo>
                      <a:cubicBezTo>
                        <a:pt x="431" y="513"/>
                        <a:pt x="432" y="500"/>
                        <a:pt x="432" y="487"/>
                      </a:cubicBezTo>
                      <a:close/>
                      <a:moveTo>
                        <a:pt x="1249" y="480"/>
                      </a:moveTo>
                      <a:cubicBezTo>
                        <a:pt x="1262" y="480"/>
                        <a:pt x="1274" y="480"/>
                        <a:pt x="1287" y="480"/>
                      </a:cubicBezTo>
                      <a:cubicBezTo>
                        <a:pt x="1291" y="480"/>
                        <a:pt x="1292" y="478"/>
                        <a:pt x="1293" y="474"/>
                      </a:cubicBezTo>
                      <a:cubicBezTo>
                        <a:pt x="1294" y="467"/>
                        <a:pt x="1293" y="461"/>
                        <a:pt x="1292" y="454"/>
                      </a:cubicBezTo>
                      <a:cubicBezTo>
                        <a:pt x="1291" y="441"/>
                        <a:pt x="1287" y="430"/>
                        <a:pt x="1278" y="421"/>
                      </a:cubicBezTo>
                      <a:cubicBezTo>
                        <a:pt x="1266" y="408"/>
                        <a:pt x="1251" y="405"/>
                        <a:pt x="1233" y="405"/>
                      </a:cubicBezTo>
                      <a:cubicBezTo>
                        <a:pt x="1206" y="407"/>
                        <a:pt x="1186" y="425"/>
                        <a:pt x="1180" y="452"/>
                      </a:cubicBezTo>
                      <a:cubicBezTo>
                        <a:pt x="1178" y="463"/>
                        <a:pt x="1177" y="475"/>
                        <a:pt x="1178" y="486"/>
                      </a:cubicBezTo>
                      <a:cubicBezTo>
                        <a:pt x="1181" y="510"/>
                        <a:pt x="1195" y="529"/>
                        <a:pt x="1218" y="537"/>
                      </a:cubicBezTo>
                      <a:cubicBezTo>
                        <a:pt x="1230" y="541"/>
                        <a:pt x="1243" y="541"/>
                        <a:pt x="1256" y="540"/>
                      </a:cubicBezTo>
                      <a:cubicBezTo>
                        <a:pt x="1266" y="539"/>
                        <a:pt x="1275" y="538"/>
                        <a:pt x="1284" y="534"/>
                      </a:cubicBezTo>
                      <a:cubicBezTo>
                        <a:pt x="1287" y="532"/>
                        <a:pt x="1289" y="530"/>
                        <a:pt x="1287" y="526"/>
                      </a:cubicBezTo>
                      <a:cubicBezTo>
                        <a:pt x="1286" y="523"/>
                        <a:pt x="1285" y="520"/>
                        <a:pt x="1284" y="516"/>
                      </a:cubicBezTo>
                      <a:cubicBezTo>
                        <a:pt x="1282" y="512"/>
                        <a:pt x="1280" y="511"/>
                        <a:pt x="1275" y="512"/>
                      </a:cubicBezTo>
                      <a:cubicBezTo>
                        <a:pt x="1264" y="517"/>
                        <a:pt x="1252" y="518"/>
                        <a:pt x="1240" y="517"/>
                      </a:cubicBezTo>
                      <a:cubicBezTo>
                        <a:pt x="1221" y="516"/>
                        <a:pt x="1208" y="504"/>
                        <a:pt x="1207" y="485"/>
                      </a:cubicBezTo>
                      <a:cubicBezTo>
                        <a:pt x="1207" y="481"/>
                        <a:pt x="1208" y="480"/>
                        <a:pt x="1212" y="480"/>
                      </a:cubicBezTo>
                      <a:cubicBezTo>
                        <a:pt x="1224" y="480"/>
                        <a:pt x="1237" y="480"/>
                        <a:pt x="1249" y="480"/>
                      </a:cubicBezTo>
                      <a:close/>
                      <a:moveTo>
                        <a:pt x="581" y="480"/>
                      </a:moveTo>
                      <a:cubicBezTo>
                        <a:pt x="594" y="480"/>
                        <a:pt x="606" y="480"/>
                        <a:pt x="619" y="480"/>
                      </a:cubicBezTo>
                      <a:cubicBezTo>
                        <a:pt x="623" y="480"/>
                        <a:pt x="624" y="478"/>
                        <a:pt x="624" y="474"/>
                      </a:cubicBezTo>
                      <a:cubicBezTo>
                        <a:pt x="624" y="468"/>
                        <a:pt x="625" y="462"/>
                        <a:pt x="624" y="456"/>
                      </a:cubicBezTo>
                      <a:cubicBezTo>
                        <a:pt x="623" y="437"/>
                        <a:pt x="615" y="421"/>
                        <a:pt x="598" y="412"/>
                      </a:cubicBezTo>
                      <a:cubicBezTo>
                        <a:pt x="587" y="406"/>
                        <a:pt x="575" y="404"/>
                        <a:pt x="563" y="406"/>
                      </a:cubicBezTo>
                      <a:cubicBezTo>
                        <a:pt x="540" y="408"/>
                        <a:pt x="524" y="419"/>
                        <a:pt x="516" y="440"/>
                      </a:cubicBezTo>
                      <a:cubicBezTo>
                        <a:pt x="507" y="459"/>
                        <a:pt x="507" y="480"/>
                        <a:pt x="513" y="500"/>
                      </a:cubicBezTo>
                      <a:cubicBezTo>
                        <a:pt x="518" y="518"/>
                        <a:pt x="530" y="530"/>
                        <a:pt x="548" y="536"/>
                      </a:cubicBezTo>
                      <a:cubicBezTo>
                        <a:pt x="561" y="541"/>
                        <a:pt x="575" y="541"/>
                        <a:pt x="588" y="540"/>
                      </a:cubicBezTo>
                      <a:cubicBezTo>
                        <a:pt x="598" y="539"/>
                        <a:pt x="607" y="537"/>
                        <a:pt x="615" y="534"/>
                      </a:cubicBezTo>
                      <a:cubicBezTo>
                        <a:pt x="619" y="532"/>
                        <a:pt x="620" y="530"/>
                        <a:pt x="619" y="527"/>
                      </a:cubicBezTo>
                      <a:cubicBezTo>
                        <a:pt x="617" y="523"/>
                        <a:pt x="616" y="519"/>
                        <a:pt x="615" y="515"/>
                      </a:cubicBezTo>
                      <a:cubicBezTo>
                        <a:pt x="614" y="511"/>
                        <a:pt x="611" y="511"/>
                        <a:pt x="608" y="512"/>
                      </a:cubicBezTo>
                      <a:cubicBezTo>
                        <a:pt x="597" y="516"/>
                        <a:pt x="586" y="517"/>
                        <a:pt x="575" y="517"/>
                      </a:cubicBezTo>
                      <a:cubicBezTo>
                        <a:pt x="554" y="517"/>
                        <a:pt x="542" y="507"/>
                        <a:pt x="539" y="485"/>
                      </a:cubicBezTo>
                      <a:cubicBezTo>
                        <a:pt x="538" y="481"/>
                        <a:pt x="539" y="480"/>
                        <a:pt x="543" y="480"/>
                      </a:cubicBezTo>
                      <a:cubicBezTo>
                        <a:pt x="556" y="480"/>
                        <a:pt x="568" y="480"/>
                        <a:pt x="581" y="480"/>
                      </a:cubicBezTo>
                      <a:close/>
                      <a:moveTo>
                        <a:pt x="905" y="540"/>
                      </a:moveTo>
                      <a:cubicBezTo>
                        <a:pt x="935" y="540"/>
                        <a:pt x="956" y="524"/>
                        <a:pt x="963" y="495"/>
                      </a:cubicBezTo>
                      <a:cubicBezTo>
                        <a:pt x="966" y="481"/>
                        <a:pt x="966" y="467"/>
                        <a:pt x="963" y="452"/>
                      </a:cubicBezTo>
                      <a:cubicBezTo>
                        <a:pt x="959" y="435"/>
                        <a:pt x="950" y="421"/>
                        <a:pt x="934" y="412"/>
                      </a:cubicBezTo>
                      <a:cubicBezTo>
                        <a:pt x="922" y="406"/>
                        <a:pt x="910" y="404"/>
                        <a:pt x="896" y="406"/>
                      </a:cubicBezTo>
                      <a:cubicBezTo>
                        <a:pt x="877" y="408"/>
                        <a:pt x="863" y="417"/>
                        <a:pt x="854" y="433"/>
                      </a:cubicBezTo>
                      <a:cubicBezTo>
                        <a:pt x="845" y="449"/>
                        <a:pt x="844" y="467"/>
                        <a:pt x="845" y="485"/>
                      </a:cubicBezTo>
                      <a:cubicBezTo>
                        <a:pt x="848" y="519"/>
                        <a:pt x="871" y="540"/>
                        <a:pt x="905" y="540"/>
                      </a:cubicBezTo>
                      <a:close/>
                      <a:moveTo>
                        <a:pt x="693" y="405"/>
                      </a:moveTo>
                      <a:cubicBezTo>
                        <a:pt x="691" y="405"/>
                        <a:pt x="689" y="405"/>
                        <a:pt x="687" y="405"/>
                      </a:cubicBezTo>
                      <a:cubicBezTo>
                        <a:pt x="672" y="406"/>
                        <a:pt x="659" y="411"/>
                        <a:pt x="651" y="424"/>
                      </a:cubicBezTo>
                      <a:cubicBezTo>
                        <a:pt x="641" y="440"/>
                        <a:pt x="642" y="464"/>
                        <a:pt x="662" y="474"/>
                      </a:cubicBezTo>
                      <a:cubicBezTo>
                        <a:pt x="668" y="478"/>
                        <a:pt x="675" y="480"/>
                        <a:pt x="682" y="483"/>
                      </a:cubicBezTo>
                      <a:cubicBezTo>
                        <a:pt x="690" y="485"/>
                        <a:pt x="699" y="487"/>
                        <a:pt x="706" y="491"/>
                      </a:cubicBezTo>
                      <a:cubicBezTo>
                        <a:pt x="711" y="494"/>
                        <a:pt x="715" y="497"/>
                        <a:pt x="715" y="504"/>
                      </a:cubicBezTo>
                      <a:cubicBezTo>
                        <a:pt x="714" y="510"/>
                        <a:pt x="711" y="514"/>
                        <a:pt x="705" y="517"/>
                      </a:cubicBezTo>
                      <a:cubicBezTo>
                        <a:pt x="703" y="517"/>
                        <a:pt x="701" y="518"/>
                        <a:pt x="700" y="518"/>
                      </a:cubicBezTo>
                      <a:cubicBezTo>
                        <a:pt x="691" y="520"/>
                        <a:pt x="683" y="518"/>
                        <a:pt x="674" y="516"/>
                      </a:cubicBezTo>
                      <a:cubicBezTo>
                        <a:pt x="667" y="514"/>
                        <a:pt x="660" y="510"/>
                        <a:pt x="653" y="506"/>
                      </a:cubicBezTo>
                      <a:cubicBezTo>
                        <a:pt x="650" y="504"/>
                        <a:pt x="648" y="504"/>
                        <a:pt x="646" y="509"/>
                      </a:cubicBezTo>
                      <a:cubicBezTo>
                        <a:pt x="645" y="512"/>
                        <a:pt x="644" y="515"/>
                        <a:pt x="643" y="518"/>
                      </a:cubicBezTo>
                      <a:cubicBezTo>
                        <a:pt x="640" y="525"/>
                        <a:pt x="641" y="525"/>
                        <a:pt x="647" y="529"/>
                      </a:cubicBezTo>
                      <a:cubicBezTo>
                        <a:pt x="665" y="539"/>
                        <a:pt x="684" y="542"/>
                        <a:pt x="704" y="540"/>
                      </a:cubicBezTo>
                      <a:cubicBezTo>
                        <a:pt x="726" y="538"/>
                        <a:pt x="740" y="523"/>
                        <a:pt x="741" y="502"/>
                      </a:cubicBezTo>
                      <a:cubicBezTo>
                        <a:pt x="742" y="487"/>
                        <a:pt x="735" y="476"/>
                        <a:pt x="722" y="469"/>
                      </a:cubicBezTo>
                      <a:cubicBezTo>
                        <a:pt x="712" y="464"/>
                        <a:pt x="701" y="461"/>
                        <a:pt x="691" y="458"/>
                      </a:cubicBezTo>
                      <a:cubicBezTo>
                        <a:pt x="686" y="456"/>
                        <a:pt x="680" y="454"/>
                        <a:pt x="676" y="450"/>
                      </a:cubicBezTo>
                      <a:cubicBezTo>
                        <a:pt x="670" y="444"/>
                        <a:pt x="670" y="435"/>
                        <a:pt x="678" y="431"/>
                      </a:cubicBezTo>
                      <a:cubicBezTo>
                        <a:pt x="683" y="427"/>
                        <a:pt x="689" y="426"/>
                        <a:pt x="695" y="427"/>
                      </a:cubicBezTo>
                      <a:cubicBezTo>
                        <a:pt x="706" y="428"/>
                        <a:pt x="716" y="431"/>
                        <a:pt x="726" y="436"/>
                      </a:cubicBezTo>
                      <a:cubicBezTo>
                        <a:pt x="730" y="438"/>
                        <a:pt x="732" y="437"/>
                        <a:pt x="733" y="433"/>
                      </a:cubicBezTo>
                      <a:cubicBezTo>
                        <a:pt x="734" y="430"/>
                        <a:pt x="735" y="426"/>
                        <a:pt x="737" y="423"/>
                      </a:cubicBezTo>
                      <a:cubicBezTo>
                        <a:pt x="738" y="419"/>
                        <a:pt x="737" y="417"/>
                        <a:pt x="733" y="414"/>
                      </a:cubicBezTo>
                      <a:cubicBezTo>
                        <a:pt x="721" y="408"/>
                        <a:pt x="707" y="405"/>
                        <a:pt x="693" y="405"/>
                      </a:cubicBezTo>
                      <a:close/>
                      <a:moveTo>
                        <a:pt x="258" y="405"/>
                      </a:moveTo>
                      <a:cubicBezTo>
                        <a:pt x="248" y="404"/>
                        <a:pt x="237" y="407"/>
                        <a:pt x="227" y="414"/>
                      </a:cubicBezTo>
                      <a:cubicBezTo>
                        <a:pt x="209" y="427"/>
                        <a:pt x="205" y="463"/>
                        <a:pt x="232" y="475"/>
                      </a:cubicBezTo>
                      <a:cubicBezTo>
                        <a:pt x="239" y="479"/>
                        <a:pt x="246" y="481"/>
                        <a:pt x="253" y="483"/>
                      </a:cubicBezTo>
                      <a:cubicBezTo>
                        <a:pt x="260" y="486"/>
                        <a:pt x="268" y="488"/>
                        <a:pt x="275" y="492"/>
                      </a:cubicBezTo>
                      <a:cubicBezTo>
                        <a:pt x="284" y="497"/>
                        <a:pt x="285" y="506"/>
                        <a:pt x="278" y="513"/>
                      </a:cubicBezTo>
                      <a:cubicBezTo>
                        <a:pt x="272" y="519"/>
                        <a:pt x="264" y="519"/>
                        <a:pt x="256" y="519"/>
                      </a:cubicBezTo>
                      <a:cubicBezTo>
                        <a:pt x="243" y="517"/>
                        <a:pt x="232" y="513"/>
                        <a:pt x="221" y="506"/>
                      </a:cubicBezTo>
                      <a:cubicBezTo>
                        <a:pt x="217" y="504"/>
                        <a:pt x="215" y="504"/>
                        <a:pt x="214" y="509"/>
                      </a:cubicBezTo>
                      <a:cubicBezTo>
                        <a:pt x="212" y="513"/>
                        <a:pt x="211" y="517"/>
                        <a:pt x="210" y="521"/>
                      </a:cubicBezTo>
                      <a:cubicBezTo>
                        <a:pt x="208" y="524"/>
                        <a:pt x="209" y="526"/>
                        <a:pt x="212" y="527"/>
                      </a:cubicBezTo>
                      <a:cubicBezTo>
                        <a:pt x="235" y="541"/>
                        <a:pt x="260" y="545"/>
                        <a:pt x="286" y="536"/>
                      </a:cubicBezTo>
                      <a:cubicBezTo>
                        <a:pt x="300" y="531"/>
                        <a:pt x="307" y="520"/>
                        <a:pt x="308" y="506"/>
                      </a:cubicBezTo>
                      <a:cubicBezTo>
                        <a:pt x="311" y="491"/>
                        <a:pt x="305" y="479"/>
                        <a:pt x="292" y="471"/>
                      </a:cubicBezTo>
                      <a:cubicBezTo>
                        <a:pt x="283" y="465"/>
                        <a:pt x="273" y="463"/>
                        <a:pt x="264" y="459"/>
                      </a:cubicBezTo>
                      <a:cubicBezTo>
                        <a:pt x="257" y="457"/>
                        <a:pt x="251" y="455"/>
                        <a:pt x="246" y="452"/>
                      </a:cubicBezTo>
                      <a:cubicBezTo>
                        <a:pt x="241" y="449"/>
                        <a:pt x="238" y="445"/>
                        <a:pt x="239" y="440"/>
                      </a:cubicBezTo>
                      <a:cubicBezTo>
                        <a:pt x="240" y="435"/>
                        <a:pt x="243" y="431"/>
                        <a:pt x="248" y="429"/>
                      </a:cubicBezTo>
                      <a:cubicBezTo>
                        <a:pt x="253" y="427"/>
                        <a:pt x="258" y="426"/>
                        <a:pt x="263" y="427"/>
                      </a:cubicBezTo>
                      <a:cubicBezTo>
                        <a:pt x="274" y="429"/>
                        <a:pt x="284" y="431"/>
                        <a:pt x="294" y="436"/>
                      </a:cubicBezTo>
                      <a:cubicBezTo>
                        <a:pt x="297" y="438"/>
                        <a:pt x="299" y="437"/>
                        <a:pt x="300" y="433"/>
                      </a:cubicBezTo>
                      <a:cubicBezTo>
                        <a:pt x="302" y="429"/>
                        <a:pt x="303" y="426"/>
                        <a:pt x="304" y="422"/>
                      </a:cubicBezTo>
                      <a:cubicBezTo>
                        <a:pt x="306" y="418"/>
                        <a:pt x="305" y="416"/>
                        <a:pt x="301" y="415"/>
                      </a:cubicBezTo>
                      <a:cubicBezTo>
                        <a:pt x="288" y="408"/>
                        <a:pt x="275" y="405"/>
                        <a:pt x="258" y="405"/>
                      </a:cubicBezTo>
                      <a:close/>
                      <a:moveTo>
                        <a:pt x="1069" y="473"/>
                      </a:moveTo>
                      <a:cubicBezTo>
                        <a:pt x="1069" y="478"/>
                        <a:pt x="1069" y="484"/>
                        <a:pt x="1070" y="489"/>
                      </a:cubicBezTo>
                      <a:cubicBezTo>
                        <a:pt x="1073" y="504"/>
                        <a:pt x="1078" y="518"/>
                        <a:pt x="1091" y="527"/>
                      </a:cubicBezTo>
                      <a:cubicBezTo>
                        <a:pt x="1114" y="545"/>
                        <a:pt x="1140" y="542"/>
                        <a:pt x="1167" y="535"/>
                      </a:cubicBezTo>
                      <a:cubicBezTo>
                        <a:pt x="1170" y="534"/>
                        <a:pt x="1170" y="532"/>
                        <a:pt x="1169" y="529"/>
                      </a:cubicBezTo>
                      <a:cubicBezTo>
                        <a:pt x="1168" y="524"/>
                        <a:pt x="1166" y="520"/>
                        <a:pt x="1165" y="516"/>
                      </a:cubicBezTo>
                      <a:cubicBezTo>
                        <a:pt x="1164" y="513"/>
                        <a:pt x="1162" y="512"/>
                        <a:pt x="1159" y="513"/>
                      </a:cubicBezTo>
                      <a:cubicBezTo>
                        <a:pt x="1154" y="515"/>
                        <a:pt x="1148" y="516"/>
                        <a:pt x="1143" y="517"/>
                      </a:cubicBezTo>
                      <a:cubicBezTo>
                        <a:pt x="1127" y="518"/>
                        <a:pt x="1112" y="516"/>
                        <a:pt x="1103" y="500"/>
                      </a:cubicBezTo>
                      <a:cubicBezTo>
                        <a:pt x="1094" y="484"/>
                        <a:pt x="1095" y="466"/>
                        <a:pt x="1102" y="448"/>
                      </a:cubicBezTo>
                      <a:cubicBezTo>
                        <a:pt x="1107" y="436"/>
                        <a:pt x="1116" y="430"/>
                        <a:pt x="1129" y="429"/>
                      </a:cubicBezTo>
                      <a:cubicBezTo>
                        <a:pt x="1138" y="428"/>
                        <a:pt x="1147" y="429"/>
                        <a:pt x="1156" y="431"/>
                      </a:cubicBezTo>
                      <a:cubicBezTo>
                        <a:pt x="1160" y="432"/>
                        <a:pt x="1163" y="431"/>
                        <a:pt x="1164" y="427"/>
                      </a:cubicBezTo>
                      <a:cubicBezTo>
                        <a:pt x="1165" y="424"/>
                        <a:pt x="1166" y="420"/>
                        <a:pt x="1168" y="417"/>
                      </a:cubicBezTo>
                      <a:cubicBezTo>
                        <a:pt x="1169" y="413"/>
                        <a:pt x="1169" y="411"/>
                        <a:pt x="1164" y="409"/>
                      </a:cubicBezTo>
                      <a:cubicBezTo>
                        <a:pt x="1149" y="405"/>
                        <a:pt x="1134" y="404"/>
                        <a:pt x="1119" y="406"/>
                      </a:cubicBezTo>
                      <a:cubicBezTo>
                        <a:pt x="1106" y="408"/>
                        <a:pt x="1095" y="414"/>
                        <a:pt x="1086" y="424"/>
                      </a:cubicBezTo>
                      <a:cubicBezTo>
                        <a:pt x="1073" y="438"/>
                        <a:pt x="1069" y="455"/>
                        <a:pt x="1069" y="473"/>
                      </a:cubicBezTo>
                      <a:close/>
                      <a:moveTo>
                        <a:pt x="459" y="445"/>
                      </a:moveTo>
                      <a:cubicBezTo>
                        <a:pt x="459" y="474"/>
                        <a:pt x="459" y="502"/>
                        <a:pt x="459" y="531"/>
                      </a:cubicBezTo>
                      <a:cubicBezTo>
                        <a:pt x="459" y="537"/>
                        <a:pt x="460" y="537"/>
                        <a:pt x="466" y="537"/>
                      </a:cubicBezTo>
                      <a:cubicBezTo>
                        <a:pt x="470" y="537"/>
                        <a:pt x="474" y="537"/>
                        <a:pt x="478" y="537"/>
                      </a:cubicBezTo>
                      <a:cubicBezTo>
                        <a:pt x="486" y="537"/>
                        <a:pt x="486" y="537"/>
                        <a:pt x="486" y="529"/>
                      </a:cubicBezTo>
                      <a:cubicBezTo>
                        <a:pt x="486" y="474"/>
                        <a:pt x="486" y="418"/>
                        <a:pt x="486" y="363"/>
                      </a:cubicBezTo>
                      <a:cubicBezTo>
                        <a:pt x="486" y="362"/>
                        <a:pt x="486" y="361"/>
                        <a:pt x="486" y="359"/>
                      </a:cubicBezTo>
                      <a:cubicBezTo>
                        <a:pt x="486" y="356"/>
                        <a:pt x="484" y="354"/>
                        <a:pt x="481" y="354"/>
                      </a:cubicBezTo>
                      <a:cubicBezTo>
                        <a:pt x="476" y="354"/>
                        <a:pt x="471" y="354"/>
                        <a:pt x="466" y="354"/>
                      </a:cubicBezTo>
                      <a:cubicBezTo>
                        <a:pt x="460" y="354"/>
                        <a:pt x="459" y="354"/>
                        <a:pt x="459" y="361"/>
                      </a:cubicBezTo>
                      <a:cubicBezTo>
                        <a:pt x="459" y="389"/>
                        <a:pt x="459" y="417"/>
                        <a:pt x="459" y="445"/>
                      </a:cubicBezTo>
                      <a:close/>
                      <a:moveTo>
                        <a:pt x="987" y="472"/>
                      </a:moveTo>
                      <a:cubicBezTo>
                        <a:pt x="987" y="492"/>
                        <a:pt x="987" y="512"/>
                        <a:pt x="987" y="531"/>
                      </a:cubicBezTo>
                      <a:cubicBezTo>
                        <a:pt x="987" y="536"/>
                        <a:pt x="989" y="538"/>
                        <a:pt x="993" y="537"/>
                      </a:cubicBezTo>
                      <a:cubicBezTo>
                        <a:pt x="997" y="537"/>
                        <a:pt x="1000" y="537"/>
                        <a:pt x="1004" y="537"/>
                      </a:cubicBezTo>
                      <a:cubicBezTo>
                        <a:pt x="1015" y="537"/>
                        <a:pt x="1014" y="538"/>
                        <a:pt x="1014" y="527"/>
                      </a:cubicBezTo>
                      <a:cubicBezTo>
                        <a:pt x="1015" y="505"/>
                        <a:pt x="1013" y="483"/>
                        <a:pt x="1015" y="461"/>
                      </a:cubicBezTo>
                      <a:cubicBezTo>
                        <a:pt x="1017" y="446"/>
                        <a:pt x="1024" y="433"/>
                        <a:pt x="1043" y="431"/>
                      </a:cubicBezTo>
                      <a:cubicBezTo>
                        <a:pt x="1046" y="431"/>
                        <a:pt x="1049" y="431"/>
                        <a:pt x="1052" y="431"/>
                      </a:cubicBezTo>
                      <a:cubicBezTo>
                        <a:pt x="1056" y="432"/>
                        <a:pt x="1058" y="431"/>
                        <a:pt x="1059" y="428"/>
                      </a:cubicBezTo>
                      <a:cubicBezTo>
                        <a:pt x="1061" y="423"/>
                        <a:pt x="1062" y="419"/>
                        <a:pt x="1064" y="414"/>
                      </a:cubicBezTo>
                      <a:cubicBezTo>
                        <a:pt x="1065" y="411"/>
                        <a:pt x="1064" y="409"/>
                        <a:pt x="1061" y="408"/>
                      </a:cubicBezTo>
                      <a:cubicBezTo>
                        <a:pt x="1046" y="405"/>
                        <a:pt x="1032" y="406"/>
                        <a:pt x="1019" y="415"/>
                      </a:cubicBezTo>
                      <a:cubicBezTo>
                        <a:pt x="1017" y="416"/>
                        <a:pt x="1016" y="419"/>
                        <a:pt x="1014" y="418"/>
                      </a:cubicBezTo>
                      <a:cubicBezTo>
                        <a:pt x="1013" y="417"/>
                        <a:pt x="1013" y="415"/>
                        <a:pt x="1013" y="413"/>
                      </a:cubicBezTo>
                      <a:cubicBezTo>
                        <a:pt x="1014" y="409"/>
                        <a:pt x="1012" y="408"/>
                        <a:pt x="1008" y="408"/>
                      </a:cubicBezTo>
                      <a:cubicBezTo>
                        <a:pt x="1003" y="408"/>
                        <a:pt x="998" y="408"/>
                        <a:pt x="994" y="408"/>
                      </a:cubicBezTo>
                      <a:cubicBezTo>
                        <a:pt x="988" y="408"/>
                        <a:pt x="987" y="408"/>
                        <a:pt x="987" y="414"/>
                      </a:cubicBezTo>
                      <a:cubicBezTo>
                        <a:pt x="987" y="433"/>
                        <a:pt x="987" y="453"/>
                        <a:pt x="987" y="4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algn="ctr" defTabSz="1088473"/>
                  <a:endParaRPr lang="en-US" sz="2333" dirty="0">
                    <a:solidFill>
                      <a:srgbClr val="000000"/>
                    </a:solidFill>
                    <a:latin typeface="Segoe UI"/>
                  </a:endParaRPr>
                </a:p>
              </p:txBody>
            </p:sp>
            <p:sp>
              <p:nvSpPr>
                <p:cNvPr id="294" name="Freeform 68"/>
                <p:cNvSpPr>
                  <a:spLocks/>
                </p:cNvSpPr>
                <p:nvPr/>
              </p:nvSpPr>
              <p:spPr bwMode="auto">
                <a:xfrm>
                  <a:off x="3722" y="2234"/>
                  <a:ext cx="130" cy="106"/>
                </a:xfrm>
                <a:custGeom>
                  <a:avLst/>
                  <a:gdLst>
                    <a:gd name="T0" fmla="*/ 55 w 55"/>
                    <a:gd name="T1" fmla="*/ 22 h 45"/>
                    <a:gd name="T2" fmla="*/ 55 w 55"/>
                    <a:gd name="T3" fmla="*/ 37 h 45"/>
                    <a:gd name="T4" fmla="*/ 52 w 55"/>
                    <a:gd name="T5" fmla="*/ 41 h 45"/>
                    <a:gd name="T6" fmla="*/ 16 w 55"/>
                    <a:gd name="T7" fmla="*/ 42 h 45"/>
                    <a:gd name="T8" fmla="*/ 1 w 55"/>
                    <a:gd name="T9" fmla="*/ 26 h 45"/>
                    <a:gd name="T10" fmla="*/ 13 w 55"/>
                    <a:gd name="T11" fmla="*/ 5 h 45"/>
                    <a:gd name="T12" fmla="*/ 42 w 55"/>
                    <a:gd name="T13" fmla="*/ 1 h 45"/>
                    <a:gd name="T14" fmla="*/ 55 w 55"/>
                    <a:gd name="T15" fmla="*/ 16 h 45"/>
                    <a:gd name="T16" fmla="*/ 55 w 55"/>
                    <a:gd name="T17" fmla="*/ 22 h 45"/>
                    <a:gd name="T18" fmla="*/ 55 w 55"/>
                    <a:gd name="T19" fmla="*/ 2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45">
                      <a:moveTo>
                        <a:pt x="55" y="22"/>
                      </a:moveTo>
                      <a:cubicBezTo>
                        <a:pt x="55" y="27"/>
                        <a:pt x="55" y="32"/>
                        <a:pt x="55" y="37"/>
                      </a:cubicBezTo>
                      <a:cubicBezTo>
                        <a:pt x="55" y="39"/>
                        <a:pt x="54" y="41"/>
                        <a:pt x="52" y="41"/>
                      </a:cubicBezTo>
                      <a:cubicBezTo>
                        <a:pt x="40" y="43"/>
                        <a:pt x="28" y="45"/>
                        <a:pt x="16" y="42"/>
                      </a:cubicBezTo>
                      <a:cubicBezTo>
                        <a:pt x="7" y="40"/>
                        <a:pt x="2" y="34"/>
                        <a:pt x="1" y="26"/>
                      </a:cubicBezTo>
                      <a:cubicBezTo>
                        <a:pt x="0" y="16"/>
                        <a:pt x="4" y="9"/>
                        <a:pt x="13" y="5"/>
                      </a:cubicBezTo>
                      <a:cubicBezTo>
                        <a:pt x="22" y="0"/>
                        <a:pt x="32" y="0"/>
                        <a:pt x="42" y="1"/>
                      </a:cubicBezTo>
                      <a:cubicBezTo>
                        <a:pt x="55" y="3"/>
                        <a:pt x="55" y="3"/>
                        <a:pt x="55" y="16"/>
                      </a:cubicBezTo>
                      <a:cubicBezTo>
                        <a:pt x="55" y="18"/>
                        <a:pt x="55" y="20"/>
                        <a:pt x="55" y="22"/>
                      </a:cubicBezTo>
                      <a:cubicBezTo>
                        <a:pt x="55" y="22"/>
                        <a:pt x="55" y="22"/>
                        <a:pt x="5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algn="ctr" defTabSz="1088473"/>
                  <a:endParaRPr lang="en-US" sz="2333" dirty="0">
                    <a:solidFill>
                      <a:srgbClr val="000000"/>
                    </a:solidFill>
                    <a:latin typeface="Segoe UI"/>
                  </a:endParaRPr>
                </a:p>
              </p:txBody>
            </p:sp>
            <p:sp>
              <p:nvSpPr>
                <p:cNvPr id="295" name="Freeform 69"/>
                <p:cNvSpPr>
                  <a:spLocks/>
                </p:cNvSpPr>
                <p:nvPr/>
              </p:nvSpPr>
              <p:spPr bwMode="auto">
                <a:xfrm>
                  <a:off x="5751" y="2103"/>
                  <a:ext cx="139" cy="95"/>
                </a:xfrm>
                <a:custGeom>
                  <a:avLst/>
                  <a:gdLst>
                    <a:gd name="T0" fmla="*/ 30 w 59"/>
                    <a:gd name="T1" fmla="*/ 39 h 40"/>
                    <a:gd name="T2" fmla="*/ 5 w 59"/>
                    <a:gd name="T3" fmla="*/ 39 h 40"/>
                    <a:gd name="T4" fmla="*/ 1 w 59"/>
                    <a:gd name="T5" fmla="*/ 34 h 40"/>
                    <a:gd name="T6" fmla="*/ 16 w 59"/>
                    <a:gd name="T7" fmla="*/ 11 h 40"/>
                    <a:gd name="T8" fmla="*/ 59 w 59"/>
                    <a:gd name="T9" fmla="*/ 36 h 40"/>
                    <a:gd name="T10" fmla="*/ 55 w 59"/>
                    <a:gd name="T11" fmla="*/ 39 h 40"/>
                    <a:gd name="T12" fmla="*/ 30 w 59"/>
                    <a:gd name="T13" fmla="*/ 39 h 40"/>
                  </a:gdLst>
                  <a:ahLst/>
                  <a:cxnLst>
                    <a:cxn ang="0">
                      <a:pos x="T0" y="T1"/>
                    </a:cxn>
                    <a:cxn ang="0">
                      <a:pos x="T2" y="T3"/>
                    </a:cxn>
                    <a:cxn ang="0">
                      <a:pos x="T4" y="T5"/>
                    </a:cxn>
                    <a:cxn ang="0">
                      <a:pos x="T6" y="T7"/>
                    </a:cxn>
                    <a:cxn ang="0">
                      <a:pos x="T8" y="T9"/>
                    </a:cxn>
                    <a:cxn ang="0">
                      <a:pos x="T10" y="T11"/>
                    </a:cxn>
                    <a:cxn ang="0">
                      <a:pos x="T12" y="T13"/>
                    </a:cxn>
                  </a:cxnLst>
                  <a:rect l="0" t="0" r="r" b="b"/>
                  <a:pathLst>
                    <a:path w="59" h="40">
                      <a:moveTo>
                        <a:pt x="30" y="39"/>
                      </a:moveTo>
                      <a:cubicBezTo>
                        <a:pt x="21" y="39"/>
                        <a:pt x="13" y="39"/>
                        <a:pt x="5" y="39"/>
                      </a:cubicBezTo>
                      <a:cubicBezTo>
                        <a:pt x="1" y="40"/>
                        <a:pt x="0" y="38"/>
                        <a:pt x="1" y="34"/>
                      </a:cubicBezTo>
                      <a:cubicBezTo>
                        <a:pt x="3" y="25"/>
                        <a:pt x="7" y="16"/>
                        <a:pt x="16" y="11"/>
                      </a:cubicBezTo>
                      <a:cubicBezTo>
                        <a:pt x="35" y="0"/>
                        <a:pt x="58" y="13"/>
                        <a:pt x="59" y="36"/>
                      </a:cubicBezTo>
                      <a:cubicBezTo>
                        <a:pt x="59" y="39"/>
                        <a:pt x="58" y="39"/>
                        <a:pt x="55" y="39"/>
                      </a:cubicBezTo>
                      <a:cubicBezTo>
                        <a:pt x="47" y="39"/>
                        <a:pt x="38" y="39"/>
                        <a:pt x="3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algn="ctr" defTabSz="1088473"/>
                  <a:endParaRPr lang="en-US" sz="2333" dirty="0">
                    <a:solidFill>
                      <a:srgbClr val="000000"/>
                    </a:solidFill>
                    <a:latin typeface="Segoe UI"/>
                  </a:endParaRPr>
                </a:p>
              </p:txBody>
            </p:sp>
            <p:sp>
              <p:nvSpPr>
                <p:cNvPr id="296" name="Freeform 70"/>
                <p:cNvSpPr>
                  <a:spLocks/>
                </p:cNvSpPr>
                <p:nvPr/>
              </p:nvSpPr>
              <p:spPr bwMode="auto">
                <a:xfrm>
                  <a:off x="4167" y="2118"/>
                  <a:ext cx="142" cy="78"/>
                </a:xfrm>
                <a:custGeom>
                  <a:avLst/>
                  <a:gdLst>
                    <a:gd name="T0" fmla="*/ 30 w 60"/>
                    <a:gd name="T1" fmla="*/ 33 h 33"/>
                    <a:gd name="T2" fmla="*/ 6 w 60"/>
                    <a:gd name="T3" fmla="*/ 33 h 33"/>
                    <a:gd name="T4" fmla="*/ 1 w 60"/>
                    <a:gd name="T5" fmla="*/ 29 h 33"/>
                    <a:gd name="T6" fmla="*/ 30 w 60"/>
                    <a:gd name="T7" fmla="*/ 1 h 33"/>
                    <a:gd name="T8" fmla="*/ 60 w 60"/>
                    <a:gd name="T9" fmla="*/ 29 h 33"/>
                    <a:gd name="T10" fmla="*/ 55 w 60"/>
                    <a:gd name="T11" fmla="*/ 33 h 33"/>
                    <a:gd name="T12" fmla="*/ 30 w 60"/>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60" h="33">
                      <a:moveTo>
                        <a:pt x="30" y="33"/>
                      </a:moveTo>
                      <a:cubicBezTo>
                        <a:pt x="22" y="33"/>
                        <a:pt x="14" y="33"/>
                        <a:pt x="6" y="33"/>
                      </a:cubicBezTo>
                      <a:cubicBezTo>
                        <a:pt x="3" y="33"/>
                        <a:pt x="0" y="33"/>
                        <a:pt x="1" y="29"/>
                      </a:cubicBezTo>
                      <a:cubicBezTo>
                        <a:pt x="5" y="14"/>
                        <a:pt x="12" y="2"/>
                        <a:pt x="30" y="1"/>
                      </a:cubicBezTo>
                      <a:cubicBezTo>
                        <a:pt x="49" y="0"/>
                        <a:pt x="58" y="14"/>
                        <a:pt x="60" y="29"/>
                      </a:cubicBezTo>
                      <a:cubicBezTo>
                        <a:pt x="60" y="33"/>
                        <a:pt x="58" y="33"/>
                        <a:pt x="55" y="33"/>
                      </a:cubicBezTo>
                      <a:cubicBezTo>
                        <a:pt x="47" y="33"/>
                        <a:pt x="38" y="33"/>
                        <a:pt x="30"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algn="ctr" defTabSz="1088473"/>
                  <a:endParaRPr lang="en-US" sz="2333" dirty="0">
                    <a:solidFill>
                      <a:srgbClr val="000000"/>
                    </a:solidFill>
                    <a:latin typeface="Segoe UI"/>
                  </a:endParaRPr>
                </a:p>
              </p:txBody>
            </p:sp>
            <p:sp>
              <p:nvSpPr>
                <p:cNvPr id="297" name="Freeform 71"/>
                <p:cNvSpPr>
                  <a:spLocks/>
                </p:cNvSpPr>
                <p:nvPr/>
              </p:nvSpPr>
              <p:spPr bwMode="auto">
                <a:xfrm>
                  <a:off x="4955" y="2122"/>
                  <a:ext cx="157" cy="214"/>
                </a:xfrm>
                <a:custGeom>
                  <a:avLst/>
                  <a:gdLst>
                    <a:gd name="T0" fmla="*/ 65 w 66"/>
                    <a:gd name="T1" fmla="*/ 45 h 90"/>
                    <a:gd name="T2" fmla="*/ 61 w 66"/>
                    <a:gd name="T3" fmla="*/ 71 h 90"/>
                    <a:gd name="T4" fmla="*/ 34 w 66"/>
                    <a:gd name="T5" fmla="*/ 90 h 90"/>
                    <a:gd name="T6" fmla="*/ 7 w 66"/>
                    <a:gd name="T7" fmla="*/ 71 h 90"/>
                    <a:gd name="T8" fmla="*/ 6 w 66"/>
                    <a:gd name="T9" fmla="*/ 19 h 90"/>
                    <a:gd name="T10" fmla="*/ 34 w 66"/>
                    <a:gd name="T11" fmla="*/ 0 h 90"/>
                    <a:gd name="T12" fmla="*/ 62 w 66"/>
                    <a:gd name="T13" fmla="*/ 19 h 90"/>
                    <a:gd name="T14" fmla="*/ 65 w 66"/>
                    <a:gd name="T15" fmla="*/ 45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90">
                      <a:moveTo>
                        <a:pt x="65" y="45"/>
                      </a:moveTo>
                      <a:cubicBezTo>
                        <a:pt x="66" y="54"/>
                        <a:pt x="65" y="63"/>
                        <a:pt x="61" y="71"/>
                      </a:cubicBezTo>
                      <a:cubicBezTo>
                        <a:pt x="56" y="84"/>
                        <a:pt x="47" y="90"/>
                        <a:pt x="34" y="90"/>
                      </a:cubicBezTo>
                      <a:cubicBezTo>
                        <a:pt x="20" y="90"/>
                        <a:pt x="11" y="84"/>
                        <a:pt x="7" y="71"/>
                      </a:cubicBezTo>
                      <a:cubicBezTo>
                        <a:pt x="0" y="54"/>
                        <a:pt x="0" y="36"/>
                        <a:pt x="6" y="19"/>
                      </a:cubicBezTo>
                      <a:cubicBezTo>
                        <a:pt x="11" y="6"/>
                        <a:pt x="20" y="0"/>
                        <a:pt x="34" y="0"/>
                      </a:cubicBezTo>
                      <a:cubicBezTo>
                        <a:pt x="48" y="0"/>
                        <a:pt x="57" y="6"/>
                        <a:pt x="62" y="19"/>
                      </a:cubicBezTo>
                      <a:cubicBezTo>
                        <a:pt x="65" y="28"/>
                        <a:pt x="66" y="36"/>
                        <a:pt x="65"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algn="ctr" defTabSz="1088473"/>
                  <a:endParaRPr lang="en-US" sz="2333" dirty="0">
                    <a:solidFill>
                      <a:srgbClr val="000000"/>
                    </a:solidFill>
                    <a:latin typeface="Segoe UI"/>
                  </a:endParaRPr>
                </a:p>
              </p:txBody>
            </p:sp>
          </p:grpSp>
        </p:grpSp>
        <p:grpSp>
          <p:nvGrpSpPr>
            <p:cNvPr id="298" name="Group 297"/>
            <p:cNvGrpSpPr/>
            <p:nvPr/>
          </p:nvGrpSpPr>
          <p:grpSpPr>
            <a:xfrm>
              <a:off x="2313115" y="2642935"/>
              <a:ext cx="764057" cy="851273"/>
              <a:chOff x="3644060" y="2602656"/>
              <a:chExt cx="619937" cy="690699"/>
            </a:xfrm>
          </p:grpSpPr>
          <p:sp>
            <p:nvSpPr>
              <p:cNvPr id="299" name="TextBox 298"/>
              <p:cNvSpPr txBox="1"/>
              <p:nvPr/>
            </p:nvSpPr>
            <p:spPr>
              <a:xfrm>
                <a:off x="3644060" y="3078656"/>
                <a:ext cx="619937" cy="214699"/>
              </a:xfrm>
              <a:prstGeom prst="rect">
                <a:avLst/>
              </a:prstGeom>
              <a:noFill/>
            </p:spPr>
            <p:txBody>
              <a:bodyPr wrap="none" rtlCol="0">
                <a:spAutoFit/>
              </a:bodyPr>
              <a:lstStyle/>
              <a:p>
                <a:pPr algn="ctr" defTabSz="1088430"/>
                <a:r>
                  <a:rPr lang="en-US" sz="833" dirty="0">
                    <a:solidFill>
                      <a:srgbClr val="FFFFFF"/>
                    </a:solidFill>
                    <a:latin typeface="Segoe UI"/>
                  </a:rPr>
                  <a:t>Office365</a:t>
                </a:r>
              </a:p>
            </p:txBody>
          </p:sp>
          <p:sp>
            <p:nvSpPr>
              <p:cNvPr id="300" name="Freeform 80"/>
              <p:cNvSpPr>
                <a:spLocks/>
              </p:cNvSpPr>
              <p:nvPr/>
            </p:nvSpPr>
            <p:spPr bwMode="auto">
              <a:xfrm>
                <a:off x="3766004" y="2602656"/>
                <a:ext cx="376050" cy="452857"/>
              </a:xfrm>
              <a:custGeom>
                <a:avLst/>
                <a:gdLst>
                  <a:gd name="T0" fmla="*/ 0 w 989"/>
                  <a:gd name="T1" fmla="*/ 961 h 1191"/>
                  <a:gd name="T2" fmla="*/ 0 w 989"/>
                  <a:gd name="T3" fmla="*/ 236 h 1191"/>
                  <a:gd name="T4" fmla="*/ 642 w 989"/>
                  <a:gd name="T5" fmla="*/ 0 h 1191"/>
                  <a:gd name="T6" fmla="*/ 989 w 989"/>
                  <a:gd name="T7" fmla="*/ 112 h 1191"/>
                  <a:gd name="T8" fmla="*/ 989 w 989"/>
                  <a:gd name="T9" fmla="*/ 1084 h 1191"/>
                  <a:gd name="T10" fmla="*/ 642 w 989"/>
                  <a:gd name="T11" fmla="*/ 1191 h 1191"/>
                  <a:gd name="T12" fmla="*/ 0 w 989"/>
                  <a:gd name="T13" fmla="*/ 961 h 1191"/>
                  <a:gd name="T14" fmla="*/ 642 w 989"/>
                  <a:gd name="T15" fmla="*/ 1037 h 1191"/>
                  <a:gd name="T16" fmla="*/ 642 w 989"/>
                  <a:gd name="T17" fmla="*/ 195 h 1191"/>
                  <a:gd name="T18" fmla="*/ 223 w 989"/>
                  <a:gd name="T19" fmla="*/ 293 h 1191"/>
                  <a:gd name="T20" fmla="*/ 223 w 989"/>
                  <a:gd name="T21" fmla="*/ 863 h 1191"/>
                  <a:gd name="T22" fmla="*/ 0 w 989"/>
                  <a:gd name="T23" fmla="*/ 961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9" h="1191">
                    <a:moveTo>
                      <a:pt x="0" y="961"/>
                    </a:moveTo>
                    <a:lnTo>
                      <a:pt x="0" y="236"/>
                    </a:lnTo>
                    <a:lnTo>
                      <a:pt x="642" y="0"/>
                    </a:lnTo>
                    <a:lnTo>
                      <a:pt x="989" y="112"/>
                    </a:lnTo>
                    <a:lnTo>
                      <a:pt x="989" y="1084"/>
                    </a:lnTo>
                    <a:lnTo>
                      <a:pt x="642" y="1191"/>
                    </a:lnTo>
                    <a:lnTo>
                      <a:pt x="0" y="961"/>
                    </a:lnTo>
                    <a:lnTo>
                      <a:pt x="642" y="1037"/>
                    </a:lnTo>
                    <a:lnTo>
                      <a:pt x="642" y="195"/>
                    </a:lnTo>
                    <a:lnTo>
                      <a:pt x="223" y="293"/>
                    </a:lnTo>
                    <a:lnTo>
                      <a:pt x="223" y="863"/>
                    </a:lnTo>
                    <a:lnTo>
                      <a:pt x="0" y="961"/>
                    </a:lnTo>
                    <a:close/>
                  </a:path>
                </a:pathLst>
              </a:custGeom>
              <a:solidFill>
                <a:schemeClr val="bg1"/>
              </a:solidFill>
              <a:ln>
                <a:noFill/>
              </a:ln>
            </p:spPr>
            <p:txBody>
              <a:bodyPr vert="horz" wrap="square" lIns="76200" tIns="38100" rIns="76200" bIns="38100" numCol="1" anchor="t" anchorCtr="0" compatLnSpc="1">
                <a:prstTxWarp prst="textNoShape">
                  <a:avLst/>
                </a:prstTxWarp>
              </a:bodyPr>
              <a:lstStyle/>
              <a:p>
                <a:pPr algn="ctr" defTabSz="1088473"/>
                <a:endParaRPr lang="en-US" sz="2333" dirty="0">
                  <a:solidFill>
                    <a:srgbClr val="000000"/>
                  </a:solidFill>
                  <a:latin typeface="Segoe UI"/>
                </a:endParaRPr>
              </a:p>
            </p:txBody>
          </p:sp>
        </p:grpSp>
        <p:grpSp>
          <p:nvGrpSpPr>
            <p:cNvPr id="301" name="Group 300"/>
            <p:cNvGrpSpPr/>
            <p:nvPr/>
          </p:nvGrpSpPr>
          <p:grpSpPr>
            <a:xfrm>
              <a:off x="1370066" y="4984436"/>
              <a:ext cx="2623631" cy="862822"/>
              <a:chOff x="9114838" y="7862330"/>
              <a:chExt cx="2523887" cy="830018"/>
            </a:xfrm>
          </p:grpSpPr>
          <p:grpSp>
            <p:nvGrpSpPr>
              <p:cNvPr id="302" name="Group 301"/>
              <p:cNvGrpSpPr/>
              <p:nvPr/>
            </p:nvGrpSpPr>
            <p:grpSpPr>
              <a:xfrm>
                <a:off x="9114838" y="7910613"/>
                <a:ext cx="940410" cy="781733"/>
                <a:chOff x="11259532" y="7040820"/>
                <a:chExt cx="793180" cy="659345"/>
              </a:xfrm>
            </p:grpSpPr>
            <p:sp>
              <p:nvSpPr>
                <p:cNvPr id="306" name="Freeform 75"/>
                <p:cNvSpPr>
                  <a:spLocks noEditPoints="1"/>
                </p:cNvSpPr>
                <p:nvPr/>
              </p:nvSpPr>
              <p:spPr bwMode="auto">
                <a:xfrm>
                  <a:off x="11513784" y="7040820"/>
                  <a:ext cx="284679" cy="408769"/>
                </a:xfrm>
                <a:custGeom>
                  <a:avLst/>
                  <a:gdLst>
                    <a:gd name="T0" fmla="*/ 352 w 704"/>
                    <a:gd name="T1" fmla="*/ 0 h 915"/>
                    <a:gd name="T2" fmla="*/ 0 w 704"/>
                    <a:gd name="T3" fmla="*/ 136 h 915"/>
                    <a:gd name="T4" fmla="*/ 0 w 704"/>
                    <a:gd name="T5" fmla="*/ 777 h 915"/>
                    <a:gd name="T6" fmla="*/ 352 w 704"/>
                    <a:gd name="T7" fmla="*/ 915 h 915"/>
                    <a:gd name="T8" fmla="*/ 704 w 704"/>
                    <a:gd name="T9" fmla="*/ 780 h 915"/>
                    <a:gd name="T10" fmla="*/ 704 w 704"/>
                    <a:gd name="T11" fmla="*/ 139 h 915"/>
                    <a:gd name="T12" fmla="*/ 352 w 704"/>
                    <a:gd name="T13" fmla="*/ 0 h 915"/>
                    <a:gd name="T14" fmla="*/ 8 w 704"/>
                    <a:gd name="T15" fmla="*/ 806 h 915"/>
                    <a:gd name="T16" fmla="*/ 8 w 704"/>
                    <a:gd name="T17" fmla="*/ 798 h 915"/>
                    <a:gd name="T18" fmla="*/ 8 w 704"/>
                    <a:gd name="T19" fmla="*/ 806 h 915"/>
                    <a:gd name="T20" fmla="*/ 251 w 704"/>
                    <a:gd name="T21" fmla="*/ 407 h 915"/>
                    <a:gd name="T22" fmla="*/ 217 w 704"/>
                    <a:gd name="T23" fmla="*/ 425 h 915"/>
                    <a:gd name="T24" fmla="*/ 217 w 704"/>
                    <a:gd name="T25" fmla="*/ 475 h 915"/>
                    <a:gd name="T26" fmla="*/ 185 w 704"/>
                    <a:gd name="T27" fmla="*/ 543 h 915"/>
                    <a:gd name="T28" fmla="*/ 185 w 704"/>
                    <a:gd name="T29" fmla="*/ 545 h 915"/>
                    <a:gd name="T30" fmla="*/ 217 w 704"/>
                    <a:gd name="T31" fmla="*/ 629 h 915"/>
                    <a:gd name="T32" fmla="*/ 217 w 704"/>
                    <a:gd name="T33" fmla="*/ 686 h 915"/>
                    <a:gd name="T34" fmla="*/ 224 w 704"/>
                    <a:gd name="T35" fmla="*/ 712 h 915"/>
                    <a:gd name="T36" fmla="*/ 251 w 704"/>
                    <a:gd name="T37" fmla="*/ 720 h 915"/>
                    <a:gd name="T38" fmla="*/ 251 w 704"/>
                    <a:gd name="T39" fmla="*/ 769 h 915"/>
                    <a:gd name="T40" fmla="*/ 172 w 704"/>
                    <a:gd name="T41" fmla="*/ 749 h 915"/>
                    <a:gd name="T42" fmla="*/ 149 w 704"/>
                    <a:gd name="T43" fmla="*/ 673 h 915"/>
                    <a:gd name="T44" fmla="*/ 149 w 704"/>
                    <a:gd name="T45" fmla="*/ 610 h 915"/>
                    <a:gd name="T46" fmla="*/ 115 w 704"/>
                    <a:gd name="T47" fmla="*/ 577 h 915"/>
                    <a:gd name="T48" fmla="*/ 115 w 704"/>
                    <a:gd name="T49" fmla="*/ 511 h 915"/>
                    <a:gd name="T50" fmla="*/ 149 w 704"/>
                    <a:gd name="T51" fmla="*/ 483 h 915"/>
                    <a:gd name="T52" fmla="*/ 149 w 704"/>
                    <a:gd name="T53" fmla="*/ 433 h 915"/>
                    <a:gd name="T54" fmla="*/ 172 w 704"/>
                    <a:gd name="T55" fmla="*/ 371 h 915"/>
                    <a:gd name="T56" fmla="*/ 251 w 704"/>
                    <a:gd name="T57" fmla="*/ 352 h 915"/>
                    <a:gd name="T58" fmla="*/ 251 w 704"/>
                    <a:gd name="T59" fmla="*/ 407 h 915"/>
                    <a:gd name="T60" fmla="*/ 597 w 704"/>
                    <a:gd name="T61" fmla="*/ 527 h 915"/>
                    <a:gd name="T62" fmla="*/ 597 w 704"/>
                    <a:gd name="T63" fmla="*/ 579 h 915"/>
                    <a:gd name="T64" fmla="*/ 563 w 704"/>
                    <a:gd name="T65" fmla="*/ 613 h 915"/>
                    <a:gd name="T66" fmla="*/ 563 w 704"/>
                    <a:gd name="T67" fmla="*/ 673 h 915"/>
                    <a:gd name="T68" fmla="*/ 540 w 704"/>
                    <a:gd name="T69" fmla="*/ 751 h 915"/>
                    <a:gd name="T70" fmla="*/ 459 w 704"/>
                    <a:gd name="T71" fmla="*/ 772 h 915"/>
                    <a:gd name="T72" fmla="*/ 459 w 704"/>
                    <a:gd name="T73" fmla="*/ 723 h 915"/>
                    <a:gd name="T74" fmla="*/ 485 w 704"/>
                    <a:gd name="T75" fmla="*/ 715 h 915"/>
                    <a:gd name="T76" fmla="*/ 493 w 704"/>
                    <a:gd name="T77" fmla="*/ 689 h 915"/>
                    <a:gd name="T78" fmla="*/ 493 w 704"/>
                    <a:gd name="T79" fmla="*/ 631 h 915"/>
                    <a:gd name="T80" fmla="*/ 527 w 704"/>
                    <a:gd name="T81" fmla="*/ 548 h 915"/>
                    <a:gd name="T82" fmla="*/ 527 w 704"/>
                    <a:gd name="T83" fmla="*/ 545 h 915"/>
                    <a:gd name="T84" fmla="*/ 493 w 704"/>
                    <a:gd name="T85" fmla="*/ 475 h 915"/>
                    <a:gd name="T86" fmla="*/ 493 w 704"/>
                    <a:gd name="T87" fmla="*/ 428 h 915"/>
                    <a:gd name="T88" fmla="*/ 459 w 704"/>
                    <a:gd name="T89" fmla="*/ 410 h 915"/>
                    <a:gd name="T90" fmla="*/ 459 w 704"/>
                    <a:gd name="T91" fmla="*/ 355 h 915"/>
                    <a:gd name="T92" fmla="*/ 537 w 704"/>
                    <a:gd name="T93" fmla="*/ 373 h 915"/>
                    <a:gd name="T94" fmla="*/ 563 w 704"/>
                    <a:gd name="T95" fmla="*/ 436 h 915"/>
                    <a:gd name="T96" fmla="*/ 563 w 704"/>
                    <a:gd name="T97" fmla="*/ 485 h 915"/>
                    <a:gd name="T98" fmla="*/ 597 w 704"/>
                    <a:gd name="T99" fmla="*/ 511 h 915"/>
                    <a:gd name="T100" fmla="*/ 597 w 704"/>
                    <a:gd name="T101" fmla="*/ 527 h 915"/>
                    <a:gd name="T102" fmla="*/ 352 w 704"/>
                    <a:gd name="T103" fmla="*/ 199 h 915"/>
                    <a:gd name="T104" fmla="*/ 102 w 704"/>
                    <a:gd name="T105" fmla="*/ 123 h 915"/>
                    <a:gd name="T106" fmla="*/ 352 w 704"/>
                    <a:gd name="T107" fmla="*/ 47 h 915"/>
                    <a:gd name="T108" fmla="*/ 602 w 704"/>
                    <a:gd name="T109" fmla="*/ 123 h 915"/>
                    <a:gd name="T110" fmla="*/ 352 w 704"/>
                    <a:gd name="T111" fmla="*/ 199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04" h="915">
                      <a:moveTo>
                        <a:pt x="352" y="0"/>
                      </a:moveTo>
                      <a:cubicBezTo>
                        <a:pt x="157" y="0"/>
                        <a:pt x="0" y="66"/>
                        <a:pt x="0" y="136"/>
                      </a:cubicBezTo>
                      <a:lnTo>
                        <a:pt x="0" y="777"/>
                      </a:lnTo>
                      <a:cubicBezTo>
                        <a:pt x="0" y="848"/>
                        <a:pt x="159" y="915"/>
                        <a:pt x="352" y="915"/>
                      </a:cubicBezTo>
                      <a:cubicBezTo>
                        <a:pt x="548" y="915"/>
                        <a:pt x="704" y="853"/>
                        <a:pt x="704" y="780"/>
                      </a:cubicBezTo>
                      <a:lnTo>
                        <a:pt x="704" y="139"/>
                      </a:lnTo>
                      <a:cubicBezTo>
                        <a:pt x="704" y="68"/>
                        <a:pt x="545" y="0"/>
                        <a:pt x="352" y="0"/>
                      </a:cubicBezTo>
                      <a:close/>
                      <a:moveTo>
                        <a:pt x="8" y="806"/>
                      </a:moveTo>
                      <a:lnTo>
                        <a:pt x="8" y="798"/>
                      </a:lnTo>
                      <a:cubicBezTo>
                        <a:pt x="8" y="801"/>
                        <a:pt x="8" y="803"/>
                        <a:pt x="8" y="806"/>
                      </a:cubicBezTo>
                      <a:close/>
                      <a:moveTo>
                        <a:pt x="251" y="407"/>
                      </a:moveTo>
                      <a:cubicBezTo>
                        <a:pt x="227" y="407"/>
                        <a:pt x="217" y="399"/>
                        <a:pt x="217" y="425"/>
                      </a:cubicBezTo>
                      <a:lnTo>
                        <a:pt x="217" y="475"/>
                      </a:lnTo>
                      <a:cubicBezTo>
                        <a:pt x="217" y="511"/>
                        <a:pt x="211" y="535"/>
                        <a:pt x="185" y="543"/>
                      </a:cubicBezTo>
                      <a:lnTo>
                        <a:pt x="185" y="545"/>
                      </a:lnTo>
                      <a:cubicBezTo>
                        <a:pt x="211" y="556"/>
                        <a:pt x="217" y="584"/>
                        <a:pt x="217" y="629"/>
                      </a:cubicBezTo>
                      <a:lnTo>
                        <a:pt x="217" y="686"/>
                      </a:lnTo>
                      <a:cubicBezTo>
                        <a:pt x="217" y="704"/>
                        <a:pt x="219" y="704"/>
                        <a:pt x="224" y="712"/>
                      </a:cubicBezTo>
                      <a:cubicBezTo>
                        <a:pt x="230" y="720"/>
                        <a:pt x="238" y="720"/>
                        <a:pt x="251" y="720"/>
                      </a:cubicBezTo>
                      <a:lnTo>
                        <a:pt x="251" y="769"/>
                      </a:lnTo>
                      <a:cubicBezTo>
                        <a:pt x="214" y="769"/>
                        <a:pt x="188" y="762"/>
                        <a:pt x="172" y="749"/>
                      </a:cubicBezTo>
                      <a:cubicBezTo>
                        <a:pt x="157" y="736"/>
                        <a:pt x="149" y="710"/>
                        <a:pt x="149" y="673"/>
                      </a:cubicBezTo>
                      <a:lnTo>
                        <a:pt x="149" y="610"/>
                      </a:lnTo>
                      <a:cubicBezTo>
                        <a:pt x="149" y="577"/>
                        <a:pt x="136" y="577"/>
                        <a:pt x="115" y="577"/>
                      </a:cubicBezTo>
                      <a:lnTo>
                        <a:pt x="115" y="511"/>
                      </a:lnTo>
                      <a:cubicBezTo>
                        <a:pt x="138" y="511"/>
                        <a:pt x="149" y="511"/>
                        <a:pt x="149" y="483"/>
                      </a:cubicBezTo>
                      <a:lnTo>
                        <a:pt x="149" y="433"/>
                      </a:lnTo>
                      <a:cubicBezTo>
                        <a:pt x="149" y="402"/>
                        <a:pt x="157" y="381"/>
                        <a:pt x="172" y="371"/>
                      </a:cubicBezTo>
                      <a:cubicBezTo>
                        <a:pt x="188" y="358"/>
                        <a:pt x="214" y="352"/>
                        <a:pt x="251" y="352"/>
                      </a:cubicBezTo>
                      <a:lnTo>
                        <a:pt x="251" y="407"/>
                      </a:lnTo>
                      <a:close/>
                      <a:moveTo>
                        <a:pt x="597" y="527"/>
                      </a:moveTo>
                      <a:lnTo>
                        <a:pt x="597" y="579"/>
                      </a:lnTo>
                      <a:cubicBezTo>
                        <a:pt x="574" y="579"/>
                        <a:pt x="563" y="579"/>
                        <a:pt x="563" y="613"/>
                      </a:cubicBezTo>
                      <a:lnTo>
                        <a:pt x="563" y="673"/>
                      </a:lnTo>
                      <a:cubicBezTo>
                        <a:pt x="563" y="710"/>
                        <a:pt x="556" y="736"/>
                        <a:pt x="540" y="751"/>
                      </a:cubicBezTo>
                      <a:cubicBezTo>
                        <a:pt x="524" y="764"/>
                        <a:pt x="498" y="772"/>
                        <a:pt x="459" y="772"/>
                      </a:cubicBezTo>
                      <a:lnTo>
                        <a:pt x="459" y="723"/>
                      </a:lnTo>
                      <a:cubicBezTo>
                        <a:pt x="470" y="723"/>
                        <a:pt x="480" y="720"/>
                        <a:pt x="485" y="715"/>
                      </a:cubicBezTo>
                      <a:cubicBezTo>
                        <a:pt x="490" y="707"/>
                        <a:pt x="493" y="707"/>
                        <a:pt x="493" y="689"/>
                      </a:cubicBezTo>
                      <a:lnTo>
                        <a:pt x="493" y="631"/>
                      </a:lnTo>
                      <a:cubicBezTo>
                        <a:pt x="493" y="587"/>
                        <a:pt x="501" y="561"/>
                        <a:pt x="527" y="548"/>
                      </a:cubicBezTo>
                      <a:lnTo>
                        <a:pt x="527" y="545"/>
                      </a:lnTo>
                      <a:cubicBezTo>
                        <a:pt x="501" y="537"/>
                        <a:pt x="493" y="514"/>
                        <a:pt x="493" y="475"/>
                      </a:cubicBezTo>
                      <a:lnTo>
                        <a:pt x="493" y="428"/>
                      </a:lnTo>
                      <a:cubicBezTo>
                        <a:pt x="493" y="402"/>
                        <a:pt x="480" y="410"/>
                        <a:pt x="459" y="410"/>
                      </a:cubicBezTo>
                      <a:lnTo>
                        <a:pt x="459" y="355"/>
                      </a:lnTo>
                      <a:cubicBezTo>
                        <a:pt x="496" y="355"/>
                        <a:pt x="522" y="363"/>
                        <a:pt x="537" y="373"/>
                      </a:cubicBezTo>
                      <a:cubicBezTo>
                        <a:pt x="553" y="386"/>
                        <a:pt x="563" y="407"/>
                        <a:pt x="563" y="436"/>
                      </a:cubicBezTo>
                      <a:lnTo>
                        <a:pt x="563" y="485"/>
                      </a:lnTo>
                      <a:cubicBezTo>
                        <a:pt x="563" y="514"/>
                        <a:pt x="574" y="511"/>
                        <a:pt x="597" y="511"/>
                      </a:cubicBezTo>
                      <a:lnTo>
                        <a:pt x="597" y="527"/>
                      </a:lnTo>
                      <a:close/>
                      <a:moveTo>
                        <a:pt x="352" y="199"/>
                      </a:moveTo>
                      <a:cubicBezTo>
                        <a:pt x="214" y="199"/>
                        <a:pt x="102" y="165"/>
                        <a:pt x="102" y="123"/>
                      </a:cubicBezTo>
                      <a:cubicBezTo>
                        <a:pt x="102" y="81"/>
                        <a:pt x="214" y="47"/>
                        <a:pt x="352" y="47"/>
                      </a:cubicBezTo>
                      <a:cubicBezTo>
                        <a:pt x="490" y="47"/>
                        <a:pt x="602" y="81"/>
                        <a:pt x="602" y="123"/>
                      </a:cubicBezTo>
                      <a:cubicBezTo>
                        <a:pt x="602" y="167"/>
                        <a:pt x="490" y="199"/>
                        <a:pt x="352" y="199"/>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2333" dirty="0">
                    <a:solidFill>
                      <a:srgbClr val="000000"/>
                    </a:solidFill>
                    <a:latin typeface="Segoe UI"/>
                  </a:endParaRPr>
                </a:p>
              </p:txBody>
            </p:sp>
            <p:sp>
              <p:nvSpPr>
                <p:cNvPr id="307" name="TextBox 306"/>
                <p:cNvSpPr txBox="1"/>
                <p:nvPr/>
              </p:nvSpPr>
              <p:spPr>
                <a:xfrm>
                  <a:off x="11259532" y="7485466"/>
                  <a:ext cx="793180" cy="214699"/>
                </a:xfrm>
                <a:prstGeom prst="rect">
                  <a:avLst/>
                </a:prstGeom>
                <a:noFill/>
              </p:spPr>
              <p:txBody>
                <a:bodyPr wrap="none" rtlCol="0">
                  <a:spAutoFit/>
                </a:bodyPr>
                <a:lstStyle/>
                <a:p>
                  <a:pPr algn="ctr" defTabSz="1088430"/>
                  <a:r>
                    <a:rPr lang="en-US" sz="833" dirty="0">
                      <a:solidFill>
                        <a:srgbClr val="FFFFFF"/>
                      </a:solidFill>
                      <a:latin typeface="Segoe UI"/>
                    </a:rPr>
                    <a:t>DocumentDB</a:t>
                  </a:r>
                </a:p>
              </p:txBody>
            </p:sp>
          </p:grpSp>
          <p:grpSp>
            <p:nvGrpSpPr>
              <p:cNvPr id="303" name="Group 302"/>
              <p:cNvGrpSpPr/>
              <p:nvPr/>
            </p:nvGrpSpPr>
            <p:grpSpPr>
              <a:xfrm>
                <a:off x="10274556" y="7862330"/>
                <a:ext cx="1364169" cy="830018"/>
                <a:chOff x="12268935" y="6918098"/>
                <a:chExt cx="1150595" cy="700070"/>
              </a:xfrm>
            </p:grpSpPr>
            <p:pic>
              <p:nvPicPr>
                <p:cNvPr id="304" name="Picture 303"/>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12615632" y="6918098"/>
                  <a:ext cx="457200" cy="457200"/>
                </a:xfrm>
                <a:prstGeom prst="rect">
                  <a:avLst/>
                </a:prstGeom>
              </p:spPr>
            </p:pic>
            <p:sp>
              <p:nvSpPr>
                <p:cNvPr id="305" name="TextBox 304"/>
                <p:cNvSpPr txBox="1"/>
                <p:nvPr/>
              </p:nvSpPr>
              <p:spPr>
                <a:xfrm>
                  <a:off x="12268935" y="7403469"/>
                  <a:ext cx="1150595" cy="214699"/>
                </a:xfrm>
                <a:prstGeom prst="rect">
                  <a:avLst/>
                </a:prstGeom>
                <a:noFill/>
              </p:spPr>
              <p:txBody>
                <a:bodyPr wrap="none" rtlCol="0">
                  <a:spAutoFit/>
                </a:bodyPr>
                <a:lstStyle/>
                <a:p>
                  <a:pPr algn="ctr" defTabSz="1088430"/>
                  <a:r>
                    <a:rPr lang="en-US" sz="833" dirty="0">
                      <a:solidFill>
                        <a:srgbClr val="FFFFFF"/>
                      </a:solidFill>
                      <a:latin typeface="Segoe UI"/>
                    </a:rPr>
                    <a:t>SQL Data Warehouse</a:t>
                  </a:r>
                </a:p>
              </p:txBody>
            </p:sp>
          </p:grpSp>
        </p:grpSp>
        <p:grpSp>
          <p:nvGrpSpPr>
            <p:cNvPr id="308" name="Group 307"/>
            <p:cNvGrpSpPr/>
            <p:nvPr/>
          </p:nvGrpSpPr>
          <p:grpSpPr>
            <a:xfrm>
              <a:off x="875895" y="4074001"/>
              <a:ext cx="798682" cy="842476"/>
              <a:chOff x="8636408" y="6986502"/>
              <a:chExt cx="768317" cy="810445"/>
            </a:xfrm>
          </p:grpSpPr>
          <p:pic>
            <p:nvPicPr>
              <p:cNvPr id="309" name="Picture 14" descr="https://media.mongodb.org/ico/icon-leaf.png"/>
              <p:cNvPicPr>
                <a:picLocks noChangeAspect="1" noChangeArrowheads="1"/>
              </p:cNvPicPr>
              <p:nvPr/>
            </p:nvPicPr>
            <p:blipFill>
              <a:blip r:embed="rId4" cstate="hqprint">
                <a:biLevel thresh="50000"/>
                <a:extLst>
                  <a:ext uri="{28A0092B-C50C-407E-A947-70E740481C1C}">
                    <a14:useLocalDpi xmlns:a14="http://schemas.microsoft.com/office/drawing/2010/main" val="0"/>
                  </a:ext>
                </a:extLst>
              </a:blip>
              <a:srcRect/>
              <a:stretch>
                <a:fillRect/>
              </a:stretch>
            </p:blipFill>
            <p:spPr bwMode="auto">
              <a:xfrm>
                <a:off x="8749533" y="6986502"/>
                <a:ext cx="542066" cy="542066"/>
              </a:xfrm>
              <a:prstGeom prst="rect">
                <a:avLst/>
              </a:prstGeom>
              <a:noFill/>
              <a:extLst>
                <a:ext uri="{909E8E84-426E-40DD-AFC4-6F175D3DCCD1}">
                  <a14:hiddenFill xmlns:a14="http://schemas.microsoft.com/office/drawing/2010/main">
                    <a:solidFill>
                      <a:srgbClr val="FFFFFF"/>
                    </a:solidFill>
                  </a14:hiddenFill>
                </a:ext>
              </a:extLst>
            </p:spPr>
          </p:pic>
          <p:sp>
            <p:nvSpPr>
              <p:cNvPr id="310" name="TextBox 309"/>
              <p:cNvSpPr txBox="1"/>
              <p:nvPr/>
            </p:nvSpPr>
            <p:spPr>
              <a:xfrm>
                <a:off x="8636408" y="7542396"/>
                <a:ext cx="768317" cy="254551"/>
              </a:xfrm>
              <a:prstGeom prst="rect">
                <a:avLst/>
              </a:prstGeom>
              <a:noFill/>
            </p:spPr>
            <p:txBody>
              <a:bodyPr wrap="none" rtlCol="0">
                <a:spAutoFit/>
              </a:bodyPr>
              <a:lstStyle/>
              <a:p>
                <a:pPr algn="ctr" defTabSz="1088430"/>
                <a:r>
                  <a:rPr lang="en-US" sz="833" dirty="0">
                    <a:solidFill>
                      <a:srgbClr val="FFFFFF"/>
                    </a:solidFill>
                    <a:latin typeface="Segoe UI"/>
                  </a:rPr>
                  <a:t>MongoDB</a:t>
                </a:r>
              </a:p>
            </p:txBody>
          </p:sp>
        </p:grpSp>
        <p:grpSp>
          <p:nvGrpSpPr>
            <p:cNvPr id="311" name="Group 310"/>
            <p:cNvGrpSpPr/>
            <p:nvPr/>
          </p:nvGrpSpPr>
          <p:grpSpPr>
            <a:xfrm>
              <a:off x="2326604" y="4074001"/>
              <a:ext cx="581314" cy="842476"/>
              <a:chOff x="9765306" y="6986502"/>
              <a:chExt cx="559213" cy="810445"/>
            </a:xfrm>
          </p:grpSpPr>
          <p:pic>
            <p:nvPicPr>
              <p:cNvPr id="312" name="Picture 311"/>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9773880" y="6986502"/>
                <a:ext cx="542066" cy="542066"/>
              </a:xfrm>
              <a:prstGeom prst="rect">
                <a:avLst/>
              </a:prstGeom>
            </p:spPr>
          </p:pic>
          <p:sp>
            <p:nvSpPr>
              <p:cNvPr id="313" name="TextBox 312"/>
              <p:cNvSpPr txBox="1"/>
              <p:nvPr/>
            </p:nvSpPr>
            <p:spPr>
              <a:xfrm>
                <a:off x="9765306" y="7542396"/>
                <a:ext cx="559213" cy="254551"/>
              </a:xfrm>
              <a:prstGeom prst="rect">
                <a:avLst/>
              </a:prstGeom>
              <a:noFill/>
            </p:spPr>
            <p:txBody>
              <a:bodyPr wrap="none" rtlCol="0">
                <a:spAutoFit/>
              </a:bodyPr>
              <a:lstStyle/>
              <a:p>
                <a:pPr algn="ctr" defTabSz="1088430"/>
                <a:r>
                  <a:rPr lang="en-US" sz="833" dirty="0">
                    <a:solidFill>
                      <a:srgbClr val="FFFFFF"/>
                    </a:solidFill>
                    <a:latin typeface="Segoe UI"/>
                  </a:rPr>
                  <a:t>Tables</a:t>
                </a:r>
              </a:p>
            </p:txBody>
          </p:sp>
        </p:grpSp>
        <p:grpSp>
          <p:nvGrpSpPr>
            <p:cNvPr id="314" name="Group 313"/>
            <p:cNvGrpSpPr/>
            <p:nvPr/>
          </p:nvGrpSpPr>
          <p:grpSpPr>
            <a:xfrm>
              <a:off x="3562063" y="4074001"/>
              <a:ext cx="804450" cy="842476"/>
              <a:chOff x="10757790" y="6986502"/>
              <a:chExt cx="773866" cy="810445"/>
            </a:xfrm>
          </p:grpSpPr>
          <p:pic>
            <p:nvPicPr>
              <p:cNvPr id="315" name="Picture 314"/>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10873689" y="6986502"/>
                <a:ext cx="542066" cy="542066"/>
              </a:xfrm>
              <a:prstGeom prst="rect">
                <a:avLst/>
              </a:prstGeom>
            </p:spPr>
          </p:pic>
          <p:sp>
            <p:nvSpPr>
              <p:cNvPr id="316" name="TextBox 315"/>
              <p:cNvSpPr txBox="1"/>
              <p:nvPr/>
            </p:nvSpPr>
            <p:spPr>
              <a:xfrm>
                <a:off x="10757790" y="7542396"/>
                <a:ext cx="773866" cy="254551"/>
              </a:xfrm>
              <a:prstGeom prst="rect">
                <a:avLst/>
              </a:prstGeom>
              <a:noFill/>
            </p:spPr>
            <p:txBody>
              <a:bodyPr wrap="none" rtlCol="0">
                <a:spAutoFit/>
              </a:bodyPr>
              <a:lstStyle/>
              <a:p>
                <a:pPr algn="ctr" defTabSz="1088430"/>
                <a:r>
                  <a:rPr lang="en-US" sz="833" dirty="0">
                    <a:solidFill>
                      <a:srgbClr val="FFFFFF"/>
                    </a:solidFill>
                    <a:latin typeface="Segoe UI"/>
                  </a:rPr>
                  <a:t>Azure SQL</a:t>
                </a:r>
              </a:p>
            </p:txBody>
          </p:sp>
        </p:grpSp>
        <p:cxnSp>
          <p:nvCxnSpPr>
            <p:cNvPr id="317" name="Straight Connector 316"/>
            <p:cNvCxnSpPr/>
            <p:nvPr/>
          </p:nvCxnSpPr>
          <p:spPr>
            <a:xfrm>
              <a:off x="916457" y="3949480"/>
              <a:ext cx="351699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18" name="Group 317"/>
            <p:cNvGrpSpPr/>
            <p:nvPr/>
          </p:nvGrpSpPr>
          <p:grpSpPr>
            <a:xfrm rot="16200000">
              <a:off x="485403" y="1689044"/>
              <a:ext cx="371305" cy="424112"/>
              <a:chOff x="381000" y="1377952"/>
              <a:chExt cx="357188" cy="407988"/>
            </a:xfrm>
          </p:grpSpPr>
          <p:sp>
            <p:nvSpPr>
              <p:cNvPr id="319"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320" name="TextBox 319"/>
              <p:cNvSpPr txBox="1"/>
              <p:nvPr/>
            </p:nvSpPr>
            <p:spPr>
              <a:xfrm rot="5400000">
                <a:off x="397859" y="1392003"/>
                <a:ext cx="318652" cy="343374"/>
              </a:xfrm>
              <a:prstGeom prst="rect">
                <a:avLst/>
              </a:prstGeom>
              <a:noFill/>
            </p:spPr>
            <p:txBody>
              <a:bodyPr wrap="none" rtlCol="0">
                <a:spAutoFit/>
              </a:bodyPr>
              <a:lstStyle/>
              <a:p>
                <a:pPr defTabSz="1088473"/>
                <a:r>
                  <a:rPr lang="en-US" sz="1333" dirty="0">
                    <a:solidFill>
                      <a:srgbClr val="FFFFFF"/>
                    </a:solidFill>
                    <a:latin typeface="Segoe UI"/>
                  </a:rPr>
                  <a:t>5</a:t>
                </a:r>
              </a:p>
            </p:txBody>
          </p:sp>
        </p:grpSp>
      </p:grpSp>
      <p:sp>
        <p:nvSpPr>
          <p:cNvPr id="3" name="Title 2"/>
          <p:cNvSpPr>
            <a:spLocks noGrp="1"/>
          </p:cNvSpPr>
          <p:nvPr>
            <p:ph type="title"/>
          </p:nvPr>
        </p:nvSpPr>
        <p:spPr/>
        <p:txBody>
          <a:bodyPr/>
          <a:lstStyle/>
          <a:p>
            <a:r>
              <a:rPr lang="en-US" dirty="0"/>
              <a:t>Data store tier</a:t>
            </a:r>
          </a:p>
        </p:txBody>
      </p:sp>
      <p:sp>
        <p:nvSpPr>
          <p:cNvPr id="322" name="TextBox 321"/>
          <p:cNvSpPr txBox="1"/>
          <p:nvPr/>
        </p:nvSpPr>
        <p:spPr>
          <a:xfrm>
            <a:off x="4081027" y="1389816"/>
            <a:ext cx="6887826" cy="5016758"/>
          </a:xfrm>
          <a:prstGeom prst="rect">
            <a:avLst/>
          </a:prstGeom>
          <a:noFill/>
        </p:spPr>
        <p:txBody>
          <a:bodyPr wrap="square" rtlCol="0">
            <a:spAutoFit/>
          </a:bodyPr>
          <a:lstStyle/>
          <a:p>
            <a:pPr marL="114295" defTabSz="914363">
              <a:spcBef>
                <a:spcPts val="1833"/>
              </a:spcBef>
            </a:pPr>
            <a:r>
              <a:rPr lang="en-US" sz="2000" dirty="0">
                <a:solidFill>
                  <a:srgbClr val="3C3D3E"/>
                </a:solidFill>
                <a:latin typeface="Segoe UI Light"/>
                <a:ea typeface="Segoe UI" panose="020B0502040204020203" pitchFamily="34" charset="0"/>
                <a:cs typeface="Segoe UI" panose="020B0502040204020203" pitchFamily="34" charset="0"/>
              </a:rPr>
              <a:t>Multiple relational and non-relational database options for your web app</a:t>
            </a:r>
          </a:p>
          <a:p>
            <a:pPr marL="380985" lvl="1" defTabSz="914363">
              <a:spcBef>
                <a:spcPts val="1833"/>
              </a:spcBef>
            </a:pPr>
            <a:r>
              <a:rPr lang="en-US" sz="1500" dirty="0">
                <a:solidFill>
                  <a:srgbClr val="0072C6"/>
                </a:solidFill>
                <a:latin typeface="Segoe UI"/>
                <a:ea typeface="Segoe UI" panose="020B0502040204020203" pitchFamily="34" charset="0"/>
                <a:cs typeface="Segoe UI" panose="020B0502040204020203" pitchFamily="34" charset="0"/>
              </a:rPr>
              <a:t>Build your own highly available database tier or leverage pre-built images from the Azure Marketplace</a:t>
            </a:r>
          </a:p>
          <a:p>
            <a:pPr marL="380985" lvl="1" defTabSz="914363">
              <a:spcBef>
                <a:spcPts val="1833"/>
              </a:spcBef>
            </a:pPr>
            <a:r>
              <a:rPr lang="en-US" sz="1500" dirty="0">
                <a:solidFill>
                  <a:srgbClr val="0072C6"/>
                </a:solidFill>
                <a:latin typeface="Segoe UI"/>
                <a:ea typeface="Segoe UI" panose="020B0502040204020203" pitchFamily="34" charset="0"/>
                <a:cs typeface="Segoe UI" panose="020B0502040204020203" pitchFamily="34" charset="0"/>
              </a:rPr>
              <a:t>Almost all database engines supported, including MongoDB, MySQL, Oracle, MS SQL, and Couchbase	</a:t>
            </a:r>
          </a:p>
          <a:p>
            <a:pPr marL="380985" lvl="1" defTabSz="914363">
              <a:spcBef>
                <a:spcPts val="1833"/>
              </a:spcBef>
            </a:pPr>
            <a:r>
              <a:rPr lang="en-US" sz="1500" dirty="0">
                <a:solidFill>
                  <a:srgbClr val="0072C6"/>
                </a:solidFill>
                <a:latin typeface="Segoe UI"/>
                <a:ea typeface="Segoe UI" panose="020B0502040204020203" pitchFamily="34" charset="0"/>
                <a:cs typeface="Segoe UI" panose="020B0502040204020203" pitchFamily="34" charset="0"/>
              </a:rPr>
              <a:t>Azure also provides database as a service with SQL Database, DocumentDB, Tables, Redis Cache, and more</a:t>
            </a:r>
          </a:p>
          <a:p>
            <a:pPr marL="114295" defTabSz="914363">
              <a:spcBef>
                <a:spcPts val="1833"/>
              </a:spcBef>
            </a:pPr>
            <a:r>
              <a:rPr lang="en-US" sz="2000" dirty="0">
                <a:solidFill>
                  <a:srgbClr val="3C3D3E"/>
                </a:solidFill>
                <a:latin typeface="Segoe UI Light"/>
                <a:ea typeface="Segoe UI" panose="020B0502040204020203" pitchFamily="34" charset="0"/>
                <a:cs typeface="Segoe UI" panose="020B0502040204020203" pitchFamily="34" charset="0"/>
              </a:rPr>
              <a:t>Web app backend on Azure can use different types of data connections</a:t>
            </a:r>
          </a:p>
          <a:p>
            <a:pPr marL="380985" lvl="1" defTabSz="914363">
              <a:spcBef>
                <a:spcPts val="1833"/>
              </a:spcBef>
            </a:pPr>
            <a:r>
              <a:rPr lang="en-US" sz="1500" dirty="0">
                <a:solidFill>
                  <a:srgbClr val="0072C6"/>
                </a:solidFill>
                <a:latin typeface="Segoe UI"/>
                <a:ea typeface="Segoe UI" panose="020B0502040204020203" pitchFamily="34" charset="0"/>
                <a:cs typeface="Segoe UI" panose="020B0502040204020203" pitchFamily="34" charset="0"/>
              </a:rPr>
              <a:t>Choose from a wide range of cloud-based relational and non-relational databases</a:t>
            </a:r>
          </a:p>
          <a:p>
            <a:pPr marL="380985" lvl="1" defTabSz="914363">
              <a:spcBef>
                <a:spcPts val="1833"/>
              </a:spcBef>
            </a:pPr>
            <a:r>
              <a:rPr lang="en-US" sz="1500" dirty="0">
                <a:solidFill>
                  <a:srgbClr val="0072C6"/>
                </a:solidFill>
                <a:latin typeface="Segoe UI"/>
                <a:ea typeface="Segoe UI" panose="020B0502040204020203" pitchFamily="34" charset="0"/>
                <a:cs typeface="Segoe UI" panose="020B0502040204020203" pitchFamily="34" charset="0"/>
              </a:rPr>
              <a:t>With more than 40 SaaS API connectors, you can easily integrate your app with first- or third-party SaaS offerings</a:t>
            </a:r>
          </a:p>
        </p:txBody>
      </p:sp>
    </p:spTree>
    <p:extLst>
      <p:ext uri="{BB962C8B-B14F-4D97-AF65-F5344CB8AC3E}">
        <p14:creationId xmlns:p14="http://schemas.microsoft.com/office/powerpoint/2010/main" val="29969600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p:cNvGrpSpPr/>
          <p:nvPr/>
        </p:nvGrpSpPr>
        <p:grpSpPr>
          <a:xfrm>
            <a:off x="334120" y="1396350"/>
            <a:ext cx="3579068" cy="2603545"/>
            <a:chOff x="459000" y="1661106"/>
            <a:chExt cx="4294882" cy="3124254"/>
          </a:xfrm>
        </p:grpSpPr>
        <p:sp>
          <p:nvSpPr>
            <p:cNvPr id="469" name="Rectangle 468"/>
            <p:cNvSpPr/>
            <p:nvPr/>
          </p:nvSpPr>
          <p:spPr>
            <a:xfrm>
              <a:off x="748302" y="2134858"/>
              <a:ext cx="4005580" cy="26505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667" dirty="0">
                <a:solidFill>
                  <a:srgbClr val="FFFFFF"/>
                </a:solidFill>
                <a:latin typeface="Segoe UI"/>
              </a:endParaRPr>
            </a:p>
          </p:txBody>
        </p:sp>
        <p:sp>
          <p:nvSpPr>
            <p:cNvPr id="470" name="Rectangle 469"/>
            <p:cNvSpPr/>
            <p:nvPr/>
          </p:nvSpPr>
          <p:spPr>
            <a:xfrm>
              <a:off x="748302" y="1661106"/>
              <a:ext cx="4005580" cy="4789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667" dirty="0">
                  <a:solidFill>
                    <a:srgbClr val="FFFFFF"/>
                  </a:solidFill>
                  <a:latin typeface="Segoe UI"/>
                </a:rPr>
                <a:t>Additional services</a:t>
              </a:r>
            </a:p>
          </p:txBody>
        </p:sp>
        <p:grpSp>
          <p:nvGrpSpPr>
            <p:cNvPr id="471" name="Group 470"/>
            <p:cNvGrpSpPr/>
            <p:nvPr/>
          </p:nvGrpSpPr>
          <p:grpSpPr>
            <a:xfrm>
              <a:off x="947262" y="2475045"/>
              <a:ext cx="3607660" cy="1988585"/>
              <a:chOff x="947262" y="2443306"/>
              <a:chExt cx="3607660" cy="1988585"/>
            </a:xfrm>
          </p:grpSpPr>
          <p:grpSp>
            <p:nvGrpSpPr>
              <p:cNvPr id="475" name="Group 474"/>
              <p:cNvGrpSpPr/>
              <p:nvPr/>
            </p:nvGrpSpPr>
            <p:grpSpPr>
              <a:xfrm>
                <a:off x="1041292" y="2443306"/>
                <a:ext cx="3417518" cy="769693"/>
                <a:chOff x="5470355" y="2467156"/>
                <a:chExt cx="3262635" cy="734811"/>
              </a:xfrm>
            </p:grpSpPr>
            <p:grpSp>
              <p:nvGrpSpPr>
                <p:cNvPr id="489" name="Group 488"/>
                <p:cNvGrpSpPr/>
                <p:nvPr/>
              </p:nvGrpSpPr>
              <p:grpSpPr>
                <a:xfrm>
                  <a:off x="7884195" y="2473506"/>
                  <a:ext cx="848795" cy="728461"/>
                  <a:chOff x="8274890" y="2276948"/>
                  <a:chExt cx="848795" cy="728461"/>
                </a:xfrm>
              </p:grpSpPr>
              <p:grpSp>
                <p:nvGrpSpPr>
                  <p:cNvPr id="502" name="Group 55"/>
                  <p:cNvGrpSpPr>
                    <a:grpSpLocks noChangeAspect="1"/>
                  </p:cNvGrpSpPr>
                  <p:nvPr/>
                </p:nvGrpSpPr>
                <p:grpSpPr bwMode="auto">
                  <a:xfrm>
                    <a:off x="8510376" y="2276948"/>
                    <a:ext cx="377825" cy="441325"/>
                    <a:chOff x="5420" y="4235"/>
                    <a:chExt cx="238" cy="278"/>
                  </a:xfrm>
                  <a:solidFill>
                    <a:schemeClr val="bg1"/>
                  </a:solidFill>
                </p:grpSpPr>
                <p:sp>
                  <p:nvSpPr>
                    <p:cNvPr id="504" name="Freeform 56"/>
                    <p:cNvSpPr>
                      <a:spLocks/>
                    </p:cNvSpPr>
                    <p:nvPr/>
                  </p:nvSpPr>
                  <p:spPr bwMode="auto">
                    <a:xfrm>
                      <a:off x="5467" y="4401"/>
                      <a:ext cx="77" cy="112"/>
                    </a:xfrm>
                    <a:custGeom>
                      <a:avLst/>
                      <a:gdLst>
                        <a:gd name="T0" fmla="*/ 53 w 77"/>
                        <a:gd name="T1" fmla="*/ 0 h 112"/>
                        <a:gd name="T2" fmla="*/ 24 w 77"/>
                        <a:gd name="T3" fmla="*/ 0 h 112"/>
                        <a:gd name="T4" fmla="*/ 24 w 77"/>
                        <a:gd name="T5" fmla="*/ 59 h 112"/>
                        <a:gd name="T6" fmla="*/ 0 w 77"/>
                        <a:gd name="T7" fmla="*/ 59 h 112"/>
                        <a:gd name="T8" fmla="*/ 39 w 77"/>
                        <a:gd name="T9" fmla="*/ 112 h 112"/>
                        <a:gd name="T10" fmla="*/ 77 w 77"/>
                        <a:gd name="T11" fmla="*/ 59 h 112"/>
                        <a:gd name="T12" fmla="*/ 53 w 77"/>
                        <a:gd name="T13" fmla="*/ 59 h 112"/>
                        <a:gd name="T14" fmla="*/ 53 w 77"/>
                        <a:gd name="T15" fmla="*/ 0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12">
                          <a:moveTo>
                            <a:pt x="53" y="0"/>
                          </a:moveTo>
                          <a:lnTo>
                            <a:pt x="24" y="0"/>
                          </a:lnTo>
                          <a:lnTo>
                            <a:pt x="24" y="59"/>
                          </a:lnTo>
                          <a:lnTo>
                            <a:pt x="0" y="59"/>
                          </a:lnTo>
                          <a:lnTo>
                            <a:pt x="39" y="112"/>
                          </a:lnTo>
                          <a:lnTo>
                            <a:pt x="77" y="59"/>
                          </a:lnTo>
                          <a:lnTo>
                            <a:pt x="53" y="59"/>
                          </a:lnTo>
                          <a:lnTo>
                            <a:pt x="53" y="0"/>
                          </a:lnTo>
                          <a:close/>
                        </a:path>
                      </a:pathLst>
                    </a:custGeom>
                    <a:grpFill/>
                    <a:ln w="9525">
                      <a:noFill/>
                      <a:round/>
                      <a:headEnd/>
                      <a:tailEnd/>
                    </a:ln>
                  </p:spPr>
                  <p:txBody>
                    <a:bodyPr vert="horz" wrap="square" lIns="76200" tIns="38100" rIns="76200" bIns="38100" numCol="1" anchor="t" anchorCtr="0" compatLnSpc="1">
                      <a:prstTxWarp prst="textNoShape">
                        <a:avLst/>
                      </a:prstTxWarp>
                    </a:bodyPr>
                    <a:lstStyle/>
                    <a:p>
                      <a:pPr algn="ctr" defTabSz="1088473"/>
                      <a:endParaRPr lang="en-US" sz="2667" dirty="0">
                        <a:solidFill>
                          <a:srgbClr val="000000"/>
                        </a:solidFill>
                        <a:latin typeface="Segoe UI"/>
                      </a:endParaRPr>
                    </a:p>
                  </p:txBody>
                </p:sp>
                <p:sp>
                  <p:nvSpPr>
                    <p:cNvPr id="505" name="Rectangle 57"/>
                    <p:cNvSpPr>
                      <a:spLocks noChangeArrowheads="1"/>
                    </p:cNvSpPr>
                    <p:nvPr/>
                  </p:nvSpPr>
                  <p:spPr bwMode="auto">
                    <a:xfrm>
                      <a:off x="5470" y="4313"/>
                      <a:ext cx="70" cy="20"/>
                    </a:xfrm>
                    <a:prstGeom prst="rect">
                      <a:avLst/>
                    </a:prstGeom>
                    <a:grpFill/>
                    <a:ln w="9525">
                      <a:noFill/>
                      <a:miter lim="800000"/>
                      <a:headEnd/>
                      <a:tailEnd/>
                    </a:ln>
                  </p:spPr>
                  <p:txBody>
                    <a:bodyPr vert="horz" wrap="square" lIns="76200" tIns="38100" rIns="76200" bIns="38100" numCol="1" anchor="t" anchorCtr="0" compatLnSpc="1">
                      <a:prstTxWarp prst="textNoShape">
                        <a:avLst/>
                      </a:prstTxWarp>
                    </a:bodyPr>
                    <a:lstStyle/>
                    <a:p>
                      <a:pPr algn="ctr" defTabSz="1088473"/>
                      <a:endParaRPr lang="en-US" sz="2667" dirty="0">
                        <a:solidFill>
                          <a:srgbClr val="000000"/>
                        </a:solidFill>
                        <a:latin typeface="Segoe UI"/>
                      </a:endParaRPr>
                    </a:p>
                  </p:txBody>
                </p:sp>
                <p:sp>
                  <p:nvSpPr>
                    <p:cNvPr id="506" name="Rectangle 58"/>
                    <p:cNvSpPr>
                      <a:spLocks noChangeArrowheads="1"/>
                    </p:cNvSpPr>
                    <p:nvPr/>
                  </p:nvSpPr>
                  <p:spPr bwMode="auto">
                    <a:xfrm>
                      <a:off x="5470" y="4343"/>
                      <a:ext cx="70" cy="19"/>
                    </a:xfrm>
                    <a:prstGeom prst="rect">
                      <a:avLst/>
                    </a:prstGeom>
                    <a:grpFill/>
                    <a:ln w="9525">
                      <a:noFill/>
                      <a:miter lim="800000"/>
                      <a:headEnd/>
                      <a:tailEnd/>
                    </a:ln>
                  </p:spPr>
                  <p:txBody>
                    <a:bodyPr vert="horz" wrap="square" lIns="76200" tIns="38100" rIns="76200" bIns="38100" numCol="1" anchor="t" anchorCtr="0" compatLnSpc="1">
                      <a:prstTxWarp prst="textNoShape">
                        <a:avLst/>
                      </a:prstTxWarp>
                    </a:bodyPr>
                    <a:lstStyle/>
                    <a:p>
                      <a:pPr algn="ctr" defTabSz="1088473"/>
                      <a:endParaRPr lang="en-US" sz="2667" dirty="0">
                        <a:solidFill>
                          <a:srgbClr val="000000"/>
                        </a:solidFill>
                        <a:latin typeface="Segoe UI"/>
                      </a:endParaRPr>
                    </a:p>
                  </p:txBody>
                </p:sp>
                <p:sp>
                  <p:nvSpPr>
                    <p:cNvPr id="507" name="Rectangle 59"/>
                    <p:cNvSpPr>
                      <a:spLocks noChangeArrowheads="1"/>
                    </p:cNvSpPr>
                    <p:nvPr/>
                  </p:nvSpPr>
                  <p:spPr bwMode="auto">
                    <a:xfrm>
                      <a:off x="5470" y="4371"/>
                      <a:ext cx="70" cy="20"/>
                    </a:xfrm>
                    <a:prstGeom prst="rect">
                      <a:avLst/>
                    </a:prstGeom>
                    <a:grpFill/>
                    <a:ln w="9525">
                      <a:noFill/>
                      <a:miter lim="800000"/>
                      <a:headEnd/>
                      <a:tailEnd/>
                    </a:ln>
                  </p:spPr>
                  <p:txBody>
                    <a:bodyPr vert="horz" wrap="square" lIns="76200" tIns="38100" rIns="76200" bIns="38100" numCol="1" anchor="t" anchorCtr="0" compatLnSpc="1">
                      <a:prstTxWarp prst="textNoShape">
                        <a:avLst/>
                      </a:prstTxWarp>
                    </a:bodyPr>
                    <a:lstStyle/>
                    <a:p>
                      <a:pPr algn="ctr" defTabSz="1088473"/>
                      <a:endParaRPr lang="en-US" sz="2667" dirty="0">
                        <a:solidFill>
                          <a:srgbClr val="000000"/>
                        </a:solidFill>
                        <a:latin typeface="Segoe UI"/>
                      </a:endParaRPr>
                    </a:p>
                  </p:txBody>
                </p:sp>
                <p:sp>
                  <p:nvSpPr>
                    <p:cNvPr id="508" name="Freeform 60"/>
                    <p:cNvSpPr>
                      <a:spLocks/>
                    </p:cNvSpPr>
                    <p:nvPr/>
                  </p:nvSpPr>
                  <p:spPr bwMode="auto">
                    <a:xfrm>
                      <a:off x="5420" y="4235"/>
                      <a:ext cx="99" cy="164"/>
                    </a:xfrm>
                    <a:custGeom>
                      <a:avLst/>
                      <a:gdLst>
                        <a:gd name="T0" fmla="*/ 298 w 324"/>
                        <a:gd name="T1" fmla="*/ 0 h 541"/>
                        <a:gd name="T2" fmla="*/ 30 w 324"/>
                        <a:gd name="T3" fmla="*/ 0 h 541"/>
                        <a:gd name="T4" fmla="*/ 2 w 324"/>
                        <a:gd name="T5" fmla="*/ 33 h 541"/>
                        <a:gd name="T6" fmla="*/ 0 w 324"/>
                        <a:gd name="T7" fmla="*/ 541 h 541"/>
                        <a:gd name="T8" fmla="*/ 96 w 324"/>
                        <a:gd name="T9" fmla="*/ 541 h 541"/>
                        <a:gd name="T10" fmla="*/ 96 w 324"/>
                        <a:gd name="T11" fmla="*/ 98 h 541"/>
                        <a:gd name="T12" fmla="*/ 224 w 324"/>
                        <a:gd name="T13" fmla="*/ 98 h 541"/>
                        <a:gd name="T14" fmla="*/ 224 w 324"/>
                        <a:gd name="T15" fmla="*/ 227 h 541"/>
                        <a:gd name="T16" fmla="*/ 320 w 324"/>
                        <a:gd name="T17" fmla="*/ 227 h 541"/>
                        <a:gd name="T18" fmla="*/ 320 w 324"/>
                        <a:gd name="T19" fmla="*/ 29 h 541"/>
                        <a:gd name="T20" fmla="*/ 298 w 324"/>
                        <a:gd name="T21" fmla="*/ 0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4" h="541">
                          <a:moveTo>
                            <a:pt x="298" y="0"/>
                          </a:moveTo>
                          <a:lnTo>
                            <a:pt x="30" y="0"/>
                          </a:lnTo>
                          <a:cubicBezTo>
                            <a:pt x="22" y="0"/>
                            <a:pt x="2" y="0"/>
                            <a:pt x="2" y="33"/>
                          </a:cubicBezTo>
                          <a:lnTo>
                            <a:pt x="0" y="541"/>
                          </a:lnTo>
                          <a:lnTo>
                            <a:pt x="96" y="541"/>
                          </a:lnTo>
                          <a:lnTo>
                            <a:pt x="96" y="98"/>
                          </a:lnTo>
                          <a:lnTo>
                            <a:pt x="224" y="98"/>
                          </a:lnTo>
                          <a:lnTo>
                            <a:pt x="224" y="227"/>
                          </a:lnTo>
                          <a:lnTo>
                            <a:pt x="320" y="227"/>
                          </a:lnTo>
                          <a:lnTo>
                            <a:pt x="320" y="29"/>
                          </a:lnTo>
                          <a:cubicBezTo>
                            <a:pt x="324" y="0"/>
                            <a:pt x="307" y="0"/>
                            <a:pt x="298" y="0"/>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2667" dirty="0">
                        <a:solidFill>
                          <a:srgbClr val="000000"/>
                        </a:solidFill>
                        <a:latin typeface="Segoe UI"/>
                      </a:endParaRPr>
                    </a:p>
                  </p:txBody>
                </p:sp>
                <p:sp>
                  <p:nvSpPr>
                    <p:cNvPr id="509" name="Freeform 61"/>
                    <p:cNvSpPr>
                      <a:spLocks/>
                    </p:cNvSpPr>
                    <p:nvPr/>
                  </p:nvSpPr>
                  <p:spPr bwMode="auto">
                    <a:xfrm>
                      <a:off x="5420" y="4371"/>
                      <a:ext cx="59" cy="78"/>
                    </a:xfrm>
                    <a:custGeom>
                      <a:avLst/>
                      <a:gdLst>
                        <a:gd name="T0" fmla="*/ 96 w 194"/>
                        <a:gd name="T1" fmla="*/ 0 h 256"/>
                        <a:gd name="T2" fmla="*/ 0 w 194"/>
                        <a:gd name="T3" fmla="*/ 0 h 256"/>
                        <a:gd name="T4" fmla="*/ 0 w 194"/>
                        <a:gd name="T5" fmla="*/ 226 h 256"/>
                        <a:gd name="T6" fmla="*/ 35 w 194"/>
                        <a:gd name="T7" fmla="*/ 256 h 256"/>
                        <a:gd name="T8" fmla="*/ 194 w 194"/>
                        <a:gd name="T9" fmla="*/ 256 h 256"/>
                        <a:gd name="T10" fmla="*/ 194 w 194"/>
                        <a:gd name="T11" fmla="*/ 161 h 256"/>
                        <a:gd name="T12" fmla="*/ 98 w 194"/>
                        <a:gd name="T13" fmla="*/ 161 h 256"/>
                        <a:gd name="T14" fmla="*/ 96 w 194"/>
                        <a:gd name="T15" fmla="*/ 0 h 2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56">
                          <a:moveTo>
                            <a:pt x="96" y="0"/>
                          </a:moveTo>
                          <a:lnTo>
                            <a:pt x="0" y="0"/>
                          </a:lnTo>
                          <a:lnTo>
                            <a:pt x="0" y="226"/>
                          </a:lnTo>
                          <a:cubicBezTo>
                            <a:pt x="0" y="233"/>
                            <a:pt x="28" y="256"/>
                            <a:pt x="35" y="256"/>
                          </a:cubicBezTo>
                          <a:lnTo>
                            <a:pt x="194" y="256"/>
                          </a:lnTo>
                          <a:lnTo>
                            <a:pt x="194" y="161"/>
                          </a:lnTo>
                          <a:lnTo>
                            <a:pt x="98" y="161"/>
                          </a:lnTo>
                          <a:lnTo>
                            <a:pt x="96" y="0"/>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2667" dirty="0">
                        <a:solidFill>
                          <a:srgbClr val="000000"/>
                        </a:solidFill>
                        <a:latin typeface="Segoe UI"/>
                      </a:endParaRPr>
                    </a:p>
                  </p:txBody>
                </p:sp>
                <p:sp>
                  <p:nvSpPr>
                    <p:cNvPr id="510" name="Freeform 62"/>
                    <p:cNvSpPr>
                      <a:spLocks/>
                    </p:cNvSpPr>
                    <p:nvPr/>
                  </p:nvSpPr>
                  <p:spPr bwMode="auto">
                    <a:xfrm>
                      <a:off x="5529" y="4267"/>
                      <a:ext cx="129" cy="182"/>
                    </a:xfrm>
                    <a:custGeom>
                      <a:avLst/>
                      <a:gdLst>
                        <a:gd name="T0" fmla="*/ 266 w 419"/>
                        <a:gd name="T1" fmla="*/ 314 h 599"/>
                        <a:gd name="T2" fmla="*/ 238 w 419"/>
                        <a:gd name="T3" fmla="*/ 314 h 599"/>
                        <a:gd name="T4" fmla="*/ 0 w 419"/>
                        <a:gd name="T5" fmla="*/ 0 h 599"/>
                        <a:gd name="T6" fmla="*/ 0 w 419"/>
                        <a:gd name="T7" fmla="*/ 92 h 599"/>
                        <a:gd name="T8" fmla="*/ 135 w 419"/>
                        <a:gd name="T9" fmla="*/ 342 h 599"/>
                        <a:gd name="T10" fmla="*/ 133 w 419"/>
                        <a:gd name="T11" fmla="*/ 405 h 599"/>
                        <a:gd name="T12" fmla="*/ 262 w 419"/>
                        <a:gd name="T13" fmla="*/ 403 h 599"/>
                        <a:gd name="T14" fmla="*/ 323 w 419"/>
                        <a:gd name="T15" fmla="*/ 447 h 599"/>
                        <a:gd name="T16" fmla="*/ 323 w 419"/>
                        <a:gd name="T17" fmla="*/ 503 h 599"/>
                        <a:gd name="T18" fmla="*/ 0 w 419"/>
                        <a:gd name="T19" fmla="*/ 503 h 599"/>
                        <a:gd name="T20" fmla="*/ 0 w 419"/>
                        <a:gd name="T21" fmla="*/ 599 h 599"/>
                        <a:gd name="T22" fmla="*/ 381 w 419"/>
                        <a:gd name="T23" fmla="*/ 599 h 599"/>
                        <a:gd name="T24" fmla="*/ 419 w 419"/>
                        <a:gd name="T25" fmla="*/ 567 h 599"/>
                        <a:gd name="T26" fmla="*/ 419 w 419"/>
                        <a:gd name="T27" fmla="*/ 445 h 599"/>
                        <a:gd name="T28" fmla="*/ 266 w 419"/>
                        <a:gd name="T29" fmla="*/ 314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9" h="599">
                          <a:moveTo>
                            <a:pt x="266" y="314"/>
                          </a:moveTo>
                          <a:lnTo>
                            <a:pt x="238" y="314"/>
                          </a:lnTo>
                          <a:cubicBezTo>
                            <a:pt x="222" y="120"/>
                            <a:pt x="129" y="27"/>
                            <a:pt x="0" y="0"/>
                          </a:cubicBezTo>
                          <a:lnTo>
                            <a:pt x="0" y="92"/>
                          </a:lnTo>
                          <a:cubicBezTo>
                            <a:pt x="96" y="125"/>
                            <a:pt x="133" y="218"/>
                            <a:pt x="135" y="342"/>
                          </a:cubicBezTo>
                          <a:lnTo>
                            <a:pt x="133" y="405"/>
                          </a:lnTo>
                          <a:lnTo>
                            <a:pt x="262" y="403"/>
                          </a:lnTo>
                          <a:cubicBezTo>
                            <a:pt x="297" y="403"/>
                            <a:pt x="323" y="412"/>
                            <a:pt x="323" y="447"/>
                          </a:cubicBezTo>
                          <a:lnTo>
                            <a:pt x="323" y="503"/>
                          </a:lnTo>
                          <a:lnTo>
                            <a:pt x="0" y="503"/>
                          </a:lnTo>
                          <a:lnTo>
                            <a:pt x="0" y="599"/>
                          </a:lnTo>
                          <a:lnTo>
                            <a:pt x="381" y="599"/>
                          </a:lnTo>
                          <a:cubicBezTo>
                            <a:pt x="388" y="599"/>
                            <a:pt x="419" y="573"/>
                            <a:pt x="419" y="567"/>
                          </a:cubicBezTo>
                          <a:lnTo>
                            <a:pt x="419" y="445"/>
                          </a:lnTo>
                          <a:cubicBezTo>
                            <a:pt x="419" y="366"/>
                            <a:pt x="349" y="314"/>
                            <a:pt x="266" y="314"/>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2667" dirty="0">
                        <a:solidFill>
                          <a:srgbClr val="000000"/>
                        </a:solidFill>
                        <a:latin typeface="Segoe UI"/>
                      </a:endParaRPr>
                    </a:p>
                  </p:txBody>
                </p:sp>
              </p:grpSp>
              <p:sp>
                <p:nvSpPr>
                  <p:cNvPr id="503" name="TextBox 502"/>
                  <p:cNvSpPr txBox="1"/>
                  <p:nvPr/>
                </p:nvSpPr>
                <p:spPr>
                  <a:xfrm>
                    <a:off x="8274890" y="2745371"/>
                    <a:ext cx="848795" cy="260038"/>
                  </a:xfrm>
                  <a:prstGeom prst="rect">
                    <a:avLst/>
                  </a:prstGeom>
                  <a:noFill/>
                </p:spPr>
                <p:txBody>
                  <a:bodyPr wrap="none" rtlCol="0">
                    <a:spAutoFit/>
                  </a:bodyPr>
                  <a:lstStyle/>
                  <a:p>
                    <a:pPr algn="ctr" defTabSz="1088430"/>
                    <a:r>
                      <a:rPr lang="en-US" sz="875" dirty="0">
                        <a:solidFill>
                          <a:srgbClr val="FFFFFF"/>
                        </a:solidFill>
                        <a:latin typeface="Segoe UI"/>
                      </a:rPr>
                      <a:t>Service Bus</a:t>
                    </a:r>
                  </a:p>
                </p:txBody>
              </p:sp>
            </p:grpSp>
            <p:grpSp>
              <p:nvGrpSpPr>
                <p:cNvPr id="490" name="Group 489"/>
                <p:cNvGrpSpPr/>
                <p:nvPr/>
              </p:nvGrpSpPr>
              <p:grpSpPr>
                <a:xfrm>
                  <a:off x="6840604" y="2483031"/>
                  <a:ext cx="951637" cy="718936"/>
                  <a:chOff x="7020676" y="2286473"/>
                  <a:chExt cx="951637" cy="718936"/>
                </a:xfrm>
              </p:grpSpPr>
              <p:grpSp>
                <p:nvGrpSpPr>
                  <p:cNvPr id="498" name="Group 39"/>
                  <p:cNvGrpSpPr>
                    <a:grpSpLocks noChangeAspect="1"/>
                  </p:cNvGrpSpPr>
                  <p:nvPr/>
                </p:nvGrpSpPr>
                <p:grpSpPr bwMode="auto">
                  <a:xfrm>
                    <a:off x="7178992" y="2286473"/>
                    <a:ext cx="635000" cy="431800"/>
                    <a:chOff x="4588" y="4215"/>
                    <a:chExt cx="400" cy="272"/>
                  </a:xfrm>
                  <a:solidFill>
                    <a:schemeClr val="bg1"/>
                  </a:solidFill>
                </p:grpSpPr>
                <p:sp>
                  <p:nvSpPr>
                    <p:cNvPr id="500" name="Freeform 40"/>
                    <p:cNvSpPr>
                      <a:spLocks noEditPoints="1"/>
                    </p:cNvSpPr>
                    <p:nvPr/>
                  </p:nvSpPr>
                  <p:spPr bwMode="auto">
                    <a:xfrm>
                      <a:off x="4588" y="4215"/>
                      <a:ext cx="400" cy="272"/>
                    </a:xfrm>
                    <a:custGeom>
                      <a:avLst/>
                      <a:gdLst>
                        <a:gd name="T0" fmla="*/ 1154 w 1338"/>
                        <a:gd name="T1" fmla="*/ 410 h 915"/>
                        <a:gd name="T2" fmla="*/ 1164 w 1338"/>
                        <a:gd name="T3" fmla="*/ 327 h 915"/>
                        <a:gd name="T4" fmla="*/ 849 w 1338"/>
                        <a:gd name="T5" fmla="*/ 0 h 915"/>
                        <a:gd name="T6" fmla="*/ 557 w 1338"/>
                        <a:gd name="T7" fmla="*/ 201 h 915"/>
                        <a:gd name="T8" fmla="*/ 386 w 1338"/>
                        <a:gd name="T9" fmla="*/ 121 h 915"/>
                        <a:gd name="T10" fmla="*/ 164 w 1338"/>
                        <a:gd name="T11" fmla="*/ 351 h 915"/>
                        <a:gd name="T12" fmla="*/ 172 w 1338"/>
                        <a:gd name="T13" fmla="*/ 415 h 915"/>
                        <a:gd name="T14" fmla="*/ 0 w 1338"/>
                        <a:gd name="T15" fmla="*/ 656 h 915"/>
                        <a:gd name="T16" fmla="*/ 265 w 1338"/>
                        <a:gd name="T17" fmla="*/ 915 h 915"/>
                        <a:gd name="T18" fmla="*/ 1076 w 1338"/>
                        <a:gd name="T19" fmla="*/ 915 h 915"/>
                        <a:gd name="T20" fmla="*/ 1338 w 1338"/>
                        <a:gd name="T21" fmla="*/ 656 h 915"/>
                        <a:gd name="T22" fmla="*/ 1154 w 1338"/>
                        <a:gd name="T23" fmla="*/ 410 h 915"/>
                        <a:gd name="T24" fmla="*/ 977 w 1338"/>
                        <a:gd name="T25" fmla="*/ 522 h 915"/>
                        <a:gd name="T26" fmla="*/ 774 w 1338"/>
                        <a:gd name="T27" fmla="*/ 683 h 915"/>
                        <a:gd name="T28" fmla="*/ 723 w 1338"/>
                        <a:gd name="T29" fmla="*/ 677 h 915"/>
                        <a:gd name="T30" fmla="*/ 672 w 1338"/>
                        <a:gd name="T31" fmla="*/ 659 h 915"/>
                        <a:gd name="T32" fmla="*/ 528 w 1338"/>
                        <a:gd name="T33" fmla="*/ 806 h 915"/>
                        <a:gd name="T34" fmla="*/ 485 w 1338"/>
                        <a:gd name="T35" fmla="*/ 824 h 915"/>
                        <a:gd name="T36" fmla="*/ 442 w 1338"/>
                        <a:gd name="T37" fmla="*/ 806 h 915"/>
                        <a:gd name="T38" fmla="*/ 423 w 1338"/>
                        <a:gd name="T39" fmla="*/ 763 h 915"/>
                        <a:gd name="T40" fmla="*/ 442 w 1338"/>
                        <a:gd name="T41" fmla="*/ 720 h 915"/>
                        <a:gd name="T42" fmla="*/ 586 w 1338"/>
                        <a:gd name="T43" fmla="*/ 573 h 915"/>
                        <a:gd name="T44" fmla="*/ 568 w 1338"/>
                        <a:gd name="T45" fmla="*/ 423 h 915"/>
                        <a:gd name="T46" fmla="*/ 771 w 1338"/>
                        <a:gd name="T47" fmla="*/ 263 h 915"/>
                        <a:gd name="T48" fmla="*/ 822 w 1338"/>
                        <a:gd name="T49" fmla="*/ 268 h 915"/>
                        <a:gd name="T50" fmla="*/ 950 w 1338"/>
                        <a:gd name="T51" fmla="*/ 364 h 915"/>
                        <a:gd name="T52" fmla="*/ 977 w 1338"/>
                        <a:gd name="T53" fmla="*/ 522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8" h="915">
                          <a:moveTo>
                            <a:pt x="1154" y="410"/>
                          </a:moveTo>
                          <a:cubicBezTo>
                            <a:pt x="1162" y="383"/>
                            <a:pt x="1164" y="356"/>
                            <a:pt x="1164" y="327"/>
                          </a:cubicBezTo>
                          <a:cubicBezTo>
                            <a:pt x="1164" y="148"/>
                            <a:pt x="1022" y="0"/>
                            <a:pt x="849" y="0"/>
                          </a:cubicBezTo>
                          <a:cubicBezTo>
                            <a:pt x="717" y="0"/>
                            <a:pt x="605" y="83"/>
                            <a:pt x="557" y="201"/>
                          </a:cubicBezTo>
                          <a:cubicBezTo>
                            <a:pt x="517" y="150"/>
                            <a:pt x="455" y="121"/>
                            <a:pt x="386" y="121"/>
                          </a:cubicBezTo>
                          <a:cubicBezTo>
                            <a:pt x="263" y="121"/>
                            <a:pt x="164" y="225"/>
                            <a:pt x="164" y="351"/>
                          </a:cubicBezTo>
                          <a:cubicBezTo>
                            <a:pt x="164" y="372"/>
                            <a:pt x="166" y="394"/>
                            <a:pt x="172" y="415"/>
                          </a:cubicBezTo>
                          <a:cubicBezTo>
                            <a:pt x="70" y="453"/>
                            <a:pt x="0" y="541"/>
                            <a:pt x="0" y="656"/>
                          </a:cubicBezTo>
                          <a:cubicBezTo>
                            <a:pt x="0" y="806"/>
                            <a:pt x="118" y="915"/>
                            <a:pt x="265" y="915"/>
                          </a:cubicBezTo>
                          <a:lnTo>
                            <a:pt x="1076" y="915"/>
                          </a:lnTo>
                          <a:cubicBezTo>
                            <a:pt x="1223" y="915"/>
                            <a:pt x="1338" y="806"/>
                            <a:pt x="1338" y="656"/>
                          </a:cubicBezTo>
                          <a:cubicBezTo>
                            <a:pt x="1338" y="536"/>
                            <a:pt x="1261" y="445"/>
                            <a:pt x="1154" y="410"/>
                          </a:cubicBezTo>
                          <a:close/>
                          <a:moveTo>
                            <a:pt x="977" y="522"/>
                          </a:moveTo>
                          <a:cubicBezTo>
                            <a:pt x="953" y="616"/>
                            <a:pt x="870" y="683"/>
                            <a:pt x="774" y="683"/>
                          </a:cubicBezTo>
                          <a:cubicBezTo>
                            <a:pt x="758" y="683"/>
                            <a:pt x="739" y="680"/>
                            <a:pt x="723" y="677"/>
                          </a:cubicBezTo>
                          <a:cubicBezTo>
                            <a:pt x="707" y="672"/>
                            <a:pt x="688" y="667"/>
                            <a:pt x="672" y="659"/>
                          </a:cubicBezTo>
                          <a:lnTo>
                            <a:pt x="528" y="806"/>
                          </a:lnTo>
                          <a:cubicBezTo>
                            <a:pt x="517" y="816"/>
                            <a:pt x="501" y="824"/>
                            <a:pt x="485" y="824"/>
                          </a:cubicBezTo>
                          <a:cubicBezTo>
                            <a:pt x="469" y="824"/>
                            <a:pt x="453" y="819"/>
                            <a:pt x="442" y="806"/>
                          </a:cubicBezTo>
                          <a:cubicBezTo>
                            <a:pt x="431" y="795"/>
                            <a:pt x="423" y="779"/>
                            <a:pt x="423" y="763"/>
                          </a:cubicBezTo>
                          <a:cubicBezTo>
                            <a:pt x="423" y="747"/>
                            <a:pt x="429" y="731"/>
                            <a:pt x="442" y="720"/>
                          </a:cubicBezTo>
                          <a:lnTo>
                            <a:pt x="586" y="573"/>
                          </a:lnTo>
                          <a:cubicBezTo>
                            <a:pt x="562" y="528"/>
                            <a:pt x="554" y="474"/>
                            <a:pt x="568" y="423"/>
                          </a:cubicBezTo>
                          <a:cubicBezTo>
                            <a:pt x="592" y="330"/>
                            <a:pt x="675" y="263"/>
                            <a:pt x="771" y="263"/>
                          </a:cubicBezTo>
                          <a:cubicBezTo>
                            <a:pt x="787" y="263"/>
                            <a:pt x="806" y="265"/>
                            <a:pt x="822" y="268"/>
                          </a:cubicBezTo>
                          <a:cubicBezTo>
                            <a:pt x="875" y="281"/>
                            <a:pt x="923" y="316"/>
                            <a:pt x="950" y="364"/>
                          </a:cubicBezTo>
                          <a:cubicBezTo>
                            <a:pt x="982" y="412"/>
                            <a:pt x="990" y="469"/>
                            <a:pt x="977" y="522"/>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2667" dirty="0">
                        <a:solidFill>
                          <a:srgbClr val="000000"/>
                        </a:solidFill>
                        <a:latin typeface="Segoe UI"/>
                      </a:endParaRPr>
                    </a:p>
                  </p:txBody>
                </p:sp>
                <p:sp>
                  <p:nvSpPr>
                    <p:cNvPr id="501" name="Freeform 41"/>
                    <p:cNvSpPr>
                      <a:spLocks/>
                    </p:cNvSpPr>
                    <p:nvPr/>
                  </p:nvSpPr>
                  <p:spPr bwMode="auto">
                    <a:xfrm>
                      <a:off x="4779" y="4317"/>
                      <a:ext cx="81" cy="77"/>
                    </a:xfrm>
                    <a:custGeom>
                      <a:avLst/>
                      <a:gdLst>
                        <a:gd name="T0" fmla="*/ 166 w 270"/>
                        <a:gd name="T1" fmla="*/ 3 h 259"/>
                        <a:gd name="T2" fmla="*/ 134 w 270"/>
                        <a:gd name="T3" fmla="*/ 0 h 259"/>
                        <a:gd name="T4" fmla="*/ 8 w 270"/>
                        <a:gd name="T5" fmla="*/ 99 h 259"/>
                        <a:gd name="T6" fmla="*/ 27 w 270"/>
                        <a:gd name="T7" fmla="*/ 203 h 259"/>
                        <a:gd name="T8" fmla="*/ 61 w 270"/>
                        <a:gd name="T9" fmla="*/ 238 h 259"/>
                        <a:gd name="T10" fmla="*/ 104 w 270"/>
                        <a:gd name="T11" fmla="*/ 257 h 259"/>
                        <a:gd name="T12" fmla="*/ 136 w 270"/>
                        <a:gd name="T13" fmla="*/ 259 h 259"/>
                        <a:gd name="T14" fmla="*/ 262 w 270"/>
                        <a:gd name="T15" fmla="*/ 160 h 259"/>
                        <a:gd name="T16" fmla="*/ 246 w 270"/>
                        <a:gd name="T17" fmla="*/ 61 h 259"/>
                        <a:gd name="T18" fmla="*/ 166 w 270"/>
                        <a:gd name="T19" fmla="*/ 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0" h="259">
                          <a:moveTo>
                            <a:pt x="166" y="3"/>
                          </a:moveTo>
                          <a:cubicBezTo>
                            <a:pt x="155" y="0"/>
                            <a:pt x="144" y="0"/>
                            <a:pt x="134" y="0"/>
                          </a:cubicBezTo>
                          <a:cubicBezTo>
                            <a:pt x="75" y="0"/>
                            <a:pt x="21" y="40"/>
                            <a:pt x="8" y="99"/>
                          </a:cubicBezTo>
                          <a:cubicBezTo>
                            <a:pt x="0" y="134"/>
                            <a:pt x="5" y="174"/>
                            <a:pt x="27" y="203"/>
                          </a:cubicBezTo>
                          <a:cubicBezTo>
                            <a:pt x="35" y="217"/>
                            <a:pt x="48" y="227"/>
                            <a:pt x="61" y="238"/>
                          </a:cubicBezTo>
                          <a:cubicBezTo>
                            <a:pt x="75" y="246"/>
                            <a:pt x="88" y="254"/>
                            <a:pt x="104" y="257"/>
                          </a:cubicBezTo>
                          <a:cubicBezTo>
                            <a:pt x="115" y="259"/>
                            <a:pt x="126" y="259"/>
                            <a:pt x="136" y="259"/>
                          </a:cubicBezTo>
                          <a:cubicBezTo>
                            <a:pt x="195" y="259"/>
                            <a:pt x="249" y="219"/>
                            <a:pt x="262" y="160"/>
                          </a:cubicBezTo>
                          <a:cubicBezTo>
                            <a:pt x="270" y="126"/>
                            <a:pt x="265" y="91"/>
                            <a:pt x="246" y="61"/>
                          </a:cubicBezTo>
                          <a:cubicBezTo>
                            <a:pt x="227" y="32"/>
                            <a:pt x="198" y="11"/>
                            <a:pt x="166" y="3"/>
                          </a:cubicBezTo>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2667" dirty="0">
                        <a:solidFill>
                          <a:srgbClr val="000000"/>
                        </a:solidFill>
                        <a:latin typeface="Segoe UI"/>
                      </a:endParaRPr>
                    </a:p>
                  </p:txBody>
                </p:sp>
              </p:grpSp>
              <p:sp>
                <p:nvSpPr>
                  <p:cNvPr id="499" name="TextBox 498"/>
                  <p:cNvSpPr txBox="1"/>
                  <p:nvPr/>
                </p:nvSpPr>
                <p:spPr>
                  <a:xfrm>
                    <a:off x="7020676" y="2745371"/>
                    <a:ext cx="951637" cy="260038"/>
                  </a:xfrm>
                  <a:prstGeom prst="rect">
                    <a:avLst/>
                  </a:prstGeom>
                  <a:noFill/>
                </p:spPr>
                <p:txBody>
                  <a:bodyPr wrap="none" rtlCol="0">
                    <a:spAutoFit/>
                  </a:bodyPr>
                  <a:lstStyle/>
                  <a:p>
                    <a:pPr algn="ctr" defTabSz="1088430"/>
                    <a:r>
                      <a:rPr lang="en-US" sz="875" dirty="0">
                        <a:solidFill>
                          <a:srgbClr val="FFFFFF"/>
                        </a:solidFill>
                        <a:latin typeface="Segoe UI"/>
                      </a:rPr>
                      <a:t>Azure Search</a:t>
                    </a:r>
                  </a:p>
                </p:txBody>
              </p:sp>
            </p:grpSp>
            <p:grpSp>
              <p:nvGrpSpPr>
                <p:cNvPr id="491" name="Group 490"/>
                <p:cNvGrpSpPr/>
                <p:nvPr/>
              </p:nvGrpSpPr>
              <p:grpSpPr>
                <a:xfrm>
                  <a:off x="5470355" y="2467156"/>
                  <a:ext cx="1249138" cy="734811"/>
                  <a:chOff x="5470355" y="2270598"/>
                  <a:chExt cx="1249138" cy="734811"/>
                </a:xfrm>
              </p:grpSpPr>
              <p:grpSp>
                <p:nvGrpSpPr>
                  <p:cNvPr id="492" name="Group 46"/>
                  <p:cNvGrpSpPr>
                    <a:grpSpLocks noChangeAspect="1"/>
                  </p:cNvGrpSpPr>
                  <p:nvPr/>
                </p:nvGrpSpPr>
                <p:grpSpPr bwMode="auto">
                  <a:xfrm>
                    <a:off x="5845687" y="2270598"/>
                    <a:ext cx="498475" cy="447675"/>
                    <a:chOff x="3946" y="4222"/>
                    <a:chExt cx="314" cy="282"/>
                  </a:xfrm>
                  <a:solidFill>
                    <a:schemeClr val="bg1"/>
                  </a:solidFill>
                </p:grpSpPr>
                <p:sp>
                  <p:nvSpPr>
                    <p:cNvPr id="494" name="Freeform 47"/>
                    <p:cNvSpPr>
                      <a:spLocks/>
                    </p:cNvSpPr>
                    <p:nvPr/>
                  </p:nvSpPr>
                  <p:spPr bwMode="auto">
                    <a:xfrm>
                      <a:off x="4019" y="4237"/>
                      <a:ext cx="241" cy="240"/>
                    </a:xfrm>
                    <a:custGeom>
                      <a:avLst/>
                      <a:gdLst>
                        <a:gd name="T0" fmla="*/ 700 w 775"/>
                        <a:gd name="T1" fmla="*/ 388 h 776"/>
                        <a:gd name="T2" fmla="*/ 699 w 775"/>
                        <a:gd name="T3" fmla="*/ 365 h 776"/>
                        <a:gd name="T4" fmla="*/ 775 w 775"/>
                        <a:gd name="T5" fmla="*/ 323 h 776"/>
                        <a:gd name="T6" fmla="*/ 755 w 775"/>
                        <a:gd name="T7" fmla="*/ 250 h 776"/>
                        <a:gd name="T8" fmla="*/ 668 w 775"/>
                        <a:gd name="T9" fmla="*/ 251 h 776"/>
                        <a:gd name="T10" fmla="*/ 646 w 775"/>
                        <a:gd name="T11" fmla="*/ 212 h 776"/>
                        <a:gd name="T12" fmla="*/ 691 w 775"/>
                        <a:gd name="T13" fmla="*/ 138 h 776"/>
                        <a:gd name="T14" fmla="*/ 638 w 775"/>
                        <a:gd name="T15" fmla="*/ 84 h 776"/>
                        <a:gd name="T16" fmla="*/ 593 w 775"/>
                        <a:gd name="T17" fmla="*/ 110 h 776"/>
                        <a:gd name="T18" fmla="*/ 575 w 775"/>
                        <a:gd name="T19" fmla="*/ 138 h 776"/>
                        <a:gd name="T20" fmla="*/ 535 w 775"/>
                        <a:gd name="T21" fmla="*/ 197 h 776"/>
                        <a:gd name="T22" fmla="*/ 628 w 775"/>
                        <a:gd name="T23" fmla="*/ 388 h 776"/>
                        <a:gd name="T24" fmla="*/ 387 w 775"/>
                        <a:gd name="T25" fmla="*/ 629 h 776"/>
                        <a:gd name="T26" fmla="*/ 146 w 775"/>
                        <a:gd name="T27" fmla="*/ 388 h 776"/>
                        <a:gd name="T28" fmla="*/ 346 w 775"/>
                        <a:gd name="T29" fmla="*/ 151 h 776"/>
                        <a:gd name="T30" fmla="*/ 365 w 775"/>
                        <a:gd name="T31" fmla="*/ 76 h 776"/>
                        <a:gd name="T32" fmla="*/ 322 w 775"/>
                        <a:gd name="T33" fmla="*/ 0 h 776"/>
                        <a:gd name="T34" fmla="*/ 250 w 775"/>
                        <a:gd name="T35" fmla="*/ 20 h 776"/>
                        <a:gd name="T36" fmla="*/ 251 w 775"/>
                        <a:gd name="T37" fmla="*/ 107 h 776"/>
                        <a:gd name="T38" fmla="*/ 212 w 775"/>
                        <a:gd name="T39" fmla="*/ 129 h 776"/>
                        <a:gd name="T40" fmla="*/ 137 w 775"/>
                        <a:gd name="T41" fmla="*/ 84 h 776"/>
                        <a:gd name="T42" fmla="*/ 84 w 775"/>
                        <a:gd name="T43" fmla="*/ 138 h 776"/>
                        <a:gd name="T44" fmla="*/ 129 w 775"/>
                        <a:gd name="T45" fmla="*/ 212 h 776"/>
                        <a:gd name="T46" fmla="*/ 107 w 775"/>
                        <a:gd name="T47" fmla="*/ 252 h 776"/>
                        <a:gd name="T48" fmla="*/ 19 w 775"/>
                        <a:gd name="T49" fmla="*/ 250 h 776"/>
                        <a:gd name="T50" fmla="*/ 0 w 775"/>
                        <a:gd name="T51" fmla="*/ 323 h 776"/>
                        <a:gd name="T52" fmla="*/ 76 w 775"/>
                        <a:gd name="T53" fmla="*/ 366 h 776"/>
                        <a:gd name="T54" fmla="*/ 75 w 775"/>
                        <a:gd name="T55" fmla="*/ 388 h 776"/>
                        <a:gd name="T56" fmla="*/ 76 w 775"/>
                        <a:gd name="T57" fmla="*/ 410 h 776"/>
                        <a:gd name="T58" fmla="*/ 0 w 775"/>
                        <a:gd name="T59" fmla="*/ 452 h 776"/>
                        <a:gd name="T60" fmla="*/ 20 w 775"/>
                        <a:gd name="T61" fmla="*/ 526 h 776"/>
                        <a:gd name="T62" fmla="*/ 107 w 775"/>
                        <a:gd name="T63" fmla="*/ 524 h 776"/>
                        <a:gd name="T64" fmla="*/ 129 w 775"/>
                        <a:gd name="T65" fmla="*/ 563 h 776"/>
                        <a:gd name="T66" fmla="*/ 84 w 775"/>
                        <a:gd name="T67" fmla="*/ 638 h 776"/>
                        <a:gd name="T68" fmla="*/ 137 w 775"/>
                        <a:gd name="T69" fmla="*/ 692 h 776"/>
                        <a:gd name="T70" fmla="*/ 212 w 775"/>
                        <a:gd name="T71" fmla="*/ 647 h 776"/>
                        <a:gd name="T72" fmla="*/ 251 w 775"/>
                        <a:gd name="T73" fmla="*/ 669 h 776"/>
                        <a:gd name="T74" fmla="*/ 250 w 775"/>
                        <a:gd name="T75" fmla="*/ 756 h 776"/>
                        <a:gd name="T76" fmla="*/ 322 w 775"/>
                        <a:gd name="T77" fmla="*/ 776 h 776"/>
                        <a:gd name="T78" fmla="*/ 365 w 775"/>
                        <a:gd name="T79" fmla="*/ 700 h 776"/>
                        <a:gd name="T80" fmla="*/ 387 w 775"/>
                        <a:gd name="T81" fmla="*/ 701 h 776"/>
                        <a:gd name="T82" fmla="*/ 410 w 775"/>
                        <a:gd name="T83" fmla="*/ 700 h 776"/>
                        <a:gd name="T84" fmla="*/ 452 w 775"/>
                        <a:gd name="T85" fmla="*/ 776 h 776"/>
                        <a:gd name="T86" fmla="*/ 525 w 775"/>
                        <a:gd name="T87" fmla="*/ 756 h 776"/>
                        <a:gd name="T88" fmla="*/ 524 w 775"/>
                        <a:gd name="T89" fmla="*/ 669 h 776"/>
                        <a:gd name="T90" fmla="*/ 563 w 775"/>
                        <a:gd name="T91" fmla="*/ 647 h 776"/>
                        <a:gd name="T92" fmla="*/ 638 w 775"/>
                        <a:gd name="T93" fmla="*/ 692 h 776"/>
                        <a:gd name="T94" fmla="*/ 691 w 775"/>
                        <a:gd name="T95" fmla="*/ 638 h 776"/>
                        <a:gd name="T96" fmla="*/ 646 w 775"/>
                        <a:gd name="T97" fmla="*/ 563 h 776"/>
                        <a:gd name="T98" fmla="*/ 668 w 775"/>
                        <a:gd name="T99" fmla="*/ 524 h 776"/>
                        <a:gd name="T100" fmla="*/ 755 w 775"/>
                        <a:gd name="T101" fmla="*/ 526 h 776"/>
                        <a:gd name="T102" fmla="*/ 775 w 775"/>
                        <a:gd name="T103" fmla="*/ 452 h 776"/>
                        <a:gd name="T104" fmla="*/ 698 w 775"/>
                        <a:gd name="T105" fmla="*/ 410 h 776"/>
                        <a:gd name="T106" fmla="*/ 700 w 775"/>
                        <a:gd name="T107" fmla="*/ 388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75" h="776">
                          <a:moveTo>
                            <a:pt x="700" y="388"/>
                          </a:moveTo>
                          <a:cubicBezTo>
                            <a:pt x="700" y="380"/>
                            <a:pt x="699" y="373"/>
                            <a:pt x="699" y="365"/>
                          </a:cubicBezTo>
                          <a:lnTo>
                            <a:pt x="775" y="323"/>
                          </a:lnTo>
                          <a:cubicBezTo>
                            <a:pt x="771" y="298"/>
                            <a:pt x="764" y="273"/>
                            <a:pt x="755" y="250"/>
                          </a:cubicBezTo>
                          <a:lnTo>
                            <a:pt x="668" y="251"/>
                          </a:lnTo>
                          <a:cubicBezTo>
                            <a:pt x="662" y="238"/>
                            <a:pt x="654" y="225"/>
                            <a:pt x="646" y="212"/>
                          </a:cubicBezTo>
                          <a:lnTo>
                            <a:pt x="691" y="138"/>
                          </a:lnTo>
                          <a:cubicBezTo>
                            <a:pt x="675" y="118"/>
                            <a:pt x="657" y="100"/>
                            <a:pt x="638" y="84"/>
                          </a:cubicBezTo>
                          <a:lnTo>
                            <a:pt x="593" y="110"/>
                          </a:lnTo>
                          <a:lnTo>
                            <a:pt x="575" y="138"/>
                          </a:lnTo>
                          <a:lnTo>
                            <a:pt x="535" y="197"/>
                          </a:lnTo>
                          <a:cubicBezTo>
                            <a:pt x="591" y="241"/>
                            <a:pt x="628" y="310"/>
                            <a:pt x="628" y="388"/>
                          </a:cubicBezTo>
                          <a:cubicBezTo>
                            <a:pt x="628" y="521"/>
                            <a:pt x="520" y="629"/>
                            <a:pt x="387" y="629"/>
                          </a:cubicBezTo>
                          <a:cubicBezTo>
                            <a:pt x="254" y="629"/>
                            <a:pt x="146" y="521"/>
                            <a:pt x="146" y="388"/>
                          </a:cubicBezTo>
                          <a:cubicBezTo>
                            <a:pt x="146" y="268"/>
                            <a:pt x="233" y="170"/>
                            <a:pt x="346" y="151"/>
                          </a:cubicBezTo>
                          <a:lnTo>
                            <a:pt x="365" y="76"/>
                          </a:lnTo>
                          <a:lnTo>
                            <a:pt x="322" y="0"/>
                          </a:lnTo>
                          <a:cubicBezTo>
                            <a:pt x="297" y="4"/>
                            <a:pt x="273" y="11"/>
                            <a:pt x="250" y="20"/>
                          </a:cubicBezTo>
                          <a:lnTo>
                            <a:pt x="251" y="107"/>
                          </a:lnTo>
                          <a:cubicBezTo>
                            <a:pt x="238" y="113"/>
                            <a:pt x="224" y="120"/>
                            <a:pt x="212" y="129"/>
                          </a:cubicBezTo>
                          <a:lnTo>
                            <a:pt x="137" y="84"/>
                          </a:lnTo>
                          <a:cubicBezTo>
                            <a:pt x="118" y="100"/>
                            <a:pt x="101" y="118"/>
                            <a:pt x="84" y="138"/>
                          </a:cubicBezTo>
                          <a:lnTo>
                            <a:pt x="129" y="212"/>
                          </a:lnTo>
                          <a:cubicBezTo>
                            <a:pt x="120" y="225"/>
                            <a:pt x="114" y="238"/>
                            <a:pt x="107" y="252"/>
                          </a:cubicBezTo>
                          <a:lnTo>
                            <a:pt x="19" y="250"/>
                          </a:lnTo>
                          <a:cubicBezTo>
                            <a:pt x="11" y="274"/>
                            <a:pt x="4" y="298"/>
                            <a:pt x="0" y="323"/>
                          </a:cubicBezTo>
                          <a:lnTo>
                            <a:pt x="76" y="366"/>
                          </a:lnTo>
                          <a:cubicBezTo>
                            <a:pt x="75" y="373"/>
                            <a:pt x="75" y="380"/>
                            <a:pt x="75" y="388"/>
                          </a:cubicBezTo>
                          <a:cubicBezTo>
                            <a:pt x="75" y="396"/>
                            <a:pt x="75" y="403"/>
                            <a:pt x="76" y="410"/>
                          </a:cubicBezTo>
                          <a:lnTo>
                            <a:pt x="0" y="452"/>
                          </a:lnTo>
                          <a:cubicBezTo>
                            <a:pt x="4" y="478"/>
                            <a:pt x="11" y="502"/>
                            <a:pt x="20" y="526"/>
                          </a:cubicBezTo>
                          <a:lnTo>
                            <a:pt x="107" y="524"/>
                          </a:lnTo>
                          <a:cubicBezTo>
                            <a:pt x="114" y="538"/>
                            <a:pt x="121" y="551"/>
                            <a:pt x="129" y="563"/>
                          </a:cubicBezTo>
                          <a:lnTo>
                            <a:pt x="84" y="638"/>
                          </a:lnTo>
                          <a:cubicBezTo>
                            <a:pt x="100" y="658"/>
                            <a:pt x="118" y="676"/>
                            <a:pt x="137" y="692"/>
                          </a:cubicBezTo>
                          <a:lnTo>
                            <a:pt x="212" y="647"/>
                          </a:lnTo>
                          <a:cubicBezTo>
                            <a:pt x="224" y="656"/>
                            <a:pt x="238" y="663"/>
                            <a:pt x="251" y="669"/>
                          </a:cubicBezTo>
                          <a:lnTo>
                            <a:pt x="250" y="756"/>
                          </a:lnTo>
                          <a:cubicBezTo>
                            <a:pt x="273" y="765"/>
                            <a:pt x="297" y="772"/>
                            <a:pt x="322" y="776"/>
                          </a:cubicBezTo>
                          <a:lnTo>
                            <a:pt x="365" y="700"/>
                          </a:lnTo>
                          <a:cubicBezTo>
                            <a:pt x="373" y="700"/>
                            <a:pt x="380" y="701"/>
                            <a:pt x="387" y="701"/>
                          </a:cubicBezTo>
                          <a:cubicBezTo>
                            <a:pt x="395" y="701"/>
                            <a:pt x="402" y="700"/>
                            <a:pt x="410" y="700"/>
                          </a:cubicBezTo>
                          <a:lnTo>
                            <a:pt x="452" y="776"/>
                          </a:lnTo>
                          <a:cubicBezTo>
                            <a:pt x="477" y="772"/>
                            <a:pt x="502" y="765"/>
                            <a:pt x="525" y="756"/>
                          </a:cubicBezTo>
                          <a:lnTo>
                            <a:pt x="524" y="669"/>
                          </a:lnTo>
                          <a:cubicBezTo>
                            <a:pt x="537" y="663"/>
                            <a:pt x="550" y="655"/>
                            <a:pt x="563" y="647"/>
                          </a:cubicBezTo>
                          <a:lnTo>
                            <a:pt x="638" y="692"/>
                          </a:lnTo>
                          <a:cubicBezTo>
                            <a:pt x="657" y="676"/>
                            <a:pt x="675" y="658"/>
                            <a:pt x="691" y="638"/>
                          </a:cubicBezTo>
                          <a:lnTo>
                            <a:pt x="646" y="563"/>
                          </a:lnTo>
                          <a:cubicBezTo>
                            <a:pt x="654" y="551"/>
                            <a:pt x="662" y="538"/>
                            <a:pt x="668" y="524"/>
                          </a:cubicBezTo>
                          <a:lnTo>
                            <a:pt x="755" y="526"/>
                          </a:lnTo>
                          <a:cubicBezTo>
                            <a:pt x="764" y="502"/>
                            <a:pt x="771" y="478"/>
                            <a:pt x="775" y="452"/>
                          </a:cubicBezTo>
                          <a:lnTo>
                            <a:pt x="698" y="410"/>
                          </a:lnTo>
                          <a:cubicBezTo>
                            <a:pt x="699" y="403"/>
                            <a:pt x="700" y="395"/>
                            <a:pt x="700" y="388"/>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2667" dirty="0">
                        <a:solidFill>
                          <a:srgbClr val="000000"/>
                        </a:solidFill>
                        <a:latin typeface="Segoe UI"/>
                      </a:endParaRPr>
                    </a:p>
                  </p:txBody>
                </p:sp>
                <p:sp>
                  <p:nvSpPr>
                    <p:cNvPr id="495" name="Freeform 48"/>
                    <p:cNvSpPr>
                      <a:spLocks noEditPoints="1"/>
                    </p:cNvSpPr>
                    <p:nvPr/>
                  </p:nvSpPr>
                  <p:spPr bwMode="auto">
                    <a:xfrm>
                      <a:off x="3946" y="4402"/>
                      <a:ext cx="103" cy="102"/>
                    </a:xfrm>
                    <a:custGeom>
                      <a:avLst/>
                      <a:gdLst>
                        <a:gd name="T0" fmla="*/ 165 w 330"/>
                        <a:gd name="T1" fmla="*/ 218 h 330"/>
                        <a:gd name="T2" fmla="*/ 112 w 330"/>
                        <a:gd name="T3" fmla="*/ 165 h 330"/>
                        <a:gd name="T4" fmla="*/ 165 w 330"/>
                        <a:gd name="T5" fmla="*/ 113 h 330"/>
                        <a:gd name="T6" fmla="*/ 217 w 330"/>
                        <a:gd name="T7" fmla="*/ 165 h 330"/>
                        <a:gd name="T8" fmla="*/ 165 w 330"/>
                        <a:gd name="T9" fmla="*/ 218 h 330"/>
                        <a:gd name="T10" fmla="*/ 268 w 330"/>
                        <a:gd name="T11" fmla="*/ 35 h 330"/>
                        <a:gd name="T12" fmla="*/ 263 w 330"/>
                        <a:gd name="T13" fmla="*/ 37 h 330"/>
                        <a:gd name="T14" fmla="*/ 225 w 330"/>
                        <a:gd name="T15" fmla="*/ 57 h 330"/>
                        <a:gd name="T16" fmla="*/ 199 w 330"/>
                        <a:gd name="T17" fmla="*/ 46 h 330"/>
                        <a:gd name="T18" fmla="*/ 183 w 330"/>
                        <a:gd name="T19" fmla="*/ 0 h 330"/>
                        <a:gd name="T20" fmla="*/ 145 w 330"/>
                        <a:gd name="T21" fmla="*/ 0 h 330"/>
                        <a:gd name="T22" fmla="*/ 144 w 330"/>
                        <a:gd name="T23" fmla="*/ 6 h 330"/>
                        <a:gd name="T24" fmla="*/ 131 w 330"/>
                        <a:gd name="T25" fmla="*/ 46 h 330"/>
                        <a:gd name="T26" fmla="*/ 105 w 330"/>
                        <a:gd name="T27" fmla="*/ 57 h 330"/>
                        <a:gd name="T28" fmla="*/ 61 w 330"/>
                        <a:gd name="T29" fmla="*/ 36 h 330"/>
                        <a:gd name="T30" fmla="*/ 34 w 330"/>
                        <a:gd name="T31" fmla="*/ 63 h 330"/>
                        <a:gd name="T32" fmla="*/ 37 w 330"/>
                        <a:gd name="T33" fmla="*/ 68 h 330"/>
                        <a:gd name="T34" fmla="*/ 56 w 330"/>
                        <a:gd name="T35" fmla="*/ 105 h 330"/>
                        <a:gd name="T36" fmla="*/ 45 w 330"/>
                        <a:gd name="T37" fmla="*/ 131 h 330"/>
                        <a:gd name="T38" fmla="*/ 0 w 330"/>
                        <a:gd name="T39" fmla="*/ 148 h 330"/>
                        <a:gd name="T40" fmla="*/ 0 w 330"/>
                        <a:gd name="T41" fmla="*/ 185 h 330"/>
                        <a:gd name="T42" fmla="*/ 5 w 330"/>
                        <a:gd name="T43" fmla="*/ 187 h 330"/>
                        <a:gd name="T44" fmla="*/ 45 w 330"/>
                        <a:gd name="T45" fmla="*/ 200 h 330"/>
                        <a:gd name="T46" fmla="*/ 56 w 330"/>
                        <a:gd name="T47" fmla="*/ 226 h 330"/>
                        <a:gd name="T48" fmla="*/ 35 w 330"/>
                        <a:gd name="T49" fmla="*/ 269 h 330"/>
                        <a:gd name="T50" fmla="*/ 62 w 330"/>
                        <a:gd name="T51" fmla="*/ 296 h 330"/>
                        <a:gd name="T52" fmla="*/ 67 w 330"/>
                        <a:gd name="T53" fmla="*/ 294 h 330"/>
                        <a:gd name="T54" fmla="*/ 105 w 330"/>
                        <a:gd name="T55" fmla="*/ 274 h 330"/>
                        <a:gd name="T56" fmla="*/ 130 w 330"/>
                        <a:gd name="T57" fmla="*/ 285 h 330"/>
                        <a:gd name="T58" fmla="*/ 147 w 330"/>
                        <a:gd name="T59" fmla="*/ 330 h 330"/>
                        <a:gd name="T60" fmla="*/ 185 w 330"/>
                        <a:gd name="T61" fmla="*/ 330 h 330"/>
                        <a:gd name="T62" fmla="*/ 186 w 330"/>
                        <a:gd name="T63" fmla="*/ 325 h 330"/>
                        <a:gd name="T64" fmla="*/ 199 w 330"/>
                        <a:gd name="T65" fmla="*/ 285 h 330"/>
                        <a:gd name="T66" fmla="*/ 225 w 330"/>
                        <a:gd name="T67" fmla="*/ 274 h 330"/>
                        <a:gd name="T68" fmla="*/ 269 w 330"/>
                        <a:gd name="T69" fmla="*/ 295 h 330"/>
                        <a:gd name="T70" fmla="*/ 295 w 330"/>
                        <a:gd name="T71" fmla="*/ 268 h 330"/>
                        <a:gd name="T72" fmla="*/ 293 w 330"/>
                        <a:gd name="T73" fmla="*/ 263 h 330"/>
                        <a:gd name="T74" fmla="*/ 274 w 330"/>
                        <a:gd name="T75" fmla="*/ 226 h 330"/>
                        <a:gd name="T76" fmla="*/ 284 w 330"/>
                        <a:gd name="T77" fmla="*/ 200 h 330"/>
                        <a:gd name="T78" fmla="*/ 330 w 330"/>
                        <a:gd name="T79" fmla="*/ 183 h 330"/>
                        <a:gd name="T80" fmla="*/ 330 w 330"/>
                        <a:gd name="T81" fmla="*/ 146 h 330"/>
                        <a:gd name="T82" fmla="*/ 324 w 330"/>
                        <a:gd name="T83" fmla="*/ 144 h 330"/>
                        <a:gd name="T84" fmla="*/ 284 w 330"/>
                        <a:gd name="T85" fmla="*/ 131 h 330"/>
                        <a:gd name="T86" fmla="*/ 274 w 330"/>
                        <a:gd name="T87" fmla="*/ 105 h 330"/>
                        <a:gd name="T88" fmla="*/ 292 w 330"/>
                        <a:gd name="T89" fmla="*/ 66 h 330"/>
                        <a:gd name="T90" fmla="*/ 282 w 330"/>
                        <a:gd name="T91" fmla="*/ 49 h 330"/>
                        <a:gd name="T92" fmla="*/ 268 w 330"/>
                        <a:gd name="T93" fmla="*/ 3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0" h="330">
                          <a:moveTo>
                            <a:pt x="165" y="218"/>
                          </a:moveTo>
                          <a:cubicBezTo>
                            <a:pt x="136" y="218"/>
                            <a:pt x="112" y="194"/>
                            <a:pt x="112" y="165"/>
                          </a:cubicBezTo>
                          <a:cubicBezTo>
                            <a:pt x="112" y="136"/>
                            <a:pt x="136" y="113"/>
                            <a:pt x="165" y="113"/>
                          </a:cubicBezTo>
                          <a:cubicBezTo>
                            <a:pt x="194" y="113"/>
                            <a:pt x="217" y="136"/>
                            <a:pt x="217" y="165"/>
                          </a:cubicBezTo>
                          <a:cubicBezTo>
                            <a:pt x="218" y="194"/>
                            <a:pt x="194" y="218"/>
                            <a:pt x="165" y="218"/>
                          </a:cubicBezTo>
                          <a:close/>
                          <a:moveTo>
                            <a:pt x="268" y="35"/>
                          </a:moveTo>
                          <a:lnTo>
                            <a:pt x="263" y="37"/>
                          </a:lnTo>
                          <a:lnTo>
                            <a:pt x="225" y="57"/>
                          </a:lnTo>
                          <a:lnTo>
                            <a:pt x="199" y="46"/>
                          </a:lnTo>
                          <a:lnTo>
                            <a:pt x="183" y="0"/>
                          </a:lnTo>
                          <a:lnTo>
                            <a:pt x="145" y="0"/>
                          </a:lnTo>
                          <a:lnTo>
                            <a:pt x="144" y="6"/>
                          </a:lnTo>
                          <a:lnTo>
                            <a:pt x="131" y="46"/>
                          </a:lnTo>
                          <a:lnTo>
                            <a:pt x="105" y="57"/>
                          </a:lnTo>
                          <a:lnTo>
                            <a:pt x="61" y="36"/>
                          </a:lnTo>
                          <a:lnTo>
                            <a:pt x="34" y="63"/>
                          </a:lnTo>
                          <a:lnTo>
                            <a:pt x="37" y="68"/>
                          </a:lnTo>
                          <a:lnTo>
                            <a:pt x="56" y="105"/>
                          </a:lnTo>
                          <a:lnTo>
                            <a:pt x="45" y="131"/>
                          </a:lnTo>
                          <a:lnTo>
                            <a:pt x="0" y="148"/>
                          </a:lnTo>
                          <a:lnTo>
                            <a:pt x="0" y="185"/>
                          </a:lnTo>
                          <a:lnTo>
                            <a:pt x="5" y="187"/>
                          </a:lnTo>
                          <a:lnTo>
                            <a:pt x="45" y="200"/>
                          </a:lnTo>
                          <a:lnTo>
                            <a:pt x="56" y="226"/>
                          </a:lnTo>
                          <a:lnTo>
                            <a:pt x="35" y="269"/>
                          </a:lnTo>
                          <a:lnTo>
                            <a:pt x="62" y="296"/>
                          </a:lnTo>
                          <a:lnTo>
                            <a:pt x="67" y="294"/>
                          </a:lnTo>
                          <a:lnTo>
                            <a:pt x="105" y="274"/>
                          </a:lnTo>
                          <a:lnTo>
                            <a:pt x="130" y="285"/>
                          </a:lnTo>
                          <a:lnTo>
                            <a:pt x="147" y="330"/>
                          </a:lnTo>
                          <a:lnTo>
                            <a:pt x="185" y="330"/>
                          </a:lnTo>
                          <a:lnTo>
                            <a:pt x="186" y="325"/>
                          </a:lnTo>
                          <a:lnTo>
                            <a:pt x="199" y="285"/>
                          </a:lnTo>
                          <a:lnTo>
                            <a:pt x="225" y="274"/>
                          </a:lnTo>
                          <a:lnTo>
                            <a:pt x="269" y="295"/>
                          </a:lnTo>
                          <a:lnTo>
                            <a:pt x="295" y="268"/>
                          </a:lnTo>
                          <a:lnTo>
                            <a:pt x="293" y="263"/>
                          </a:lnTo>
                          <a:lnTo>
                            <a:pt x="274" y="226"/>
                          </a:lnTo>
                          <a:lnTo>
                            <a:pt x="284" y="200"/>
                          </a:lnTo>
                          <a:lnTo>
                            <a:pt x="330" y="183"/>
                          </a:lnTo>
                          <a:lnTo>
                            <a:pt x="330" y="146"/>
                          </a:lnTo>
                          <a:lnTo>
                            <a:pt x="324" y="144"/>
                          </a:lnTo>
                          <a:lnTo>
                            <a:pt x="284" y="131"/>
                          </a:lnTo>
                          <a:lnTo>
                            <a:pt x="274" y="105"/>
                          </a:lnTo>
                          <a:lnTo>
                            <a:pt x="292" y="66"/>
                          </a:lnTo>
                          <a:cubicBezTo>
                            <a:pt x="289" y="60"/>
                            <a:pt x="285" y="55"/>
                            <a:pt x="282" y="49"/>
                          </a:cubicBezTo>
                          <a:lnTo>
                            <a:pt x="268" y="35"/>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2667" dirty="0">
                        <a:solidFill>
                          <a:srgbClr val="000000"/>
                        </a:solidFill>
                        <a:latin typeface="Segoe UI"/>
                      </a:endParaRPr>
                    </a:p>
                  </p:txBody>
                </p:sp>
                <p:sp>
                  <p:nvSpPr>
                    <p:cNvPr id="496" name="Freeform 49"/>
                    <p:cNvSpPr>
                      <a:spLocks/>
                    </p:cNvSpPr>
                    <p:nvPr/>
                  </p:nvSpPr>
                  <p:spPr bwMode="auto">
                    <a:xfrm>
                      <a:off x="4034" y="4417"/>
                      <a:ext cx="4" cy="6"/>
                    </a:xfrm>
                    <a:custGeom>
                      <a:avLst/>
                      <a:gdLst>
                        <a:gd name="T0" fmla="*/ 0 w 12"/>
                        <a:gd name="T1" fmla="*/ 0 h 17"/>
                        <a:gd name="T2" fmla="*/ 10 w 12"/>
                        <a:gd name="T3" fmla="*/ 17 h 17"/>
                        <a:gd name="T4" fmla="*/ 12 w 12"/>
                        <a:gd name="T5" fmla="*/ 13 h 17"/>
                        <a:gd name="T6" fmla="*/ 0 w 12"/>
                        <a:gd name="T7" fmla="*/ 0 h 17"/>
                      </a:gdLst>
                      <a:ahLst/>
                      <a:cxnLst>
                        <a:cxn ang="0">
                          <a:pos x="T0" y="T1"/>
                        </a:cxn>
                        <a:cxn ang="0">
                          <a:pos x="T2" y="T3"/>
                        </a:cxn>
                        <a:cxn ang="0">
                          <a:pos x="T4" y="T5"/>
                        </a:cxn>
                        <a:cxn ang="0">
                          <a:pos x="T6" y="T7"/>
                        </a:cxn>
                      </a:cxnLst>
                      <a:rect l="0" t="0" r="r" b="b"/>
                      <a:pathLst>
                        <a:path w="12" h="17">
                          <a:moveTo>
                            <a:pt x="0" y="0"/>
                          </a:moveTo>
                          <a:cubicBezTo>
                            <a:pt x="3" y="6"/>
                            <a:pt x="7" y="11"/>
                            <a:pt x="10" y="17"/>
                          </a:cubicBezTo>
                          <a:lnTo>
                            <a:pt x="12" y="13"/>
                          </a:lnTo>
                          <a:lnTo>
                            <a:pt x="0" y="0"/>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2667" dirty="0">
                        <a:solidFill>
                          <a:srgbClr val="000000"/>
                        </a:solidFill>
                        <a:latin typeface="Segoe UI"/>
                      </a:endParaRPr>
                    </a:p>
                  </p:txBody>
                </p:sp>
                <p:sp>
                  <p:nvSpPr>
                    <p:cNvPr id="497" name="Freeform 50"/>
                    <p:cNvSpPr>
                      <a:spLocks/>
                    </p:cNvSpPr>
                    <p:nvPr/>
                  </p:nvSpPr>
                  <p:spPr bwMode="auto">
                    <a:xfrm>
                      <a:off x="4113" y="4222"/>
                      <a:ext cx="95" cy="190"/>
                    </a:xfrm>
                    <a:custGeom>
                      <a:avLst/>
                      <a:gdLst>
                        <a:gd name="T0" fmla="*/ 136 w 305"/>
                        <a:gd name="T1" fmla="*/ 0 h 617"/>
                        <a:gd name="T2" fmla="*/ 121 w 305"/>
                        <a:gd name="T3" fmla="*/ 46 h 617"/>
                        <a:gd name="T4" fmla="*/ 96 w 305"/>
                        <a:gd name="T5" fmla="*/ 126 h 617"/>
                        <a:gd name="T6" fmla="*/ 84 w 305"/>
                        <a:gd name="T7" fmla="*/ 164 h 617"/>
                        <a:gd name="T8" fmla="*/ 74 w 305"/>
                        <a:gd name="T9" fmla="*/ 197 h 617"/>
                        <a:gd name="T10" fmla="*/ 1 w 305"/>
                        <a:gd name="T11" fmla="*/ 428 h 617"/>
                        <a:gd name="T12" fmla="*/ 7 w 305"/>
                        <a:gd name="T13" fmla="*/ 436 h 617"/>
                        <a:gd name="T14" fmla="*/ 74 w 305"/>
                        <a:gd name="T15" fmla="*/ 436 h 617"/>
                        <a:gd name="T16" fmla="*/ 79 w 305"/>
                        <a:gd name="T17" fmla="*/ 438 h 617"/>
                        <a:gd name="T18" fmla="*/ 80 w 305"/>
                        <a:gd name="T19" fmla="*/ 444 h 617"/>
                        <a:gd name="T20" fmla="*/ 10 w 305"/>
                        <a:gd name="T21" fmla="*/ 612 h 617"/>
                        <a:gd name="T22" fmla="*/ 13 w 305"/>
                        <a:gd name="T23" fmla="*/ 613 h 617"/>
                        <a:gd name="T24" fmla="*/ 232 w 305"/>
                        <a:gd name="T25" fmla="*/ 365 h 617"/>
                        <a:gd name="T26" fmla="*/ 229 w 305"/>
                        <a:gd name="T27" fmla="*/ 358 h 617"/>
                        <a:gd name="T28" fmla="*/ 157 w 305"/>
                        <a:gd name="T29" fmla="*/ 359 h 617"/>
                        <a:gd name="T30" fmla="*/ 144 w 305"/>
                        <a:gd name="T31" fmla="*/ 359 h 617"/>
                        <a:gd name="T32" fmla="*/ 139 w 305"/>
                        <a:gd name="T33" fmla="*/ 352 h 617"/>
                        <a:gd name="T34" fmla="*/ 208 w 305"/>
                        <a:gd name="T35" fmla="*/ 230 h 617"/>
                        <a:gd name="T36" fmla="*/ 224 w 305"/>
                        <a:gd name="T37" fmla="*/ 201 h 617"/>
                        <a:gd name="T38" fmla="*/ 243 w 305"/>
                        <a:gd name="T39" fmla="*/ 167 h 617"/>
                        <a:gd name="T40" fmla="*/ 282 w 305"/>
                        <a:gd name="T41" fmla="*/ 97 h 617"/>
                        <a:gd name="T42" fmla="*/ 305 w 305"/>
                        <a:gd name="T43" fmla="*/ 56 h 617"/>
                        <a:gd name="T44" fmla="*/ 136 w 305"/>
                        <a:gd name="T45"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5" h="617">
                          <a:moveTo>
                            <a:pt x="136" y="0"/>
                          </a:moveTo>
                          <a:lnTo>
                            <a:pt x="121" y="46"/>
                          </a:lnTo>
                          <a:lnTo>
                            <a:pt x="96" y="126"/>
                          </a:lnTo>
                          <a:lnTo>
                            <a:pt x="84" y="164"/>
                          </a:lnTo>
                          <a:lnTo>
                            <a:pt x="74" y="197"/>
                          </a:lnTo>
                          <a:lnTo>
                            <a:pt x="1" y="428"/>
                          </a:lnTo>
                          <a:cubicBezTo>
                            <a:pt x="0" y="432"/>
                            <a:pt x="2" y="436"/>
                            <a:pt x="7" y="436"/>
                          </a:cubicBezTo>
                          <a:lnTo>
                            <a:pt x="74" y="436"/>
                          </a:lnTo>
                          <a:cubicBezTo>
                            <a:pt x="76" y="436"/>
                            <a:pt x="78" y="437"/>
                            <a:pt x="79" y="438"/>
                          </a:cubicBezTo>
                          <a:cubicBezTo>
                            <a:pt x="80" y="439"/>
                            <a:pt x="81" y="442"/>
                            <a:pt x="80" y="444"/>
                          </a:cubicBezTo>
                          <a:lnTo>
                            <a:pt x="10" y="612"/>
                          </a:lnTo>
                          <a:cubicBezTo>
                            <a:pt x="9" y="616"/>
                            <a:pt x="10" y="617"/>
                            <a:pt x="13" y="613"/>
                          </a:cubicBezTo>
                          <a:lnTo>
                            <a:pt x="232" y="365"/>
                          </a:lnTo>
                          <a:cubicBezTo>
                            <a:pt x="235" y="361"/>
                            <a:pt x="234" y="358"/>
                            <a:pt x="229" y="358"/>
                          </a:cubicBezTo>
                          <a:lnTo>
                            <a:pt x="157" y="359"/>
                          </a:lnTo>
                          <a:lnTo>
                            <a:pt x="144" y="359"/>
                          </a:lnTo>
                          <a:cubicBezTo>
                            <a:pt x="139" y="359"/>
                            <a:pt x="137" y="356"/>
                            <a:pt x="139" y="352"/>
                          </a:cubicBezTo>
                          <a:lnTo>
                            <a:pt x="208" y="230"/>
                          </a:lnTo>
                          <a:lnTo>
                            <a:pt x="224" y="201"/>
                          </a:lnTo>
                          <a:lnTo>
                            <a:pt x="243" y="167"/>
                          </a:lnTo>
                          <a:lnTo>
                            <a:pt x="282" y="97"/>
                          </a:lnTo>
                          <a:lnTo>
                            <a:pt x="305" y="56"/>
                          </a:lnTo>
                          <a:cubicBezTo>
                            <a:pt x="254" y="27"/>
                            <a:pt x="197" y="7"/>
                            <a:pt x="136" y="0"/>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2667" dirty="0">
                        <a:solidFill>
                          <a:srgbClr val="000000"/>
                        </a:solidFill>
                        <a:latin typeface="Segoe UI"/>
                      </a:endParaRPr>
                    </a:p>
                  </p:txBody>
                </p:sp>
              </p:grpSp>
              <p:sp>
                <p:nvSpPr>
                  <p:cNvPr id="493" name="TextBox 492"/>
                  <p:cNvSpPr txBox="1"/>
                  <p:nvPr/>
                </p:nvSpPr>
                <p:spPr>
                  <a:xfrm>
                    <a:off x="5470355" y="2745371"/>
                    <a:ext cx="1249138" cy="260038"/>
                  </a:xfrm>
                  <a:prstGeom prst="rect">
                    <a:avLst/>
                  </a:prstGeom>
                  <a:noFill/>
                </p:spPr>
                <p:txBody>
                  <a:bodyPr wrap="none" rtlCol="0">
                    <a:spAutoFit/>
                  </a:bodyPr>
                  <a:lstStyle/>
                  <a:p>
                    <a:pPr algn="ctr" defTabSz="1088430"/>
                    <a:r>
                      <a:rPr lang="en-US" sz="875" dirty="0">
                        <a:solidFill>
                          <a:srgbClr val="FFFFFF"/>
                        </a:solidFill>
                        <a:latin typeface="Segoe UI"/>
                      </a:rPr>
                      <a:t>Azure Automation</a:t>
                    </a:r>
                  </a:p>
                </p:txBody>
              </p:sp>
            </p:grpSp>
          </p:grpSp>
          <p:grpSp>
            <p:nvGrpSpPr>
              <p:cNvPr id="476" name="Group 475"/>
              <p:cNvGrpSpPr/>
              <p:nvPr/>
            </p:nvGrpSpPr>
            <p:grpSpPr>
              <a:xfrm>
                <a:off x="947262" y="3599754"/>
                <a:ext cx="3607660" cy="832137"/>
                <a:chOff x="5485539" y="3487405"/>
                <a:chExt cx="3444161" cy="794425"/>
              </a:xfrm>
            </p:grpSpPr>
            <p:grpSp>
              <p:nvGrpSpPr>
                <p:cNvPr id="477" name="Group 476"/>
                <p:cNvGrpSpPr/>
                <p:nvPr/>
              </p:nvGrpSpPr>
              <p:grpSpPr>
                <a:xfrm>
                  <a:off x="8320913" y="3487405"/>
                  <a:ext cx="608787" cy="794425"/>
                  <a:chOff x="9619436" y="6672797"/>
                  <a:chExt cx="608787" cy="794425"/>
                </a:xfrm>
              </p:grpSpPr>
              <p:sp>
                <p:nvSpPr>
                  <p:cNvPr id="487" name="TextBox 486"/>
                  <p:cNvSpPr txBox="1"/>
                  <p:nvPr/>
                </p:nvSpPr>
                <p:spPr>
                  <a:xfrm>
                    <a:off x="9692035" y="7207185"/>
                    <a:ext cx="476001" cy="260037"/>
                  </a:xfrm>
                  <a:prstGeom prst="rect">
                    <a:avLst/>
                  </a:prstGeom>
                  <a:noFill/>
                </p:spPr>
                <p:txBody>
                  <a:bodyPr wrap="none" rtlCol="0">
                    <a:spAutoFit/>
                  </a:bodyPr>
                  <a:lstStyle/>
                  <a:p>
                    <a:pPr defTabSz="1088430"/>
                    <a:r>
                      <a:rPr lang="en-US" sz="875" dirty="0">
                        <a:solidFill>
                          <a:srgbClr val="FFFFFF"/>
                        </a:solidFill>
                        <a:latin typeface="Segoe UI"/>
                      </a:rPr>
                      <a:t>CDN</a:t>
                    </a:r>
                  </a:p>
                </p:txBody>
              </p:sp>
              <p:pic>
                <p:nvPicPr>
                  <p:cNvPr id="488" name="Picture 487"/>
                  <p:cNvPicPr>
                    <a:picLocks noChangeAspect="1"/>
                  </p:cNvPicPr>
                  <p:nvPr/>
                </p:nvPicPr>
                <p:blipFill>
                  <a:blip r:embed="rId2" cstate="hqprint">
                    <a:biLevel thresh="25000"/>
                    <a:extLst>
                      <a:ext uri="{28A0092B-C50C-407E-A947-70E740481C1C}">
                        <a14:useLocalDpi xmlns:a14="http://schemas.microsoft.com/office/drawing/2010/main" val="0"/>
                      </a:ext>
                    </a:extLst>
                  </a:blip>
                  <a:stretch>
                    <a:fillRect/>
                  </a:stretch>
                </p:blipFill>
                <p:spPr>
                  <a:xfrm>
                    <a:off x="9619436" y="6672797"/>
                    <a:ext cx="608787" cy="608788"/>
                  </a:xfrm>
                  <a:prstGeom prst="rect">
                    <a:avLst/>
                  </a:prstGeom>
                </p:spPr>
              </p:pic>
            </p:grpSp>
            <p:grpSp>
              <p:nvGrpSpPr>
                <p:cNvPr id="478" name="Group 477"/>
                <p:cNvGrpSpPr/>
                <p:nvPr/>
              </p:nvGrpSpPr>
              <p:grpSpPr>
                <a:xfrm>
                  <a:off x="5485539" y="3527933"/>
                  <a:ext cx="668827" cy="749122"/>
                  <a:chOff x="5791224" y="3354836"/>
                  <a:chExt cx="668827" cy="749122"/>
                </a:xfrm>
              </p:grpSpPr>
              <p:sp>
                <p:nvSpPr>
                  <p:cNvPr id="485" name="TextBox 484"/>
                  <p:cNvSpPr txBox="1"/>
                  <p:nvPr/>
                </p:nvSpPr>
                <p:spPr>
                  <a:xfrm>
                    <a:off x="5791224" y="3843920"/>
                    <a:ext cx="668827" cy="260038"/>
                  </a:xfrm>
                  <a:prstGeom prst="rect">
                    <a:avLst/>
                  </a:prstGeom>
                  <a:noFill/>
                </p:spPr>
                <p:txBody>
                  <a:bodyPr wrap="none" rtlCol="0">
                    <a:spAutoFit/>
                  </a:bodyPr>
                  <a:lstStyle/>
                  <a:p>
                    <a:pPr defTabSz="1088430"/>
                    <a:r>
                      <a:rPr lang="en-US" sz="875" dirty="0">
                        <a:solidFill>
                          <a:srgbClr val="FFFFFF"/>
                        </a:solidFill>
                        <a:latin typeface="Segoe UI"/>
                      </a:rPr>
                      <a:t>API App</a:t>
                    </a:r>
                  </a:p>
                </p:txBody>
              </p:sp>
              <p:pic>
                <p:nvPicPr>
                  <p:cNvPr id="486" name="Picture 485"/>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5884186" y="3354836"/>
                    <a:ext cx="457200" cy="457200"/>
                  </a:xfrm>
                  <a:prstGeom prst="rect">
                    <a:avLst/>
                  </a:prstGeom>
                </p:spPr>
              </p:pic>
            </p:grpSp>
            <p:grpSp>
              <p:nvGrpSpPr>
                <p:cNvPr id="479" name="Group 478"/>
                <p:cNvGrpSpPr/>
                <p:nvPr/>
              </p:nvGrpSpPr>
              <p:grpSpPr>
                <a:xfrm>
                  <a:off x="6304134" y="3502916"/>
                  <a:ext cx="780849" cy="774141"/>
                  <a:chOff x="7455593" y="3310736"/>
                  <a:chExt cx="780849" cy="774141"/>
                </a:xfrm>
              </p:grpSpPr>
              <p:sp>
                <p:nvSpPr>
                  <p:cNvPr id="483" name="TextBox 482"/>
                  <p:cNvSpPr txBox="1"/>
                  <p:nvPr/>
                </p:nvSpPr>
                <p:spPr>
                  <a:xfrm>
                    <a:off x="7455593" y="3824839"/>
                    <a:ext cx="780849" cy="260038"/>
                  </a:xfrm>
                  <a:prstGeom prst="rect">
                    <a:avLst/>
                  </a:prstGeom>
                  <a:noFill/>
                </p:spPr>
                <p:txBody>
                  <a:bodyPr wrap="none" rtlCol="0">
                    <a:spAutoFit/>
                  </a:bodyPr>
                  <a:lstStyle/>
                  <a:p>
                    <a:pPr defTabSz="1088430"/>
                    <a:r>
                      <a:rPr lang="en-US" sz="875" dirty="0">
                        <a:solidFill>
                          <a:srgbClr val="FFFFFF"/>
                        </a:solidFill>
                        <a:latin typeface="Segoe UI"/>
                      </a:rPr>
                      <a:t>HDInsight</a:t>
                    </a:r>
                  </a:p>
                </p:txBody>
              </p:sp>
              <p:pic>
                <p:nvPicPr>
                  <p:cNvPr id="484" name="Picture 483"/>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7547105" y="3310736"/>
                    <a:ext cx="564296" cy="564296"/>
                  </a:xfrm>
                  <a:prstGeom prst="rect">
                    <a:avLst/>
                  </a:prstGeom>
                </p:spPr>
              </p:pic>
            </p:grpSp>
            <p:grpSp>
              <p:nvGrpSpPr>
                <p:cNvPr id="480" name="Group 479"/>
                <p:cNvGrpSpPr/>
                <p:nvPr/>
              </p:nvGrpSpPr>
              <p:grpSpPr>
                <a:xfrm>
                  <a:off x="7177483" y="3588233"/>
                  <a:ext cx="1067331" cy="688824"/>
                  <a:chOff x="8594361" y="3354836"/>
                  <a:chExt cx="1067331" cy="688824"/>
                </a:xfrm>
              </p:grpSpPr>
              <p:sp>
                <p:nvSpPr>
                  <p:cNvPr id="481" name="TextBox 480"/>
                  <p:cNvSpPr txBox="1"/>
                  <p:nvPr/>
                </p:nvSpPr>
                <p:spPr>
                  <a:xfrm>
                    <a:off x="8594361" y="3783622"/>
                    <a:ext cx="1067331" cy="260038"/>
                  </a:xfrm>
                  <a:prstGeom prst="rect">
                    <a:avLst/>
                  </a:prstGeom>
                  <a:noFill/>
                </p:spPr>
                <p:txBody>
                  <a:bodyPr wrap="none" rtlCol="0">
                    <a:spAutoFit/>
                  </a:bodyPr>
                  <a:lstStyle/>
                  <a:p>
                    <a:pPr defTabSz="1088430"/>
                    <a:r>
                      <a:rPr lang="en-US" sz="875" dirty="0">
                        <a:solidFill>
                          <a:srgbClr val="FFFFFF"/>
                        </a:solidFill>
                        <a:latin typeface="Segoe UI"/>
                      </a:rPr>
                      <a:t>Storage Queue</a:t>
                    </a:r>
                  </a:p>
                </p:txBody>
              </p:sp>
              <p:pic>
                <p:nvPicPr>
                  <p:cNvPr id="482" name="Picture 481"/>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8883691" y="3354836"/>
                    <a:ext cx="457200" cy="457200"/>
                  </a:xfrm>
                  <a:prstGeom prst="rect">
                    <a:avLst/>
                  </a:prstGeom>
                </p:spPr>
              </p:pic>
            </p:grpSp>
          </p:grpSp>
        </p:grpSp>
        <p:grpSp>
          <p:nvGrpSpPr>
            <p:cNvPr id="511" name="Group 510"/>
            <p:cNvGrpSpPr/>
            <p:nvPr/>
          </p:nvGrpSpPr>
          <p:grpSpPr>
            <a:xfrm rot="16200000">
              <a:off x="485403" y="1689044"/>
              <a:ext cx="371305" cy="424112"/>
              <a:chOff x="381000" y="1377952"/>
              <a:chExt cx="357188" cy="407988"/>
            </a:xfrm>
          </p:grpSpPr>
          <p:sp>
            <p:nvSpPr>
              <p:cNvPr id="512"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513" name="TextBox 512"/>
              <p:cNvSpPr txBox="1"/>
              <p:nvPr/>
            </p:nvSpPr>
            <p:spPr>
              <a:xfrm rot="5400000">
                <a:off x="397859" y="1392003"/>
                <a:ext cx="318652" cy="343374"/>
              </a:xfrm>
              <a:prstGeom prst="rect">
                <a:avLst/>
              </a:prstGeom>
              <a:noFill/>
            </p:spPr>
            <p:txBody>
              <a:bodyPr wrap="none" rtlCol="0">
                <a:spAutoFit/>
              </a:bodyPr>
              <a:lstStyle/>
              <a:p>
                <a:pPr defTabSz="1088473"/>
                <a:r>
                  <a:rPr lang="en-US" sz="1333" dirty="0">
                    <a:solidFill>
                      <a:srgbClr val="FFFFFF"/>
                    </a:solidFill>
                    <a:latin typeface="Segoe UI"/>
                  </a:rPr>
                  <a:t>7</a:t>
                </a:r>
              </a:p>
            </p:txBody>
          </p:sp>
        </p:grpSp>
      </p:grpSp>
      <p:sp>
        <p:nvSpPr>
          <p:cNvPr id="3" name="Title 2"/>
          <p:cNvSpPr>
            <a:spLocks noGrp="1"/>
          </p:cNvSpPr>
          <p:nvPr>
            <p:ph type="title"/>
          </p:nvPr>
        </p:nvSpPr>
        <p:spPr/>
        <p:txBody>
          <a:bodyPr/>
          <a:lstStyle/>
          <a:p>
            <a:r>
              <a:rPr lang="en-US" dirty="0"/>
              <a:t>Additional Azure services</a:t>
            </a:r>
          </a:p>
        </p:txBody>
      </p:sp>
      <p:sp>
        <p:nvSpPr>
          <p:cNvPr id="427" name="TextBox 426"/>
          <p:cNvSpPr txBox="1"/>
          <p:nvPr/>
        </p:nvSpPr>
        <p:spPr>
          <a:xfrm>
            <a:off x="4137472" y="1389816"/>
            <a:ext cx="7927528" cy="5157822"/>
          </a:xfrm>
          <a:prstGeom prst="rect">
            <a:avLst/>
          </a:prstGeom>
          <a:noFill/>
        </p:spPr>
        <p:txBody>
          <a:bodyPr wrap="square" rtlCol="0">
            <a:spAutoFit/>
          </a:bodyPr>
          <a:lstStyle/>
          <a:p>
            <a:pPr marL="114295" defTabSz="914363">
              <a:spcBef>
                <a:spcPts val="1667"/>
              </a:spcBef>
            </a:pPr>
            <a:r>
              <a:rPr lang="en-US" sz="2000" dirty="0">
                <a:solidFill>
                  <a:srgbClr val="3C3D3E"/>
                </a:solidFill>
                <a:latin typeface="Segoe UI Light"/>
                <a:ea typeface="Segoe UI" panose="020B0502040204020203" pitchFamily="34" charset="0"/>
                <a:cs typeface="Segoe UI" panose="020B0502040204020203" pitchFamily="34" charset="0"/>
              </a:rPr>
              <a:t>Configure additional Azure services to meet web app requirements</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Use Automation to automate processes using runbooks or automate configuration management using Desired State Configuration</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Use Search to populate and search against data using a simple REST API or .NET SDK</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Service Bus is a third-party communication mechanism that ensures information is delivered even if the two parties are never both online at the same time or aren't available at the exact same time</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Azure CDN caches dynamic and static content used by any app at strategically placed locations to provide maximum bandwidth for delivering content</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Quickly build and consume APIs with API App in the cloud using the language of your choice, including ASP.NET, Java, PHP, Node.js, and Python</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Use a Hadoop distribution to process unstructured, semi-structured, or structured data from web clickstreams, social media, server logs, devices and sensors, and more</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Use Azure Queue to store large numbers of messages that can be accessed from anywhere in the world via authenticated calls using HTTP or HTTPS</a:t>
            </a:r>
          </a:p>
        </p:txBody>
      </p:sp>
    </p:spTree>
    <p:extLst>
      <p:ext uri="{BB962C8B-B14F-4D97-AF65-F5344CB8AC3E}">
        <p14:creationId xmlns:p14="http://schemas.microsoft.com/office/powerpoint/2010/main" val="42490420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Analytics and BI</a:t>
            </a:r>
          </a:p>
        </p:txBody>
      </p:sp>
      <p:sp>
        <p:nvSpPr>
          <p:cNvPr id="396" name="TextBox 395"/>
          <p:cNvSpPr txBox="1"/>
          <p:nvPr/>
        </p:nvSpPr>
        <p:spPr>
          <a:xfrm>
            <a:off x="3817428" y="1389816"/>
            <a:ext cx="7882515" cy="5709255"/>
          </a:xfrm>
          <a:prstGeom prst="rect">
            <a:avLst/>
          </a:prstGeom>
          <a:noFill/>
        </p:spPr>
        <p:txBody>
          <a:bodyPr wrap="square" rtlCol="0">
            <a:spAutoFit/>
          </a:bodyPr>
          <a:lstStyle/>
          <a:p>
            <a:pPr marL="114295" defTabSz="914363">
              <a:spcBef>
                <a:spcPts val="2083"/>
              </a:spcBef>
            </a:pPr>
            <a:r>
              <a:rPr lang="en-US" sz="2000" dirty="0">
                <a:solidFill>
                  <a:srgbClr val="3C3D3E"/>
                </a:solidFill>
                <a:latin typeface="Segoe UI Light"/>
                <a:ea typeface="Segoe UI" panose="020B0502040204020203" pitchFamily="34" charset="0"/>
                <a:cs typeface="Segoe UI" panose="020B0502040204020203" pitchFamily="34" charset="0"/>
              </a:rPr>
              <a:t>Multiple tools are available for analyzing web app data</a:t>
            </a:r>
          </a:p>
          <a:p>
            <a:pPr marL="380985" lvl="1" defTabSz="914363">
              <a:spcBef>
                <a:spcPts val="2083"/>
              </a:spcBef>
            </a:pPr>
            <a:r>
              <a:rPr lang="en-US" sz="1500" dirty="0">
                <a:solidFill>
                  <a:srgbClr val="0072C6"/>
                </a:solidFill>
                <a:latin typeface="Segoe UI"/>
                <a:ea typeface="Segoe UI" panose="020B0502040204020203" pitchFamily="34" charset="0"/>
                <a:cs typeface="Segoe UI" panose="020B0502040204020203" pitchFamily="34" charset="0"/>
              </a:rPr>
              <a:t>Machine Learning uses computers to run predictive models that learn from existing data in order to forecast future behaviors, outcomes, and trends</a:t>
            </a:r>
          </a:p>
          <a:p>
            <a:pPr marL="380985" lvl="1" defTabSz="914363">
              <a:spcBef>
                <a:spcPts val="2083"/>
              </a:spcBef>
            </a:pPr>
            <a:r>
              <a:rPr lang="en-US" sz="1500" dirty="0">
                <a:solidFill>
                  <a:srgbClr val="0072C6"/>
                </a:solidFill>
                <a:latin typeface="Segoe UI"/>
                <a:ea typeface="Segoe UI" panose="020B0502040204020203" pitchFamily="34" charset="0"/>
                <a:cs typeface="Segoe UI" panose="020B0502040204020203" pitchFamily="34" charset="0"/>
              </a:rPr>
              <a:t>Stream Analytics allows real-time analytic computations on data streaming from devices, sensors, websites, social media, apps, infrastructure systems, and more</a:t>
            </a:r>
          </a:p>
          <a:p>
            <a:pPr marL="380985" lvl="1" defTabSz="914363">
              <a:spcBef>
                <a:spcPts val="2083"/>
              </a:spcBef>
            </a:pPr>
            <a:r>
              <a:rPr lang="en-US" sz="1500" dirty="0">
                <a:solidFill>
                  <a:srgbClr val="0072C6"/>
                </a:solidFill>
                <a:latin typeface="Segoe UI"/>
                <a:ea typeface="Segoe UI" panose="020B0502040204020203" pitchFamily="34" charset="0"/>
                <a:cs typeface="Segoe UI" panose="020B0502040204020203" pitchFamily="34" charset="0"/>
              </a:rPr>
              <a:t>Data Lake Analytics allows you to write queries to transform data and extract insights instead of deploying, configuring, and tuning hardware</a:t>
            </a:r>
          </a:p>
          <a:p>
            <a:pPr marL="114295" defTabSz="914363">
              <a:spcBef>
                <a:spcPts val="2083"/>
              </a:spcBef>
            </a:pPr>
            <a:r>
              <a:rPr lang="en-US" sz="2000" dirty="0">
                <a:solidFill>
                  <a:srgbClr val="3C3D3E"/>
                </a:solidFill>
                <a:latin typeface="Segoe UI Light"/>
                <a:ea typeface="Segoe UI" panose="020B0502040204020203" pitchFamily="34" charset="0"/>
                <a:cs typeface="Segoe UI" panose="020B0502040204020203" pitchFamily="34" charset="0"/>
              </a:rPr>
              <a:t>Different tools let you visualize data with meaningful insights</a:t>
            </a:r>
          </a:p>
          <a:p>
            <a:pPr marL="380985" lvl="2" defTabSz="914363">
              <a:spcBef>
                <a:spcPts val="2083"/>
              </a:spcBef>
            </a:pPr>
            <a:r>
              <a:rPr lang="en-US" sz="1500" dirty="0">
                <a:solidFill>
                  <a:srgbClr val="0072C6"/>
                </a:solidFill>
                <a:latin typeface="Segoe UI"/>
                <a:ea typeface="Segoe UI" panose="020B0502040204020203" pitchFamily="34" charset="0"/>
                <a:cs typeface="Segoe UI" panose="020B0502040204020203" pitchFamily="34" charset="0"/>
              </a:rPr>
              <a:t>Major building blocks of Power BI are: dashboards, reports, and data sets that integrate with your app to deliver rich, interactive reports and real-time dashboards to users</a:t>
            </a:r>
          </a:p>
          <a:p>
            <a:pPr marL="380985" lvl="2" defTabSz="914363">
              <a:spcBef>
                <a:spcPts val="2083"/>
              </a:spcBef>
            </a:pPr>
            <a:r>
              <a:rPr lang="en-US" sz="1500" dirty="0">
                <a:solidFill>
                  <a:srgbClr val="0072C6"/>
                </a:solidFill>
                <a:latin typeface="Segoe UI"/>
                <a:ea typeface="Segoe UI" panose="020B0502040204020203" pitchFamily="34" charset="0"/>
                <a:cs typeface="Segoe UI" panose="020B0502040204020203" pitchFamily="34" charset="0"/>
              </a:rPr>
              <a:t>Power BI also allows you to embed data visuals inside your app</a:t>
            </a:r>
          </a:p>
          <a:p>
            <a:pPr marL="380985" lvl="2" defTabSz="914363">
              <a:spcBef>
                <a:spcPts val="2083"/>
              </a:spcBef>
            </a:pPr>
            <a:r>
              <a:rPr lang="en-US" sz="1500" dirty="0">
                <a:solidFill>
                  <a:srgbClr val="0072C6"/>
                </a:solidFill>
                <a:latin typeface="Segoe UI"/>
                <a:ea typeface="Segoe UI" panose="020B0502040204020203" pitchFamily="34" charset="0"/>
                <a:cs typeface="Segoe UI" panose="020B0502040204020203" pitchFamily="34" charset="0"/>
              </a:rPr>
              <a:t>Azure supports various third-party tools to get actionable and interactive visualizations, including Tableau and Qlik</a:t>
            </a:r>
          </a:p>
          <a:p>
            <a:pPr marL="114295" defTabSz="914363">
              <a:spcBef>
                <a:spcPts val="2083"/>
              </a:spcBef>
            </a:pPr>
            <a:endParaRPr lang="en-US" sz="2000" dirty="0">
              <a:solidFill>
                <a:srgbClr val="3C3D3E"/>
              </a:solidFill>
              <a:latin typeface="Segoe UI Light"/>
              <a:ea typeface="Segoe UI" panose="020B0502040204020203" pitchFamily="34" charset="0"/>
              <a:cs typeface="Segoe UI" panose="020B0502040204020203" pitchFamily="34" charset="0"/>
            </a:endParaRPr>
          </a:p>
        </p:txBody>
      </p:sp>
      <p:grpSp>
        <p:nvGrpSpPr>
          <p:cNvPr id="176" name="Group 175"/>
          <p:cNvGrpSpPr/>
          <p:nvPr/>
        </p:nvGrpSpPr>
        <p:grpSpPr>
          <a:xfrm>
            <a:off x="575205" y="1396351"/>
            <a:ext cx="2615611" cy="2603545"/>
            <a:chOff x="749972" y="1665030"/>
            <a:chExt cx="3136228" cy="3121761"/>
          </a:xfrm>
        </p:grpSpPr>
        <p:grpSp>
          <p:nvGrpSpPr>
            <p:cNvPr id="177" name="Group 176"/>
            <p:cNvGrpSpPr/>
            <p:nvPr/>
          </p:nvGrpSpPr>
          <p:grpSpPr>
            <a:xfrm>
              <a:off x="749972" y="1665030"/>
              <a:ext cx="3136228" cy="3121761"/>
              <a:chOff x="10160543" y="-2229615"/>
              <a:chExt cx="2507793" cy="2496225"/>
            </a:xfrm>
          </p:grpSpPr>
          <p:sp>
            <p:nvSpPr>
              <p:cNvPr id="184" name="Rectangle 183"/>
              <p:cNvSpPr/>
              <p:nvPr/>
            </p:nvSpPr>
            <p:spPr>
              <a:xfrm>
                <a:off x="10160543" y="-1851095"/>
                <a:ext cx="2507793" cy="21177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500" dirty="0">
                  <a:solidFill>
                    <a:srgbClr val="FFFFFF"/>
                  </a:solidFill>
                  <a:latin typeface="Segoe UI"/>
                </a:endParaRPr>
              </a:p>
            </p:txBody>
          </p:sp>
          <p:sp>
            <p:nvSpPr>
              <p:cNvPr id="185" name="Rectangle 184"/>
              <p:cNvSpPr/>
              <p:nvPr/>
            </p:nvSpPr>
            <p:spPr>
              <a:xfrm>
                <a:off x="10160543" y="-2229615"/>
                <a:ext cx="2507793" cy="38263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667" dirty="0">
                    <a:solidFill>
                      <a:srgbClr val="FFFFFF"/>
                    </a:solidFill>
                    <a:latin typeface="Segoe UI"/>
                  </a:rPr>
                  <a:t>Analysis &amp; BI</a:t>
                </a:r>
              </a:p>
            </p:txBody>
          </p:sp>
          <p:grpSp>
            <p:nvGrpSpPr>
              <p:cNvPr id="186" name="Group 16"/>
              <p:cNvGrpSpPr>
                <a:grpSpLocks noChangeAspect="1"/>
              </p:cNvGrpSpPr>
              <p:nvPr/>
            </p:nvGrpSpPr>
            <p:grpSpPr bwMode="auto">
              <a:xfrm>
                <a:off x="10396359" y="-94094"/>
                <a:ext cx="911400" cy="179116"/>
                <a:chOff x="6612" y="3929"/>
                <a:chExt cx="1786" cy="351"/>
              </a:xfrm>
            </p:grpSpPr>
            <p:sp>
              <p:nvSpPr>
                <p:cNvPr id="214" name="Freeform 17"/>
                <p:cNvSpPr>
                  <a:spLocks/>
                </p:cNvSpPr>
                <p:nvPr/>
              </p:nvSpPr>
              <p:spPr bwMode="auto">
                <a:xfrm>
                  <a:off x="6612" y="4063"/>
                  <a:ext cx="67" cy="72"/>
                </a:xfrm>
                <a:custGeom>
                  <a:avLst/>
                  <a:gdLst>
                    <a:gd name="T0" fmla="*/ 0 w 104"/>
                    <a:gd name="T1" fmla="*/ 47 h 111"/>
                    <a:gd name="T2" fmla="*/ 41 w 104"/>
                    <a:gd name="T3" fmla="*/ 47 h 111"/>
                    <a:gd name="T4" fmla="*/ 44 w 104"/>
                    <a:gd name="T5" fmla="*/ 43 h 111"/>
                    <a:gd name="T6" fmla="*/ 44 w 104"/>
                    <a:gd name="T7" fmla="*/ 5 h 111"/>
                    <a:gd name="T8" fmla="*/ 49 w 104"/>
                    <a:gd name="T9" fmla="*/ 0 h 111"/>
                    <a:gd name="T10" fmla="*/ 60 w 104"/>
                    <a:gd name="T11" fmla="*/ 11 h 111"/>
                    <a:gd name="T12" fmla="*/ 60 w 104"/>
                    <a:gd name="T13" fmla="*/ 43 h 111"/>
                    <a:gd name="T14" fmla="*/ 64 w 104"/>
                    <a:gd name="T15" fmla="*/ 48 h 111"/>
                    <a:gd name="T16" fmla="*/ 99 w 104"/>
                    <a:gd name="T17" fmla="*/ 47 h 111"/>
                    <a:gd name="T18" fmla="*/ 104 w 104"/>
                    <a:gd name="T19" fmla="*/ 52 h 111"/>
                    <a:gd name="T20" fmla="*/ 94 w 104"/>
                    <a:gd name="T21" fmla="*/ 62 h 111"/>
                    <a:gd name="T22" fmla="*/ 66 w 104"/>
                    <a:gd name="T23" fmla="*/ 62 h 111"/>
                    <a:gd name="T24" fmla="*/ 60 w 104"/>
                    <a:gd name="T25" fmla="*/ 68 h 111"/>
                    <a:gd name="T26" fmla="*/ 60 w 104"/>
                    <a:gd name="T27" fmla="*/ 106 h 111"/>
                    <a:gd name="T28" fmla="*/ 55 w 104"/>
                    <a:gd name="T29" fmla="*/ 111 h 111"/>
                    <a:gd name="T30" fmla="*/ 44 w 104"/>
                    <a:gd name="T31" fmla="*/ 100 h 111"/>
                    <a:gd name="T32" fmla="*/ 44 w 104"/>
                    <a:gd name="T33" fmla="*/ 67 h 111"/>
                    <a:gd name="T34" fmla="*/ 40 w 104"/>
                    <a:gd name="T35" fmla="*/ 63 h 111"/>
                    <a:gd name="T36" fmla="*/ 0 w 104"/>
                    <a:gd name="T37" fmla="*/ 63 h 111"/>
                    <a:gd name="T38" fmla="*/ 0 w 104"/>
                    <a:gd name="T39" fmla="*/ 4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111">
                      <a:moveTo>
                        <a:pt x="0" y="47"/>
                      </a:moveTo>
                      <a:cubicBezTo>
                        <a:pt x="14" y="48"/>
                        <a:pt x="27" y="47"/>
                        <a:pt x="41" y="47"/>
                      </a:cubicBezTo>
                      <a:cubicBezTo>
                        <a:pt x="44" y="48"/>
                        <a:pt x="44" y="45"/>
                        <a:pt x="44" y="43"/>
                      </a:cubicBezTo>
                      <a:cubicBezTo>
                        <a:pt x="44" y="31"/>
                        <a:pt x="44" y="18"/>
                        <a:pt x="44" y="5"/>
                      </a:cubicBezTo>
                      <a:cubicBezTo>
                        <a:pt x="44" y="1"/>
                        <a:pt x="45" y="0"/>
                        <a:pt x="49" y="0"/>
                      </a:cubicBezTo>
                      <a:cubicBezTo>
                        <a:pt x="60" y="0"/>
                        <a:pt x="60" y="0"/>
                        <a:pt x="60" y="11"/>
                      </a:cubicBezTo>
                      <a:cubicBezTo>
                        <a:pt x="60" y="22"/>
                        <a:pt x="60" y="32"/>
                        <a:pt x="60" y="43"/>
                      </a:cubicBezTo>
                      <a:cubicBezTo>
                        <a:pt x="60" y="46"/>
                        <a:pt x="61" y="48"/>
                        <a:pt x="64" y="48"/>
                      </a:cubicBezTo>
                      <a:cubicBezTo>
                        <a:pt x="76" y="47"/>
                        <a:pt x="87" y="48"/>
                        <a:pt x="99" y="47"/>
                      </a:cubicBezTo>
                      <a:cubicBezTo>
                        <a:pt x="103" y="47"/>
                        <a:pt x="104" y="48"/>
                        <a:pt x="104" y="52"/>
                      </a:cubicBezTo>
                      <a:cubicBezTo>
                        <a:pt x="104" y="62"/>
                        <a:pt x="104" y="62"/>
                        <a:pt x="94" y="62"/>
                      </a:cubicBezTo>
                      <a:cubicBezTo>
                        <a:pt x="85" y="62"/>
                        <a:pt x="75" y="63"/>
                        <a:pt x="66" y="62"/>
                      </a:cubicBezTo>
                      <a:cubicBezTo>
                        <a:pt x="61" y="62"/>
                        <a:pt x="59" y="64"/>
                        <a:pt x="60" y="68"/>
                      </a:cubicBezTo>
                      <a:cubicBezTo>
                        <a:pt x="60" y="81"/>
                        <a:pt x="60" y="94"/>
                        <a:pt x="60" y="106"/>
                      </a:cubicBezTo>
                      <a:cubicBezTo>
                        <a:pt x="60" y="110"/>
                        <a:pt x="59" y="111"/>
                        <a:pt x="55" y="111"/>
                      </a:cubicBezTo>
                      <a:cubicBezTo>
                        <a:pt x="44" y="111"/>
                        <a:pt x="44" y="111"/>
                        <a:pt x="44" y="100"/>
                      </a:cubicBezTo>
                      <a:cubicBezTo>
                        <a:pt x="44" y="89"/>
                        <a:pt x="44" y="78"/>
                        <a:pt x="44" y="67"/>
                      </a:cubicBezTo>
                      <a:cubicBezTo>
                        <a:pt x="44" y="64"/>
                        <a:pt x="44" y="63"/>
                        <a:pt x="40" y="63"/>
                      </a:cubicBezTo>
                      <a:cubicBezTo>
                        <a:pt x="27" y="63"/>
                        <a:pt x="13" y="63"/>
                        <a:pt x="0" y="63"/>
                      </a:cubicBezTo>
                      <a:cubicBezTo>
                        <a:pt x="0" y="58"/>
                        <a:pt x="0" y="53"/>
                        <a:pt x="0"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15" name="Freeform 18"/>
                <p:cNvSpPr>
                  <a:spLocks/>
                </p:cNvSpPr>
                <p:nvPr/>
              </p:nvSpPr>
              <p:spPr bwMode="auto">
                <a:xfrm>
                  <a:off x="6750" y="3929"/>
                  <a:ext cx="68" cy="73"/>
                </a:xfrm>
                <a:custGeom>
                  <a:avLst/>
                  <a:gdLst>
                    <a:gd name="T0" fmla="*/ 61 w 105"/>
                    <a:gd name="T1" fmla="*/ 0 h 112"/>
                    <a:gd name="T2" fmla="*/ 61 w 105"/>
                    <a:gd name="T3" fmla="*/ 45 h 112"/>
                    <a:gd name="T4" fmla="*/ 65 w 105"/>
                    <a:gd name="T5" fmla="*/ 49 h 112"/>
                    <a:gd name="T6" fmla="*/ 100 w 105"/>
                    <a:gd name="T7" fmla="*/ 48 h 112"/>
                    <a:gd name="T8" fmla="*/ 105 w 105"/>
                    <a:gd name="T9" fmla="*/ 53 h 112"/>
                    <a:gd name="T10" fmla="*/ 95 w 105"/>
                    <a:gd name="T11" fmla="*/ 63 h 112"/>
                    <a:gd name="T12" fmla="*/ 65 w 105"/>
                    <a:gd name="T13" fmla="*/ 63 h 112"/>
                    <a:gd name="T14" fmla="*/ 61 w 105"/>
                    <a:gd name="T15" fmla="*/ 67 h 112"/>
                    <a:gd name="T16" fmla="*/ 61 w 105"/>
                    <a:gd name="T17" fmla="*/ 107 h 112"/>
                    <a:gd name="T18" fmla="*/ 57 w 105"/>
                    <a:gd name="T19" fmla="*/ 112 h 112"/>
                    <a:gd name="T20" fmla="*/ 45 w 105"/>
                    <a:gd name="T21" fmla="*/ 100 h 112"/>
                    <a:gd name="T22" fmla="*/ 45 w 105"/>
                    <a:gd name="T23" fmla="*/ 69 h 112"/>
                    <a:gd name="T24" fmla="*/ 39 w 105"/>
                    <a:gd name="T25" fmla="*/ 63 h 112"/>
                    <a:gd name="T26" fmla="*/ 5 w 105"/>
                    <a:gd name="T27" fmla="*/ 63 h 112"/>
                    <a:gd name="T28" fmla="*/ 1 w 105"/>
                    <a:gd name="T29" fmla="*/ 59 h 112"/>
                    <a:gd name="T30" fmla="*/ 11 w 105"/>
                    <a:gd name="T31" fmla="*/ 49 h 112"/>
                    <a:gd name="T32" fmla="*/ 41 w 105"/>
                    <a:gd name="T33" fmla="*/ 49 h 112"/>
                    <a:gd name="T34" fmla="*/ 45 w 105"/>
                    <a:gd name="T35" fmla="*/ 44 h 112"/>
                    <a:gd name="T36" fmla="*/ 45 w 105"/>
                    <a:gd name="T37" fmla="*/ 0 h 112"/>
                    <a:gd name="T38" fmla="*/ 61 w 105"/>
                    <a:gd name="T3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5" h="112">
                      <a:moveTo>
                        <a:pt x="61" y="0"/>
                      </a:moveTo>
                      <a:cubicBezTo>
                        <a:pt x="61" y="15"/>
                        <a:pt x="61" y="30"/>
                        <a:pt x="61" y="45"/>
                      </a:cubicBezTo>
                      <a:cubicBezTo>
                        <a:pt x="61" y="48"/>
                        <a:pt x="62" y="49"/>
                        <a:pt x="65" y="49"/>
                      </a:cubicBezTo>
                      <a:cubicBezTo>
                        <a:pt x="77" y="48"/>
                        <a:pt x="88" y="49"/>
                        <a:pt x="100" y="48"/>
                      </a:cubicBezTo>
                      <a:cubicBezTo>
                        <a:pt x="104" y="48"/>
                        <a:pt x="105" y="49"/>
                        <a:pt x="105" y="53"/>
                      </a:cubicBezTo>
                      <a:cubicBezTo>
                        <a:pt x="105" y="63"/>
                        <a:pt x="105" y="63"/>
                        <a:pt x="95" y="63"/>
                      </a:cubicBezTo>
                      <a:cubicBezTo>
                        <a:pt x="85" y="63"/>
                        <a:pt x="75" y="63"/>
                        <a:pt x="65" y="63"/>
                      </a:cubicBezTo>
                      <a:cubicBezTo>
                        <a:pt x="62" y="63"/>
                        <a:pt x="61" y="64"/>
                        <a:pt x="61" y="67"/>
                      </a:cubicBezTo>
                      <a:cubicBezTo>
                        <a:pt x="61" y="80"/>
                        <a:pt x="61" y="94"/>
                        <a:pt x="61" y="107"/>
                      </a:cubicBezTo>
                      <a:cubicBezTo>
                        <a:pt x="61" y="111"/>
                        <a:pt x="61" y="112"/>
                        <a:pt x="57" y="112"/>
                      </a:cubicBezTo>
                      <a:cubicBezTo>
                        <a:pt x="45" y="112"/>
                        <a:pt x="45" y="112"/>
                        <a:pt x="45" y="100"/>
                      </a:cubicBezTo>
                      <a:cubicBezTo>
                        <a:pt x="45" y="90"/>
                        <a:pt x="45" y="80"/>
                        <a:pt x="45" y="69"/>
                      </a:cubicBezTo>
                      <a:cubicBezTo>
                        <a:pt x="45" y="63"/>
                        <a:pt x="45" y="63"/>
                        <a:pt x="39" y="63"/>
                      </a:cubicBezTo>
                      <a:cubicBezTo>
                        <a:pt x="27" y="63"/>
                        <a:pt x="16" y="63"/>
                        <a:pt x="5" y="63"/>
                      </a:cubicBezTo>
                      <a:cubicBezTo>
                        <a:pt x="2" y="63"/>
                        <a:pt x="1" y="62"/>
                        <a:pt x="1" y="59"/>
                      </a:cubicBezTo>
                      <a:cubicBezTo>
                        <a:pt x="1" y="49"/>
                        <a:pt x="0" y="49"/>
                        <a:pt x="11" y="49"/>
                      </a:cubicBezTo>
                      <a:cubicBezTo>
                        <a:pt x="21" y="49"/>
                        <a:pt x="31" y="48"/>
                        <a:pt x="41" y="49"/>
                      </a:cubicBezTo>
                      <a:cubicBezTo>
                        <a:pt x="44" y="49"/>
                        <a:pt x="45" y="48"/>
                        <a:pt x="45" y="44"/>
                      </a:cubicBezTo>
                      <a:cubicBezTo>
                        <a:pt x="45" y="29"/>
                        <a:pt x="45" y="14"/>
                        <a:pt x="45" y="0"/>
                      </a:cubicBezTo>
                      <a:cubicBezTo>
                        <a:pt x="50" y="0"/>
                        <a:pt x="56" y="0"/>
                        <a:pt x="6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16" name="Freeform 19"/>
                <p:cNvSpPr>
                  <a:spLocks noEditPoints="1"/>
                </p:cNvSpPr>
                <p:nvPr/>
              </p:nvSpPr>
              <p:spPr bwMode="auto">
                <a:xfrm>
                  <a:off x="7506" y="4013"/>
                  <a:ext cx="107" cy="171"/>
                </a:xfrm>
                <a:custGeom>
                  <a:avLst/>
                  <a:gdLst>
                    <a:gd name="T0" fmla="*/ 156 w 165"/>
                    <a:gd name="T1" fmla="*/ 133 h 264"/>
                    <a:gd name="T2" fmla="*/ 101 w 165"/>
                    <a:gd name="T3" fmla="*/ 85 h 264"/>
                    <a:gd name="T4" fmla="*/ 43 w 165"/>
                    <a:gd name="T5" fmla="*/ 89 h 264"/>
                    <a:gd name="T6" fmla="*/ 38 w 165"/>
                    <a:gd name="T7" fmla="*/ 86 h 264"/>
                    <a:gd name="T8" fmla="*/ 38 w 165"/>
                    <a:gd name="T9" fmla="*/ 4 h 264"/>
                    <a:gd name="T10" fmla="*/ 34 w 165"/>
                    <a:gd name="T11" fmla="*/ 0 h 264"/>
                    <a:gd name="T12" fmla="*/ 4 w 165"/>
                    <a:gd name="T13" fmla="*/ 0 h 264"/>
                    <a:gd name="T14" fmla="*/ 0 w 165"/>
                    <a:gd name="T15" fmla="*/ 4 h 264"/>
                    <a:gd name="T16" fmla="*/ 1 w 165"/>
                    <a:gd name="T17" fmla="*/ 22 h 264"/>
                    <a:gd name="T18" fmla="*/ 1 w 165"/>
                    <a:gd name="T19" fmla="*/ 124 h 264"/>
                    <a:gd name="T20" fmla="*/ 1 w 165"/>
                    <a:gd name="T21" fmla="*/ 124 h 264"/>
                    <a:gd name="T22" fmla="*/ 1 w 165"/>
                    <a:gd name="T23" fmla="*/ 242 h 264"/>
                    <a:gd name="T24" fmla="*/ 2 w 165"/>
                    <a:gd name="T25" fmla="*/ 247 h 264"/>
                    <a:gd name="T26" fmla="*/ 4 w 165"/>
                    <a:gd name="T27" fmla="*/ 250 h 264"/>
                    <a:gd name="T28" fmla="*/ 97 w 165"/>
                    <a:gd name="T29" fmla="*/ 257 h 264"/>
                    <a:gd name="T30" fmla="*/ 158 w 165"/>
                    <a:gd name="T31" fmla="*/ 205 h 264"/>
                    <a:gd name="T32" fmla="*/ 156 w 165"/>
                    <a:gd name="T33" fmla="*/ 133 h 264"/>
                    <a:gd name="T34" fmla="*/ 120 w 165"/>
                    <a:gd name="T35" fmla="*/ 196 h 264"/>
                    <a:gd name="T36" fmla="*/ 81 w 165"/>
                    <a:gd name="T37" fmla="*/ 226 h 264"/>
                    <a:gd name="T38" fmla="*/ 41 w 165"/>
                    <a:gd name="T39" fmla="*/ 222 h 264"/>
                    <a:gd name="T40" fmla="*/ 38 w 165"/>
                    <a:gd name="T41" fmla="*/ 216 h 264"/>
                    <a:gd name="T42" fmla="*/ 38 w 165"/>
                    <a:gd name="T43" fmla="*/ 173 h 264"/>
                    <a:gd name="T44" fmla="*/ 38 w 165"/>
                    <a:gd name="T45" fmla="*/ 129 h 264"/>
                    <a:gd name="T46" fmla="*/ 40 w 165"/>
                    <a:gd name="T47" fmla="*/ 125 h 264"/>
                    <a:gd name="T48" fmla="*/ 88 w 165"/>
                    <a:gd name="T49" fmla="*/ 118 h 264"/>
                    <a:gd name="T50" fmla="*/ 123 w 165"/>
                    <a:gd name="T51" fmla="*/ 159 h 264"/>
                    <a:gd name="T52" fmla="*/ 120 w 165"/>
                    <a:gd name="T53" fmla="*/ 196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5" h="264">
                      <a:moveTo>
                        <a:pt x="156" y="133"/>
                      </a:moveTo>
                      <a:cubicBezTo>
                        <a:pt x="147" y="107"/>
                        <a:pt x="128" y="91"/>
                        <a:pt x="101" y="85"/>
                      </a:cubicBezTo>
                      <a:cubicBezTo>
                        <a:pt x="81" y="80"/>
                        <a:pt x="62" y="83"/>
                        <a:pt x="43" y="89"/>
                      </a:cubicBezTo>
                      <a:cubicBezTo>
                        <a:pt x="38" y="91"/>
                        <a:pt x="38" y="91"/>
                        <a:pt x="38" y="86"/>
                      </a:cubicBezTo>
                      <a:cubicBezTo>
                        <a:pt x="38" y="58"/>
                        <a:pt x="38" y="31"/>
                        <a:pt x="38" y="4"/>
                      </a:cubicBezTo>
                      <a:cubicBezTo>
                        <a:pt x="38" y="1"/>
                        <a:pt x="37" y="0"/>
                        <a:pt x="34" y="0"/>
                      </a:cubicBezTo>
                      <a:cubicBezTo>
                        <a:pt x="24" y="0"/>
                        <a:pt x="14" y="0"/>
                        <a:pt x="4" y="0"/>
                      </a:cubicBezTo>
                      <a:cubicBezTo>
                        <a:pt x="1" y="0"/>
                        <a:pt x="0" y="1"/>
                        <a:pt x="0" y="4"/>
                      </a:cubicBezTo>
                      <a:cubicBezTo>
                        <a:pt x="1" y="10"/>
                        <a:pt x="1" y="16"/>
                        <a:pt x="1" y="22"/>
                      </a:cubicBezTo>
                      <a:cubicBezTo>
                        <a:pt x="1" y="56"/>
                        <a:pt x="1" y="90"/>
                        <a:pt x="1" y="124"/>
                      </a:cubicBezTo>
                      <a:cubicBezTo>
                        <a:pt x="1" y="124"/>
                        <a:pt x="1" y="124"/>
                        <a:pt x="1" y="124"/>
                      </a:cubicBezTo>
                      <a:cubicBezTo>
                        <a:pt x="1" y="163"/>
                        <a:pt x="1" y="203"/>
                        <a:pt x="1" y="242"/>
                      </a:cubicBezTo>
                      <a:cubicBezTo>
                        <a:pt x="1" y="244"/>
                        <a:pt x="2" y="245"/>
                        <a:pt x="2" y="247"/>
                      </a:cubicBezTo>
                      <a:cubicBezTo>
                        <a:pt x="2" y="249"/>
                        <a:pt x="3" y="249"/>
                        <a:pt x="4" y="250"/>
                      </a:cubicBezTo>
                      <a:cubicBezTo>
                        <a:pt x="35" y="260"/>
                        <a:pt x="66" y="264"/>
                        <a:pt x="97" y="257"/>
                      </a:cubicBezTo>
                      <a:cubicBezTo>
                        <a:pt x="127" y="251"/>
                        <a:pt x="148" y="234"/>
                        <a:pt x="158" y="205"/>
                      </a:cubicBezTo>
                      <a:cubicBezTo>
                        <a:pt x="165" y="181"/>
                        <a:pt x="165" y="157"/>
                        <a:pt x="156" y="133"/>
                      </a:cubicBezTo>
                      <a:close/>
                      <a:moveTo>
                        <a:pt x="120" y="196"/>
                      </a:moveTo>
                      <a:cubicBezTo>
                        <a:pt x="113" y="214"/>
                        <a:pt x="99" y="223"/>
                        <a:pt x="81" y="226"/>
                      </a:cubicBezTo>
                      <a:cubicBezTo>
                        <a:pt x="67" y="228"/>
                        <a:pt x="54" y="226"/>
                        <a:pt x="41" y="222"/>
                      </a:cubicBezTo>
                      <a:cubicBezTo>
                        <a:pt x="38" y="221"/>
                        <a:pt x="38" y="219"/>
                        <a:pt x="38" y="216"/>
                      </a:cubicBezTo>
                      <a:cubicBezTo>
                        <a:pt x="38" y="202"/>
                        <a:pt x="38" y="187"/>
                        <a:pt x="38" y="173"/>
                      </a:cubicBezTo>
                      <a:cubicBezTo>
                        <a:pt x="38" y="158"/>
                        <a:pt x="38" y="144"/>
                        <a:pt x="38" y="129"/>
                      </a:cubicBezTo>
                      <a:cubicBezTo>
                        <a:pt x="38" y="127"/>
                        <a:pt x="37" y="126"/>
                        <a:pt x="40" y="125"/>
                      </a:cubicBezTo>
                      <a:cubicBezTo>
                        <a:pt x="55" y="118"/>
                        <a:pt x="71" y="114"/>
                        <a:pt x="88" y="118"/>
                      </a:cubicBezTo>
                      <a:cubicBezTo>
                        <a:pt x="109" y="124"/>
                        <a:pt x="119" y="139"/>
                        <a:pt x="123" y="159"/>
                      </a:cubicBezTo>
                      <a:cubicBezTo>
                        <a:pt x="125" y="172"/>
                        <a:pt x="124" y="184"/>
                        <a:pt x="120" y="1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17" name="Freeform 20"/>
                <p:cNvSpPr>
                  <a:spLocks noEditPoints="1"/>
                </p:cNvSpPr>
                <p:nvPr/>
              </p:nvSpPr>
              <p:spPr bwMode="auto">
                <a:xfrm>
                  <a:off x="7285" y="4065"/>
                  <a:ext cx="107" cy="117"/>
                </a:xfrm>
                <a:custGeom>
                  <a:avLst/>
                  <a:gdLst>
                    <a:gd name="T0" fmla="*/ 162 w 165"/>
                    <a:gd name="T1" fmla="*/ 1 h 180"/>
                    <a:gd name="T2" fmla="*/ 130 w 165"/>
                    <a:gd name="T3" fmla="*/ 1 h 180"/>
                    <a:gd name="T4" fmla="*/ 127 w 165"/>
                    <a:gd name="T5" fmla="*/ 3 h 180"/>
                    <a:gd name="T6" fmla="*/ 127 w 165"/>
                    <a:gd name="T7" fmla="*/ 12 h 180"/>
                    <a:gd name="T8" fmla="*/ 76 w 165"/>
                    <a:gd name="T9" fmla="*/ 2 h 180"/>
                    <a:gd name="T10" fmla="*/ 13 w 165"/>
                    <a:gd name="T11" fmla="*/ 42 h 180"/>
                    <a:gd name="T12" fmla="*/ 3 w 165"/>
                    <a:gd name="T13" fmla="*/ 107 h 180"/>
                    <a:gd name="T14" fmla="*/ 41 w 165"/>
                    <a:gd name="T15" fmla="*/ 166 h 180"/>
                    <a:gd name="T16" fmla="*/ 93 w 165"/>
                    <a:gd name="T17" fmla="*/ 179 h 180"/>
                    <a:gd name="T18" fmla="*/ 159 w 165"/>
                    <a:gd name="T19" fmla="*/ 170 h 180"/>
                    <a:gd name="T20" fmla="*/ 164 w 165"/>
                    <a:gd name="T21" fmla="*/ 164 h 180"/>
                    <a:gd name="T22" fmla="*/ 164 w 165"/>
                    <a:gd name="T23" fmla="*/ 141 h 180"/>
                    <a:gd name="T24" fmla="*/ 164 w 165"/>
                    <a:gd name="T25" fmla="*/ 76 h 180"/>
                    <a:gd name="T26" fmla="*/ 164 w 165"/>
                    <a:gd name="T27" fmla="*/ 4 h 180"/>
                    <a:gd name="T28" fmla="*/ 162 w 165"/>
                    <a:gd name="T29" fmla="*/ 1 h 180"/>
                    <a:gd name="T30" fmla="*/ 127 w 165"/>
                    <a:gd name="T31" fmla="*/ 94 h 180"/>
                    <a:gd name="T32" fmla="*/ 127 w 165"/>
                    <a:gd name="T33" fmla="*/ 94 h 180"/>
                    <a:gd name="T34" fmla="*/ 127 w 165"/>
                    <a:gd name="T35" fmla="*/ 138 h 180"/>
                    <a:gd name="T36" fmla="*/ 123 w 165"/>
                    <a:gd name="T37" fmla="*/ 142 h 180"/>
                    <a:gd name="T38" fmla="*/ 82 w 165"/>
                    <a:gd name="T39" fmla="*/ 144 h 180"/>
                    <a:gd name="T40" fmla="*/ 42 w 165"/>
                    <a:gd name="T41" fmla="*/ 98 h 180"/>
                    <a:gd name="T42" fmla="*/ 44 w 165"/>
                    <a:gd name="T43" fmla="*/ 70 h 180"/>
                    <a:gd name="T44" fmla="*/ 97 w 165"/>
                    <a:gd name="T45" fmla="*/ 36 h 180"/>
                    <a:gd name="T46" fmla="*/ 124 w 165"/>
                    <a:gd name="T47" fmla="*/ 45 h 180"/>
                    <a:gd name="T48" fmla="*/ 128 w 165"/>
                    <a:gd name="T49" fmla="*/ 51 h 180"/>
                    <a:gd name="T50" fmla="*/ 127 w 165"/>
                    <a:gd name="T51" fmla="*/ 9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80">
                      <a:moveTo>
                        <a:pt x="162" y="1"/>
                      </a:moveTo>
                      <a:cubicBezTo>
                        <a:pt x="151" y="1"/>
                        <a:pt x="141" y="1"/>
                        <a:pt x="130" y="1"/>
                      </a:cubicBezTo>
                      <a:cubicBezTo>
                        <a:pt x="128" y="1"/>
                        <a:pt x="127" y="1"/>
                        <a:pt x="127" y="3"/>
                      </a:cubicBezTo>
                      <a:cubicBezTo>
                        <a:pt x="128" y="6"/>
                        <a:pt x="127" y="9"/>
                        <a:pt x="127" y="12"/>
                      </a:cubicBezTo>
                      <a:cubicBezTo>
                        <a:pt x="99" y="1"/>
                        <a:pt x="96" y="0"/>
                        <a:pt x="76" y="2"/>
                      </a:cubicBezTo>
                      <a:cubicBezTo>
                        <a:pt x="48" y="4"/>
                        <a:pt x="27" y="17"/>
                        <a:pt x="13" y="42"/>
                      </a:cubicBezTo>
                      <a:cubicBezTo>
                        <a:pt x="3" y="62"/>
                        <a:pt x="0" y="84"/>
                        <a:pt x="3" y="107"/>
                      </a:cubicBezTo>
                      <a:cubicBezTo>
                        <a:pt x="7" y="132"/>
                        <a:pt x="18" y="153"/>
                        <a:pt x="41" y="166"/>
                      </a:cubicBezTo>
                      <a:cubicBezTo>
                        <a:pt x="57" y="175"/>
                        <a:pt x="74" y="179"/>
                        <a:pt x="93" y="179"/>
                      </a:cubicBezTo>
                      <a:cubicBezTo>
                        <a:pt x="116" y="180"/>
                        <a:pt x="138" y="177"/>
                        <a:pt x="159" y="170"/>
                      </a:cubicBezTo>
                      <a:cubicBezTo>
                        <a:pt x="163" y="169"/>
                        <a:pt x="164" y="167"/>
                        <a:pt x="164" y="164"/>
                      </a:cubicBezTo>
                      <a:cubicBezTo>
                        <a:pt x="163" y="156"/>
                        <a:pt x="164" y="148"/>
                        <a:pt x="164" y="141"/>
                      </a:cubicBezTo>
                      <a:cubicBezTo>
                        <a:pt x="164" y="119"/>
                        <a:pt x="164" y="98"/>
                        <a:pt x="164" y="76"/>
                      </a:cubicBezTo>
                      <a:cubicBezTo>
                        <a:pt x="164" y="52"/>
                        <a:pt x="164" y="28"/>
                        <a:pt x="164" y="4"/>
                      </a:cubicBezTo>
                      <a:cubicBezTo>
                        <a:pt x="164" y="2"/>
                        <a:pt x="165" y="1"/>
                        <a:pt x="162" y="1"/>
                      </a:cubicBezTo>
                      <a:close/>
                      <a:moveTo>
                        <a:pt x="127" y="94"/>
                      </a:moveTo>
                      <a:cubicBezTo>
                        <a:pt x="127" y="94"/>
                        <a:pt x="127" y="94"/>
                        <a:pt x="127" y="94"/>
                      </a:cubicBezTo>
                      <a:cubicBezTo>
                        <a:pt x="127" y="109"/>
                        <a:pt x="127" y="123"/>
                        <a:pt x="127" y="138"/>
                      </a:cubicBezTo>
                      <a:cubicBezTo>
                        <a:pt x="127" y="140"/>
                        <a:pt x="126" y="142"/>
                        <a:pt x="123" y="142"/>
                      </a:cubicBezTo>
                      <a:cubicBezTo>
                        <a:pt x="110" y="145"/>
                        <a:pt x="96" y="147"/>
                        <a:pt x="82" y="144"/>
                      </a:cubicBezTo>
                      <a:cubicBezTo>
                        <a:pt x="58" y="140"/>
                        <a:pt x="43" y="123"/>
                        <a:pt x="42" y="98"/>
                      </a:cubicBezTo>
                      <a:cubicBezTo>
                        <a:pt x="41" y="89"/>
                        <a:pt x="41" y="79"/>
                        <a:pt x="44" y="70"/>
                      </a:cubicBezTo>
                      <a:cubicBezTo>
                        <a:pt x="52" y="45"/>
                        <a:pt x="73" y="34"/>
                        <a:pt x="97" y="36"/>
                      </a:cubicBezTo>
                      <a:cubicBezTo>
                        <a:pt x="107" y="37"/>
                        <a:pt x="116" y="40"/>
                        <a:pt x="124" y="45"/>
                      </a:cubicBezTo>
                      <a:cubicBezTo>
                        <a:pt x="126" y="47"/>
                        <a:pt x="128" y="48"/>
                        <a:pt x="128" y="51"/>
                      </a:cubicBezTo>
                      <a:cubicBezTo>
                        <a:pt x="127" y="66"/>
                        <a:pt x="127" y="80"/>
                        <a:pt x="127"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18" name="Freeform 21"/>
                <p:cNvSpPr>
                  <a:spLocks noEditPoints="1"/>
                </p:cNvSpPr>
                <p:nvPr/>
              </p:nvSpPr>
              <p:spPr bwMode="auto">
                <a:xfrm>
                  <a:off x="8040" y="4065"/>
                  <a:ext cx="107" cy="120"/>
                </a:xfrm>
                <a:custGeom>
                  <a:avLst/>
                  <a:gdLst>
                    <a:gd name="T0" fmla="*/ 160 w 164"/>
                    <a:gd name="T1" fmla="*/ 2 h 185"/>
                    <a:gd name="T2" fmla="*/ 139 w 164"/>
                    <a:gd name="T3" fmla="*/ 2 h 185"/>
                    <a:gd name="T4" fmla="*/ 127 w 164"/>
                    <a:gd name="T5" fmla="*/ 2 h 185"/>
                    <a:gd name="T6" fmla="*/ 126 w 164"/>
                    <a:gd name="T7" fmla="*/ 14 h 185"/>
                    <a:gd name="T8" fmla="*/ 75 w 164"/>
                    <a:gd name="T9" fmla="*/ 3 h 185"/>
                    <a:gd name="T10" fmla="*/ 12 w 164"/>
                    <a:gd name="T11" fmla="*/ 44 h 185"/>
                    <a:gd name="T12" fmla="*/ 3 w 164"/>
                    <a:gd name="T13" fmla="*/ 107 h 185"/>
                    <a:gd name="T14" fmla="*/ 60 w 164"/>
                    <a:gd name="T15" fmla="*/ 176 h 185"/>
                    <a:gd name="T16" fmla="*/ 159 w 164"/>
                    <a:gd name="T17" fmla="*/ 171 h 185"/>
                    <a:gd name="T18" fmla="*/ 163 w 164"/>
                    <a:gd name="T19" fmla="*/ 165 h 185"/>
                    <a:gd name="T20" fmla="*/ 164 w 164"/>
                    <a:gd name="T21" fmla="*/ 77 h 185"/>
                    <a:gd name="T22" fmla="*/ 164 w 164"/>
                    <a:gd name="T23" fmla="*/ 5 h 185"/>
                    <a:gd name="T24" fmla="*/ 160 w 164"/>
                    <a:gd name="T25" fmla="*/ 2 h 185"/>
                    <a:gd name="T26" fmla="*/ 127 w 164"/>
                    <a:gd name="T27" fmla="*/ 95 h 185"/>
                    <a:gd name="T28" fmla="*/ 126 w 164"/>
                    <a:gd name="T29" fmla="*/ 95 h 185"/>
                    <a:gd name="T30" fmla="*/ 126 w 164"/>
                    <a:gd name="T31" fmla="*/ 139 h 185"/>
                    <a:gd name="T32" fmla="*/ 123 w 164"/>
                    <a:gd name="T33" fmla="*/ 143 h 185"/>
                    <a:gd name="T34" fmla="*/ 81 w 164"/>
                    <a:gd name="T35" fmla="*/ 145 h 185"/>
                    <a:gd name="T36" fmla="*/ 41 w 164"/>
                    <a:gd name="T37" fmla="*/ 101 h 185"/>
                    <a:gd name="T38" fmla="*/ 43 w 164"/>
                    <a:gd name="T39" fmla="*/ 73 h 185"/>
                    <a:gd name="T40" fmla="*/ 96 w 164"/>
                    <a:gd name="T41" fmla="*/ 37 h 185"/>
                    <a:gd name="T42" fmla="*/ 123 w 164"/>
                    <a:gd name="T43" fmla="*/ 46 h 185"/>
                    <a:gd name="T44" fmla="*/ 127 w 164"/>
                    <a:gd name="T45" fmla="*/ 52 h 185"/>
                    <a:gd name="T46" fmla="*/ 127 w 164"/>
                    <a:gd name="T47" fmla="*/ 9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4" h="185">
                      <a:moveTo>
                        <a:pt x="160" y="2"/>
                      </a:moveTo>
                      <a:cubicBezTo>
                        <a:pt x="153" y="2"/>
                        <a:pt x="146" y="2"/>
                        <a:pt x="139" y="2"/>
                      </a:cubicBezTo>
                      <a:cubicBezTo>
                        <a:pt x="135" y="2"/>
                        <a:pt x="130" y="0"/>
                        <a:pt x="127" y="2"/>
                      </a:cubicBezTo>
                      <a:cubicBezTo>
                        <a:pt x="125" y="4"/>
                        <a:pt x="127" y="9"/>
                        <a:pt x="126" y="14"/>
                      </a:cubicBezTo>
                      <a:cubicBezTo>
                        <a:pt x="110" y="4"/>
                        <a:pt x="93" y="1"/>
                        <a:pt x="75" y="3"/>
                      </a:cubicBezTo>
                      <a:cubicBezTo>
                        <a:pt x="47" y="6"/>
                        <a:pt x="25" y="19"/>
                        <a:pt x="12" y="44"/>
                      </a:cubicBezTo>
                      <a:cubicBezTo>
                        <a:pt x="2" y="64"/>
                        <a:pt x="0" y="85"/>
                        <a:pt x="3" y="107"/>
                      </a:cubicBezTo>
                      <a:cubicBezTo>
                        <a:pt x="6" y="141"/>
                        <a:pt x="27" y="166"/>
                        <a:pt x="60" y="176"/>
                      </a:cubicBezTo>
                      <a:cubicBezTo>
                        <a:pt x="94" y="185"/>
                        <a:pt x="127" y="181"/>
                        <a:pt x="159" y="171"/>
                      </a:cubicBezTo>
                      <a:cubicBezTo>
                        <a:pt x="162" y="170"/>
                        <a:pt x="163" y="168"/>
                        <a:pt x="163" y="165"/>
                      </a:cubicBezTo>
                      <a:cubicBezTo>
                        <a:pt x="163" y="135"/>
                        <a:pt x="163" y="106"/>
                        <a:pt x="164" y="77"/>
                      </a:cubicBezTo>
                      <a:cubicBezTo>
                        <a:pt x="164" y="53"/>
                        <a:pt x="164" y="29"/>
                        <a:pt x="164" y="5"/>
                      </a:cubicBezTo>
                      <a:cubicBezTo>
                        <a:pt x="164" y="2"/>
                        <a:pt x="163" y="2"/>
                        <a:pt x="160" y="2"/>
                      </a:cubicBezTo>
                      <a:close/>
                      <a:moveTo>
                        <a:pt x="127" y="95"/>
                      </a:moveTo>
                      <a:cubicBezTo>
                        <a:pt x="126" y="95"/>
                        <a:pt x="126" y="95"/>
                        <a:pt x="126" y="95"/>
                      </a:cubicBezTo>
                      <a:cubicBezTo>
                        <a:pt x="126" y="110"/>
                        <a:pt x="126" y="124"/>
                        <a:pt x="126" y="139"/>
                      </a:cubicBezTo>
                      <a:cubicBezTo>
                        <a:pt x="126" y="141"/>
                        <a:pt x="126" y="143"/>
                        <a:pt x="123" y="143"/>
                      </a:cubicBezTo>
                      <a:cubicBezTo>
                        <a:pt x="109" y="146"/>
                        <a:pt x="95" y="148"/>
                        <a:pt x="81" y="145"/>
                      </a:cubicBezTo>
                      <a:cubicBezTo>
                        <a:pt x="57" y="141"/>
                        <a:pt x="44" y="125"/>
                        <a:pt x="41" y="101"/>
                      </a:cubicBezTo>
                      <a:cubicBezTo>
                        <a:pt x="40" y="92"/>
                        <a:pt x="40" y="82"/>
                        <a:pt x="43" y="73"/>
                      </a:cubicBezTo>
                      <a:cubicBezTo>
                        <a:pt x="50" y="46"/>
                        <a:pt x="72" y="35"/>
                        <a:pt x="96" y="37"/>
                      </a:cubicBezTo>
                      <a:cubicBezTo>
                        <a:pt x="106" y="37"/>
                        <a:pt x="115" y="41"/>
                        <a:pt x="123" y="46"/>
                      </a:cubicBezTo>
                      <a:cubicBezTo>
                        <a:pt x="126" y="48"/>
                        <a:pt x="127" y="49"/>
                        <a:pt x="127" y="52"/>
                      </a:cubicBezTo>
                      <a:cubicBezTo>
                        <a:pt x="127" y="67"/>
                        <a:pt x="127" y="81"/>
                        <a:pt x="127"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19" name="Freeform 22"/>
                <p:cNvSpPr>
                  <a:spLocks noEditPoints="1"/>
                </p:cNvSpPr>
                <p:nvPr/>
              </p:nvSpPr>
              <p:spPr bwMode="auto">
                <a:xfrm>
                  <a:off x="7838" y="4065"/>
                  <a:ext cx="108" cy="119"/>
                </a:xfrm>
                <a:custGeom>
                  <a:avLst/>
                  <a:gdLst>
                    <a:gd name="T0" fmla="*/ 165 w 166"/>
                    <a:gd name="T1" fmla="*/ 75 h 182"/>
                    <a:gd name="T2" fmla="*/ 95 w 166"/>
                    <a:gd name="T3" fmla="*/ 2 h 182"/>
                    <a:gd name="T4" fmla="*/ 21 w 166"/>
                    <a:gd name="T5" fmla="*/ 31 h 182"/>
                    <a:gd name="T6" fmla="*/ 1 w 166"/>
                    <a:gd name="T7" fmla="*/ 97 h 182"/>
                    <a:gd name="T8" fmla="*/ 35 w 166"/>
                    <a:gd name="T9" fmla="*/ 164 h 182"/>
                    <a:gd name="T10" fmla="*/ 88 w 166"/>
                    <a:gd name="T11" fmla="*/ 181 h 182"/>
                    <a:gd name="T12" fmla="*/ 153 w 166"/>
                    <a:gd name="T13" fmla="*/ 169 h 182"/>
                    <a:gd name="T14" fmla="*/ 156 w 166"/>
                    <a:gd name="T15" fmla="*/ 166 h 182"/>
                    <a:gd name="T16" fmla="*/ 156 w 166"/>
                    <a:gd name="T17" fmla="*/ 133 h 182"/>
                    <a:gd name="T18" fmla="*/ 154 w 166"/>
                    <a:gd name="T19" fmla="*/ 134 h 182"/>
                    <a:gd name="T20" fmla="*/ 85 w 166"/>
                    <a:gd name="T21" fmla="*/ 146 h 182"/>
                    <a:gd name="T22" fmla="*/ 40 w 166"/>
                    <a:gd name="T23" fmla="*/ 102 h 182"/>
                    <a:gd name="T24" fmla="*/ 44 w 166"/>
                    <a:gd name="T25" fmla="*/ 98 h 182"/>
                    <a:gd name="T26" fmla="*/ 76 w 166"/>
                    <a:gd name="T27" fmla="*/ 98 h 182"/>
                    <a:gd name="T28" fmla="*/ 161 w 166"/>
                    <a:gd name="T29" fmla="*/ 98 h 182"/>
                    <a:gd name="T30" fmla="*/ 166 w 166"/>
                    <a:gd name="T31" fmla="*/ 94 h 182"/>
                    <a:gd name="T32" fmla="*/ 165 w 166"/>
                    <a:gd name="T33" fmla="*/ 75 h 182"/>
                    <a:gd name="T34" fmla="*/ 123 w 166"/>
                    <a:gd name="T35" fmla="*/ 71 h 182"/>
                    <a:gd name="T36" fmla="*/ 42 w 166"/>
                    <a:gd name="T37" fmla="*/ 71 h 182"/>
                    <a:gd name="T38" fmla="*/ 92 w 166"/>
                    <a:gd name="T39" fmla="*/ 36 h 182"/>
                    <a:gd name="T40" fmla="*/ 125 w 166"/>
                    <a:gd name="T41" fmla="*/ 68 h 182"/>
                    <a:gd name="T42" fmla="*/ 123 w 166"/>
                    <a:gd name="T43" fmla="*/ 7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6" h="182">
                      <a:moveTo>
                        <a:pt x="165" y="75"/>
                      </a:moveTo>
                      <a:cubicBezTo>
                        <a:pt x="160" y="37"/>
                        <a:pt x="137" y="6"/>
                        <a:pt x="95" y="2"/>
                      </a:cubicBezTo>
                      <a:cubicBezTo>
                        <a:pt x="66" y="0"/>
                        <a:pt x="40" y="7"/>
                        <a:pt x="21" y="31"/>
                      </a:cubicBezTo>
                      <a:cubicBezTo>
                        <a:pt x="5" y="50"/>
                        <a:pt x="0" y="73"/>
                        <a:pt x="1" y="97"/>
                      </a:cubicBezTo>
                      <a:cubicBezTo>
                        <a:pt x="2" y="125"/>
                        <a:pt x="13" y="148"/>
                        <a:pt x="35" y="164"/>
                      </a:cubicBezTo>
                      <a:cubicBezTo>
                        <a:pt x="51" y="175"/>
                        <a:pt x="69" y="179"/>
                        <a:pt x="88" y="181"/>
                      </a:cubicBezTo>
                      <a:cubicBezTo>
                        <a:pt x="111" y="182"/>
                        <a:pt x="133" y="179"/>
                        <a:pt x="153" y="169"/>
                      </a:cubicBezTo>
                      <a:cubicBezTo>
                        <a:pt x="155" y="168"/>
                        <a:pt x="156" y="168"/>
                        <a:pt x="156" y="166"/>
                      </a:cubicBezTo>
                      <a:cubicBezTo>
                        <a:pt x="156" y="155"/>
                        <a:pt x="156" y="144"/>
                        <a:pt x="156" y="133"/>
                      </a:cubicBezTo>
                      <a:cubicBezTo>
                        <a:pt x="155" y="133"/>
                        <a:pt x="155" y="133"/>
                        <a:pt x="154" y="134"/>
                      </a:cubicBezTo>
                      <a:cubicBezTo>
                        <a:pt x="132" y="145"/>
                        <a:pt x="109" y="148"/>
                        <a:pt x="85" y="146"/>
                      </a:cubicBezTo>
                      <a:cubicBezTo>
                        <a:pt x="60" y="144"/>
                        <a:pt x="43" y="127"/>
                        <a:pt x="40" y="102"/>
                      </a:cubicBezTo>
                      <a:cubicBezTo>
                        <a:pt x="40" y="98"/>
                        <a:pt x="41" y="98"/>
                        <a:pt x="44" y="98"/>
                      </a:cubicBezTo>
                      <a:cubicBezTo>
                        <a:pt x="55" y="98"/>
                        <a:pt x="65" y="98"/>
                        <a:pt x="76" y="98"/>
                      </a:cubicBezTo>
                      <a:cubicBezTo>
                        <a:pt x="104" y="98"/>
                        <a:pt x="133" y="98"/>
                        <a:pt x="161" y="98"/>
                      </a:cubicBezTo>
                      <a:cubicBezTo>
                        <a:pt x="164" y="98"/>
                        <a:pt x="166" y="98"/>
                        <a:pt x="166" y="94"/>
                      </a:cubicBezTo>
                      <a:cubicBezTo>
                        <a:pt x="166" y="88"/>
                        <a:pt x="166" y="82"/>
                        <a:pt x="165" y="75"/>
                      </a:cubicBezTo>
                      <a:close/>
                      <a:moveTo>
                        <a:pt x="123" y="71"/>
                      </a:moveTo>
                      <a:cubicBezTo>
                        <a:pt x="96" y="71"/>
                        <a:pt x="69" y="71"/>
                        <a:pt x="42" y="71"/>
                      </a:cubicBezTo>
                      <a:cubicBezTo>
                        <a:pt x="47" y="50"/>
                        <a:pt x="70" y="34"/>
                        <a:pt x="92" y="36"/>
                      </a:cubicBezTo>
                      <a:cubicBezTo>
                        <a:pt x="112" y="38"/>
                        <a:pt x="123" y="48"/>
                        <a:pt x="125" y="68"/>
                      </a:cubicBezTo>
                      <a:cubicBezTo>
                        <a:pt x="125" y="70"/>
                        <a:pt x="126" y="71"/>
                        <a:pt x="123"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20" name="Freeform 23"/>
                <p:cNvSpPr>
                  <a:spLocks/>
                </p:cNvSpPr>
                <p:nvPr/>
              </p:nvSpPr>
              <p:spPr bwMode="auto">
                <a:xfrm>
                  <a:off x="7045" y="4020"/>
                  <a:ext cx="152" cy="163"/>
                </a:xfrm>
                <a:custGeom>
                  <a:avLst/>
                  <a:gdLst>
                    <a:gd name="T0" fmla="*/ 99 w 235"/>
                    <a:gd name="T1" fmla="*/ 195 h 251"/>
                    <a:gd name="T2" fmla="*/ 99 w 235"/>
                    <a:gd name="T3" fmla="*/ 143 h 251"/>
                    <a:gd name="T4" fmla="*/ 94 w 235"/>
                    <a:gd name="T5" fmla="*/ 138 h 251"/>
                    <a:gd name="T6" fmla="*/ 6 w 235"/>
                    <a:gd name="T7" fmla="*/ 139 h 251"/>
                    <a:gd name="T8" fmla="*/ 1 w 235"/>
                    <a:gd name="T9" fmla="*/ 134 h 251"/>
                    <a:gd name="T10" fmla="*/ 1 w 235"/>
                    <a:gd name="T11" fmla="*/ 108 h 251"/>
                    <a:gd name="T12" fmla="*/ 5 w 235"/>
                    <a:gd name="T13" fmla="*/ 104 h 251"/>
                    <a:gd name="T14" fmla="*/ 94 w 235"/>
                    <a:gd name="T15" fmla="*/ 105 h 251"/>
                    <a:gd name="T16" fmla="*/ 99 w 235"/>
                    <a:gd name="T17" fmla="*/ 99 h 251"/>
                    <a:gd name="T18" fmla="*/ 99 w 235"/>
                    <a:gd name="T19" fmla="*/ 6 h 251"/>
                    <a:gd name="T20" fmla="*/ 104 w 235"/>
                    <a:gd name="T21" fmla="*/ 1 h 251"/>
                    <a:gd name="T22" fmla="*/ 131 w 235"/>
                    <a:gd name="T23" fmla="*/ 1 h 251"/>
                    <a:gd name="T24" fmla="*/ 136 w 235"/>
                    <a:gd name="T25" fmla="*/ 6 h 251"/>
                    <a:gd name="T26" fmla="*/ 136 w 235"/>
                    <a:gd name="T27" fmla="*/ 99 h 251"/>
                    <a:gd name="T28" fmla="*/ 141 w 235"/>
                    <a:gd name="T29" fmla="*/ 105 h 251"/>
                    <a:gd name="T30" fmla="*/ 230 w 235"/>
                    <a:gd name="T31" fmla="*/ 104 h 251"/>
                    <a:gd name="T32" fmla="*/ 235 w 235"/>
                    <a:gd name="T33" fmla="*/ 109 h 251"/>
                    <a:gd name="T34" fmla="*/ 235 w 235"/>
                    <a:gd name="T35" fmla="*/ 134 h 251"/>
                    <a:gd name="T36" fmla="*/ 230 w 235"/>
                    <a:gd name="T37" fmla="*/ 139 h 251"/>
                    <a:gd name="T38" fmla="*/ 141 w 235"/>
                    <a:gd name="T39" fmla="*/ 138 h 251"/>
                    <a:gd name="T40" fmla="*/ 136 w 235"/>
                    <a:gd name="T41" fmla="*/ 144 h 251"/>
                    <a:gd name="T42" fmla="*/ 136 w 235"/>
                    <a:gd name="T43" fmla="*/ 246 h 251"/>
                    <a:gd name="T44" fmla="*/ 131 w 235"/>
                    <a:gd name="T45" fmla="*/ 251 h 251"/>
                    <a:gd name="T46" fmla="*/ 104 w 235"/>
                    <a:gd name="T47" fmla="*/ 251 h 251"/>
                    <a:gd name="T48" fmla="*/ 99 w 235"/>
                    <a:gd name="T49" fmla="*/ 246 h 251"/>
                    <a:gd name="T50" fmla="*/ 99 w 235"/>
                    <a:gd name="T51" fmla="*/ 195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5" h="251">
                      <a:moveTo>
                        <a:pt x="99" y="195"/>
                      </a:moveTo>
                      <a:cubicBezTo>
                        <a:pt x="99" y="178"/>
                        <a:pt x="99" y="160"/>
                        <a:pt x="99" y="143"/>
                      </a:cubicBezTo>
                      <a:cubicBezTo>
                        <a:pt x="99" y="140"/>
                        <a:pt x="98" y="138"/>
                        <a:pt x="94" y="138"/>
                      </a:cubicBezTo>
                      <a:cubicBezTo>
                        <a:pt x="65" y="139"/>
                        <a:pt x="35" y="138"/>
                        <a:pt x="6" y="139"/>
                      </a:cubicBezTo>
                      <a:cubicBezTo>
                        <a:pt x="2" y="139"/>
                        <a:pt x="0" y="138"/>
                        <a:pt x="1" y="134"/>
                      </a:cubicBezTo>
                      <a:cubicBezTo>
                        <a:pt x="1" y="125"/>
                        <a:pt x="1" y="117"/>
                        <a:pt x="1" y="108"/>
                      </a:cubicBezTo>
                      <a:cubicBezTo>
                        <a:pt x="1" y="105"/>
                        <a:pt x="2" y="104"/>
                        <a:pt x="5" y="104"/>
                      </a:cubicBezTo>
                      <a:cubicBezTo>
                        <a:pt x="34" y="104"/>
                        <a:pt x="64" y="104"/>
                        <a:pt x="94" y="105"/>
                      </a:cubicBezTo>
                      <a:cubicBezTo>
                        <a:pt x="98" y="105"/>
                        <a:pt x="99" y="104"/>
                        <a:pt x="99" y="99"/>
                      </a:cubicBezTo>
                      <a:cubicBezTo>
                        <a:pt x="99" y="68"/>
                        <a:pt x="99" y="37"/>
                        <a:pt x="99" y="6"/>
                      </a:cubicBezTo>
                      <a:cubicBezTo>
                        <a:pt x="99" y="2"/>
                        <a:pt x="100" y="0"/>
                        <a:pt x="104" y="1"/>
                      </a:cubicBezTo>
                      <a:cubicBezTo>
                        <a:pt x="113" y="1"/>
                        <a:pt x="122" y="1"/>
                        <a:pt x="131" y="1"/>
                      </a:cubicBezTo>
                      <a:cubicBezTo>
                        <a:pt x="135" y="0"/>
                        <a:pt x="136" y="2"/>
                        <a:pt x="136" y="6"/>
                      </a:cubicBezTo>
                      <a:cubicBezTo>
                        <a:pt x="136" y="37"/>
                        <a:pt x="136" y="68"/>
                        <a:pt x="136" y="99"/>
                      </a:cubicBezTo>
                      <a:cubicBezTo>
                        <a:pt x="136" y="104"/>
                        <a:pt x="137" y="105"/>
                        <a:pt x="141" y="105"/>
                      </a:cubicBezTo>
                      <a:cubicBezTo>
                        <a:pt x="171" y="104"/>
                        <a:pt x="200" y="104"/>
                        <a:pt x="230" y="104"/>
                      </a:cubicBezTo>
                      <a:cubicBezTo>
                        <a:pt x="234" y="104"/>
                        <a:pt x="235" y="105"/>
                        <a:pt x="235" y="109"/>
                      </a:cubicBezTo>
                      <a:cubicBezTo>
                        <a:pt x="234" y="117"/>
                        <a:pt x="234" y="126"/>
                        <a:pt x="235" y="134"/>
                      </a:cubicBezTo>
                      <a:cubicBezTo>
                        <a:pt x="235" y="138"/>
                        <a:pt x="233" y="139"/>
                        <a:pt x="230" y="139"/>
                      </a:cubicBezTo>
                      <a:cubicBezTo>
                        <a:pt x="200" y="139"/>
                        <a:pt x="171" y="139"/>
                        <a:pt x="141" y="138"/>
                      </a:cubicBezTo>
                      <a:cubicBezTo>
                        <a:pt x="137" y="138"/>
                        <a:pt x="136" y="140"/>
                        <a:pt x="136" y="144"/>
                      </a:cubicBezTo>
                      <a:cubicBezTo>
                        <a:pt x="136" y="178"/>
                        <a:pt x="136" y="212"/>
                        <a:pt x="136" y="246"/>
                      </a:cubicBezTo>
                      <a:cubicBezTo>
                        <a:pt x="136" y="250"/>
                        <a:pt x="135" y="251"/>
                        <a:pt x="131" y="251"/>
                      </a:cubicBezTo>
                      <a:cubicBezTo>
                        <a:pt x="122" y="251"/>
                        <a:pt x="113" y="251"/>
                        <a:pt x="104" y="251"/>
                      </a:cubicBezTo>
                      <a:cubicBezTo>
                        <a:pt x="100" y="251"/>
                        <a:pt x="99" y="250"/>
                        <a:pt x="99" y="246"/>
                      </a:cubicBezTo>
                      <a:cubicBezTo>
                        <a:pt x="99" y="229"/>
                        <a:pt x="99" y="212"/>
                        <a:pt x="99"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21" name="Freeform 24"/>
                <p:cNvSpPr>
                  <a:spLocks/>
                </p:cNvSpPr>
                <p:nvPr/>
              </p:nvSpPr>
              <p:spPr bwMode="auto">
                <a:xfrm>
                  <a:off x="8246" y="4069"/>
                  <a:ext cx="99" cy="115"/>
                </a:xfrm>
                <a:custGeom>
                  <a:avLst/>
                  <a:gdLst>
                    <a:gd name="T0" fmla="*/ 1 w 152"/>
                    <a:gd name="T1" fmla="*/ 61 h 177"/>
                    <a:gd name="T2" fmla="*/ 0 w 152"/>
                    <a:gd name="T3" fmla="*/ 4 h 177"/>
                    <a:gd name="T4" fmla="*/ 5 w 152"/>
                    <a:gd name="T5" fmla="*/ 0 h 177"/>
                    <a:gd name="T6" fmla="*/ 33 w 152"/>
                    <a:gd name="T7" fmla="*/ 0 h 177"/>
                    <a:gd name="T8" fmla="*/ 38 w 152"/>
                    <a:gd name="T9" fmla="*/ 5 h 177"/>
                    <a:gd name="T10" fmla="*/ 38 w 152"/>
                    <a:gd name="T11" fmla="*/ 109 h 177"/>
                    <a:gd name="T12" fmla="*/ 80 w 152"/>
                    <a:gd name="T13" fmla="*/ 146 h 177"/>
                    <a:gd name="T14" fmla="*/ 88 w 152"/>
                    <a:gd name="T15" fmla="*/ 145 h 177"/>
                    <a:gd name="T16" fmla="*/ 115 w 152"/>
                    <a:gd name="T17" fmla="*/ 110 h 177"/>
                    <a:gd name="T18" fmla="*/ 115 w 152"/>
                    <a:gd name="T19" fmla="*/ 5 h 177"/>
                    <a:gd name="T20" fmla="*/ 120 w 152"/>
                    <a:gd name="T21" fmla="*/ 0 h 177"/>
                    <a:gd name="T22" fmla="*/ 148 w 152"/>
                    <a:gd name="T23" fmla="*/ 0 h 177"/>
                    <a:gd name="T24" fmla="*/ 152 w 152"/>
                    <a:gd name="T25" fmla="*/ 4 h 177"/>
                    <a:gd name="T26" fmla="*/ 152 w 152"/>
                    <a:gd name="T27" fmla="*/ 115 h 177"/>
                    <a:gd name="T28" fmla="*/ 116 w 152"/>
                    <a:gd name="T29" fmla="*/ 166 h 177"/>
                    <a:gd name="T30" fmla="*/ 35 w 152"/>
                    <a:gd name="T31" fmla="*/ 166 h 177"/>
                    <a:gd name="T32" fmla="*/ 1 w 152"/>
                    <a:gd name="T33" fmla="*/ 113 h 177"/>
                    <a:gd name="T34" fmla="*/ 1 w 152"/>
                    <a:gd name="T35" fmla="*/ 61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177">
                      <a:moveTo>
                        <a:pt x="1" y="61"/>
                      </a:moveTo>
                      <a:cubicBezTo>
                        <a:pt x="1" y="42"/>
                        <a:pt x="1" y="23"/>
                        <a:pt x="0" y="4"/>
                      </a:cubicBezTo>
                      <a:cubicBezTo>
                        <a:pt x="0" y="1"/>
                        <a:pt x="1" y="0"/>
                        <a:pt x="5" y="0"/>
                      </a:cubicBezTo>
                      <a:cubicBezTo>
                        <a:pt x="14" y="0"/>
                        <a:pt x="24" y="0"/>
                        <a:pt x="33" y="0"/>
                      </a:cubicBezTo>
                      <a:cubicBezTo>
                        <a:pt x="37" y="0"/>
                        <a:pt x="38" y="1"/>
                        <a:pt x="38" y="5"/>
                      </a:cubicBezTo>
                      <a:cubicBezTo>
                        <a:pt x="38" y="39"/>
                        <a:pt x="38" y="74"/>
                        <a:pt x="38" y="109"/>
                      </a:cubicBezTo>
                      <a:cubicBezTo>
                        <a:pt x="38" y="136"/>
                        <a:pt x="55" y="148"/>
                        <a:pt x="80" y="146"/>
                      </a:cubicBezTo>
                      <a:cubicBezTo>
                        <a:pt x="82" y="146"/>
                        <a:pt x="85" y="146"/>
                        <a:pt x="88" y="145"/>
                      </a:cubicBezTo>
                      <a:cubicBezTo>
                        <a:pt x="105" y="141"/>
                        <a:pt x="115" y="129"/>
                        <a:pt x="115" y="110"/>
                      </a:cubicBezTo>
                      <a:cubicBezTo>
                        <a:pt x="115" y="75"/>
                        <a:pt x="115" y="40"/>
                        <a:pt x="115" y="5"/>
                      </a:cubicBezTo>
                      <a:cubicBezTo>
                        <a:pt x="115" y="1"/>
                        <a:pt x="116" y="0"/>
                        <a:pt x="120" y="0"/>
                      </a:cubicBezTo>
                      <a:cubicBezTo>
                        <a:pt x="129" y="0"/>
                        <a:pt x="139" y="0"/>
                        <a:pt x="148" y="0"/>
                      </a:cubicBezTo>
                      <a:cubicBezTo>
                        <a:pt x="151" y="0"/>
                        <a:pt x="152" y="1"/>
                        <a:pt x="152" y="4"/>
                      </a:cubicBezTo>
                      <a:cubicBezTo>
                        <a:pt x="152" y="41"/>
                        <a:pt x="152" y="78"/>
                        <a:pt x="152" y="115"/>
                      </a:cubicBezTo>
                      <a:cubicBezTo>
                        <a:pt x="152" y="139"/>
                        <a:pt x="139" y="157"/>
                        <a:pt x="116" y="166"/>
                      </a:cubicBezTo>
                      <a:cubicBezTo>
                        <a:pt x="89" y="177"/>
                        <a:pt x="62" y="177"/>
                        <a:pt x="35" y="166"/>
                      </a:cubicBezTo>
                      <a:cubicBezTo>
                        <a:pt x="12" y="156"/>
                        <a:pt x="1" y="138"/>
                        <a:pt x="1" y="113"/>
                      </a:cubicBezTo>
                      <a:cubicBezTo>
                        <a:pt x="0" y="96"/>
                        <a:pt x="1" y="78"/>
                        <a:pt x="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22" name="Freeform 25"/>
                <p:cNvSpPr>
                  <a:spLocks/>
                </p:cNvSpPr>
                <p:nvPr/>
              </p:nvSpPr>
              <p:spPr bwMode="auto">
                <a:xfrm>
                  <a:off x="7711" y="3990"/>
                  <a:ext cx="24" cy="213"/>
                </a:xfrm>
                <a:custGeom>
                  <a:avLst/>
                  <a:gdLst>
                    <a:gd name="T0" fmla="*/ 0 w 37"/>
                    <a:gd name="T1" fmla="*/ 163 h 327"/>
                    <a:gd name="T2" fmla="*/ 0 w 37"/>
                    <a:gd name="T3" fmla="*/ 5 h 327"/>
                    <a:gd name="T4" fmla="*/ 5 w 37"/>
                    <a:gd name="T5" fmla="*/ 0 h 327"/>
                    <a:gd name="T6" fmla="*/ 33 w 37"/>
                    <a:gd name="T7" fmla="*/ 0 h 327"/>
                    <a:gd name="T8" fmla="*/ 36 w 37"/>
                    <a:gd name="T9" fmla="*/ 4 h 327"/>
                    <a:gd name="T10" fmla="*/ 36 w 37"/>
                    <a:gd name="T11" fmla="*/ 54 h 327"/>
                    <a:gd name="T12" fmla="*/ 37 w 37"/>
                    <a:gd name="T13" fmla="*/ 321 h 327"/>
                    <a:gd name="T14" fmla="*/ 31 w 37"/>
                    <a:gd name="T15" fmla="*/ 327 h 327"/>
                    <a:gd name="T16" fmla="*/ 4 w 37"/>
                    <a:gd name="T17" fmla="*/ 327 h 327"/>
                    <a:gd name="T18" fmla="*/ 0 w 37"/>
                    <a:gd name="T19" fmla="*/ 322 h 327"/>
                    <a:gd name="T20" fmla="*/ 0 w 37"/>
                    <a:gd name="T21" fmla="*/ 16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27">
                      <a:moveTo>
                        <a:pt x="0" y="163"/>
                      </a:moveTo>
                      <a:cubicBezTo>
                        <a:pt x="0" y="111"/>
                        <a:pt x="0" y="58"/>
                        <a:pt x="0" y="5"/>
                      </a:cubicBezTo>
                      <a:cubicBezTo>
                        <a:pt x="0" y="1"/>
                        <a:pt x="1" y="0"/>
                        <a:pt x="5" y="0"/>
                      </a:cubicBezTo>
                      <a:cubicBezTo>
                        <a:pt x="14" y="0"/>
                        <a:pt x="23" y="0"/>
                        <a:pt x="33" y="0"/>
                      </a:cubicBezTo>
                      <a:cubicBezTo>
                        <a:pt x="36" y="0"/>
                        <a:pt x="37" y="1"/>
                        <a:pt x="36" y="4"/>
                      </a:cubicBezTo>
                      <a:cubicBezTo>
                        <a:pt x="36" y="20"/>
                        <a:pt x="36" y="37"/>
                        <a:pt x="36" y="54"/>
                      </a:cubicBezTo>
                      <a:cubicBezTo>
                        <a:pt x="36" y="143"/>
                        <a:pt x="36" y="232"/>
                        <a:pt x="37" y="321"/>
                      </a:cubicBezTo>
                      <a:cubicBezTo>
                        <a:pt x="37" y="326"/>
                        <a:pt x="35" y="327"/>
                        <a:pt x="31" y="327"/>
                      </a:cubicBezTo>
                      <a:cubicBezTo>
                        <a:pt x="22" y="327"/>
                        <a:pt x="13" y="327"/>
                        <a:pt x="4" y="327"/>
                      </a:cubicBezTo>
                      <a:cubicBezTo>
                        <a:pt x="1" y="327"/>
                        <a:pt x="0" y="326"/>
                        <a:pt x="0" y="322"/>
                      </a:cubicBezTo>
                      <a:cubicBezTo>
                        <a:pt x="0" y="269"/>
                        <a:pt x="0" y="216"/>
                        <a:pt x="0"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23" name="Freeform 26"/>
                <p:cNvSpPr>
                  <a:spLocks/>
                </p:cNvSpPr>
                <p:nvPr/>
              </p:nvSpPr>
              <p:spPr bwMode="auto">
                <a:xfrm>
                  <a:off x="6728" y="4038"/>
                  <a:ext cx="113" cy="122"/>
                </a:xfrm>
                <a:custGeom>
                  <a:avLst/>
                  <a:gdLst>
                    <a:gd name="T0" fmla="*/ 102 w 175"/>
                    <a:gd name="T1" fmla="*/ 149 h 188"/>
                    <a:gd name="T2" fmla="*/ 102 w 175"/>
                    <a:gd name="T3" fmla="*/ 184 h 188"/>
                    <a:gd name="T4" fmla="*/ 97 w 175"/>
                    <a:gd name="T5" fmla="*/ 188 h 188"/>
                    <a:gd name="T6" fmla="*/ 78 w 175"/>
                    <a:gd name="T7" fmla="*/ 188 h 188"/>
                    <a:gd name="T8" fmla="*/ 73 w 175"/>
                    <a:gd name="T9" fmla="*/ 183 h 188"/>
                    <a:gd name="T10" fmla="*/ 73 w 175"/>
                    <a:gd name="T11" fmla="*/ 114 h 188"/>
                    <a:gd name="T12" fmla="*/ 67 w 175"/>
                    <a:gd name="T13" fmla="*/ 108 h 188"/>
                    <a:gd name="T14" fmla="*/ 5 w 175"/>
                    <a:gd name="T15" fmla="*/ 108 h 188"/>
                    <a:gd name="T16" fmla="*/ 0 w 175"/>
                    <a:gd name="T17" fmla="*/ 103 h 188"/>
                    <a:gd name="T18" fmla="*/ 0 w 175"/>
                    <a:gd name="T19" fmla="*/ 85 h 188"/>
                    <a:gd name="T20" fmla="*/ 4 w 175"/>
                    <a:gd name="T21" fmla="*/ 80 h 188"/>
                    <a:gd name="T22" fmla="*/ 68 w 175"/>
                    <a:gd name="T23" fmla="*/ 80 h 188"/>
                    <a:gd name="T24" fmla="*/ 73 w 175"/>
                    <a:gd name="T25" fmla="*/ 75 h 188"/>
                    <a:gd name="T26" fmla="*/ 73 w 175"/>
                    <a:gd name="T27" fmla="*/ 5 h 188"/>
                    <a:gd name="T28" fmla="*/ 78 w 175"/>
                    <a:gd name="T29" fmla="*/ 1 h 188"/>
                    <a:gd name="T30" fmla="*/ 97 w 175"/>
                    <a:gd name="T31" fmla="*/ 1 h 188"/>
                    <a:gd name="T32" fmla="*/ 102 w 175"/>
                    <a:gd name="T33" fmla="*/ 5 h 188"/>
                    <a:gd name="T34" fmla="*/ 102 w 175"/>
                    <a:gd name="T35" fmla="*/ 75 h 188"/>
                    <a:gd name="T36" fmla="*/ 107 w 175"/>
                    <a:gd name="T37" fmla="*/ 80 h 188"/>
                    <a:gd name="T38" fmla="*/ 170 w 175"/>
                    <a:gd name="T39" fmla="*/ 80 h 188"/>
                    <a:gd name="T40" fmla="*/ 175 w 175"/>
                    <a:gd name="T41" fmla="*/ 85 h 188"/>
                    <a:gd name="T42" fmla="*/ 175 w 175"/>
                    <a:gd name="T43" fmla="*/ 104 h 188"/>
                    <a:gd name="T44" fmla="*/ 170 w 175"/>
                    <a:gd name="T45" fmla="*/ 108 h 188"/>
                    <a:gd name="T46" fmla="*/ 107 w 175"/>
                    <a:gd name="T47" fmla="*/ 108 h 188"/>
                    <a:gd name="T48" fmla="*/ 102 w 175"/>
                    <a:gd name="T49" fmla="*/ 114 h 188"/>
                    <a:gd name="T50" fmla="*/ 102 w 175"/>
                    <a:gd name="T51"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5" h="188">
                      <a:moveTo>
                        <a:pt x="102" y="149"/>
                      </a:moveTo>
                      <a:cubicBezTo>
                        <a:pt x="102" y="160"/>
                        <a:pt x="102" y="172"/>
                        <a:pt x="102" y="184"/>
                      </a:cubicBezTo>
                      <a:cubicBezTo>
                        <a:pt x="102" y="187"/>
                        <a:pt x="101" y="188"/>
                        <a:pt x="97" y="188"/>
                      </a:cubicBezTo>
                      <a:cubicBezTo>
                        <a:pt x="91" y="188"/>
                        <a:pt x="84" y="188"/>
                        <a:pt x="78" y="188"/>
                      </a:cubicBezTo>
                      <a:cubicBezTo>
                        <a:pt x="74" y="188"/>
                        <a:pt x="73" y="187"/>
                        <a:pt x="73" y="183"/>
                      </a:cubicBezTo>
                      <a:cubicBezTo>
                        <a:pt x="73" y="160"/>
                        <a:pt x="73" y="137"/>
                        <a:pt x="73" y="114"/>
                      </a:cubicBezTo>
                      <a:cubicBezTo>
                        <a:pt x="73" y="109"/>
                        <a:pt x="72" y="108"/>
                        <a:pt x="67" y="108"/>
                      </a:cubicBezTo>
                      <a:cubicBezTo>
                        <a:pt x="47" y="108"/>
                        <a:pt x="26" y="108"/>
                        <a:pt x="5" y="108"/>
                      </a:cubicBezTo>
                      <a:cubicBezTo>
                        <a:pt x="1" y="108"/>
                        <a:pt x="0" y="108"/>
                        <a:pt x="0" y="103"/>
                      </a:cubicBezTo>
                      <a:cubicBezTo>
                        <a:pt x="0" y="97"/>
                        <a:pt x="0" y="91"/>
                        <a:pt x="0" y="85"/>
                      </a:cubicBezTo>
                      <a:cubicBezTo>
                        <a:pt x="0" y="81"/>
                        <a:pt x="1" y="80"/>
                        <a:pt x="4" y="80"/>
                      </a:cubicBezTo>
                      <a:cubicBezTo>
                        <a:pt x="25" y="80"/>
                        <a:pt x="46" y="80"/>
                        <a:pt x="68" y="80"/>
                      </a:cubicBezTo>
                      <a:cubicBezTo>
                        <a:pt x="72" y="80"/>
                        <a:pt x="73" y="79"/>
                        <a:pt x="73" y="75"/>
                      </a:cubicBezTo>
                      <a:cubicBezTo>
                        <a:pt x="73" y="52"/>
                        <a:pt x="73" y="29"/>
                        <a:pt x="73" y="5"/>
                      </a:cubicBezTo>
                      <a:cubicBezTo>
                        <a:pt x="73" y="2"/>
                        <a:pt x="74" y="0"/>
                        <a:pt x="78" y="1"/>
                      </a:cubicBezTo>
                      <a:cubicBezTo>
                        <a:pt x="84" y="1"/>
                        <a:pt x="91" y="1"/>
                        <a:pt x="97" y="1"/>
                      </a:cubicBezTo>
                      <a:cubicBezTo>
                        <a:pt x="101" y="0"/>
                        <a:pt x="102" y="2"/>
                        <a:pt x="102" y="5"/>
                      </a:cubicBezTo>
                      <a:cubicBezTo>
                        <a:pt x="102" y="28"/>
                        <a:pt x="102" y="52"/>
                        <a:pt x="102" y="75"/>
                      </a:cubicBezTo>
                      <a:cubicBezTo>
                        <a:pt x="102" y="80"/>
                        <a:pt x="103" y="80"/>
                        <a:pt x="107" y="80"/>
                      </a:cubicBezTo>
                      <a:cubicBezTo>
                        <a:pt x="128" y="80"/>
                        <a:pt x="149" y="80"/>
                        <a:pt x="170" y="80"/>
                      </a:cubicBezTo>
                      <a:cubicBezTo>
                        <a:pt x="174" y="80"/>
                        <a:pt x="175" y="81"/>
                        <a:pt x="175" y="85"/>
                      </a:cubicBezTo>
                      <a:cubicBezTo>
                        <a:pt x="175" y="91"/>
                        <a:pt x="175" y="98"/>
                        <a:pt x="175" y="104"/>
                      </a:cubicBezTo>
                      <a:cubicBezTo>
                        <a:pt x="175" y="108"/>
                        <a:pt x="174" y="108"/>
                        <a:pt x="170" y="108"/>
                      </a:cubicBezTo>
                      <a:cubicBezTo>
                        <a:pt x="149" y="108"/>
                        <a:pt x="128" y="108"/>
                        <a:pt x="107" y="108"/>
                      </a:cubicBezTo>
                      <a:cubicBezTo>
                        <a:pt x="103" y="108"/>
                        <a:pt x="102" y="109"/>
                        <a:pt x="102" y="114"/>
                      </a:cubicBezTo>
                      <a:cubicBezTo>
                        <a:pt x="102" y="125"/>
                        <a:pt x="102" y="137"/>
                        <a:pt x="102" y="1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24" name="Freeform 27"/>
                <p:cNvSpPr>
                  <a:spLocks/>
                </p:cNvSpPr>
                <p:nvPr/>
              </p:nvSpPr>
              <p:spPr bwMode="auto">
                <a:xfrm>
                  <a:off x="6822" y="4128"/>
                  <a:ext cx="103" cy="107"/>
                </a:xfrm>
                <a:custGeom>
                  <a:avLst/>
                  <a:gdLst>
                    <a:gd name="T0" fmla="*/ 66 w 158"/>
                    <a:gd name="T1" fmla="*/ 129 h 165"/>
                    <a:gd name="T2" fmla="*/ 67 w 158"/>
                    <a:gd name="T3" fmla="*/ 97 h 165"/>
                    <a:gd name="T4" fmla="*/ 62 w 158"/>
                    <a:gd name="T5" fmla="*/ 93 h 165"/>
                    <a:gd name="T6" fmla="*/ 5 w 158"/>
                    <a:gd name="T7" fmla="*/ 93 h 165"/>
                    <a:gd name="T8" fmla="*/ 1 w 158"/>
                    <a:gd name="T9" fmla="*/ 89 h 165"/>
                    <a:gd name="T10" fmla="*/ 1 w 158"/>
                    <a:gd name="T11" fmla="*/ 75 h 165"/>
                    <a:gd name="T12" fmla="*/ 5 w 158"/>
                    <a:gd name="T13" fmla="*/ 71 h 165"/>
                    <a:gd name="T14" fmla="*/ 62 w 158"/>
                    <a:gd name="T15" fmla="*/ 71 h 165"/>
                    <a:gd name="T16" fmla="*/ 67 w 158"/>
                    <a:gd name="T17" fmla="*/ 66 h 165"/>
                    <a:gd name="T18" fmla="*/ 66 w 158"/>
                    <a:gd name="T19" fmla="*/ 4 h 165"/>
                    <a:gd name="T20" fmla="*/ 71 w 158"/>
                    <a:gd name="T21" fmla="*/ 0 h 165"/>
                    <a:gd name="T22" fmla="*/ 88 w 158"/>
                    <a:gd name="T23" fmla="*/ 0 h 165"/>
                    <a:gd name="T24" fmla="*/ 92 w 158"/>
                    <a:gd name="T25" fmla="*/ 4 h 165"/>
                    <a:gd name="T26" fmla="*/ 92 w 158"/>
                    <a:gd name="T27" fmla="*/ 66 h 165"/>
                    <a:gd name="T28" fmla="*/ 97 w 158"/>
                    <a:gd name="T29" fmla="*/ 71 h 165"/>
                    <a:gd name="T30" fmla="*/ 153 w 158"/>
                    <a:gd name="T31" fmla="*/ 71 h 165"/>
                    <a:gd name="T32" fmla="*/ 157 w 158"/>
                    <a:gd name="T33" fmla="*/ 76 h 165"/>
                    <a:gd name="T34" fmla="*/ 157 w 158"/>
                    <a:gd name="T35" fmla="*/ 88 h 165"/>
                    <a:gd name="T36" fmla="*/ 153 w 158"/>
                    <a:gd name="T37" fmla="*/ 93 h 165"/>
                    <a:gd name="T38" fmla="*/ 97 w 158"/>
                    <a:gd name="T39" fmla="*/ 93 h 165"/>
                    <a:gd name="T40" fmla="*/ 92 w 158"/>
                    <a:gd name="T41" fmla="*/ 99 h 165"/>
                    <a:gd name="T42" fmla="*/ 92 w 158"/>
                    <a:gd name="T43" fmla="*/ 160 h 165"/>
                    <a:gd name="T44" fmla="*/ 87 w 158"/>
                    <a:gd name="T45" fmla="*/ 165 h 165"/>
                    <a:gd name="T46" fmla="*/ 71 w 158"/>
                    <a:gd name="T47" fmla="*/ 165 h 165"/>
                    <a:gd name="T48" fmla="*/ 66 w 158"/>
                    <a:gd name="T49" fmla="*/ 160 h 165"/>
                    <a:gd name="T50" fmla="*/ 66 w 158"/>
                    <a:gd name="T51" fmla="*/ 12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 h="165">
                      <a:moveTo>
                        <a:pt x="66" y="129"/>
                      </a:moveTo>
                      <a:cubicBezTo>
                        <a:pt x="66" y="118"/>
                        <a:pt x="66" y="108"/>
                        <a:pt x="67" y="97"/>
                      </a:cubicBezTo>
                      <a:cubicBezTo>
                        <a:pt x="67" y="94"/>
                        <a:pt x="66" y="93"/>
                        <a:pt x="62" y="93"/>
                      </a:cubicBezTo>
                      <a:cubicBezTo>
                        <a:pt x="43" y="93"/>
                        <a:pt x="24" y="93"/>
                        <a:pt x="5" y="93"/>
                      </a:cubicBezTo>
                      <a:cubicBezTo>
                        <a:pt x="2" y="93"/>
                        <a:pt x="0" y="92"/>
                        <a:pt x="1" y="89"/>
                      </a:cubicBezTo>
                      <a:cubicBezTo>
                        <a:pt x="1" y="84"/>
                        <a:pt x="1" y="80"/>
                        <a:pt x="1" y="75"/>
                      </a:cubicBezTo>
                      <a:cubicBezTo>
                        <a:pt x="1" y="72"/>
                        <a:pt x="2" y="71"/>
                        <a:pt x="5" y="71"/>
                      </a:cubicBezTo>
                      <a:cubicBezTo>
                        <a:pt x="24" y="71"/>
                        <a:pt x="43" y="71"/>
                        <a:pt x="62" y="71"/>
                      </a:cubicBezTo>
                      <a:cubicBezTo>
                        <a:pt x="66" y="71"/>
                        <a:pt x="67" y="70"/>
                        <a:pt x="67" y="66"/>
                      </a:cubicBezTo>
                      <a:cubicBezTo>
                        <a:pt x="66" y="46"/>
                        <a:pt x="67" y="25"/>
                        <a:pt x="66" y="4"/>
                      </a:cubicBezTo>
                      <a:cubicBezTo>
                        <a:pt x="66" y="1"/>
                        <a:pt x="67" y="0"/>
                        <a:pt x="71" y="0"/>
                      </a:cubicBezTo>
                      <a:cubicBezTo>
                        <a:pt x="77" y="0"/>
                        <a:pt x="82" y="0"/>
                        <a:pt x="88" y="0"/>
                      </a:cubicBezTo>
                      <a:cubicBezTo>
                        <a:pt x="91" y="0"/>
                        <a:pt x="92" y="1"/>
                        <a:pt x="92" y="4"/>
                      </a:cubicBezTo>
                      <a:cubicBezTo>
                        <a:pt x="92" y="24"/>
                        <a:pt x="92" y="45"/>
                        <a:pt x="92" y="66"/>
                      </a:cubicBezTo>
                      <a:cubicBezTo>
                        <a:pt x="92" y="70"/>
                        <a:pt x="93" y="71"/>
                        <a:pt x="97" y="71"/>
                      </a:cubicBezTo>
                      <a:cubicBezTo>
                        <a:pt x="116" y="71"/>
                        <a:pt x="134" y="71"/>
                        <a:pt x="153" y="71"/>
                      </a:cubicBezTo>
                      <a:cubicBezTo>
                        <a:pt x="157" y="71"/>
                        <a:pt x="158" y="72"/>
                        <a:pt x="157" y="76"/>
                      </a:cubicBezTo>
                      <a:cubicBezTo>
                        <a:pt x="157" y="80"/>
                        <a:pt x="157" y="84"/>
                        <a:pt x="157" y="88"/>
                      </a:cubicBezTo>
                      <a:cubicBezTo>
                        <a:pt x="158" y="92"/>
                        <a:pt x="157" y="93"/>
                        <a:pt x="153" y="93"/>
                      </a:cubicBezTo>
                      <a:cubicBezTo>
                        <a:pt x="134" y="93"/>
                        <a:pt x="116" y="93"/>
                        <a:pt x="97" y="93"/>
                      </a:cubicBezTo>
                      <a:cubicBezTo>
                        <a:pt x="93" y="93"/>
                        <a:pt x="92" y="94"/>
                        <a:pt x="92" y="99"/>
                      </a:cubicBezTo>
                      <a:cubicBezTo>
                        <a:pt x="92" y="119"/>
                        <a:pt x="92" y="140"/>
                        <a:pt x="92" y="160"/>
                      </a:cubicBezTo>
                      <a:cubicBezTo>
                        <a:pt x="92" y="164"/>
                        <a:pt x="91" y="165"/>
                        <a:pt x="87" y="165"/>
                      </a:cubicBezTo>
                      <a:cubicBezTo>
                        <a:pt x="82" y="164"/>
                        <a:pt x="76" y="164"/>
                        <a:pt x="71" y="165"/>
                      </a:cubicBezTo>
                      <a:cubicBezTo>
                        <a:pt x="67" y="165"/>
                        <a:pt x="66" y="163"/>
                        <a:pt x="66" y="160"/>
                      </a:cubicBezTo>
                      <a:cubicBezTo>
                        <a:pt x="67" y="149"/>
                        <a:pt x="66" y="139"/>
                        <a:pt x="66" y="1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25" name="Freeform 28"/>
                <p:cNvSpPr>
                  <a:spLocks/>
                </p:cNvSpPr>
                <p:nvPr/>
              </p:nvSpPr>
              <p:spPr bwMode="auto">
                <a:xfrm>
                  <a:off x="6644" y="4128"/>
                  <a:ext cx="102" cy="107"/>
                </a:xfrm>
                <a:custGeom>
                  <a:avLst/>
                  <a:gdLst>
                    <a:gd name="T0" fmla="*/ 66 w 157"/>
                    <a:gd name="T1" fmla="*/ 35 h 165"/>
                    <a:gd name="T2" fmla="*/ 66 w 157"/>
                    <a:gd name="T3" fmla="*/ 4 h 165"/>
                    <a:gd name="T4" fmla="*/ 70 w 157"/>
                    <a:gd name="T5" fmla="*/ 0 h 165"/>
                    <a:gd name="T6" fmla="*/ 87 w 157"/>
                    <a:gd name="T7" fmla="*/ 0 h 165"/>
                    <a:gd name="T8" fmla="*/ 92 w 157"/>
                    <a:gd name="T9" fmla="*/ 4 h 165"/>
                    <a:gd name="T10" fmla="*/ 91 w 157"/>
                    <a:gd name="T11" fmla="*/ 66 h 165"/>
                    <a:gd name="T12" fmla="*/ 97 w 157"/>
                    <a:gd name="T13" fmla="*/ 71 h 165"/>
                    <a:gd name="T14" fmla="*/ 151 w 157"/>
                    <a:gd name="T15" fmla="*/ 71 h 165"/>
                    <a:gd name="T16" fmla="*/ 157 w 157"/>
                    <a:gd name="T17" fmla="*/ 77 h 165"/>
                    <a:gd name="T18" fmla="*/ 157 w 157"/>
                    <a:gd name="T19" fmla="*/ 88 h 165"/>
                    <a:gd name="T20" fmla="*/ 151 w 157"/>
                    <a:gd name="T21" fmla="*/ 93 h 165"/>
                    <a:gd name="T22" fmla="*/ 98 w 157"/>
                    <a:gd name="T23" fmla="*/ 93 h 165"/>
                    <a:gd name="T24" fmla="*/ 91 w 157"/>
                    <a:gd name="T25" fmla="*/ 100 h 165"/>
                    <a:gd name="T26" fmla="*/ 92 w 157"/>
                    <a:gd name="T27" fmla="*/ 160 h 165"/>
                    <a:gd name="T28" fmla="*/ 87 w 157"/>
                    <a:gd name="T29" fmla="*/ 165 h 165"/>
                    <a:gd name="T30" fmla="*/ 71 w 157"/>
                    <a:gd name="T31" fmla="*/ 165 h 165"/>
                    <a:gd name="T32" fmla="*/ 66 w 157"/>
                    <a:gd name="T33" fmla="*/ 160 h 165"/>
                    <a:gd name="T34" fmla="*/ 66 w 157"/>
                    <a:gd name="T35" fmla="*/ 99 h 165"/>
                    <a:gd name="T36" fmla="*/ 60 w 157"/>
                    <a:gd name="T37" fmla="*/ 93 h 165"/>
                    <a:gd name="T38" fmla="*/ 5 w 157"/>
                    <a:gd name="T39" fmla="*/ 93 h 165"/>
                    <a:gd name="T40" fmla="*/ 0 w 157"/>
                    <a:gd name="T41" fmla="*/ 89 h 165"/>
                    <a:gd name="T42" fmla="*/ 0 w 157"/>
                    <a:gd name="T43" fmla="*/ 76 h 165"/>
                    <a:gd name="T44" fmla="*/ 5 w 157"/>
                    <a:gd name="T45" fmla="*/ 71 h 165"/>
                    <a:gd name="T46" fmla="*/ 61 w 157"/>
                    <a:gd name="T47" fmla="*/ 71 h 165"/>
                    <a:gd name="T48" fmla="*/ 66 w 157"/>
                    <a:gd name="T49" fmla="*/ 66 h 165"/>
                    <a:gd name="T50" fmla="*/ 66 w 157"/>
                    <a:gd name="T51" fmla="*/ 3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65">
                      <a:moveTo>
                        <a:pt x="66" y="35"/>
                      </a:moveTo>
                      <a:cubicBezTo>
                        <a:pt x="66" y="25"/>
                        <a:pt x="66" y="15"/>
                        <a:pt x="66" y="4"/>
                      </a:cubicBezTo>
                      <a:cubicBezTo>
                        <a:pt x="66" y="1"/>
                        <a:pt x="66" y="0"/>
                        <a:pt x="70" y="0"/>
                      </a:cubicBezTo>
                      <a:cubicBezTo>
                        <a:pt x="76" y="0"/>
                        <a:pt x="82" y="0"/>
                        <a:pt x="87" y="0"/>
                      </a:cubicBezTo>
                      <a:cubicBezTo>
                        <a:pt x="91" y="0"/>
                        <a:pt x="92" y="1"/>
                        <a:pt x="92" y="4"/>
                      </a:cubicBezTo>
                      <a:cubicBezTo>
                        <a:pt x="91" y="25"/>
                        <a:pt x="92" y="45"/>
                        <a:pt x="91" y="66"/>
                      </a:cubicBezTo>
                      <a:cubicBezTo>
                        <a:pt x="91" y="70"/>
                        <a:pt x="92" y="71"/>
                        <a:pt x="97" y="71"/>
                      </a:cubicBezTo>
                      <a:cubicBezTo>
                        <a:pt x="115" y="71"/>
                        <a:pt x="133" y="71"/>
                        <a:pt x="151" y="71"/>
                      </a:cubicBezTo>
                      <a:cubicBezTo>
                        <a:pt x="156" y="71"/>
                        <a:pt x="157" y="72"/>
                        <a:pt x="157" y="77"/>
                      </a:cubicBezTo>
                      <a:cubicBezTo>
                        <a:pt x="157" y="81"/>
                        <a:pt x="157" y="84"/>
                        <a:pt x="157" y="88"/>
                      </a:cubicBezTo>
                      <a:cubicBezTo>
                        <a:pt x="157" y="92"/>
                        <a:pt x="156" y="94"/>
                        <a:pt x="151" y="93"/>
                      </a:cubicBezTo>
                      <a:cubicBezTo>
                        <a:pt x="133" y="93"/>
                        <a:pt x="115" y="93"/>
                        <a:pt x="98" y="93"/>
                      </a:cubicBezTo>
                      <a:cubicBezTo>
                        <a:pt x="91" y="93"/>
                        <a:pt x="91" y="93"/>
                        <a:pt x="91" y="100"/>
                      </a:cubicBezTo>
                      <a:cubicBezTo>
                        <a:pt x="91" y="120"/>
                        <a:pt x="91" y="140"/>
                        <a:pt x="92" y="160"/>
                      </a:cubicBezTo>
                      <a:cubicBezTo>
                        <a:pt x="92" y="164"/>
                        <a:pt x="91" y="165"/>
                        <a:pt x="87" y="165"/>
                      </a:cubicBezTo>
                      <a:cubicBezTo>
                        <a:pt x="82" y="164"/>
                        <a:pt x="76" y="165"/>
                        <a:pt x="71" y="165"/>
                      </a:cubicBezTo>
                      <a:cubicBezTo>
                        <a:pt x="67" y="165"/>
                        <a:pt x="66" y="164"/>
                        <a:pt x="66" y="160"/>
                      </a:cubicBezTo>
                      <a:cubicBezTo>
                        <a:pt x="66" y="140"/>
                        <a:pt x="66" y="119"/>
                        <a:pt x="66" y="99"/>
                      </a:cubicBezTo>
                      <a:cubicBezTo>
                        <a:pt x="66" y="94"/>
                        <a:pt x="65" y="93"/>
                        <a:pt x="60" y="93"/>
                      </a:cubicBezTo>
                      <a:cubicBezTo>
                        <a:pt x="42" y="94"/>
                        <a:pt x="23" y="93"/>
                        <a:pt x="5" y="93"/>
                      </a:cubicBezTo>
                      <a:cubicBezTo>
                        <a:pt x="2" y="93"/>
                        <a:pt x="0" y="93"/>
                        <a:pt x="0" y="89"/>
                      </a:cubicBezTo>
                      <a:cubicBezTo>
                        <a:pt x="1" y="85"/>
                        <a:pt x="1" y="80"/>
                        <a:pt x="0" y="76"/>
                      </a:cubicBezTo>
                      <a:cubicBezTo>
                        <a:pt x="0" y="72"/>
                        <a:pt x="2" y="71"/>
                        <a:pt x="5" y="71"/>
                      </a:cubicBezTo>
                      <a:cubicBezTo>
                        <a:pt x="24" y="71"/>
                        <a:pt x="42" y="71"/>
                        <a:pt x="61" y="71"/>
                      </a:cubicBezTo>
                      <a:cubicBezTo>
                        <a:pt x="65" y="71"/>
                        <a:pt x="66" y="70"/>
                        <a:pt x="66" y="66"/>
                      </a:cubicBezTo>
                      <a:cubicBezTo>
                        <a:pt x="66" y="56"/>
                        <a:pt x="66" y="46"/>
                        <a:pt x="66"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26" name="Freeform 29"/>
                <p:cNvSpPr>
                  <a:spLocks/>
                </p:cNvSpPr>
                <p:nvPr/>
              </p:nvSpPr>
              <p:spPr bwMode="auto">
                <a:xfrm>
                  <a:off x="6823" y="3961"/>
                  <a:ext cx="102" cy="108"/>
                </a:xfrm>
                <a:custGeom>
                  <a:avLst/>
                  <a:gdLst>
                    <a:gd name="T0" fmla="*/ 65 w 157"/>
                    <a:gd name="T1" fmla="*/ 36 h 165"/>
                    <a:gd name="T2" fmla="*/ 65 w 157"/>
                    <a:gd name="T3" fmla="*/ 5 h 165"/>
                    <a:gd name="T4" fmla="*/ 70 w 157"/>
                    <a:gd name="T5" fmla="*/ 0 h 165"/>
                    <a:gd name="T6" fmla="*/ 86 w 157"/>
                    <a:gd name="T7" fmla="*/ 0 h 165"/>
                    <a:gd name="T8" fmla="*/ 91 w 157"/>
                    <a:gd name="T9" fmla="*/ 5 h 165"/>
                    <a:gd name="T10" fmla="*/ 91 w 157"/>
                    <a:gd name="T11" fmla="*/ 67 h 165"/>
                    <a:gd name="T12" fmla="*/ 96 w 157"/>
                    <a:gd name="T13" fmla="*/ 72 h 165"/>
                    <a:gd name="T14" fmla="*/ 151 w 157"/>
                    <a:gd name="T15" fmla="*/ 72 h 165"/>
                    <a:gd name="T16" fmla="*/ 156 w 157"/>
                    <a:gd name="T17" fmla="*/ 77 h 165"/>
                    <a:gd name="T18" fmla="*/ 156 w 157"/>
                    <a:gd name="T19" fmla="*/ 90 h 165"/>
                    <a:gd name="T20" fmla="*/ 152 w 157"/>
                    <a:gd name="T21" fmla="*/ 94 h 165"/>
                    <a:gd name="T22" fmla="*/ 96 w 157"/>
                    <a:gd name="T23" fmla="*/ 94 h 165"/>
                    <a:gd name="T24" fmla="*/ 91 w 157"/>
                    <a:gd name="T25" fmla="*/ 99 h 165"/>
                    <a:gd name="T26" fmla="*/ 91 w 157"/>
                    <a:gd name="T27" fmla="*/ 160 h 165"/>
                    <a:gd name="T28" fmla="*/ 86 w 157"/>
                    <a:gd name="T29" fmla="*/ 165 h 165"/>
                    <a:gd name="T30" fmla="*/ 70 w 157"/>
                    <a:gd name="T31" fmla="*/ 165 h 165"/>
                    <a:gd name="T32" fmla="*/ 65 w 157"/>
                    <a:gd name="T33" fmla="*/ 160 h 165"/>
                    <a:gd name="T34" fmla="*/ 66 w 157"/>
                    <a:gd name="T35" fmla="*/ 99 h 165"/>
                    <a:gd name="T36" fmla="*/ 60 w 157"/>
                    <a:gd name="T37" fmla="*/ 94 h 165"/>
                    <a:gd name="T38" fmla="*/ 4 w 157"/>
                    <a:gd name="T39" fmla="*/ 94 h 165"/>
                    <a:gd name="T40" fmla="*/ 0 w 157"/>
                    <a:gd name="T41" fmla="*/ 90 h 165"/>
                    <a:gd name="T42" fmla="*/ 0 w 157"/>
                    <a:gd name="T43" fmla="*/ 76 h 165"/>
                    <a:gd name="T44" fmla="*/ 4 w 157"/>
                    <a:gd name="T45" fmla="*/ 72 h 165"/>
                    <a:gd name="T46" fmla="*/ 60 w 157"/>
                    <a:gd name="T47" fmla="*/ 72 h 165"/>
                    <a:gd name="T48" fmla="*/ 66 w 157"/>
                    <a:gd name="T49" fmla="*/ 67 h 165"/>
                    <a:gd name="T50" fmla="*/ 65 w 157"/>
                    <a:gd name="T51" fmla="*/ 3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65">
                      <a:moveTo>
                        <a:pt x="65" y="36"/>
                      </a:moveTo>
                      <a:cubicBezTo>
                        <a:pt x="65" y="26"/>
                        <a:pt x="66" y="15"/>
                        <a:pt x="65" y="5"/>
                      </a:cubicBezTo>
                      <a:cubicBezTo>
                        <a:pt x="65" y="1"/>
                        <a:pt x="67" y="0"/>
                        <a:pt x="70" y="0"/>
                      </a:cubicBezTo>
                      <a:cubicBezTo>
                        <a:pt x="76" y="1"/>
                        <a:pt x="81" y="1"/>
                        <a:pt x="86" y="0"/>
                      </a:cubicBezTo>
                      <a:cubicBezTo>
                        <a:pt x="90" y="0"/>
                        <a:pt x="91" y="2"/>
                        <a:pt x="91" y="5"/>
                      </a:cubicBezTo>
                      <a:cubicBezTo>
                        <a:pt x="91" y="26"/>
                        <a:pt x="91" y="46"/>
                        <a:pt x="91" y="67"/>
                      </a:cubicBezTo>
                      <a:cubicBezTo>
                        <a:pt x="91" y="71"/>
                        <a:pt x="92" y="72"/>
                        <a:pt x="96" y="72"/>
                      </a:cubicBezTo>
                      <a:cubicBezTo>
                        <a:pt x="114" y="72"/>
                        <a:pt x="133" y="72"/>
                        <a:pt x="151" y="72"/>
                      </a:cubicBezTo>
                      <a:cubicBezTo>
                        <a:pt x="156" y="72"/>
                        <a:pt x="157" y="73"/>
                        <a:pt x="156" y="77"/>
                      </a:cubicBezTo>
                      <a:cubicBezTo>
                        <a:pt x="156" y="81"/>
                        <a:pt x="156" y="85"/>
                        <a:pt x="156" y="90"/>
                      </a:cubicBezTo>
                      <a:cubicBezTo>
                        <a:pt x="157" y="93"/>
                        <a:pt x="155" y="94"/>
                        <a:pt x="152" y="94"/>
                      </a:cubicBezTo>
                      <a:cubicBezTo>
                        <a:pt x="133" y="94"/>
                        <a:pt x="115" y="94"/>
                        <a:pt x="96" y="94"/>
                      </a:cubicBezTo>
                      <a:cubicBezTo>
                        <a:pt x="92" y="94"/>
                        <a:pt x="91" y="95"/>
                        <a:pt x="91" y="99"/>
                      </a:cubicBezTo>
                      <a:cubicBezTo>
                        <a:pt x="91" y="119"/>
                        <a:pt x="91" y="140"/>
                        <a:pt x="91" y="160"/>
                      </a:cubicBezTo>
                      <a:cubicBezTo>
                        <a:pt x="91" y="164"/>
                        <a:pt x="90" y="165"/>
                        <a:pt x="86" y="165"/>
                      </a:cubicBezTo>
                      <a:cubicBezTo>
                        <a:pt x="81" y="165"/>
                        <a:pt x="75" y="165"/>
                        <a:pt x="70" y="165"/>
                      </a:cubicBezTo>
                      <a:cubicBezTo>
                        <a:pt x="66" y="165"/>
                        <a:pt x="65" y="164"/>
                        <a:pt x="65" y="160"/>
                      </a:cubicBezTo>
                      <a:cubicBezTo>
                        <a:pt x="66" y="140"/>
                        <a:pt x="65" y="119"/>
                        <a:pt x="66" y="99"/>
                      </a:cubicBezTo>
                      <a:cubicBezTo>
                        <a:pt x="66" y="95"/>
                        <a:pt x="64" y="94"/>
                        <a:pt x="60" y="94"/>
                      </a:cubicBezTo>
                      <a:cubicBezTo>
                        <a:pt x="41" y="94"/>
                        <a:pt x="23" y="94"/>
                        <a:pt x="4" y="94"/>
                      </a:cubicBezTo>
                      <a:cubicBezTo>
                        <a:pt x="1" y="94"/>
                        <a:pt x="0" y="93"/>
                        <a:pt x="0" y="90"/>
                      </a:cubicBezTo>
                      <a:cubicBezTo>
                        <a:pt x="0" y="85"/>
                        <a:pt x="0" y="81"/>
                        <a:pt x="0" y="76"/>
                      </a:cubicBezTo>
                      <a:cubicBezTo>
                        <a:pt x="0" y="73"/>
                        <a:pt x="1" y="72"/>
                        <a:pt x="4" y="72"/>
                      </a:cubicBezTo>
                      <a:cubicBezTo>
                        <a:pt x="23" y="72"/>
                        <a:pt x="42" y="72"/>
                        <a:pt x="60" y="72"/>
                      </a:cubicBezTo>
                      <a:cubicBezTo>
                        <a:pt x="65" y="72"/>
                        <a:pt x="66" y="71"/>
                        <a:pt x="66" y="67"/>
                      </a:cubicBezTo>
                      <a:cubicBezTo>
                        <a:pt x="65" y="56"/>
                        <a:pt x="65" y="46"/>
                        <a:pt x="65"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27" name="Freeform 30"/>
                <p:cNvSpPr>
                  <a:spLocks/>
                </p:cNvSpPr>
                <p:nvPr/>
              </p:nvSpPr>
              <p:spPr bwMode="auto">
                <a:xfrm>
                  <a:off x="6643" y="3961"/>
                  <a:ext cx="103" cy="108"/>
                </a:xfrm>
                <a:custGeom>
                  <a:avLst/>
                  <a:gdLst>
                    <a:gd name="T0" fmla="*/ 69 w 159"/>
                    <a:gd name="T1" fmla="*/ 36 h 165"/>
                    <a:gd name="T2" fmla="*/ 69 w 159"/>
                    <a:gd name="T3" fmla="*/ 5 h 165"/>
                    <a:gd name="T4" fmla="*/ 73 w 159"/>
                    <a:gd name="T5" fmla="*/ 0 h 165"/>
                    <a:gd name="T6" fmla="*/ 88 w 159"/>
                    <a:gd name="T7" fmla="*/ 0 h 165"/>
                    <a:gd name="T8" fmla="*/ 93 w 159"/>
                    <a:gd name="T9" fmla="*/ 5 h 165"/>
                    <a:gd name="T10" fmla="*/ 92 w 159"/>
                    <a:gd name="T11" fmla="*/ 66 h 165"/>
                    <a:gd name="T12" fmla="*/ 98 w 159"/>
                    <a:gd name="T13" fmla="*/ 72 h 165"/>
                    <a:gd name="T14" fmla="*/ 154 w 159"/>
                    <a:gd name="T15" fmla="*/ 72 h 165"/>
                    <a:gd name="T16" fmla="*/ 159 w 159"/>
                    <a:gd name="T17" fmla="*/ 76 h 165"/>
                    <a:gd name="T18" fmla="*/ 159 w 159"/>
                    <a:gd name="T19" fmla="*/ 89 h 165"/>
                    <a:gd name="T20" fmla="*/ 154 w 159"/>
                    <a:gd name="T21" fmla="*/ 93 h 165"/>
                    <a:gd name="T22" fmla="*/ 98 w 159"/>
                    <a:gd name="T23" fmla="*/ 93 h 165"/>
                    <a:gd name="T24" fmla="*/ 92 w 159"/>
                    <a:gd name="T25" fmla="*/ 99 h 165"/>
                    <a:gd name="T26" fmla="*/ 93 w 159"/>
                    <a:gd name="T27" fmla="*/ 160 h 165"/>
                    <a:gd name="T28" fmla="*/ 88 w 159"/>
                    <a:gd name="T29" fmla="*/ 165 h 165"/>
                    <a:gd name="T30" fmla="*/ 73 w 159"/>
                    <a:gd name="T31" fmla="*/ 165 h 165"/>
                    <a:gd name="T32" fmla="*/ 69 w 159"/>
                    <a:gd name="T33" fmla="*/ 161 h 165"/>
                    <a:gd name="T34" fmla="*/ 69 w 159"/>
                    <a:gd name="T35" fmla="*/ 99 h 165"/>
                    <a:gd name="T36" fmla="*/ 64 w 159"/>
                    <a:gd name="T37" fmla="*/ 93 h 165"/>
                    <a:gd name="T38" fmla="*/ 8 w 159"/>
                    <a:gd name="T39" fmla="*/ 93 h 165"/>
                    <a:gd name="T40" fmla="*/ 3 w 159"/>
                    <a:gd name="T41" fmla="*/ 89 h 165"/>
                    <a:gd name="T42" fmla="*/ 4 w 159"/>
                    <a:gd name="T43" fmla="*/ 73 h 165"/>
                    <a:gd name="T44" fmla="*/ 19 w 159"/>
                    <a:gd name="T45" fmla="*/ 72 h 165"/>
                    <a:gd name="T46" fmla="*/ 64 w 159"/>
                    <a:gd name="T47" fmla="*/ 72 h 165"/>
                    <a:gd name="T48" fmla="*/ 69 w 159"/>
                    <a:gd name="T49" fmla="*/ 66 h 165"/>
                    <a:gd name="T50" fmla="*/ 69 w 159"/>
                    <a:gd name="T51" fmla="*/ 3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9" h="165">
                      <a:moveTo>
                        <a:pt x="69" y="36"/>
                      </a:moveTo>
                      <a:cubicBezTo>
                        <a:pt x="69" y="25"/>
                        <a:pt x="69" y="15"/>
                        <a:pt x="69" y="5"/>
                      </a:cubicBezTo>
                      <a:cubicBezTo>
                        <a:pt x="69" y="1"/>
                        <a:pt x="70" y="0"/>
                        <a:pt x="73" y="0"/>
                      </a:cubicBezTo>
                      <a:cubicBezTo>
                        <a:pt x="78" y="1"/>
                        <a:pt x="83" y="1"/>
                        <a:pt x="88" y="0"/>
                      </a:cubicBezTo>
                      <a:cubicBezTo>
                        <a:pt x="92" y="0"/>
                        <a:pt x="93" y="2"/>
                        <a:pt x="93" y="5"/>
                      </a:cubicBezTo>
                      <a:cubicBezTo>
                        <a:pt x="92" y="25"/>
                        <a:pt x="93" y="46"/>
                        <a:pt x="92" y="66"/>
                      </a:cubicBezTo>
                      <a:cubicBezTo>
                        <a:pt x="92" y="71"/>
                        <a:pt x="94" y="72"/>
                        <a:pt x="98" y="72"/>
                      </a:cubicBezTo>
                      <a:cubicBezTo>
                        <a:pt x="117" y="72"/>
                        <a:pt x="136" y="72"/>
                        <a:pt x="154" y="72"/>
                      </a:cubicBezTo>
                      <a:cubicBezTo>
                        <a:pt x="158" y="72"/>
                        <a:pt x="159" y="73"/>
                        <a:pt x="159" y="76"/>
                      </a:cubicBezTo>
                      <a:cubicBezTo>
                        <a:pt x="158" y="80"/>
                        <a:pt x="159" y="85"/>
                        <a:pt x="159" y="89"/>
                      </a:cubicBezTo>
                      <a:cubicBezTo>
                        <a:pt x="159" y="93"/>
                        <a:pt x="158" y="93"/>
                        <a:pt x="154" y="93"/>
                      </a:cubicBezTo>
                      <a:cubicBezTo>
                        <a:pt x="136" y="93"/>
                        <a:pt x="117" y="94"/>
                        <a:pt x="98" y="93"/>
                      </a:cubicBezTo>
                      <a:cubicBezTo>
                        <a:pt x="93" y="93"/>
                        <a:pt x="92" y="95"/>
                        <a:pt x="92" y="99"/>
                      </a:cubicBezTo>
                      <a:cubicBezTo>
                        <a:pt x="93" y="119"/>
                        <a:pt x="92" y="140"/>
                        <a:pt x="93" y="160"/>
                      </a:cubicBezTo>
                      <a:cubicBezTo>
                        <a:pt x="93" y="164"/>
                        <a:pt x="92" y="165"/>
                        <a:pt x="88" y="165"/>
                      </a:cubicBezTo>
                      <a:cubicBezTo>
                        <a:pt x="83" y="164"/>
                        <a:pt x="78" y="164"/>
                        <a:pt x="73" y="165"/>
                      </a:cubicBezTo>
                      <a:cubicBezTo>
                        <a:pt x="70" y="165"/>
                        <a:pt x="69" y="164"/>
                        <a:pt x="69" y="161"/>
                      </a:cubicBezTo>
                      <a:cubicBezTo>
                        <a:pt x="69" y="140"/>
                        <a:pt x="69" y="119"/>
                        <a:pt x="69" y="99"/>
                      </a:cubicBezTo>
                      <a:cubicBezTo>
                        <a:pt x="69" y="95"/>
                        <a:pt x="68" y="93"/>
                        <a:pt x="64" y="93"/>
                      </a:cubicBezTo>
                      <a:cubicBezTo>
                        <a:pt x="45" y="93"/>
                        <a:pt x="26" y="93"/>
                        <a:pt x="8" y="93"/>
                      </a:cubicBezTo>
                      <a:cubicBezTo>
                        <a:pt x="4" y="93"/>
                        <a:pt x="2" y="93"/>
                        <a:pt x="3" y="89"/>
                      </a:cubicBezTo>
                      <a:cubicBezTo>
                        <a:pt x="3" y="83"/>
                        <a:pt x="0" y="76"/>
                        <a:pt x="4" y="73"/>
                      </a:cubicBezTo>
                      <a:cubicBezTo>
                        <a:pt x="7" y="70"/>
                        <a:pt x="14" y="72"/>
                        <a:pt x="19" y="72"/>
                      </a:cubicBezTo>
                      <a:cubicBezTo>
                        <a:pt x="34" y="72"/>
                        <a:pt x="49" y="72"/>
                        <a:pt x="64" y="72"/>
                      </a:cubicBezTo>
                      <a:cubicBezTo>
                        <a:pt x="68" y="72"/>
                        <a:pt x="69" y="71"/>
                        <a:pt x="69" y="66"/>
                      </a:cubicBezTo>
                      <a:cubicBezTo>
                        <a:pt x="69" y="56"/>
                        <a:pt x="69" y="46"/>
                        <a:pt x="69"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28" name="Freeform 31"/>
                <p:cNvSpPr>
                  <a:spLocks/>
                </p:cNvSpPr>
                <p:nvPr/>
              </p:nvSpPr>
              <p:spPr bwMode="auto">
                <a:xfrm>
                  <a:off x="6885" y="4060"/>
                  <a:ext cx="73" cy="78"/>
                </a:xfrm>
                <a:custGeom>
                  <a:avLst/>
                  <a:gdLst>
                    <a:gd name="T0" fmla="*/ 66 w 113"/>
                    <a:gd name="T1" fmla="*/ 94 h 119"/>
                    <a:gd name="T2" fmla="*/ 66 w 113"/>
                    <a:gd name="T3" fmla="*/ 115 h 119"/>
                    <a:gd name="T4" fmla="*/ 62 w 113"/>
                    <a:gd name="T5" fmla="*/ 119 h 119"/>
                    <a:gd name="T6" fmla="*/ 49 w 113"/>
                    <a:gd name="T7" fmla="*/ 119 h 119"/>
                    <a:gd name="T8" fmla="*/ 44 w 113"/>
                    <a:gd name="T9" fmla="*/ 114 h 119"/>
                    <a:gd name="T10" fmla="*/ 44 w 113"/>
                    <a:gd name="T11" fmla="*/ 75 h 119"/>
                    <a:gd name="T12" fmla="*/ 38 w 113"/>
                    <a:gd name="T13" fmla="*/ 69 h 119"/>
                    <a:gd name="T14" fmla="*/ 4 w 113"/>
                    <a:gd name="T15" fmla="*/ 69 h 119"/>
                    <a:gd name="T16" fmla="*/ 0 w 113"/>
                    <a:gd name="T17" fmla="*/ 65 h 119"/>
                    <a:gd name="T18" fmla="*/ 0 w 113"/>
                    <a:gd name="T19" fmla="*/ 53 h 119"/>
                    <a:gd name="T20" fmla="*/ 4 w 113"/>
                    <a:gd name="T21" fmla="*/ 49 h 119"/>
                    <a:gd name="T22" fmla="*/ 40 w 113"/>
                    <a:gd name="T23" fmla="*/ 49 h 119"/>
                    <a:gd name="T24" fmla="*/ 45 w 113"/>
                    <a:gd name="T25" fmla="*/ 45 h 119"/>
                    <a:gd name="T26" fmla="*/ 44 w 113"/>
                    <a:gd name="T27" fmla="*/ 4 h 119"/>
                    <a:gd name="T28" fmla="*/ 48 w 113"/>
                    <a:gd name="T29" fmla="*/ 0 h 119"/>
                    <a:gd name="T30" fmla="*/ 63 w 113"/>
                    <a:gd name="T31" fmla="*/ 0 h 119"/>
                    <a:gd name="T32" fmla="*/ 66 w 113"/>
                    <a:gd name="T33" fmla="*/ 4 h 119"/>
                    <a:gd name="T34" fmla="*/ 66 w 113"/>
                    <a:gd name="T35" fmla="*/ 45 h 119"/>
                    <a:gd name="T36" fmla="*/ 71 w 113"/>
                    <a:gd name="T37" fmla="*/ 49 h 119"/>
                    <a:gd name="T38" fmla="*/ 106 w 113"/>
                    <a:gd name="T39" fmla="*/ 49 h 119"/>
                    <a:gd name="T40" fmla="*/ 111 w 113"/>
                    <a:gd name="T41" fmla="*/ 54 h 119"/>
                    <a:gd name="T42" fmla="*/ 110 w 113"/>
                    <a:gd name="T43" fmla="*/ 68 h 119"/>
                    <a:gd name="T44" fmla="*/ 96 w 113"/>
                    <a:gd name="T45" fmla="*/ 69 h 119"/>
                    <a:gd name="T46" fmla="*/ 70 w 113"/>
                    <a:gd name="T47" fmla="*/ 69 h 119"/>
                    <a:gd name="T48" fmla="*/ 66 w 113"/>
                    <a:gd name="T49" fmla="*/ 73 h 119"/>
                    <a:gd name="T50" fmla="*/ 66 w 113"/>
                    <a:gd name="T51" fmla="*/ 9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3" h="119">
                      <a:moveTo>
                        <a:pt x="66" y="94"/>
                      </a:moveTo>
                      <a:cubicBezTo>
                        <a:pt x="66" y="101"/>
                        <a:pt x="66" y="108"/>
                        <a:pt x="66" y="115"/>
                      </a:cubicBezTo>
                      <a:cubicBezTo>
                        <a:pt x="67" y="118"/>
                        <a:pt x="65" y="119"/>
                        <a:pt x="62" y="119"/>
                      </a:cubicBezTo>
                      <a:cubicBezTo>
                        <a:pt x="58" y="119"/>
                        <a:pt x="53" y="119"/>
                        <a:pt x="49" y="119"/>
                      </a:cubicBezTo>
                      <a:cubicBezTo>
                        <a:pt x="45" y="119"/>
                        <a:pt x="44" y="118"/>
                        <a:pt x="44" y="114"/>
                      </a:cubicBezTo>
                      <a:cubicBezTo>
                        <a:pt x="45" y="101"/>
                        <a:pt x="44" y="88"/>
                        <a:pt x="44" y="75"/>
                      </a:cubicBezTo>
                      <a:cubicBezTo>
                        <a:pt x="44" y="68"/>
                        <a:pt x="45" y="69"/>
                        <a:pt x="38" y="69"/>
                      </a:cubicBezTo>
                      <a:cubicBezTo>
                        <a:pt x="27" y="69"/>
                        <a:pt x="15" y="69"/>
                        <a:pt x="4" y="69"/>
                      </a:cubicBezTo>
                      <a:cubicBezTo>
                        <a:pt x="1" y="69"/>
                        <a:pt x="0" y="69"/>
                        <a:pt x="0" y="65"/>
                      </a:cubicBezTo>
                      <a:cubicBezTo>
                        <a:pt x="0" y="61"/>
                        <a:pt x="0" y="57"/>
                        <a:pt x="0" y="53"/>
                      </a:cubicBezTo>
                      <a:cubicBezTo>
                        <a:pt x="0" y="50"/>
                        <a:pt x="1" y="49"/>
                        <a:pt x="4" y="49"/>
                      </a:cubicBezTo>
                      <a:cubicBezTo>
                        <a:pt x="16" y="49"/>
                        <a:pt x="28" y="49"/>
                        <a:pt x="40" y="49"/>
                      </a:cubicBezTo>
                      <a:cubicBezTo>
                        <a:pt x="43" y="50"/>
                        <a:pt x="45" y="48"/>
                        <a:pt x="45" y="45"/>
                      </a:cubicBezTo>
                      <a:cubicBezTo>
                        <a:pt x="44" y="31"/>
                        <a:pt x="45" y="17"/>
                        <a:pt x="44" y="4"/>
                      </a:cubicBezTo>
                      <a:cubicBezTo>
                        <a:pt x="44" y="1"/>
                        <a:pt x="45" y="0"/>
                        <a:pt x="48" y="0"/>
                      </a:cubicBezTo>
                      <a:cubicBezTo>
                        <a:pt x="53" y="0"/>
                        <a:pt x="58" y="0"/>
                        <a:pt x="63" y="0"/>
                      </a:cubicBezTo>
                      <a:cubicBezTo>
                        <a:pt x="66" y="0"/>
                        <a:pt x="66" y="1"/>
                        <a:pt x="66" y="4"/>
                      </a:cubicBezTo>
                      <a:cubicBezTo>
                        <a:pt x="66" y="17"/>
                        <a:pt x="66" y="31"/>
                        <a:pt x="66" y="45"/>
                      </a:cubicBezTo>
                      <a:cubicBezTo>
                        <a:pt x="66" y="48"/>
                        <a:pt x="67" y="50"/>
                        <a:pt x="71" y="49"/>
                      </a:cubicBezTo>
                      <a:cubicBezTo>
                        <a:pt x="83" y="49"/>
                        <a:pt x="94" y="50"/>
                        <a:pt x="106" y="49"/>
                      </a:cubicBezTo>
                      <a:cubicBezTo>
                        <a:pt x="110" y="49"/>
                        <a:pt x="111" y="50"/>
                        <a:pt x="111" y="54"/>
                      </a:cubicBezTo>
                      <a:cubicBezTo>
                        <a:pt x="110" y="59"/>
                        <a:pt x="113" y="65"/>
                        <a:pt x="110" y="68"/>
                      </a:cubicBezTo>
                      <a:cubicBezTo>
                        <a:pt x="107" y="71"/>
                        <a:pt x="101" y="69"/>
                        <a:pt x="96" y="69"/>
                      </a:cubicBezTo>
                      <a:cubicBezTo>
                        <a:pt x="87" y="69"/>
                        <a:pt x="79" y="69"/>
                        <a:pt x="70" y="69"/>
                      </a:cubicBezTo>
                      <a:cubicBezTo>
                        <a:pt x="67" y="69"/>
                        <a:pt x="66" y="70"/>
                        <a:pt x="66" y="73"/>
                      </a:cubicBezTo>
                      <a:cubicBezTo>
                        <a:pt x="66" y="80"/>
                        <a:pt x="66" y="87"/>
                        <a:pt x="66"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29" name="Freeform 32"/>
                <p:cNvSpPr>
                  <a:spLocks/>
                </p:cNvSpPr>
                <p:nvPr/>
              </p:nvSpPr>
              <p:spPr bwMode="auto">
                <a:xfrm>
                  <a:off x="6748" y="4193"/>
                  <a:ext cx="73" cy="78"/>
                </a:xfrm>
                <a:custGeom>
                  <a:avLst/>
                  <a:gdLst>
                    <a:gd name="T0" fmla="*/ 45 w 112"/>
                    <a:gd name="T1" fmla="*/ 94 h 120"/>
                    <a:gd name="T2" fmla="*/ 45 w 112"/>
                    <a:gd name="T3" fmla="*/ 74 h 120"/>
                    <a:gd name="T4" fmla="*/ 41 w 112"/>
                    <a:gd name="T5" fmla="*/ 70 h 120"/>
                    <a:gd name="T6" fmla="*/ 6 w 112"/>
                    <a:gd name="T7" fmla="*/ 70 h 120"/>
                    <a:gd name="T8" fmla="*/ 0 w 112"/>
                    <a:gd name="T9" fmla="*/ 64 h 120"/>
                    <a:gd name="T10" fmla="*/ 1 w 112"/>
                    <a:gd name="T11" fmla="*/ 54 h 120"/>
                    <a:gd name="T12" fmla="*/ 5 w 112"/>
                    <a:gd name="T13" fmla="*/ 50 h 120"/>
                    <a:gd name="T14" fmla="*/ 40 w 112"/>
                    <a:gd name="T15" fmla="*/ 50 h 120"/>
                    <a:gd name="T16" fmla="*/ 45 w 112"/>
                    <a:gd name="T17" fmla="*/ 45 h 120"/>
                    <a:gd name="T18" fmla="*/ 45 w 112"/>
                    <a:gd name="T19" fmla="*/ 5 h 120"/>
                    <a:gd name="T20" fmla="*/ 49 w 112"/>
                    <a:gd name="T21" fmla="*/ 0 h 120"/>
                    <a:gd name="T22" fmla="*/ 63 w 112"/>
                    <a:gd name="T23" fmla="*/ 0 h 120"/>
                    <a:gd name="T24" fmla="*/ 67 w 112"/>
                    <a:gd name="T25" fmla="*/ 5 h 120"/>
                    <a:gd name="T26" fmla="*/ 67 w 112"/>
                    <a:gd name="T27" fmla="*/ 45 h 120"/>
                    <a:gd name="T28" fmla="*/ 72 w 112"/>
                    <a:gd name="T29" fmla="*/ 50 h 120"/>
                    <a:gd name="T30" fmla="*/ 107 w 112"/>
                    <a:gd name="T31" fmla="*/ 50 h 120"/>
                    <a:gd name="T32" fmla="*/ 111 w 112"/>
                    <a:gd name="T33" fmla="*/ 55 h 120"/>
                    <a:gd name="T34" fmla="*/ 111 w 112"/>
                    <a:gd name="T35" fmla="*/ 66 h 120"/>
                    <a:gd name="T36" fmla="*/ 108 w 112"/>
                    <a:gd name="T37" fmla="*/ 70 h 120"/>
                    <a:gd name="T38" fmla="*/ 71 w 112"/>
                    <a:gd name="T39" fmla="*/ 70 h 120"/>
                    <a:gd name="T40" fmla="*/ 67 w 112"/>
                    <a:gd name="T41" fmla="*/ 74 h 120"/>
                    <a:gd name="T42" fmla="*/ 67 w 112"/>
                    <a:gd name="T43" fmla="*/ 115 h 120"/>
                    <a:gd name="T44" fmla="*/ 62 w 112"/>
                    <a:gd name="T45" fmla="*/ 120 h 120"/>
                    <a:gd name="T46" fmla="*/ 48 w 112"/>
                    <a:gd name="T47" fmla="*/ 120 h 120"/>
                    <a:gd name="T48" fmla="*/ 45 w 112"/>
                    <a:gd name="T49" fmla="*/ 116 h 120"/>
                    <a:gd name="T50" fmla="*/ 45 w 112"/>
                    <a:gd name="T51" fmla="*/ 9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2" h="120">
                      <a:moveTo>
                        <a:pt x="45" y="94"/>
                      </a:moveTo>
                      <a:cubicBezTo>
                        <a:pt x="45" y="88"/>
                        <a:pt x="45" y="81"/>
                        <a:pt x="45" y="74"/>
                      </a:cubicBezTo>
                      <a:cubicBezTo>
                        <a:pt x="45" y="71"/>
                        <a:pt x="44" y="70"/>
                        <a:pt x="41" y="70"/>
                      </a:cubicBezTo>
                      <a:cubicBezTo>
                        <a:pt x="29" y="70"/>
                        <a:pt x="18" y="70"/>
                        <a:pt x="6" y="70"/>
                      </a:cubicBezTo>
                      <a:cubicBezTo>
                        <a:pt x="1" y="70"/>
                        <a:pt x="0" y="69"/>
                        <a:pt x="0" y="64"/>
                      </a:cubicBezTo>
                      <a:cubicBezTo>
                        <a:pt x="1" y="61"/>
                        <a:pt x="1" y="58"/>
                        <a:pt x="1" y="54"/>
                      </a:cubicBezTo>
                      <a:cubicBezTo>
                        <a:pt x="0" y="51"/>
                        <a:pt x="2" y="50"/>
                        <a:pt x="5" y="50"/>
                      </a:cubicBezTo>
                      <a:cubicBezTo>
                        <a:pt x="16" y="50"/>
                        <a:pt x="28" y="50"/>
                        <a:pt x="40" y="50"/>
                      </a:cubicBezTo>
                      <a:cubicBezTo>
                        <a:pt x="44" y="51"/>
                        <a:pt x="45" y="49"/>
                        <a:pt x="45" y="45"/>
                      </a:cubicBezTo>
                      <a:cubicBezTo>
                        <a:pt x="45" y="32"/>
                        <a:pt x="45" y="18"/>
                        <a:pt x="45" y="5"/>
                      </a:cubicBezTo>
                      <a:cubicBezTo>
                        <a:pt x="45" y="2"/>
                        <a:pt x="46" y="0"/>
                        <a:pt x="49" y="0"/>
                      </a:cubicBezTo>
                      <a:cubicBezTo>
                        <a:pt x="54" y="1"/>
                        <a:pt x="58" y="1"/>
                        <a:pt x="63" y="0"/>
                      </a:cubicBezTo>
                      <a:cubicBezTo>
                        <a:pt x="66" y="0"/>
                        <a:pt x="67" y="1"/>
                        <a:pt x="67" y="5"/>
                      </a:cubicBezTo>
                      <a:cubicBezTo>
                        <a:pt x="67" y="18"/>
                        <a:pt x="67" y="32"/>
                        <a:pt x="67" y="45"/>
                      </a:cubicBezTo>
                      <a:cubicBezTo>
                        <a:pt x="67" y="49"/>
                        <a:pt x="68" y="51"/>
                        <a:pt x="72" y="50"/>
                      </a:cubicBezTo>
                      <a:cubicBezTo>
                        <a:pt x="83" y="50"/>
                        <a:pt x="95" y="50"/>
                        <a:pt x="107" y="50"/>
                      </a:cubicBezTo>
                      <a:cubicBezTo>
                        <a:pt x="110" y="50"/>
                        <a:pt x="112" y="51"/>
                        <a:pt x="111" y="55"/>
                      </a:cubicBezTo>
                      <a:cubicBezTo>
                        <a:pt x="111" y="58"/>
                        <a:pt x="111" y="62"/>
                        <a:pt x="111" y="66"/>
                      </a:cubicBezTo>
                      <a:cubicBezTo>
                        <a:pt x="112" y="69"/>
                        <a:pt x="110" y="70"/>
                        <a:pt x="108" y="70"/>
                      </a:cubicBezTo>
                      <a:cubicBezTo>
                        <a:pt x="95" y="70"/>
                        <a:pt x="83" y="70"/>
                        <a:pt x="71" y="70"/>
                      </a:cubicBezTo>
                      <a:cubicBezTo>
                        <a:pt x="68" y="70"/>
                        <a:pt x="67" y="71"/>
                        <a:pt x="67" y="74"/>
                      </a:cubicBezTo>
                      <a:cubicBezTo>
                        <a:pt x="67" y="88"/>
                        <a:pt x="67" y="101"/>
                        <a:pt x="67" y="115"/>
                      </a:cubicBezTo>
                      <a:cubicBezTo>
                        <a:pt x="67" y="118"/>
                        <a:pt x="66" y="120"/>
                        <a:pt x="62" y="120"/>
                      </a:cubicBezTo>
                      <a:cubicBezTo>
                        <a:pt x="58" y="119"/>
                        <a:pt x="53" y="120"/>
                        <a:pt x="48" y="120"/>
                      </a:cubicBezTo>
                      <a:cubicBezTo>
                        <a:pt x="46" y="120"/>
                        <a:pt x="45" y="119"/>
                        <a:pt x="45" y="116"/>
                      </a:cubicBezTo>
                      <a:cubicBezTo>
                        <a:pt x="45" y="109"/>
                        <a:pt x="45" y="102"/>
                        <a:pt x="45"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30" name="Freeform 33"/>
                <p:cNvSpPr>
                  <a:spLocks/>
                </p:cNvSpPr>
                <p:nvPr/>
              </p:nvSpPr>
              <p:spPr bwMode="auto">
                <a:xfrm>
                  <a:off x="7778" y="4244"/>
                  <a:ext cx="48" cy="35"/>
                </a:xfrm>
                <a:custGeom>
                  <a:avLst/>
                  <a:gdLst>
                    <a:gd name="T0" fmla="*/ 23 w 74"/>
                    <a:gd name="T1" fmla="*/ 29 h 53"/>
                    <a:gd name="T2" fmla="*/ 31 w 74"/>
                    <a:gd name="T3" fmla="*/ 6 h 53"/>
                    <a:gd name="T4" fmla="*/ 37 w 74"/>
                    <a:gd name="T5" fmla="*/ 2 h 53"/>
                    <a:gd name="T6" fmla="*/ 43 w 74"/>
                    <a:gd name="T7" fmla="*/ 6 h 53"/>
                    <a:gd name="T8" fmla="*/ 51 w 74"/>
                    <a:gd name="T9" fmla="*/ 29 h 53"/>
                    <a:gd name="T10" fmla="*/ 58 w 74"/>
                    <a:gd name="T11" fmla="*/ 9 h 53"/>
                    <a:gd name="T12" fmla="*/ 72 w 74"/>
                    <a:gd name="T13" fmla="*/ 2 h 53"/>
                    <a:gd name="T14" fmla="*/ 73 w 74"/>
                    <a:gd name="T15" fmla="*/ 5 h 53"/>
                    <a:gd name="T16" fmla="*/ 55 w 74"/>
                    <a:gd name="T17" fmla="*/ 51 h 53"/>
                    <a:gd name="T18" fmla="*/ 51 w 74"/>
                    <a:gd name="T19" fmla="*/ 53 h 53"/>
                    <a:gd name="T20" fmla="*/ 47 w 74"/>
                    <a:gd name="T21" fmla="*/ 50 h 53"/>
                    <a:gd name="T22" fmla="*/ 38 w 74"/>
                    <a:gd name="T23" fmla="*/ 24 h 53"/>
                    <a:gd name="T24" fmla="*/ 35 w 74"/>
                    <a:gd name="T25" fmla="*/ 29 h 53"/>
                    <a:gd name="T26" fmla="*/ 27 w 74"/>
                    <a:gd name="T27" fmla="*/ 51 h 53"/>
                    <a:gd name="T28" fmla="*/ 24 w 74"/>
                    <a:gd name="T29" fmla="*/ 53 h 53"/>
                    <a:gd name="T30" fmla="*/ 20 w 74"/>
                    <a:gd name="T31" fmla="*/ 51 h 53"/>
                    <a:gd name="T32" fmla="*/ 1 w 74"/>
                    <a:gd name="T33" fmla="*/ 6 h 53"/>
                    <a:gd name="T34" fmla="*/ 4 w 74"/>
                    <a:gd name="T35" fmla="*/ 2 h 53"/>
                    <a:gd name="T36" fmla="*/ 17 w 74"/>
                    <a:gd name="T37" fmla="*/ 11 h 53"/>
                    <a:gd name="T38" fmla="*/ 23 w 74"/>
                    <a:gd name="T39" fmla="*/ 2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 h="53">
                      <a:moveTo>
                        <a:pt x="23" y="29"/>
                      </a:moveTo>
                      <a:cubicBezTo>
                        <a:pt x="26" y="21"/>
                        <a:pt x="29" y="14"/>
                        <a:pt x="31" y="6"/>
                      </a:cubicBezTo>
                      <a:cubicBezTo>
                        <a:pt x="32" y="3"/>
                        <a:pt x="34" y="2"/>
                        <a:pt x="37" y="2"/>
                      </a:cubicBezTo>
                      <a:cubicBezTo>
                        <a:pt x="41" y="2"/>
                        <a:pt x="42" y="3"/>
                        <a:pt x="43" y="6"/>
                      </a:cubicBezTo>
                      <a:cubicBezTo>
                        <a:pt x="45" y="13"/>
                        <a:pt x="48" y="21"/>
                        <a:pt x="51" y="29"/>
                      </a:cubicBezTo>
                      <a:cubicBezTo>
                        <a:pt x="54" y="22"/>
                        <a:pt x="56" y="16"/>
                        <a:pt x="58" y="9"/>
                      </a:cubicBezTo>
                      <a:cubicBezTo>
                        <a:pt x="61" y="3"/>
                        <a:pt x="65" y="0"/>
                        <a:pt x="72" y="2"/>
                      </a:cubicBezTo>
                      <a:cubicBezTo>
                        <a:pt x="74" y="3"/>
                        <a:pt x="74" y="4"/>
                        <a:pt x="73" y="5"/>
                      </a:cubicBezTo>
                      <a:cubicBezTo>
                        <a:pt x="67" y="20"/>
                        <a:pt x="61" y="36"/>
                        <a:pt x="55" y="51"/>
                      </a:cubicBezTo>
                      <a:cubicBezTo>
                        <a:pt x="54" y="53"/>
                        <a:pt x="53" y="53"/>
                        <a:pt x="51" y="53"/>
                      </a:cubicBezTo>
                      <a:cubicBezTo>
                        <a:pt x="49" y="53"/>
                        <a:pt x="48" y="52"/>
                        <a:pt x="47" y="50"/>
                      </a:cubicBezTo>
                      <a:cubicBezTo>
                        <a:pt x="44" y="41"/>
                        <a:pt x="41" y="33"/>
                        <a:pt x="38" y="24"/>
                      </a:cubicBezTo>
                      <a:cubicBezTo>
                        <a:pt x="35" y="25"/>
                        <a:pt x="35" y="27"/>
                        <a:pt x="35" y="29"/>
                      </a:cubicBezTo>
                      <a:cubicBezTo>
                        <a:pt x="32" y="36"/>
                        <a:pt x="29" y="44"/>
                        <a:pt x="27" y="51"/>
                      </a:cubicBezTo>
                      <a:cubicBezTo>
                        <a:pt x="26" y="52"/>
                        <a:pt x="26" y="53"/>
                        <a:pt x="24" y="53"/>
                      </a:cubicBezTo>
                      <a:cubicBezTo>
                        <a:pt x="22" y="53"/>
                        <a:pt x="20" y="53"/>
                        <a:pt x="20" y="51"/>
                      </a:cubicBezTo>
                      <a:cubicBezTo>
                        <a:pt x="14" y="36"/>
                        <a:pt x="7" y="21"/>
                        <a:pt x="1" y="6"/>
                      </a:cubicBezTo>
                      <a:cubicBezTo>
                        <a:pt x="0" y="3"/>
                        <a:pt x="1" y="2"/>
                        <a:pt x="4" y="2"/>
                      </a:cubicBezTo>
                      <a:cubicBezTo>
                        <a:pt x="13" y="2"/>
                        <a:pt x="13" y="2"/>
                        <a:pt x="17" y="11"/>
                      </a:cubicBezTo>
                      <a:cubicBezTo>
                        <a:pt x="19" y="16"/>
                        <a:pt x="21" y="22"/>
                        <a:pt x="23"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31" name="Freeform 34"/>
                <p:cNvSpPr>
                  <a:spLocks noEditPoints="1"/>
                </p:cNvSpPr>
                <p:nvPr/>
              </p:nvSpPr>
              <p:spPr bwMode="auto">
                <a:xfrm>
                  <a:off x="7272" y="4245"/>
                  <a:ext cx="36" cy="35"/>
                </a:xfrm>
                <a:custGeom>
                  <a:avLst/>
                  <a:gdLst>
                    <a:gd name="T0" fmla="*/ 28 w 56"/>
                    <a:gd name="T1" fmla="*/ 0 h 54"/>
                    <a:gd name="T2" fmla="*/ 1 w 56"/>
                    <a:gd name="T3" fmla="*/ 26 h 54"/>
                    <a:gd name="T4" fmla="*/ 28 w 56"/>
                    <a:gd name="T5" fmla="*/ 52 h 54"/>
                    <a:gd name="T6" fmla="*/ 56 w 56"/>
                    <a:gd name="T7" fmla="*/ 27 h 54"/>
                    <a:gd name="T8" fmla="*/ 28 w 56"/>
                    <a:gd name="T9" fmla="*/ 0 h 54"/>
                    <a:gd name="T10" fmla="*/ 28 w 56"/>
                    <a:gd name="T11" fmla="*/ 42 h 54"/>
                    <a:gd name="T12" fmla="*/ 14 w 56"/>
                    <a:gd name="T13" fmla="*/ 26 h 54"/>
                    <a:gd name="T14" fmla="*/ 29 w 56"/>
                    <a:gd name="T15" fmla="*/ 11 h 54"/>
                    <a:gd name="T16" fmla="*/ 42 w 56"/>
                    <a:gd name="T17" fmla="*/ 27 h 54"/>
                    <a:gd name="T18" fmla="*/ 28 w 56"/>
                    <a:gd name="T19"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4">
                      <a:moveTo>
                        <a:pt x="28" y="0"/>
                      </a:moveTo>
                      <a:cubicBezTo>
                        <a:pt x="12" y="0"/>
                        <a:pt x="1" y="11"/>
                        <a:pt x="1" y="26"/>
                      </a:cubicBezTo>
                      <a:cubicBezTo>
                        <a:pt x="0" y="40"/>
                        <a:pt x="12" y="54"/>
                        <a:pt x="28" y="52"/>
                      </a:cubicBezTo>
                      <a:cubicBezTo>
                        <a:pt x="45" y="54"/>
                        <a:pt x="56" y="40"/>
                        <a:pt x="56" y="27"/>
                      </a:cubicBezTo>
                      <a:cubicBezTo>
                        <a:pt x="56" y="11"/>
                        <a:pt x="45" y="0"/>
                        <a:pt x="28" y="0"/>
                      </a:cubicBezTo>
                      <a:close/>
                      <a:moveTo>
                        <a:pt x="28" y="42"/>
                      </a:moveTo>
                      <a:cubicBezTo>
                        <a:pt x="20" y="42"/>
                        <a:pt x="14" y="35"/>
                        <a:pt x="14" y="26"/>
                      </a:cubicBezTo>
                      <a:cubicBezTo>
                        <a:pt x="14" y="17"/>
                        <a:pt x="20" y="11"/>
                        <a:pt x="29" y="11"/>
                      </a:cubicBezTo>
                      <a:cubicBezTo>
                        <a:pt x="37" y="11"/>
                        <a:pt x="43" y="18"/>
                        <a:pt x="42" y="27"/>
                      </a:cubicBezTo>
                      <a:cubicBezTo>
                        <a:pt x="42" y="35"/>
                        <a:pt x="36" y="42"/>
                        <a:pt x="28"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32" name="Freeform 35"/>
                <p:cNvSpPr>
                  <a:spLocks noEditPoints="1"/>
                </p:cNvSpPr>
                <p:nvPr/>
              </p:nvSpPr>
              <p:spPr bwMode="auto">
                <a:xfrm>
                  <a:off x="8118" y="4245"/>
                  <a:ext cx="29" cy="34"/>
                </a:xfrm>
                <a:custGeom>
                  <a:avLst/>
                  <a:gdLst>
                    <a:gd name="T0" fmla="*/ 43 w 44"/>
                    <a:gd name="T1" fmla="*/ 49 h 52"/>
                    <a:gd name="T2" fmla="*/ 33 w 44"/>
                    <a:gd name="T3" fmla="*/ 29 h 52"/>
                    <a:gd name="T4" fmla="*/ 33 w 44"/>
                    <a:gd name="T5" fmla="*/ 26 h 52"/>
                    <a:gd name="T6" fmla="*/ 39 w 44"/>
                    <a:gd name="T7" fmla="*/ 16 h 52"/>
                    <a:gd name="T8" fmla="*/ 24 w 44"/>
                    <a:gd name="T9" fmla="*/ 0 h 52"/>
                    <a:gd name="T10" fmla="*/ 4 w 44"/>
                    <a:gd name="T11" fmla="*/ 0 h 52"/>
                    <a:gd name="T12" fmla="*/ 0 w 44"/>
                    <a:gd name="T13" fmla="*/ 4 h 52"/>
                    <a:gd name="T14" fmla="*/ 0 w 44"/>
                    <a:gd name="T15" fmla="*/ 25 h 52"/>
                    <a:gd name="T16" fmla="*/ 0 w 44"/>
                    <a:gd name="T17" fmla="*/ 41 h 52"/>
                    <a:gd name="T18" fmla="*/ 10 w 44"/>
                    <a:gd name="T19" fmla="*/ 51 h 52"/>
                    <a:gd name="T20" fmla="*/ 13 w 44"/>
                    <a:gd name="T21" fmla="*/ 47 h 52"/>
                    <a:gd name="T22" fmla="*/ 13 w 44"/>
                    <a:gd name="T23" fmla="*/ 35 h 52"/>
                    <a:gd name="T24" fmla="*/ 14 w 44"/>
                    <a:gd name="T25" fmla="*/ 31 h 52"/>
                    <a:gd name="T26" fmla="*/ 20 w 44"/>
                    <a:gd name="T27" fmla="*/ 32 h 52"/>
                    <a:gd name="T28" fmla="*/ 23 w 44"/>
                    <a:gd name="T29" fmla="*/ 36 h 52"/>
                    <a:gd name="T30" fmla="*/ 28 w 44"/>
                    <a:gd name="T31" fmla="*/ 48 h 52"/>
                    <a:gd name="T32" fmla="*/ 32 w 44"/>
                    <a:gd name="T33" fmla="*/ 51 h 52"/>
                    <a:gd name="T34" fmla="*/ 42 w 44"/>
                    <a:gd name="T35" fmla="*/ 51 h 52"/>
                    <a:gd name="T36" fmla="*/ 43 w 44"/>
                    <a:gd name="T37" fmla="*/ 49 h 52"/>
                    <a:gd name="T38" fmla="*/ 18 w 44"/>
                    <a:gd name="T39" fmla="*/ 21 h 52"/>
                    <a:gd name="T40" fmla="*/ 13 w 44"/>
                    <a:gd name="T41" fmla="*/ 15 h 52"/>
                    <a:gd name="T42" fmla="*/ 18 w 44"/>
                    <a:gd name="T43" fmla="*/ 9 h 52"/>
                    <a:gd name="T44" fmla="*/ 26 w 44"/>
                    <a:gd name="T45" fmla="*/ 15 h 52"/>
                    <a:gd name="T46" fmla="*/ 18 w 44"/>
                    <a:gd name="T47" fmla="*/ 2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52">
                      <a:moveTo>
                        <a:pt x="43" y="49"/>
                      </a:moveTo>
                      <a:cubicBezTo>
                        <a:pt x="40" y="42"/>
                        <a:pt x="38" y="34"/>
                        <a:pt x="33" y="29"/>
                      </a:cubicBezTo>
                      <a:cubicBezTo>
                        <a:pt x="32" y="27"/>
                        <a:pt x="32" y="27"/>
                        <a:pt x="33" y="26"/>
                      </a:cubicBezTo>
                      <a:cubicBezTo>
                        <a:pt x="37" y="23"/>
                        <a:pt x="39" y="20"/>
                        <a:pt x="39" y="16"/>
                      </a:cubicBezTo>
                      <a:cubicBezTo>
                        <a:pt x="40" y="7"/>
                        <a:pt x="34" y="1"/>
                        <a:pt x="24" y="0"/>
                      </a:cubicBezTo>
                      <a:cubicBezTo>
                        <a:pt x="17" y="0"/>
                        <a:pt x="10" y="0"/>
                        <a:pt x="4" y="0"/>
                      </a:cubicBezTo>
                      <a:cubicBezTo>
                        <a:pt x="0" y="0"/>
                        <a:pt x="0" y="1"/>
                        <a:pt x="0" y="4"/>
                      </a:cubicBezTo>
                      <a:cubicBezTo>
                        <a:pt x="0" y="11"/>
                        <a:pt x="0" y="18"/>
                        <a:pt x="0" y="25"/>
                      </a:cubicBezTo>
                      <a:cubicBezTo>
                        <a:pt x="0" y="31"/>
                        <a:pt x="0" y="36"/>
                        <a:pt x="0" y="41"/>
                      </a:cubicBezTo>
                      <a:cubicBezTo>
                        <a:pt x="0" y="52"/>
                        <a:pt x="0" y="51"/>
                        <a:pt x="10" y="51"/>
                      </a:cubicBezTo>
                      <a:cubicBezTo>
                        <a:pt x="13" y="51"/>
                        <a:pt x="13" y="50"/>
                        <a:pt x="13" y="47"/>
                      </a:cubicBezTo>
                      <a:cubicBezTo>
                        <a:pt x="13" y="43"/>
                        <a:pt x="13" y="39"/>
                        <a:pt x="13" y="35"/>
                      </a:cubicBezTo>
                      <a:cubicBezTo>
                        <a:pt x="13" y="33"/>
                        <a:pt x="12" y="31"/>
                        <a:pt x="14" y="31"/>
                      </a:cubicBezTo>
                      <a:cubicBezTo>
                        <a:pt x="16" y="30"/>
                        <a:pt x="18" y="31"/>
                        <a:pt x="20" y="32"/>
                      </a:cubicBezTo>
                      <a:cubicBezTo>
                        <a:pt x="21" y="33"/>
                        <a:pt x="22" y="34"/>
                        <a:pt x="23" y="36"/>
                      </a:cubicBezTo>
                      <a:cubicBezTo>
                        <a:pt x="25" y="40"/>
                        <a:pt x="27" y="44"/>
                        <a:pt x="28" y="48"/>
                      </a:cubicBezTo>
                      <a:cubicBezTo>
                        <a:pt x="29" y="50"/>
                        <a:pt x="30" y="51"/>
                        <a:pt x="32" y="51"/>
                      </a:cubicBezTo>
                      <a:cubicBezTo>
                        <a:pt x="35" y="51"/>
                        <a:pt x="38" y="51"/>
                        <a:pt x="42" y="51"/>
                      </a:cubicBezTo>
                      <a:cubicBezTo>
                        <a:pt x="43" y="51"/>
                        <a:pt x="44" y="50"/>
                        <a:pt x="43" y="49"/>
                      </a:cubicBezTo>
                      <a:close/>
                      <a:moveTo>
                        <a:pt x="18" y="21"/>
                      </a:moveTo>
                      <a:cubicBezTo>
                        <a:pt x="13" y="21"/>
                        <a:pt x="13" y="19"/>
                        <a:pt x="13" y="15"/>
                      </a:cubicBezTo>
                      <a:cubicBezTo>
                        <a:pt x="13" y="11"/>
                        <a:pt x="13" y="9"/>
                        <a:pt x="18" y="9"/>
                      </a:cubicBezTo>
                      <a:cubicBezTo>
                        <a:pt x="23" y="10"/>
                        <a:pt x="26" y="11"/>
                        <a:pt x="26" y="15"/>
                      </a:cubicBezTo>
                      <a:cubicBezTo>
                        <a:pt x="26" y="19"/>
                        <a:pt x="23" y="20"/>
                        <a:pt x="18"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33" name="Freeform 36"/>
                <p:cNvSpPr>
                  <a:spLocks noEditPoints="1"/>
                </p:cNvSpPr>
                <p:nvPr/>
              </p:nvSpPr>
              <p:spPr bwMode="auto">
                <a:xfrm>
                  <a:off x="7949" y="4245"/>
                  <a:ext cx="37" cy="34"/>
                </a:xfrm>
                <a:custGeom>
                  <a:avLst/>
                  <a:gdLst>
                    <a:gd name="T0" fmla="*/ 55 w 57"/>
                    <a:gd name="T1" fmla="*/ 46 h 52"/>
                    <a:gd name="T2" fmla="*/ 41 w 57"/>
                    <a:gd name="T3" fmla="*/ 10 h 52"/>
                    <a:gd name="T4" fmla="*/ 26 w 57"/>
                    <a:gd name="T5" fmla="*/ 0 h 52"/>
                    <a:gd name="T6" fmla="*/ 21 w 57"/>
                    <a:gd name="T7" fmla="*/ 4 h 52"/>
                    <a:gd name="T8" fmla="*/ 4 w 57"/>
                    <a:gd name="T9" fmla="*/ 43 h 52"/>
                    <a:gd name="T10" fmla="*/ 9 w 57"/>
                    <a:gd name="T11" fmla="*/ 51 h 52"/>
                    <a:gd name="T12" fmla="*/ 16 w 57"/>
                    <a:gd name="T13" fmla="*/ 48 h 52"/>
                    <a:gd name="T14" fmla="*/ 26 w 57"/>
                    <a:gd name="T15" fmla="*/ 41 h 52"/>
                    <a:gd name="T16" fmla="*/ 29 w 57"/>
                    <a:gd name="T17" fmla="*/ 41 h 52"/>
                    <a:gd name="T18" fmla="*/ 33 w 57"/>
                    <a:gd name="T19" fmla="*/ 41 h 52"/>
                    <a:gd name="T20" fmla="*/ 42 w 57"/>
                    <a:gd name="T21" fmla="*/ 47 h 52"/>
                    <a:gd name="T22" fmla="*/ 47 w 57"/>
                    <a:gd name="T23" fmla="*/ 51 h 52"/>
                    <a:gd name="T24" fmla="*/ 53 w 57"/>
                    <a:gd name="T25" fmla="*/ 51 h 52"/>
                    <a:gd name="T26" fmla="*/ 55 w 57"/>
                    <a:gd name="T27" fmla="*/ 46 h 52"/>
                    <a:gd name="T28" fmla="*/ 35 w 57"/>
                    <a:gd name="T29" fmla="*/ 32 h 52"/>
                    <a:gd name="T30" fmla="*/ 27 w 57"/>
                    <a:gd name="T31" fmla="*/ 21 h 52"/>
                    <a:gd name="T32" fmla="*/ 30 w 57"/>
                    <a:gd name="T33" fmla="*/ 14 h 52"/>
                    <a:gd name="T34" fmla="*/ 36 w 57"/>
                    <a:gd name="T35" fmla="*/ 31 h 52"/>
                    <a:gd name="T36" fmla="*/ 35 w 57"/>
                    <a:gd name="T37"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2">
                      <a:moveTo>
                        <a:pt x="55" y="46"/>
                      </a:moveTo>
                      <a:cubicBezTo>
                        <a:pt x="51" y="34"/>
                        <a:pt x="46" y="22"/>
                        <a:pt x="41" y="10"/>
                      </a:cubicBezTo>
                      <a:cubicBezTo>
                        <a:pt x="37" y="0"/>
                        <a:pt x="37" y="0"/>
                        <a:pt x="26" y="0"/>
                      </a:cubicBezTo>
                      <a:cubicBezTo>
                        <a:pt x="23" y="0"/>
                        <a:pt x="22" y="1"/>
                        <a:pt x="21" y="4"/>
                      </a:cubicBezTo>
                      <a:cubicBezTo>
                        <a:pt x="15" y="17"/>
                        <a:pt x="9" y="30"/>
                        <a:pt x="4" y="43"/>
                      </a:cubicBezTo>
                      <a:cubicBezTo>
                        <a:pt x="0" y="51"/>
                        <a:pt x="0" y="51"/>
                        <a:pt x="9" y="51"/>
                      </a:cubicBezTo>
                      <a:cubicBezTo>
                        <a:pt x="12" y="51"/>
                        <a:pt x="15" y="52"/>
                        <a:pt x="16" y="48"/>
                      </a:cubicBezTo>
                      <a:cubicBezTo>
                        <a:pt x="17" y="42"/>
                        <a:pt x="20" y="40"/>
                        <a:pt x="26" y="41"/>
                      </a:cubicBezTo>
                      <a:cubicBezTo>
                        <a:pt x="27" y="41"/>
                        <a:pt x="28" y="41"/>
                        <a:pt x="29" y="41"/>
                      </a:cubicBezTo>
                      <a:cubicBezTo>
                        <a:pt x="30" y="41"/>
                        <a:pt x="32" y="41"/>
                        <a:pt x="33" y="41"/>
                      </a:cubicBezTo>
                      <a:cubicBezTo>
                        <a:pt x="38" y="40"/>
                        <a:pt x="41" y="42"/>
                        <a:pt x="42" y="47"/>
                      </a:cubicBezTo>
                      <a:cubicBezTo>
                        <a:pt x="42" y="50"/>
                        <a:pt x="44" y="51"/>
                        <a:pt x="47" y="51"/>
                      </a:cubicBezTo>
                      <a:cubicBezTo>
                        <a:pt x="49" y="51"/>
                        <a:pt x="51" y="51"/>
                        <a:pt x="53" y="51"/>
                      </a:cubicBezTo>
                      <a:cubicBezTo>
                        <a:pt x="56" y="51"/>
                        <a:pt x="57" y="50"/>
                        <a:pt x="55" y="46"/>
                      </a:cubicBezTo>
                      <a:close/>
                      <a:moveTo>
                        <a:pt x="35" y="32"/>
                      </a:moveTo>
                      <a:cubicBezTo>
                        <a:pt x="22" y="33"/>
                        <a:pt x="22" y="33"/>
                        <a:pt x="27" y="21"/>
                      </a:cubicBezTo>
                      <a:cubicBezTo>
                        <a:pt x="27" y="19"/>
                        <a:pt x="28" y="17"/>
                        <a:pt x="30" y="14"/>
                      </a:cubicBezTo>
                      <a:cubicBezTo>
                        <a:pt x="32" y="20"/>
                        <a:pt x="34" y="26"/>
                        <a:pt x="36" y="31"/>
                      </a:cubicBezTo>
                      <a:cubicBezTo>
                        <a:pt x="36" y="32"/>
                        <a:pt x="36" y="32"/>
                        <a:pt x="35"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34" name="Freeform 37"/>
                <p:cNvSpPr>
                  <a:spLocks/>
                </p:cNvSpPr>
                <p:nvPr/>
              </p:nvSpPr>
              <p:spPr bwMode="auto">
                <a:xfrm>
                  <a:off x="7111" y="4244"/>
                  <a:ext cx="26" cy="35"/>
                </a:xfrm>
                <a:custGeom>
                  <a:avLst/>
                  <a:gdLst>
                    <a:gd name="T0" fmla="*/ 37 w 40"/>
                    <a:gd name="T1" fmla="*/ 16 h 54"/>
                    <a:gd name="T2" fmla="*/ 27 w 40"/>
                    <a:gd name="T3" fmla="*/ 12 h 54"/>
                    <a:gd name="T4" fmla="*/ 22 w 40"/>
                    <a:gd name="T5" fmla="*/ 11 h 54"/>
                    <a:gd name="T6" fmla="*/ 14 w 40"/>
                    <a:gd name="T7" fmla="*/ 14 h 54"/>
                    <a:gd name="T8" fmla="*/ 20 w 40"/>
                    <a:gd name="T9" fmla="*/ 20 h 54"/>
                    <a:gd name="T10" fmla="*/ 30 w 40"/>
                    <a:gd name="T11" fmla="*/ 25 h 54"/>
                    <a:gd name="T12" fmla="*/ 39 w 40"/>
                    <a:gd name="T13" fmla="*/ 41 h 54"/>
                    <a:gd name="T14" fmla="*/ 27 w 40"/>
                    <a:gd name="T15" fmla="*/ 53 h 54"/>
                    <a:gd name="T16" fmla="*/ 7 w 40"/>
                    <a:gd name="T17" fmla="*/ 51 h 54"/>
                    <a:gd name="T18" fmla="*/ 1 w 40"/>
                    <a:gd name="T19" fmla="*/ 44 h 54"/>
                    <a:gd name="T20" fmla="*/ 1 w 40"/>
                    <a:gd name="T21" fmla="*/ 38 h 54"/>
                    <a:gd name="T22" fmla="*/ 7 w 40"/>
                    <a:gd name="T23" fmla="*/ 40 h 54"/>
                    <a:gd name="T24" fmla="*/ 21 w 40"/>
                    <a:gd name="T25" fmla="*/ 44 h 54"/>
                    <a:gd name="T26" fmla="*/ 26 w 40"/>
                    <a:gd name="T27" fmla="*/ 40 h 54"/>
                    <a:gd name="T28" fmla="*/ 22 w 40"/>
                    <a:gd name="T29" fmla="*/ 35 h 54"/>
                    <a:gd name="T30" fmla="*/ 9 w 40"/>
                    <a:gd name="T31" fmla="*/ 30 h 54"/>
                    <a:gd name="T32" fmla="*/ 1 w 40"/>
                    <a:gd name="T33" fmla="*/ 14 h 54"/>
                    <a:gd name="T34" fmla="*/ 13 w 40"/>
                    <a:gd name="T35" fmla="*/ 2 h 54"/>
                    <a:gd name="T36" fmla="*/ 35 w 40"/>
                    <a:gd name="T37" fmla="*/ 4 h 54"/>
                    <a:gd name="T38" fmla="*/ 37 w 40"/>
                    <a:gd name="T39" fmla="*/ 7 h 54"/>
                    <a:gd name="T40" fmla="*/ 37 w 40"/>
                    <a:gd name="T41" fmla="*/ 1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54">
                      <a:moveTo>
                        <a:pt x="37" y="16"/>
                      </a:moveTo>
                      <a:cubicBezTo>
                        <a:pt x="33" y="14"/>
                        <a:pt x="30" y="13"/>
                        <a:pt x="27" y="12"/>
                      </a:cubicBezTo>
                      <a:cubicBezTo>
                        <a:pt x="25" y="12"/>
                        <a:pt x="24" y="11"/>
                        <a:pt x="22" y="11"/>
                      </a:cubicBezTo>
                      <a:cubicBezTo>
                        <a:pt x="19" y="11"/>
                        <a:pt x="15" y="10"/>
                        <a:pt x="14" y="14"/>
                      </a:cubicBezTo>
                      <a:cubicBezTo>
                        <a:pt x="12" y="18"/>
                        <a:pt x="17" y="19"/>
                        <a:pt x="20" y="20"/>
                      </a:cubicBezTo>
                      <a:cubicBezTo>
                        <a:pt x="23" y="22"/>
                        <a:pt x="27" y="23"/>
                        <a:pt x="30" y="25"/>
                      </a:cubicBezTo>
                      <a:cubicBezTo>
                        <a:pt x="37" y="28"/>
                        <a:pt x="40" y="33"/>
                        <a:pt x="39" y="41"/>
                      </a:cubicBezTo>
                      <a:cubicBezTo>
                        <a:pt x="38" y="47"/>
                        <a:pt x="34" y="51"/>
                        <a:pt x="27" y="53"/>
                      </a:cubicBezTo>
                      <a:cubicBezTo>
                        <a:pt x="20" y="54"/>
                        <a:pt x="13" y="54"/>
                        <a:pt x="7" y="51"/>
                      </a:cubicBezTo>
                      <a:cubicBezTo>
                        <a:pt x="3" y="50"/>
                        <a:pt x="0" y="48"/>
                        <a:pt x="1" y="44"/>
                      </a:cubicBezTo>
                      <a:cubicBezTo>
                        <a:pt x="2" y="42"/>
                        <a:pt x="1" y="40"/>
                        <a:pt x="1" y="38"/>
                      </a:cubicBezTo>
                      <a:cubicBezTo>
                        <a:pt x="4" y="38"/>
                        <a:pt x="5" y="39"/>
                        <a:pt x="7" y="40"/>
                      </a:cubicBezTo>
                      <a:cubicBezTo>
                        <a:pt x="11" y="42"/>
                        <a:pt x="16" y="44"/>
                        <a:pt x="21" y="44"/>
                      </a:cubicBezTo>
                      <a:cubicBezTo>
                        <a:pt x="23" y="43"/>
                        <a:pt x="25" y="43"/>
                        <a:pt x="26" y="40"/>
                      </a:cubicBezTo>
                      <a:cubicBezTo>
                        <a:pt x="26" y="37"/>
                        <a:pt x="24" y="36"/>
                        <a:pt x="22" y="35"/>
                      </a:cubicBezTo>
                      <a:cubicBezTo>
                        <a:pt x="18" y="33"/>
                        <a:pt x="13" y="32"/>
                        <a:pt x="9" y="30"/>
                      </a:cubicBezTo>
                      <a:cubicBezTo>
                        <a:pt x="3" y="26"/>
                        <a:pt x="0" y="21"/>
                        <a:pt x="1" y="14"/>
                      </a:cubicBezTo>
                      <a:cubicBezTo>
                        <a:pt x="1" y="8"/>
                        <a:pt x="6" y="4"/>
                        <a:pt x="13" y="2"/>
                      </a:cubicBezTo>
                      <a:cubicBezTo>
                        <a:pt x="21" y="0"/>
                        <a:pt x="28" y="2"/>
                        <a:pt x="35" y="4"/>
                      </a:cubicBezTo>
                      <a:cubicBezTo>
                        <a:pt x="36" y="5"/>
                        <a:pt x="37" y="6"/>
                        <a:pt x="37" y="7"/>
                      </a:cubicBezTo>
                      <a:cubicBezTo>
                        <a:pt x="37" y="10"/>
                        <a:pt x="37" y="13"/>
                        <a:pt x="37"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35" name="Freeform 38"/>
                <p:cNvSpPr>
                  <a:spLocks/>
                </p:cNvSpPr>
                <p:nvPr/>
              </p:nvSpPr>
              <p:spPr bwMode="auto">
                <a:xfrm>
                  <a:off x="8282" y="4245"/>
                  <a:ext cx="23" cy="34"/>
                </a:xfrm>
                <a:custGeom>
                  <a:avLst/>
                  <a:gdLst>
                    <a:gd name="T0" fmla="*/ 17 w 36"/>
                    <a:gd name="T1" fmla="*/ 51 h 51"/>
                    <a:gd name="T2" fmla="*/ 3 w 36"/>
                    <a:gd name="T3" fmla="*/ 51 h 51"/>
                    <a:gd name="T4" fmla="*/ 0 w 36"/>
                    <a:gd name="T5" fmla="*/ 48 h 51"/>
                    <a:gd name="T6" fmla="*/ 0 w 36"/>
                    <a:gd name="T7" fmla="*/ 3 h 51"/>
                    <a:gd name="T8" fmla="*/ 3 w 36"/>
                    <a:gd name="T9" fmla="*/ 0 h 51"/>
                    <a:gd name="T10" fmla="*/ 31 w 36"/>
                    <a:gd name="T11" fmla="*/ 0 h 51"/>
                    <a:gd name="T12" fmla="*/ 34 w 36"/>
                    <a:gd name="T13" fmla="*/ 6 h 51"/>
                    <a:gd name="T14" fmla="*/ 31 w 36"/>
                    <a:gd name="T15" fmla="*/ 10 h 51"/>
                    <a:gd name="T16" fmla="*/ 16 w 36"/>
                    <a:gd name="T17" fmla="*/ 10 h 51"/>
                    <a:gd name="T18" fmla="*/ 13 w 36"/>
                    <a:gd name="T19" fmla="*/ 15 h 51"/>
                    <a:gd name="T20" fmla="*/ 16 w 36"/>
                    <a:gd name="T21" fmla="*/ 20 h 51"/>
                    <a:gd name="T22" fmla="*/ 30 w 36"/>
                    <a:gd name="T23" fmla="*/ 20 h 51"/>
                    <a:gd name="T24" fmla="*/ 33 w 36"/>
                    <a:gd name="T25" fmla="*/ 25 h 51"/>
                    <a:gd name="T26" fmla="*/ 29 w 36"/>
                    <a:gd name="T27" fmla="*/ 29 h 51"/>
                    <a:gd name="T28" fmla="*/ 17 w 36"/>
                    <a:gd name="T29" fmla="*/ 29 h 51"/>
                    <a:gd name="T30" fmla="*/ 13 w 36"/>
                    <a:gd name="T31" fmla="*/ 33 h 51"/>
                    <a:gd name="T32" fmla="*/ 20 w 36"/>
                    <a:gd name="T33" fmla="*/ 41 h 51"/>
                    <a:gd name="T34" fmla="*/ 31 w 36"/>
                    <a:gd name="T35" fmla="*/ 41 h 51"/>
                    <a:gd name="T36" fmla="*/ 35 w 36"/>
                    <a:gd name="T37" fmla="*/ 46 h 51"/>
                    <a:gd name="T38" fmla="*/ 31 w 36"/>
                    <a:gd name="T39" fmla="*/ 51 h 51"/>
                    <a:gd name="T40" fmla="*/ 17 w 36"/>
                    <a:gd name="T4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51">
                      <a:moveTo>
                        <a:pt x="17" y="51"/>
                      </a:moveTo>
                      <a:cubicBezTo>
                        <a:pt x="12" y="51"/>
                        <a:pt x="8" y="51"/>
                        <a:pt x="3" y="51"/>
                      </a:cubicBezTo>
                      <a:cubicBezTo>
                        <a:pt x="1" y="51"/>
                        <a:pt x="0" y="50"/>
                        <a:pt x="0" y="48"/>
                      </a:cubicBezTo>
                      <a:cubicBezTo>
                        <a:pt x="0" y="33"/>
                        <a:pt x="0" y="18"/>
                        <a:pt x="0" y="3"/>
                      </a:cubicBezTo>
                      <a:cubicBezTo>
                        <a:pt x="0" y="1"/>
                        <a:pt x="1" y="0"/>
                        <a:pt x="3" y="0"/>
                      </a:cubicBezTo>
                      <a:cubicBezTo>
                        <a:pt x="12" y="0"/>
                        <a:pt x="22" y="0"/>
                        <a:pt x="31" y="0"/>
                      </a:cubicBezTo>
                      <a:cubicBezTo>
                        <a:pt x="36" y="0"/>
                        <a:pt x="33" y="3"/>
                        <a:pt x="34" y="6"/>
                      </a:cubicBezTo>
                      <a:cubicBezTo>
                        <a:pt x="34" y="8"/>
                        <a:pt x="34" y="10"/>
                        <a:pt x="31" y="10"/>
                      </a:cubicBezTo>
                      <a:cubicBezTo>
                        <a:pt x="26" y="10"/>
                        <a:pt x="21" y="10"/>
                        <a:pt x="16" y="10"/>
                      </a:cubicBezTo>
                      <a:cubicBezTo>
                        <a:pt x="11" y="10"/>
                        <a:pt x="13" y="13"/>
                        <a:pt x="13" y="15"/>
                      </a:cubicBezTo>
                      <a:cubicBezTo>
                        <a:pt x="13" y="17"/>
                        <a:pt x="11" y="20"/>
                        <a:pt x="16" y="20"/>
                      </a:cubicBezTo>
                      <a:cubicBezTo>
                        <a:pt x="20" y="19"/>
                        <a:pt x="25" y="20"/>
                        <a:pt x="30" y="20"/>
                      </a:cubicBezTo>
                      <a:cubicBezTo>
                        <a:pt x="34" y="19"/>
                        <a:pt x="33" y="23"/>
                        <a:pt x="33" y="25"/>
                      </a:cubicBezTo>
                      <a:cubicBezTo>
                        <a:pt x="33" y="27"/>
                        <a:pt x="33" y="30"/>
                        <a:pt x="29" y="29"/>
                      </a:cubicBezTo>
                      <a:cubicBezTo>
                        <a:pt x="25" y="29"/>
                        <a:pt x="21" y="29"/>
                        <a:pt x="17" y="29"/>
                      </a:cubicBezTo>
                      <a:cubicBezTo>
                        <a:pt x="14" y="29"/>
                        <a:pt x="13" y="30"/>
                        <a:pt x="13" y="33"/>
                      </a:cubicBezTo>
                      <a:cubicBezTo>
                        <a:pt x="13" y="43"/>
                        <a:pt x="12" y="41"/>
                        <a:pt x="20" y="41"/>
                      </a:cubicBezTo>
                      <a:cubicBezTo>
                        <a:pt x="24" y="41"/>
                        <a:pt x="28" y="41"/>
                        <a:pt x="31" y="41"/>
                      </a:cubicBezTo>
                      <a:cubicBezTo>
                        <a:pt x="35" y="41"/>
                        <a:pt x="35" y="43"/>
                        <a:pt x="35" y="46"/>
                      </a:cubicBezTo>
                      <a:cubicBezTo>
                        <a:pt x="34" y="48"/>
                        <a:pt x="36" y="51"/>
                        <a:pt x="31" y="51"/>
                      </a:cubicBezTo>
                      <a:cubicBezTo>
                        <a:pt x="27" y="51"/>
                        <a:pt x="22" y="51"/>
                        <a:pt x="17" y="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36" name="Freeform 39"/>
                <p:cNvSpPr>
                  <a:spLocks/>
                </p:cNvSpPr>
                <p:nvPr/>
              </p:nvSpPr>
              <p:spPr bwMode="auto">
                <a:xfrm>
                  <a:off x="7453" y="4245"/>
                  <a:ext cx="22" cy="34"/>
                </a:xfrm>
                <a:custGeom>
                  <a:avLst/>
                  <a:gdLst>
                    <a:gd name="T0" fmla="*/ 0 w 34"/>
                    <a:gd name="T1" fmla="*/ 25 h 51"/>
                    <a:gd name="T2" fmla="*/ 0 w 34"/>
                    <a:gd name="T3" fmla="*/ 4 h 51"/>
                    <a:gd name="T4" fmla="*/ 3 w 34"/>
                    <a:gd name="T5" fmla="*/ 0 h 51"/>
                    <a:gd name="T6" fmla="*/ 30 w 34"/>
                    <a:gd name="T7" fmla="*/ 0 h 51"/>
                    <a:gd name="T8" fmla="*/ 33 w 34"/>
                    <a:gd name="T9" fmla="*/ 5 h 51"/>
                    <a:gd name="T10" fmla="*/ 30 w 34"/>
                    <a:gd name="T11" fmla="*/ 10 h 51"/>
                    <a:gd name="T12" fmla="*/ 16 w 34"/>
                    <a:gd name="T13" fmla="*/ 10 h 51"/>
                    <a:gd name="T14" fmla="*/ 13 w 34"/>
                    <a:gd name="T15" fmla="*/ 13 h 51"/>
                    <a:gd name="T16" fmla="*/ 13 w 34"/>
                    <a:gd name="T17" fmla="*/ 18 h 51"/>
                    <a:gd name="T18" fmla="*/ 16 w 34"/>
                    <a:gd name="T19" fmla="*/ 20 h 51"/>
                    <a:gd name="T20" fmla="*/ 29 w 34"/>
                    <a:gd name="T21" fmla="*/ 20 h 51"/>
                    <a:gd name="T22" fmla="*/ 32 w 34"/>
                    <a:gd name="T23" fmla="*/ 25 h 51"/>
                    <a:gd name="T24" fmla="*/ 29 w 34"/>
                    <a:gd name="T25" fmla="*/ 30 h 51"/>
                    <a:gd name="T26" fmla="*/ 18 w 34"/>
                    <a:gd name="T27" fmla="*/ 30 h 51"/>
                    <a:gd name="T28" fmla="*/ 13 w 34"/>
                    <a:gd name="T29" fmla="*/ 35 h 51"/>
                    <a:gd name="T30" fmla="*/ 13 w 34"/>
                    <a:gd name="T31" fmla="*/ 47 h 51"/>
                    <a:gd name="T32" fmla="*/ 9 w 34"/>
                    <a:gd name="T33" fmla="*/ 51 h 51"/>
                    <a:gd name="T34" fmla="*/ 0 w 34"/>
                    <a:gd name="T35" fmla="*/ 42 h 51"/>
                    <a:gd name="T36" fmla="*/ 0 w 34"/>
                    <a:gd name="T37"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51">
                      <a:moveTo>
                        <a:pt x="0" y="25"/>
                      </a:moveTo>
                      <a:cubicBezTo>
                        <a:pt x="0" y="18"/>
                        <a:pt x="0" y="11"/>
                        <a:pt x="0" y="4"/>
                      </a:cubicBezTo>
                      <a:cubicBezTo>
                        <a:pt x="0" y="1"/>
                        <a:pt x="1" y="0"/>
                        <a:pt x="3" y="0"/>
                      </a:cubicBezTo>
                      <a:cubicBezTo>
                        <a:pt x="12" y="0"/>
                        <a:pt x="21" y="0"/>
                        <a:pt x="30" y="0"/>
                      </a:cubicBezTo>
                      <a:cubicBezTo>
                        <a:pt x="34" y="0"/>
                        <a:pt x="33" y="3"/>
                        <a:pt x="33" y="5"/>
                      </a:cubicBezTo>
                      <a:cubicBezTo>
                        <a:pt x="33" y="7"/>
                        <a:pt x="34" y="10"/>
                        <a:pt x="30" y="10"/>
                      </a:cubicBezTo>
                      <a:cubicBezTo>
                        <a:pt x="25" y="10"/>
                        <a:pt x="21" y="10"/>
                        <a:pt x="16" y="10"/>
                      </a:cubicBezTo>
                      <a:cubicBezTo>
                        <a:pt x="14" y="10"/>
                        <a:pt x="13" y="10"/>
                        <a:pt x="13" y="13"/>
                      </a:cubicBezTo>
                      <a:cubicBezTo>
                        <a:pt x="13" y="15"/>
                        <a:pt x="13" y="16"/>
                        <a:pt x="13" y="18"/>
                      </a:cubicBezTo>
                      <a:cubicBezTo>
                        <a:pt x="13" y="20"/>
                        <a:pt x="14" y="21"/>
                        <a:pt x="16" y="20"/>
                      </a:cubicBezTo>
                      <a:cubicBezTo>
                        <a:pt x="20" y="20"/>
                        <a:pt x="24" y="21"/>
                        <a:pt x="29" y="20"/>
                      </a:cubicBezTo>
                      <a:cubicBezTo>
                        <a:pt x="33" y="20"/>
                        <a:pt x="32" y="23"/>
                        <a:pt x="32" y="25"/>
                      </a:cubicBezTo>
                      <a:cubicBezTo>
                        <a:pt x="32" y="27"/>
                        <a:pt x="33" y="30"/>
                        <a:pt x="29" y="30"/>
                      </a:cubicBezTo>
                      <a:cubicBezTo>
                        <a:pt x="25" y="30"/>
                        <a:pt x="21" y="30"/>
                        <a:pt x="18" y="30"/>
                      </a:cubicBezTo>
                      <a:cubicBezTo>
                        <a:pt x="14" y="30"/>
                        <a:pt x="13" y="31"/>
                        <a:pt x="13" y="35"/>
                      </a:cubicBezTo>
                      <a:cubicBezTo>
                        <a:pt x="13" y="39"/>
                        <a:pt x="13" y="43"/>
                        <a:pt x="13" y="47"/>
                      </a:cubicBezTo>
                      <a:cubicBezTo>
                        <a:pt x="13" y="50"/>
                        <a:pt x="12" y="51"/>
                        <a:pt x="9" y="51"/>
                      </a:cubicBezTo>
                      <a:cubicBezTo>
                        <a:pt x="0" y="51"/>
                        <a:pt x="0" y="51"/>
                        <a:pt x="0" y="42"/>
                      </a:cubicBezTo>
                      <a:cubicBezTo>
                        <a:pt x="0" y="36"/>
                        <a:pt x="0" y="31"/>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37" name="Freeform 40"/>
                <p:cNvSpPr>
                  <a:spLocks/>
                </p:cNvSpPr>
                <p:nvPr/>
              </p:nvSpPr>
              <p:spPr bwMode="auto">
                <a:xfrm>
                  <a:off x="7614" y="4245"/>
                  <a:ext cx="33" cy="34"/>
                </a:xfrm>
                <a:custGeom>
                  <a:avLst/>
                  <a:gdLst>
                    <a:gd name="T0" fmla="*/ 26 w 50"/>
                    <a:gd name="T1" fmla="*/ 0 h 51"/>
                    <a:gd name="T2" fmla="*/ 46 w 50"/>
                    <a:gd name="T3" fmla="*/ 0 h 51"/>
                    <a:gd name="T4" fmla="*/ 49 w 50"/>
                    <a:gd name="T5" fmla="*/ 5 h 51"/>
                    <a:gd name="T6" fmla="*/ 46 w 50"/>
                    <a:gd name="T7" fmla="*/ 10 h 51"/>
                    <a:gd name="T8" fmla="*/ 45 w 50"/>
                    <a:gd name="T9" fmla="*/ 10 h 51"/>
                    <a:gd name="T10" fmla="*/ 33 w 50"/>
                    <a:gd name="T11" fmla="*/ 11 h 51"/>
                    <a:gd name="T12" fmla="*/ 33 w 50"/>
                    <a:gd name="T13" fmla="*/ 22 h 51"/>
                    <a:gd name="T14" fmla="*/ 33 w 50"/>
                    <a:gd name="T15" fmla="*/ 47 h 51"/>
                    <a:gd name="T16" fmla="*/ 29 w 50"/>
                    <a:gd name="T17" fmla="*/ 51 h 51"/>
                    <a:gd name="T18" fmla="*/ 19 w 50"/>
                    <a:gd name="T19" fmla="*/ 41 h 51"/>
                    <a:gd name="T20" fmla="*/ 19 w 50"/>
                    <a:gd name="T21" fmla="*/ 14 h 51"/>
                    <a:gd name="T22" fmla="*/ 14 w 50"/>
                    <a:gd name="T23" fmla="*/ 10 h 51"/>
                    <a:gd name="T24" fmla="*/ 8 w 50"/>
                    <a:gd name="T25" fmla="*/ 10 h 51"/>
                    <a:gd name="T26" fmla="*/ 2 w 50"/>
                    <a:gd name="T27" fmla="*/ 2 h 51"/>
                    <a:gd name="T28" fmla="*/ 6 w 50"/>
                    <a:gd name="T29" fmla="*/ 0 h 51"/>
                    <a:gd name="T30" fmla="*/ 26 w 50"/>
                    <a:gd name="T3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51">
                      <a:moveTo>
                        <a:pt x="26" y="0"/>
                      </a:moveTo>
                      <a:cubicBezTo>
                        <a:pt x="32" y="0"/>
                        <a:pt x="39" y="0"/>
                        <a:pt x="46" y="0"/>
                      </a:cubicBezTo>
                      <a:cubicBezTo>
                        <a:pt x="50" y="0"/>
                        <a:pt x="49" y="3"/>
                        <a:pt x="49" y="5"/>
                      </a:cubicBezTo>
                      <a:cubicBezTo>
                        <a:pt x="49" y="8"/>
                        <a:pt x="50" y="10"/>
                        <a:pt x="46" y="10"/>
                      </a:cubicBezTo>
                      <a:cubicBezTo>
                        <a:pt x="45" y="10"/>
                        <a:pt x="45" y="10"/>
                        <a:pt x="45" y="10"/>
                      </a:cubicBezTo>
                      <a:cubicBezTo>
                        <a:pt x="41" y="10"/>
                        <a:pt x="36" y="8"/>
                        <a:pt x="33" y="11"/>
                      </a:cubicBezTo>
                      <a:cubicBezTo>
                        <a:pt x="31" y="13"/>
                        <a:pt x="33" y="18"/>
                        <a:pt x="33" y="22"/>
                      </a:cubicBezTo>
                      <a:cubicBezTo>
                        <a:pt x="33" y="30"/>
                        <a:pt x="33" y="39"/>
                        <a:pt x="33" y="47"/>
                      </a:cubicBezTo>
                      <a:cubicBezTo>
                        <a:pt x="33" y="50"/>
                        <a:pt x="32" y="51"/>
                        <a:pt x="29" y="51"/>
                      </a:cubicBezTo>
                      <a:cubicBezTo>
                        <a:pt x="19" y="51"/>
                        <a:pt x="19" y="51"/>
                        <a:pt x="19" y="41"/>
                      </a:cubicBezTo>
                      <a:cubicBezTo>
                        <a:pt x="19" y="32"/>
                        <a:pt x="19" y="23"/>
                        <a:pt x="19" y="14"/>
                      </a:cubicBezTo>
                      <a:cubicBezTo>
                        <a:pt x="19" y="10"/>
                        <a:pt x="18" y="9"/>
                        <a:pt x="14" y="10"/>
                      </a:cubicBezTo>
                      <a:cubicBezTo>
                        <a:pt x="12" y="10"/>
                        <a:pt x="10" y="10"/>
                        <a:pt x="8" y="10"/>
                      </a:cubicBezTo>
                      <a:cubicBezTo>
                        <a:pt x="3" y="10"/>
                        <a:pt x="0" y="6"/>
                        <a:pt x="2" y="2"/>
                      </a:cubicBezTo>
                      <a:cubicBezTo>
                        <a:pt x="3" y="0"/>
                        <a:pt x="5" y="0"/>
                        <a:pt x="6" y="0"/>
                      </a:cubicBezTo>
                      <a:cubicBezTo>
                        <a:pt x="12" y="0"/>
                        <a:pt x="19" y="0"/>
                        <a:pt x="2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38" name="Freeform 41"/>
                <p:cNvSpPr>
                  <a:spLocks noEditPoints="1"/>
                </p:cNvSpPr>
                <p:nvPr/>
              </p:nvSpPr>
              <p:spPr bwMode="auto">
                <a:xfrm>
                  <a:off x="8370" y="4068"/>
                  <a:ext cx="28" cy="29"/>
                </a:xfrm>
                <a:custGeom>
                  <a:avLst/>
                  <a:gdLst>
                    <a:gd name="T0" fmla="*/ 43 w 43"/>
                    <a:gd name="T1" fmla="*/ 21 h 44"/>
                    <a:gd name="T2" fmla="*/ 22 w 43"/>
                    <a:gd name="T3" fmla="*/ 44 h 44"/>
                    <a:gd name="T4" fmla="*/ 0 w 43"/>
                    <a:gd name="T5" fmla="*/ 22 h 44"/>
                    <a:gd name="T6" fmla="*/ 22 w 43"/>
                    <a:gd name="T7" fmla="*/ 0 h 44"/>
                    <a:gd name="T8" fmla="*/ 43 w 43"/>
                    <a:gd name="T9" fmla="*/ 21 h 44"/>
                    <a:gd name="T10" fmla="*/ 4 w 43"/>
                    <a:gd name="T11" fmla="*/ 21 h 44"/>
                    <a:gd name="T12" fmla="*/ 21 w 43"/>
                    <a:gd name="T13" fmla="*/ 40 h 44"/>
                    <a:gd name="T14" fmla="*/ 39 w 43"/>
                    <a:gd name="T15" fmla="*/ 22 h 44"/>
                    <a:gd name="T16" fmla="*/ 22 w 43"/>
                    <a:gd name="T17" fmla="*/ 3 h 44"/>
                    <a:gd name="T18" fmla="*/ 4 w 43"/>
                    <a:gd name="T19"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4">
                      <a:moveTo>
                        <a:pt x="43" y="21"/>
                      </a:moveTo>
                      <a:cubicBezTo>
                        <a:pt x="43" y="34"/>
                        <a:pt x="34" y="44"/>
                        <a:pt x="22" y="44"/>
                      </a:cubicBezTo>
                      <a:cubicBezTo>
                        <a:pt x="9" y="44"/>
                        <a:pt x="0" y="34"/>
                        <a:pt x="0" y="22"/>
                      </a:cubicBezTo>
                      <a:cubicBezTo>
                        <a:pt x="0" y="9"/>
                        <a:pt x="9" y="0"/>
                        <a:pt x="22" y="0"/>
                      </a:cubicBezTo>
                      <a:cubicBezTo>
                        <a:pt x="34" y="0"/>
                        <a:pt x="43" y="9"/>
                        <a:pt x="43" y="21"/>
                      </a:cubicBezTo>
                      <a:close/>
                      <a:moveTo>
                        <a:pt x="4" y="21"/>
                      </a:moveTo>
                      <a:cubicBezTo>
                        <a:pt x="4" y="31"/>
                        <a:pt x="11" y="40"/>
                        <a:pt x="21" y="40"/>
                      </a:cubicBezTo>
                      <a:cubicBezTo>
                        <a:pt x="31" y="40"/>
                        <a:pt x="39" y="32"/>
                        <a:pt x="39" y="22"/>
                      </a:cubicBezTo>
                      <a:cubicBezTo>
                        <a:pt x="39" y="12"/>
                        <a:pt x="31" y="4"/>
                        <a:pt x="22" y="3"/>
                      </a:cubicBezTo>
                      <a:cubicBezTo>
                        <a:pt x="12" y="3"/>
                        <a:pt x="4" y="11"/>
                        <a:pt x="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39" name="Freeform 42"/>
                <p:cNvSpPr>
                  <a:spLocks noEditPoints="1"/>
                </p:cNvSpPr>
                <p:nvPr/>
              </p:nvSpPr>
              <p:spPr bwMode="auto">
                <a:xfrm>
                  <a:off x="8377" y="4073"/>
                  <a:ext cx="13" cy="18"/>
                </a:xfrm>
                <a:custGeom>
                  <a:avLst/>
                  <a:gdLst>
                    <a:gd name="T0" fmla="*/ 2 w 20"/>
                    <a:gd name="T1" fmla="*/ 14 h 27"/>
                    <a:gd name="T2" fmla="*/ 2 w 20"/>
                    <a:gd name="T3" fmla="*/ 9 h 27"/>
                    <a:gd name="T4" fmla="*/ 4 w 20"/>
                    <a:gd name="T5" fmla="*/ 2 h 27"/>
                    <a:gd name="T6" fmla="*/ 18 w 20"/>
                    <a:gd name="T7" fmla="*/ 4 h 27"/>
                    <a:gd name="T8" fmla="*/ 18 w 20"/>
                    <a:gd name="T9" fmla="*/ 12 h 27"/>
                    <a:gd name="T10" fmla="*/ 17 w 20"/>
                    <a:gd name="T11" fmla="*/ 17 h 27"/>
                    <a:gd name="T12" fmla="*/ 20 w 20"/>
                    <a:gd name="T13" fmla="*/ 25 h 27"/>
                    <a:gd name="T14" fmla="*/ 19 w 20"/>
                    <a:gd name="T15" fmla="*/ 26 h 27"/>
                    <a:gd name="T16" fmla="*/ 15 w 20"/>
                    <a:gd name="T17" fmla="*/ 25 h 27"/>
                    <a:gd name="T18" fmla="*/ 14 w 20"/>
                    <a:gd name="T19" fmla="*/ 20 h 27"/>
                    <a:gd name="T20" fmla="*/ 9 w 20"/>
                    <a:gd name="T21" fmla="*/ 16 h 27"/>
                    <a:gd name="T22" fmla="*/ 6 w 20"/>
                    <a:gd name="T23" fmla="*/ 21 h 27"/>
                    <a:gd name="T24" fmla="*/ 6 w 20"/>
                    <a:gd name="T25" fmla="*/ 24 h 27"/>
                    <a:gd name="T26" fmla="*/ 4 w 20"/>
                    <a:gd name="T27" fmla="*/ 26 h 27"/>
                    <a:gd name="T28" fmla="*/ 2 w 20"/>
                    <a:gd name="T29" fmla="*/ 24 h 27"/>
                    <a:gd name="T30" fmla="*/ 2 w 20"/>
                    <a:gd name="T31" fmla="*/ 14 h 27"/>
                    <a:gd name="T32" fmla="*/ 9 w 20"/>
                    <a:gd name="T33" fmla="*/ 4 h 27"/>
                    <a:gd name="T34" fmla="*/ 6 w 20"/>
                    <a:gd name="T35" fmla="*/ 7 h 27"/>
                    <a:gd name="T36" fmla="*/ 8 w 20"/>
                    <a:gd name="T37" fmla="*/ 13 h 27"/>
                    <a:gd name="T38" fmla="*/ 15 w 20"/>
                    <a:gd name="T39" fmla="*/ 9 h 27"/>
                    <a:gd name="T40" fmla="*/ 9 w 20"/>
                    <a:gd name="T41"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7">
                      <a:moveTo>
                        <a:pt x="2" y="14"/>
                      </a:moveTo>
                      <a:cubicBezTo>
                        <a:pt x="2" y="12"/>
                        <a:pt x="2" y="11"/>
                        <a:pt x="2" y="9"/>
                      </a:cubicBezTo>
                      <a:cubicBezTo>
                        <a:pt x="3" y="7"/>
                        <a:pt x="0" y="3"/>
                        <a:pt x="4" y="2"/>
                      </a:cubicBezTo>
                      <a:cubicBezTo>
                        <a:pt x="8" y="1"/>
                        <a:pt x="14" y="0"/>
                        <a:pt x="18" y="4"/>
                      </a:cubicBezTo>
                      <a:cubicBezTo>
                        <a:pt x="20" y="6"/>
                        <a:pt x="20" y="10"/>
                        <a:pt x="18" y="12"/>
                      </a:cubicBezTo>
                      <a:cubicBezTo>
                        <a:pt x="16" y="14"/>
                        <a:pt x="16" y="15"/>
                        <a:pt x="17" y="17"/>
                      </a:cubicBezTo>
                      <a:cubicBezTo>
                        <a:pt x="19" y="19"/>
                        <a:pt x="19" y="22"/>
                        <a:pt x="20" y="25"/>
                      </a:cubicBezTo>
                      <a:cubicBezTo>
                        <a:pt x="20" y="26"/>
                        <a:pt x="20" y="26"/>
                        <a:pt x="19" y="26"/>
                      </a:cubicBezTo>
                      <a:cubicBezTo>
                        <a:pt x="17" y="26"/>
                        <a:pt x="16" y="27"/>
                        <a:pt x="15" y="25"/>
                      </a:cubicBezTo>
                      <a:cubicBezTo>
                        <a:pt x="15" y="24"/>
                        <a:pt x="14" y="22"/>
                        <a:pt x="14" y="20"/>
                      </a:cubicBezTo>
                      <a:cubicBezTo>
                        <a:pt x="13" y="17"/>
                        <a:pt x="11" y="16"/>
                        <a:pt x="9" y="16"/>
                      </a:cubicBezTo>
                      <a:cubicBezTo>
                        <a:pt x="5" y="16"/>
                        <a:pt x="7" y="19"/>
                        <a:pt x="6" y="21"/>
                      </a:cubicBezTo>
                      <a:cubicBezTo>
                        <a:pt x="6" y="22"/>
                        <a:pt x="6" y="23"/>
                        <a:pt x="6" y="24"/>
                      </a:cubicBezTo>
                      <a:cubicBezTo>
                        <a:pt x="6" y="26"/>
                        <a:pt x="6" y="26"/>
                        <a:pt x="4" y="26"/>
                      </a:cubicBezTo>
                      <a:cubicBezTo>
                        <a:pt x="3" y="26"/>
                        <a:pt x="2" y="26"/>
                        <a:pt x="2" y="24"/>
                      </a:cubicBezTo>
                      <a:cubicBezTo>
                        <a:pt x="2" y="21"/>
                        <a:pt x="2" y="17"/>
                        <a:pt x="2" y="14"/>
                      </a:cubicBezTo>
                      <a:close/>
                      <a:moveTo>
                        <a:pt x="9" y="4"/>
                      </a:moveTo>
                      <a:cubicBezTo>
                        <a:pt x="8" y="4"/>
                        <a:pt x="6" y="5"/>
                        <a:pt x="6" y="7"/>
                      </a:cubicBezTo>
                      <a:cubicBezTo>
                        <a:pt x="7" y="9"/>
                        <a:pt x="4" y="12"/>
                        <a:pt x="8" y="13"/>
                      </a:cubicBezTo>
                      <a:cubicBezTo>
                        <a:pt x="11" y="13"/>
                        <a:pt x="14" y="13"/>
                        <a:pt x="15" y="9"/>
                      </a:cubicBezTo>
                      <a:cubicBezTo>
                        <a:pt x="15" y="6"/>
                        <a:pt x="12" y="5"/>
                        <a:pt x="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grpSp>
          <p:sp>
            <p:nvSpPr>
              <p:cNvPr id="187" name="TextBox 186"/>
              <p:cNvSpPr txBox="1"/>
              <p:nvPr/>
            </p:nvSpPr>
            <p:spPr>
              <a:xfrm>
                <a:off x="10559234" y="-487662"/>
                <a:ext cx="542842" cy="211420"/>
              </a:xfrm>
              <a:prstGeom prst="rect">
                <a:avLst/>
              </a:prstGeom>
              <a:noFill/>
            </p:spPr>
            <p:txBody>
              <a:bodyPr wrap="none" rtlCol="0">
                <a:spAutoFit/>
              </a:bodyPr>
              <a:lstStyle/>
              <a:p>
                <a:pPr algn="ctr" defTabSz="1088430"/>
                <a:r>
                  <a:rPr lang="en-US" sz="833" dirty="0">
                    <a:solidFill>
                      <a:srgbClr val="FFFFFF"/>
                    </a:solidFill>
                    <a:latin typeface="Segoe UI"/>
                  </a:rPr>
                  <a:t>PowerBI</a:t>
                </a:r>
              </a:p>
            </p:txBody>
          </p:sp>
          <p:grpSp>
            <p:nvGrpSpPr>
              <p:cNvPr id="188" name="Group 187"/>
              <p:cNvGrpSpPr/>
              <p:nvPr/>
            </p:nvGrpSpPr>
            <p:grpSpPr>
              <a:xfrm>
                <a:off x="10360854" y="-1666057"/>
                <a:ext cx="982404" cy="615739"/>
                <a:chOff x="9195017" y="2424444"/>
                <a:chExt cx="1173845" cy="735727"/>
              </a:xfrm>
            </p:grpSpPr>
            <p:pic>
              <p:nvPicPr>
                <p:cNvPr id="212" name="Picture 211"/>
                <p:cNvPicPr>
                  <a:picLocks noChangeAspect="1"/>
                </p:cNvPicPr>
                <p:nvPr/>
              </p:nvPicPr>
              <p:blipFill>
                <a:blip r:embed="rId2" cstate="hqprint">
                  <a:biLevel thresh="25000"/>
                  <a:extLst>
                    <a:ext uri="{28A0092B-C50C-407E-A947-70E740481C1C}">
                      <a14:useLocalDpi xmlns:a14="http://schemas.microsoft.com/office/drawing/2010/main" val="0"/>
                    </a:ext>
                  </a:extLst>
                </a:blip>
                <a:stretch>
                  <a:fillRect/>
                </a:stretch>
              </p:blipFill>
              <p:spPr>
                <a:xfrm>
                  <a:off x="9553339" y="2424444"/>
                  <a:ext cx="457200" cy="457200"/>
                </a:xfrm>
                <a:prstGeom prst="rect">
                  <a:avLst/>
                </a:prstGeom>
              </p:spPr>
            </p:pic>
            <p:sp>
              <p:nvSpPr>
                <p:cNvPr id="213" name="TextBox 212"/>
                <p:cNvSpPr txBox="1"/>
                <p:nvPr/>
              </p:nvSpPr>
              <p:spPr>
                <a:xfrm>
                  <a:off x="9195017" y="2907551"/>
                  <a:ext cx="1173845" cy="252620"/>
                </a:xfrm>
                <a:prstGeom prst="rect">
                  <a:avLst/>
                </a:prstGeom>
                <a:noFill/>
              </p:spPr>
              <p:txBody>
                <a:bodyPr wrap="none" rtlCol="0">
                  <a:spAutoFit/>
                </a:bodyPr>
                <a:lstStyle/>
                <a:p>
                  <a:pPr algn="ctr" defTabSz="1088430"/>
                  <a:r>
                    <a:rPr lang="en-US" sz="833" dirty="0">
                      <a:solidFill>
                        <a:srgbClr val="FFFFFF"/>
                      </a:solidFill>
                      <a:latin typeface="Segoe UI"/>
                    </a:rPr>
                    <a:t>Machine Learning</a:t>
                  </a:r>
                </a:p>
              </p:txBody>
            </p:sp>
          </p:grpSp>
          <p:grpSp>
            <p:nvGrpSpPr>
              <p:cNvPr id="189" name="Group 188"/>
              <p:cNvGrpSpPr/>
              <p:nvPr/>
            </p:nvGrpSpPr>
            <p:grpSpPr>
              <a:xfrm>
                <a:off x="11403766" y="-1712836"/>
                <a:ext cx="923999" cy="1805868"/>
                <a:chOff x="10649166" y="2273276"/>
                <a:chExt cx="1104059" cy="2157776"/>
              </a:xfrm>
            </p:grpSpPr>
            <p:grpSp>
              <p:nvGrpSpPr>
                <p:cNvPr id="196" name="Group 4"/>
                <p:cNvGrpSpPr>
                  <a:grpSpLocks noChangeAspect="1"/>
                </p:cNvGrpSpPr>
                <p:nvPr/>
              </p:nvGrpSpPr>
              <p:grpSpPr bwMode="auto">
                <a:xfrm>
                  <a:off x="10822055" y="4197890"/>
                  <a:ext cx="758278" cy="233162"/>
                  <a:chOff x="8512" y="2383"/>
                  <a:chExt cx="1509" cy="464"/>
                </a:xfrm>
              </p:grpSpPr>
              <p:sp>
                <p:nvSpPr>
                  <p:cNvPr id="203" name="Freeform 5"/>
                  <p:cNvSpPr>
                    <a:spLocks noEditPoints="1"/>
                  </p:cNvSpPr>
                  <p:nvPr/>
                </p:nvSpPr>
                <p:spPr bwMode="auto">
                  <a:xfrm>
                    <a:off x="9480" y="2383"/>
                    <a:ext cx="469" cy="464"/>
                  </a:xfrm>
                  <a:custGeom>
                    <a:avLst/>
                    <a:gdLst>
                      <a:gd name="T0" fmla="*/ 1094 w 1181"/>
                      <a:gd name="T1" fmla="*/ 566 h 1165"/>
                      <a:gd name="T2" fmla="*/ 1021 w 1181"/>
                      <a:gd name="T3" fmla="*/ 841 h 1165"/>
                      <a:gd name="T4" fmla="*/ 1027 w 1181"/>
                      <a:gd name="T5" fmla="*/ 871 h 1165"/>
                      <a:gd name="T6" fmla="*/ 1156 w 1181"/>
                      <a:gd name="T7" fmla="*/ 979 h 1165"/>
                      <a:gd name="T8" fmla="*/ 1162 w 1181"/>
                      <a:gd name="T9" fmla="*/ 1034 h 1165"/>
                      <a:gd name="T10" fmla="*/ 1071 w 1181"/>
                      <a:gd name="T11" fmla="*/ 1143 h 1165"/>
                      <a:gd name="T12" fmla="*/ 1020 w 1181"/>
                      <a:gd name="T13" fmla="*/ 1145 h 1165"/>
                      <a:gd name="T14" fmla="*/ 888 w 1181"/>
                      <a:gd name="T15" fmla="*/ 1035 h 1165"/>
                      <a:gd name="T16" fmla="*/ 836 w 1181"/>
                      <a:gd name="T17" fmla="*/ 1031 h 1165"/>
                      <a:gd name="T18" fmla="*/ 162 w 1181"/>
                      <a:gd name="T19" fmla="*/ 949 h 1165"/>
                      <a:gd name="T20" fmla="*/ 6 w 1181"/>
                      <a:gd name="T21" fmla="*/ 545 h 1165"/>
                      <a:gd name="T22" fmla="*/ 488 w 1181"/>
                      <a:gd name="T23" fmla="*/ 29 h 1165"/>
                      <a:gd name="T24" fmla="*/ 1080 w 1181"/>
                      <a:gd name="T25" fmla="*/ 442 h 1165"/>
                      <a:gd name="T26" fmla="*/ 1094 w 1181"/>
                      <a:gd name="T27" fmla="*/ 566 h 1165"/>
                      <a:gd name="T28" fmla="*/ 882 w 1181"/>
                      <a:gd name="T29" fmla="*/ 570 h 1165"/>
                      <a:gd name="T30" fmla="*/ 551 w 1181"/>
                      <a:gd name="T31" fmla="*/ 238 h 1165"/>
                      <a:gd name="T32" fmla="*/ 218 w 1181"/>
                      <a:gd name="T33" fmla="*/ 568 h 1165"/>
                      <a:gd name="T34" fmla="*/ 550 w 1181"/>
                      <a:gd name="T35" fmla="*/ 901 h 1165"/>
                      <a:gd name="T36" fmla="*/ 882 w 1181"/>
                      <a:gd name="T37" fmla="*/ 57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81" h="1165">
                        <a:moveTo>
                          <a:pt x="1094" y="566"/>
                        </a:moveTo>
                        <a:cubicBezTo>
                          <a:pt x="1096" y="668"/>
                          <a:pt x="1069" y="758"/>
                          <a:pt x="1021" y="841"/>
                        </a:cubicBezTo>
                        <a:cubicBezTo>
                          <a:pt x="1013" y="855"/>
                          <a:pt x="1015" y="862"/>
                          <a:pt x="1027" y="871"/>
                        </a:cubicBezTo>
                        <a:cubicBezTo>
                          <a:pt x="1071" y="906"/>
                          <a:pt x="1113" y="943"/>
                          <a:pt x="1156" y="979"/>
                        </a:cubicBezTo>
                        <a:cubicBezTo>
                          <a:pt x="1178" y="998"/>
                          <a:pt x="1181" y="1012"/>
                          <a:pt x="1162" y="1034"/>
                        </a:cubicBezTo>
                        <a:cubicBezTo>
                          <a:pt x="1133" y="1071"/>
                          <a:pt x="1102" y="1107"/>
                          <a:pt x="1071" y="1143"/>
                        </a:cubicBezTo>
                        <a:cubicBezTo>
                          <a:pt x="1056" y="1162"/>
                          <a:pt x="1042" y="1162"/>
                          <a:pt x="1020" y="1145"/>
                        </a:cubicBezTo>
                        <a:cubicBezTo>
                          <a:pt x="976" y="1109"/>
                          <a:pt x="932" y="1072"/>
                          <a:pt x="888" y="1035"/>
                        </a:cubicBezTo>
                        <a:cubicBezTo>
                          <a:pt x="864" y="1014"/>
                          <a:pt x="864" y="1014"/>
                          <a:pt x="836" y="1031"/>
                        </a:cubicBezTo>
                        <a:cubicBezTo>
                          <a:pt x="620" y="1165"/>
                          <a:pt x="339" y="1131"/>
                          <a:pt x="162" y="949"/>
                        </a:cubicBezTo>
                        <a:cubicBezTo>
                          <a:pt x="53" y="837"/>
                          <a:pt x="0" y="701"/>
                          <a:pt x="6" y="545"/>
                        </a:cubicBezTo>
                        <a:cubicBezTo>
                          <a:pt x="16" y="281"/>
                          <a:pt x="227" y="57"/>
                          <a:pt x="488" y="29"/>
                        </a:cubicBezTo>
                        <a:cubicBezTo>
                          <a:pt x="764" y="0"/>
                          <a:pt x="1014" y="174"/>
                          <a:pt x="1080" y="442"/>
                        </a:cubicBezTo>
                        <a:cubicBezTo>
                          <a:pt x="1090" y="484"/>
                          <a:pt x="1096" y="527"/>
                          <a:pt x="1094" y="566"/>
                        </a:cubicBezTo>
                        <a:close/>
                        <a:moveTo>
                          <a:pt x="882" y="570"/>
                        </a:moveTo>
                        <a:cubicBezTo>
                          <a:pt x="885" y="398"/>
                          <a:pt x="747" y="238"/>
                          <a:pt x="551" y="238"/>
                        </a:cubicBezTo>
                        <a:cubicBezTo>
                          <a:pt x="362" y="239"/>
                          <a:pt x="221" y="383"/>
                          <a:pt x="218" y="568"/>
                        </a:cubicBezTo>
                        <a:cubicBezTo>
                          <a:pt x="216" y="750"/>
                          <a:pt x="367" y="900"/>
                          <a:pt x="550" y="901"/>
                        </a:cubicBezTo>
                        <a:cubicBezTo>
                          <a:pt x="733" y="901"/>
                          <a:pt x="882" y="753"/>
                          <a:pt x="882" y="5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04" name="Freeform 6"/>
                  <p:cNvSpPr>
                    <a:spLocks noEditPoints="1"/>
                  </p:cNvSpPr>
                  <p:nvPr/>
                </p:nvSpPr>
                <p:spPr bwMode="auto">
                  <a:xfrm>
                    <a:off x="8512" y="2446"/>
                    <a:ext cx="363" cy="356"/>
                  </a:xfrm>
                  <a:custGeom>
                    <a:avLst/>
                    <a:gdLst>
                      <a:gd name="T0" fmla="*/ 408 w 912"/>
                      <a:gd name="T1" fmla="*/ 0 h 894"/>
                      <a:gd name="T2" fmla="*/ 867 w 912"/>
                      <a:gd name="T3" fmla="*/ 371 h 894"/>
                      <a:gd name="T4" fmla="*/ 810 w 912"/>
                      <a:gd name="T5" fmla="*/ 631 h 894"/>
                      <a:gd name="T6" fmla="*/ 815 w 912"/>
                      <a:gd name="T7" fmla="*/ 663 h 894"/>
                      <a:gd name="T8" fmla="*/ 893 w 912"/>
                      <a:gd name="T9" fmla="*/ 731 h 894"/>
                      <a:gd name="T10" fmla="*/ 897 w 912"/>
                      <a:gd name="T11" fmla="*/ 776 h 894"/>
                      <a:gd name="T12" fmla="*/ 828 w 912"/>
                      <a:gd name="T13" fmla="*/ 854 h 894"/>
                      <a:gd name="T14" fmla="*/ 785 w 912"/>
                      <a:gd name="T15" fmla="*/ 857 h 894"/>
                      <a:gd name="T16" fmla="*/ 698 w 912"/>
                      <a:gd name="T17" fmla="*/ 781 h 894"/>
                      <a:gd name="T18" fmla="*/ 660 w 912"/>
                      <a:gd name="T19" fmla="*/ 777 h 894"/>
                      <a:gd name="T20" fmla="*/ 85 w 912"/>
                      <a:gd name="T21" fmla="*/ 616 h 894"/>
                      <a:gd name="T22" fmla="*/ 141 w 912"/>
                      <a:gd name="T23" fmla="*/ 139 h 894"/>
                      <a:gd name="T24" fmla="*/ 408 w 912"/>
                      <a:gd name="T25" fmla="*/ 0 h 894"/>
                      <a:gd name="T26" fmla="*/ 451 w 912"/>
                      <a:gd name="T27" fmla="*/ 654 h 894"/>
                      <a:gd name="T28" fmla="*/ 691 w 912"/>
                      <a:gd name="T29" fmla="*/ 417 h 894"/>
                      <a:gd name="T30" fmla="*/ 454 w 912"/>
                      <a:gd name="T31" fmla="*/ 180 h 894"/>
                      <a:gd name="T32" fmla="*/ 214 w 912"/>
                      <a:gd name="T33" fmla="*/ 415 h 894"/>
                      <a:gd name="T34" fmla="*/ 451 w 912"/>
                      <a:gd name="T35" fmla="*/ 654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2" h="894">
                        <a:moveTo>
                          <a:pt x="408" y="0"/>
                        </a:moveTo>
                        <a:cubicBezTo>
                          <a:pt x="666" y="1"/>
                          <a:pt x="843" y="160"/>
                          <a:pt x="867" y="371"/>
                        </a:cubicBezTo>
                        <a:cubicBezTo>
                          <a:pt x="878" y="464"/>
                          <a:pt x="858" y="551"/>
                          <a:pt x="810" y="631"/>
                        </a:cubicBezTo>
                        <a:cubicBezTo>
                          <a:pt x="802" y="645"/>
                          <a:pt x="802" y="653"/>
                          <a:pt x="815" y="663"/>
                        </a:cubicBezTo>
                        <a:cubicBezTo>
                          <a:pt x="842" y="685"/>
                          <a:pt x="868" y="708"/>
                          <a:pt x="893" y="731"/>
                        </a:cubicBezTo>
                        <a:cubicBezTo>
                          <a:pt x="911" y="747"/>
                          <a:pt x="912" y="758"/>
                          <a:pt x="897" y="776"/>
                        </a:cubicBezTo>
                        <a:cubicBezTo>
                          <a:pt x="874" y="802"/>
                          <a:pt x="851" y="828"/>
                          <a:pt x="828" y="854"/>
                        </a:cubicBezTo>
                        <a:cubicBezTo>
                          <a:pt x="813" y="871"/>
                          <a:pt x="803" y="872"/>
                          <a:pt x="785" y="857"/>
                        </a:cubicBezTo>
                        <a:cubicBezTo>
                          <a:pt x="755" y="832"/>
                          <a:pt x="726" y="807"/>
                          <a:pt x="698" y="781"/>
                        </a:cubicBezTo>
                        <a:cubicBezTo>
                          <a:pt x="686" y="770"/>
                          <a:pt x="675" y="769"/>
                          <a:pt x="660" y="777"/>
                        </a:cubicBezTo>
                        <a:cubicBezTo>
                          <a:pt x="451" y="894"/>
                          <a:pt x="204" y="824"/>
                          <a:pt x="85" y="616"/>
                        </a:cubicBezTo>
                        <a:cubicBezTo>
                          <a:pt x="0" y="467"/>
                          <a:pt x="24" y="264"/>
                          <a:pt x="141" y="139"/>
                        </a:cubicBezTo>
                        <a:cubicBezTo>
                          <a:pt x="226" y="48"/>
                          <a:pt x="330" y="1"/>
                          <a:pt x="408" y="0"/>
                        </a:cubicBezTo>
                        <a:close/>
                        <a:moveTo>
                          <a:pt x="451" y="654"/>
                        </a:moveTo>
                        <a:cubicBezTo>
                          <a:pt x="584" y="654"/>
                          <a:pt x="691" y="549"/>
                          <a:pt x="691" y="417"/>
                        </a:cubicBezTo>
                        <a:cubicBezTo>
                          <a:pt x="691" y="286"/>
                          <a:pt x="586" y="180"/>
                          <a:pt x="454" y="180"/>
                        </a:cubicBezTo>
                        <a:cubicBezTo>
                          <a:pt x="321" y="179"/>
                          <a:pt x="214" y="284"/>
                          <a:pt x="214" y="415"/>
                        </a:cubicBezTo>
                        <a:cubicBezTo>
                          <a:pt x="213" y="548"/>
                          <a:pt x="318" y="654"/>
                          <a:pt x="451" y="6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05" name="Freeform 7"/>
                  <p:cNvSpPr>
                    <a:spLocks/>
                  </p:cNvSpPr>
                  <p:nvPr/>
                </p:nvSpPr>
                <p:spPr bwMode="auto">
                  <a:xfrm>
                    <a:off x="9154" y="2446"/>
                    <a:ext cx="247" cy="334"/>
                  </a:xfrm>
                  <a:custGeom>
                    <a:avLst/>
                    <a:gdLst>
                      <a:gd name="T0" fmla="*/ 0 w 621"/>
                      <a:gd name="T1" fmla="*/ 416 h 838"/>
                      <a:gd name="T2" fmla="*/ 0 w 621"/>
                      <a:gd name="T3" fmla="*/ 47 h 838"/>
                      <a:gd name="T4" fmla="*/ 48 w 621"/>
                      <a:gd name="T5" fmla="*/ 0 h 838"/>
                      <a:gd name="T6" fmla="*/ 139 w 621"/>
                      <a:gd name="T7" fmla="*/ 0 h 838"/>
                      <a:gd name="T8" fmla="*/ 183 w 621"/>
                      <a:gd name="T9" fmla="*/ 44 h 838"/>
                      <a:gd name="T10" fmla="*/ 183 w 621"/>
                      <a:gd name="T11" fmla="*/ 382 h 838"/>
                      <a:gd name="T12" fmla="*/ 189 w 621"/>
                      <a:gd name="T13" fmla="*/ 410 h 838"/>
                      <a:gd name="T14" fmla="*/ 212 w 621"/>
                      <a:gd name="T15" fmla="*/ 393 h 838"/>
                      <a:gd name="T16" fmla="*/ 357 w 621"/>
                      <a:gd name="T17" fmla="*/ 240 h 838"/>
                      <a:gd name="T18" fmla="*/ 413 w 621"/>
                      <a:gd name="T19" fmla="*/ 216 h 838"/>
                      <a:gd name="T20" fmla="*/ 559 w 621"/>
                      <a:gd name="T21" fmla="*/ 216 h 838"/>
                      <a:gd name="T22" fmla="*/ 584 w 621"/>
                      <a:gd name="T23" fmla="*/ 225 h 838"/>
                      <a:gd name="T24" fmla="*/ 572 w 621"/>
                      <a:gd name="T25" fmla="*/ 247 h 838"/>
                      <a:gd name="T26" fmla="*/ 417 w 621"/>
                      <a:gd name="T27" fmla="*/ 407 h 838"/>
                      <a:gd name="T28" fmla="*/ 409 w 621"/>
                      <a:gd name="T29" fmla="*/ 472 h 838"/>
                      <a:gd name="T30" fmla="*/ 602 w 621"/>
                      <a:gd name="T31" fmla="*/ 791 h 838"/>
                      <a:gd name="T32" fmla="*/ 612 w 621"/>
                      <a:gd name="T33" fmla="*/ 825 h 838"/>
                      <a:gd name="T34" fmla="*/ 579 w 621"/>
                      <a:gd name="T35" fmla="*/ 833 h 838"/>
                      <a:gd name="T36" fmla="*/ 453 w 621"/>
                      <a:gd name="T37" fmla="*/ 833 h 838"/>
                      <a:gd name="T38" fmla="*/ 395 w 621"/>
                      <a:gd name="T39" fmla="*/ 801 h 838"/>
                      <a:gd name="T40" fmla="*/ 267 w 621"/>
                      <a:gd name="T41" fmla="*/ 586 h 838"/>
                      <a:gd name="T42" fmla="*/ 244 w 621"/>
                      <a:gd name="T43" fmla="*/ 582 h 838"/>
                      <a:gd name="T44" fmla="*/ 239 w 621"/>
                      <a:gd name="T45" fmla="*/ 586 h 838"/>
                      <a:gd name="T46" fmla="*/ 180 w 621"/>
                      <a:gd name="T47" fmla="*/ 714 h 838"/>
                      <a:gd name="T48" fmla="*/ 180 w 621"/>
                      <a:gd name="T49" fmla="*/ 798 h 838"/>
                      <a:gd name="T50" fmla="*/ 145 w 621"/>
                      <a:gd name="T51" fmla="*/ 833 h 838"/>
                      <a:gd name="T52" fmla="*/ 42 w 621"/>
                      <a:gd name="T53" fmla="*/ 833 h 838"/>
                      <a:gd name="T54" fmla="*/ 1 w 621"/>
                      <a:gd name="T55" fmla="*/ 791 h 838"/>
                      <a:gd name="T56" fmla="*/ 0 w 621"/>
                      <a:gd name="T57" fmla="*/ 416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1" h="838">
                        <a:moveTo>
                          <a:pt x="0" y="416"/>
                        </a:moveTo>
                        <a:cubicBezTo>
                          <a:pt x="0" y="293"/>
                          <a:pt x="0" y="170"/>
                          <a:pt x="0" y="47"/>
                        </a:cubicBezTo>
                        <a:cubicBezTo>
                          <a:pt x="1" y="8"/>
                          <a:pt x="8" y="0"/>
                          <a:pt x="48" y="0"/>
                        </a:cubicBezTo>
                        <a:cubicBezTo>
                          <a:pt x="79" y="0"/>
                          <a:pt x="109" y="0"/>
                          <a:pt x="139" y="0"/>
                        </a:cubicBezTo>
                        <a:cubicBezTo>
                          <a:pt x="173" y="1"/>
                          <a:pt x="183" y="10"/>
                          <a:pt x="183" y="44"/>
                        </a:cubicBezTo>
                        <a:cubicBezTo>
                          <a:pt x="183" y="156"/>
                          <a:pt x="183" y="269"/>
                          <a:pt x="183" y="382"/>
                        </a:cubicBezTo>
                        <a:cubicBezTo>
                          <a:pt x="183" y="392"/>
                          <a:pt x="178" y="406"/>
                          <a:pt x="189" y="410"/>
                        </a:cubicBezTo>
                        <a:cubicBezTo>
                          <a:pt x="200" y="414"/>
                          <a:pt x="205" y="400"/>
                          <a:pt x="212" y="393"/>
                        </a:cubicBezTo>
                        <a:cubicBezTo>
                          <a:pt x="260" y="342"/>
                          <a:pt x="308" y="291"/>
                          <a:pt x="357" y="240"/>
                        </a:cubicBezTo>
                        <a:cubicBezTo>
                          <a:pt x="372" y="224"/>
                          <a:pt x="391" y="216"/>
                          <a:pt x="413" y="216"/>
                        </a:cubicBezTo>
                        <a:cubicBezTo>
                          <a:pt x="462" y="216"/>
                          <a:pt x="510" y="216"/>
                          <a:pt x="559" y="216"/>
                        </a:cubicBezTo>
                        <a:cubicBezTo>
                          <a:pt x="568" y="216"/>
                          <a:pt x="580" y="215"/>
                          <a:pt x="584" y="225"/>
                        </a:cubicBezTo>
                        <a:cubicBezTo>
                          <a:pt x="587" y="235"/>
                          <a:pt x="578" y="241"/>
                          <a:pt x="572" y="247"/>
                        </a:cubicBezTo>
                        <a:cubicBezTo>
                          <a:pt x="520" y="301"/>
                          <a:pt x="468" y="354"/>
                          <a:pt x="417" y="407"/>
                        </a:cubicBezTo>
                        <a:cubicBezTo>
                          <a:pt x="394" y="431"/>
                          <a:pt x="392" y="444"/>
                          <a:pt x="409" y="472"/>
                        </a:cubicBezTo>
                        <a:cubicBezTo>
                          <a:pt x="473" y="578"/>
                          <a:pt x="538" y="684"/>
                          <a:pt x="602" y="791"/>
                        </a:cubicBezTo>
                        <a:cubicBezTo>
                          <a:pt x="608" y="801"/>
                          <a:pt x="621" y="812"/>
                          <a:pt x="612" y="825"/>
                        </a:cubicBezTo>
                        <a:cubicBezTo>
                          <a:pt x="605" y="838"/>
                          <a:pt x="590" y="833"/>
                          <a:pt x="579" y="833"/>
                        </a:cubicBezTo>
                        <a:cubicBezTo>
                          <a:pt x="537" y="833"/>
                          <a:pt x="495" y="833"/>
                          <a:pt x="453" y="833"/>
                        </a:cubicBezTo>
                        <a:cubicBezTo>
                          <a:pt x="427" y="834"/>
                          <a:pt x="408" y="824"/>
                          <a:pt x="395" y="801"/>
                        </a:cubicBezTo>
                        <a:cubicBezTo>
                          <a:pt x="353" y="729"/>
                          <a:pt x="309" y="658"/>
                          <a:pt x="267" y="586"/>
                        </a:cubicBezTo>
                        <a:cubicBezTo>
                          <a:pt x="260" y="574"/>
                          <a:pt x="254" y="570"/>
                          <a:pt x="244" y="582"/>
                        </a:cubicBezTo>
                        <a:cubicBezTo>
                          <a:pt x="243" y="584"/>
                          <a:pt x="241" y="585"/>
                          <a:pt x="239" y="586"/>
                        </a:cubicBezTo>
                        <a:cubicBezTo>
                          <a:pt x="195" y="618"/>
                          <a:pt x="173" y="659"/>
                          <a:pt x="180" y="714"/>
                        </a:cubicBezTo>
                        <a:cubicBezTo>
                          <a:pt x="183" y="742"/>
                          <a:pt x="180" y="770"/>
                          <a:pt x="180" y="798"/>
                        </a:cubicBezTo>
                        <a:cubicBezTo>
                          <a:pt x="180" y="824"/>
                          <a:pt x="172" y="833"/>
                          <a:pt x="145" y="833"/>
                        </a:cubicBezTo>
                        <a:cubicBezTo>
                          <a:pt x="111" y="833"/>
                          <a:pt x="76" y="833"/>
                          <a:pt x="42" y="833"/>
                        </a:cubicBezTo>
                        <a:cubicBezTo>
                          <a:pt x="11" y="833"/>
                          <a:pt x="1" y="823"/>
                          <a:pt x="1" y="791"/>
                        </a:cubicBezTo>
                        <a:cubicBezTo>
                          <a:pt x="0" y="666"/>
                          <a:pt x="0" y="541"/>
                          <a:pt x="0" y="4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06" name="Freeform 8"/>
                  <p:cNvSpPr>
                    <a:spLocks/>
                  </p:cNvSpPr>
                  <p:nvPr/>
                </p:nvSpPr>
                <p:spPr bwMode="auto">
                  <a:xfrm>
                    <a:off x="8908" y="2446"/>
                    <a:ext cx="74" cy="332"/>
                  </a:xfrm>
                  <a:custGeom>
                    <a:avLst/>
                    <a:gdLst>
                      <a:gd name="T0" fmla="*/ 187 w 187"/>
                      <a:gd name="T1" fmla="*/ 416 h 833"/>
                      <a:gd name="T2" fmla="*/ 187 w 187"/>
                      <a:gd name="T3" fmla="*/ 785 h 833"/>
                      <a:gd name="T4" fmla="*/ 138 w 187"/>
                      <a:gd name="T5" fmla="*/ 833 h 833"/>
                      <a:gd name="T6" fmla="*/ 39 w 187"/>
                      <a:gd name="T7" fmla="*/ 833 h 833"/>
                      <a:gd name="T8" fmla="*/ 0 w 187"/>
                      <a:gd name="T9" fmla="*/ 797 h 833"/>
                      <a:gd name="T10" fmla="*/ 0 w 187"/>
                      <a:gd name="T11" fmla="*/ 776 h 833"/>
                      <a:gd name="T12" fmla="*/ 0 w 187"/>
                      <a:gd name="T13" fmla="*/ 57 h 833"/>
                      <a:gd name="T14" fmla="*/ 2 w 187"/>
                      <a:gd name="T15" fmla="*/ 29 h 833"/>
                      <a:gd name="T16" fmla="*/ 33 w 187"/>
                      <a:gd name="T17" fmla="*/ 1 h 833"/>
                      <a:gd name="T18" fmla="*/ 153 w 187"/>
                      <a:gd name="T19" fmla="*/ 1 h 833"/>
                      <a:gd name="T20" fmla="*/ 187 w 187"/>
                      <a:gd name="T21" fmla="*/ 41 h 833"/>
                      <a:gd name="T22" fmla="*/ 187 w 187"/>
                      <a:gd name="T23" fmla="*/ 416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 h="833">
                        <a:moveTo>
                          <a:pt x="187" y="416"/>
                        </a:moveTo>
                        <a:cubicBezTo>
                          <a:pt x="187" y="539"/>
                          <a:pt x="187" y="662"/>
                          <a:pt x="187" y="785"/>
                        </a:cubicBezTo>
                        <a:cubicBezTo>
                          <a:pt x="187" y="826"/>
                          <a:pt x="179" y="833"/>
                          <a:pt x="138" y="833"/>
                        </a:cubicBezTo>
                        <a:cubicBezTo>
                          <a:pt x="105" y="833"/>
                          <a:pt x="72" y="833"/>
                          <a:pt x="39" y="833"/>
                        </a:cubicBezTo>
                        <a:cubicBezTo>
                          <a:pt x="12" y="833"/>
                          <a:pt x="2" y="823"/>
                          <a:pt x="0" y="797"/>
                        </a:cubicBezTo>
                        <a:cubicBezTo>
                          <a:pt x="0" y="790"/>
                          <a:pt x="0" y="783"/>
                          <a:pt x="0" y="776"/>
                        </a:cubicBezTo>
                        <a:cubicBezTo>
                          <a:pt x="0" y="536"/>
                          <a:pt x="0" y="297"/>
                          <a:pt x="0" y="57"/>
                        </a:cubicBezTo>
                        <a:cubicBezTo>
                          <a:pt x="0" y="47"/>
                          <a:pt x="0" y="38"/>
                          <a:pt x="2" y="29"/>
                        </a:cubicBezTo>
                        <a:cubicBezTo>
                          <a:pt x="4" y="11"/>
                          <a:pt x="15" y="1"/>
                          <a:pt x="33" y="1"/>
                        </a:cubicBezTo>
                        <a:cubicBezTo>
                          <a:pt x="73" y="0"/>
                          <a:pt x="113" y="0"/>
                          <a:pt x="153" y="1"/>
                        </a:cubicBezTo>
                        <a:cubicBezTo>
                          <a:pt x="177" y="1"/>
                          <a:pt x="186" y="13"/>
                          <a:pt x="187" y="41"/>
                        </a:cubicBezTo>
                        <a:cubicBezTo>
                          <a:pt x="187" y="166"/>
                          <a:pt x="187" y="291"/>
                          <a:pt x="187" y="4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07" name="Freeform 9"/>
                  <p:cNvSpPr>
                    <a:spLocks/>
                  </p:cNvSpPr>
                  <p:nvPr/>
                </p:nvSpPr>
                <p:spPr bwMode="auto">
                  <a:xfrm>
                    <a:off x="9033" y="2532"/>
                    <a:ext cx="73" cy="246"/>
                  </a:xfrm>
                  <a:custGeom>
                    <a:avLst/>
                    <a:gdLst>
                      <a:gd name="T0" fmla="*/ 0 w 184"/>
                      <a:gd name="T1" fmla="*/ 308 h 618"/>
                      <a:gd name="T2" fmla="*/ 0 w 184"/>
                      <a:gd name="T3" fmla="*/ 44 h 618"/>
                      <a:gd name="T4" fmla="*/ 45 w 184"/>
                      <a:gd name="T5" fmla="*/ 0 h 618"/>
                      <a:gd name="T6" fmla="*/ 144 w 184"/>
                      <a:gd name="T7" fmla="*/ 0 h 618"/>
                      <a:gd name="T8" fmla="*/ 183 w 184"/>
                      <a:gd name="T9" fmla="*/ 36 h 618"/>
                      <a:gd name="T10" fmla="*/ 183 w 184"/>
                      <a:gd name="T11" fmla="*/ 59 h 618"/>
                      <a:gd name="T12" fmla="*/ 183 w 184"/>
                      <a:gd name="T13" fmla="*/ 559 h 618"/>
                      <a:gd name="T14" fmla="*/ 183 w 184"/>
                      <a:gd name="T15" fmla="*/ 576 h 618"/>
                      <a:gd name="T16" fmla="*/ 138 w 184"/>
                      <a:gd name="T17" fmla="*/ 618 h 618"/>
                      <a:gd name="T18" fmla="*/ 37 w 184"/>
                      <a:gd name="T19" fmla="*/ 618 h 618"/>
                      <a:gd name="T20" fmla="*/ 0 w 184"/>
                      <a:gd name="T21" fmla="*/ 581 h 618"/>
                      <a:gd name="T22" fmla="*/ 0 w 184"/>
                      <a:gd name="T23" fmla="*/ 308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4" h="618">
                        <a:moveTo>
                          <a:pt x="0" y="308"/>
                        </a:moveTo>
                        <a:cubicBezTo>
                          <a:pt x="0" y="220"/>
                          <a:pt x="0" y="132"/>
                          <a:pt x="0" y="44"/>
                        </a:cubicBezTo>
                        <a:cubicBezTo>
                          <a:pt x="0" y="8"/>
                          <a:pt x="8" y="0"/>
                          <a:pt x="45" y="0"/>
                        </a:cubicBezTo>
                        <a:cubicBezTo>
                          <a:pt x="78" y="0"/>
                          <a:pt x="111" y="0"/>
                          <a:pt x="144" y="0"/>
                        </a:cubicBezTo>
                        <a:cubicBezTo>
                          <a:pt x="171" y="1"/>
                          <a:pt x="180" y="9"/>
                          <a:pt x="183" y="36"/>
                        </a:cubicBezTo>
                        <a:cubicBezTo>
                          <a:pt x="184" y="44"/>
                          <a:pt x="183" y="51"/>
                          <a:pt x="183" y="59"/>
                        </a:cubicBezTo>
                        <a:cubicBezTo>
                          <a:pt x="183" y="226"/>
                          <a:pt x="183" y="392"/>
                          <a:pt x="183" y="559"/>
                        </a:cubicBezTo>
                        <a:cubicBezTo>
                          <a:pt x="183" y="565"/>
                          <a:pt x="184" y="570"/>
                          <a:pt x="183" y="576"/>
                        </a:cubicBezTo>
                        <a:cubicBezTo>
                          <a:pt x="182" y="610"/>
                          <a:pt x="173" y="618"/>
                          <a:pt x="138" y="618"/>
                        </a:cubicBezTo>
                        <a:cubicBezTo>
                          <a:pt x="105" y="618"/>
                          <a:pt x="71" y="618"/>
                          <a:pt x="37" y="618"/>
                        </a:cubicBezTo>
                        <a:cubicBezTo>
                          <a:pt x="10" y="618"/>
                          <a:pt x="1" y="609"/>
                          <a:pt x="0" y="581"/>
                        </a:cubicBezTo>
                        <a:cubicBezTo>
                          <a:pt x="0" y="490"/>
                          <a:pt x="0" y="399"/>
                          <a:pt x="0"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08" name="Freeform 10"/>
                  <p:cNvSpPr>
                    <a:spLocks/>
                  </p:cNvSpPr>
                  <p:nvPr/>
                </p:nvSpPr>
                <p:spPr bwMode="auto">
                  <a:xfrm>
                    <a:off x="9033" y="2446"/>
                    <a:ext cx="71" cy="56"/>
                  </a:xfrm>
                  <a:custGeom>
                    <a:avLst/>
                    <a:gdLst>
                      <a:gd name="T0" fmla="*/ 89 w 177"/>
                      <a:gd name="T1" fmla="*/ 0 h 140"/>
                      <a:gd name="T2" fmla="*/ 148 w 177"/>
                      <a:gd name="T3" fmla="*/ 0 h 140"/>
                      <a:gd name="T4" fmla="*/ 176 w 177"/>
                      <a:gd name="T5" fmla="*/ 28 h 140"/>
                      <a:gd name="T6" fmla="*/ 176 w 177"/>
                      <a:gd name="T7" fmla="*/ 109 h 140"/>
                      <a:gd name="T8" fmla="*/ 152 w 177"/>
                      <a:gd name="T9" fmla="*/ 136 h 140"/>
                      <a:gd name="T10" fmla="*/ 26 w 177"/>
                      <a:gd name="T11" fmla="*/ 137 h 140"/>
                      <a:gd name="T12" fmla="*/ 0 w 177"/>
                      <a:gd name="T13" fmla="*/ 106 h 140"/>
                      <a:gd name="T14" fmla="*/ 1 w 177"/>
                      <a:gd name="T15" fmla="*/ 31 h 140"/>
                      <a:gd name="T16" fmla="*/ 31 w 177"/>
                      <a:gd name="T17" fmla="*/ 1 h 140"/>
                      <a:gd name="T18" fmla="*/ 89 w 177"/>
                      <a:gd name="T1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40">
                        <a:moveTo>
                          <a:pt x="89" y="0"/>
                        </a:moveTo>
                        <a:cubicBezTo>
                          <a:pt x="109" y="0"/>
                          <a:pt x="128" y="0"/>
                          <a:pt x="148" y="0"/>
                        </a:cubicBezTo>
                        <a:cubicBezTo>
                          <a:pt x="166" y="1"/>
                          <a:pt x="176" y="10"/>
                          <a:pt x="176" y="28"/>
                        </a:cubicBezTo>
                        <a:cubicBezTo>
                          <a:pt x="177" y="55"/>
                          <a:pt x="177" y="82"/>
                          <a:pt x="176" y="109"/>
                        </a:cubicBezTo>
                        <a:cubicBezTo>
                          <a:pt x="176" y="125"/>
                          <a:pt x="167" y="135"/>
                          <a:pt x="152" y="136"/>
                        </a:cubicBezTo>
                        <a:cubicBezTo>
                          <a:pt x="110" y="140"/>
                          <a:pt x="68" y="140"/>
                          <a:pt x="26" y="137"/>
                        </a:cubicBezTo>
                        <a:cubicBezTo>
                          <a:pt x="9" y="135"/>
                          <a:pt x="1" y="123"/>
                          <a:pt x="0" y="106"/>
                        </a:cubicBezTo>
                        <a:cubicBezTo>
                          <a:pt x="0" y="81"/>
                          <a:pt x="0" y="56"/>
                          <a:pt x="1" y="31"/>
                        </a:cubicBezTo>
                        <a:cubicBezTo>
                          <a:pt x="1" y="11"/>
                          <a:pt x="10" y="1"/>
                          <a:pt x="31" y="1"/>
                        </a:cubicBezTo>
                        <a:cubicBezTo>
                          <a:pt x="50" y="0"/>
                          <a:pt x="70" y="0"/>
                          <a:pt x="8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09" name="Freeform 11"/>
                  <p:cNvSpPr>
                    <a:spLocks/>
                  </p:cNvSpPr>
                  <p:nvPr/>
                </p:nvSpPr>
                <p:spPr bwMode="auto">
                  <a:xfrm>
                    <a:off x="9613" y="2524"/>
                    <a:ext cx="171" cy="172"/>
                  </a:xfrm>
                  <a:custGeom>
                    <a:avLst/>
                    <a:gdLst>
                      <a:gd name="T0" fmla="*/ 431 w 432"/>
                      <a:gd name="T1" fmla="*/ 217 h 431"/>
                      <a:gd name="T2" fmla="*/ 215 w 432"/>
                      <a:gd name="T3" fmla="*/ 431 h 431"/>
                      <a:gd name="T4" fmla="*/ 1 w 432"/>
                      <a:gd name="T5" fmla="*/ 217 h 431"/>
                      <a:gd name="T6" fmla="*/ 217 w 432"/>
                      <a:gd name="T7" fmla="*/ 1 h 431"/>
                      <a:gd name="T8" fmla="*/ 431 w 432"/>
                      <a:gd name="T9" fmla="*/ 217 h 431"/>
                    </a:gdLst>
                    <a:ahLst/>
                    <a:cxnLst>
                      <a:cxn ang="0">
                        <a:pos x="T0" y="T1"/>
                      </a:cxn>
                      <a:cxn ang="0">
                        <a:pos x="T2" y="T3"/>
                      </a:cxn>
                      <a:cxn ang="0">
                        <a:pos x="T4" y="T5"/>
                      </a:cxn>
                      <a:cxn ang="0">
                        <a:pos x="T6" y="T7"/>
                      </a:cxn>
                      <a:cxn ang="0">
                        <a:pos x="T8" y="T9"/>
                      </a:cxn>
                    </a:cxnLst>
                    <a:rect l="0" t="0" r="r" b="b"/>
                    <a:pathLst>
                      <a:path w="432" h="431">
                        <a:moveTo>
                          <a:pt x="431" y="217"/>
                        </a:moveTo>
                        <a:cubicBezTo>
                          <a:pt x="431" y="336"/>
                          <a:pt x="335" y="431"/>
                          <a:pt x="215" y="431"/>
                        </a:cubicBezTo>
                        <a:cubicBezTo>
                          <a:pt x="98" y="431"/>
                          <a:pt x="0" y="333"/>
                          <a:pt x="1" y="217"/>
                        </a:cubicBezTo>
                        <a:cubicBezTo>
                          <a:pt x="1" y="98"/>
                          <a:pt x="99" y="1"/>
                          <a:pt x="217" y="1"/>
                        </a:cubicBezTo>
                        <a:cubicBezTo>
                          <a:pt x="334" y="0"/>
                          <a:pt x="432" y="98"/>
                          <a:pt x="431" y="2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10" name="Freeform 12"/>
                  <p:cNvSpPr>
                    <a:spLocks noEditPoints="1"/>
                  </p:cNvSpPr>
                  <p:nvPr/>
                </p:nvSpPr>
                <p:spPr bwMode="auto">
                  <a:xfrm>
                    <a:off x="9951" y="2413"/>
                    <a:ext cx="70" cy="70"/>
                  </a:xfrm>
                  <a:custGeom>
                    <a:avLst/>
                    <a:gdLst>
                      <a:gd name="T0" fmla="*/ 88 w 176"/>
                      <a:gd name="T1" fmla="*/ 176 h 176"/>
                      <a:gd name="T2" fmla="*/ 0 w 176"/>
                      <a:gd name="T3" fmla="*/ 88 h 176"/>
                      <a:gd name="T4" fmla="*/ 88 w 176"/>
                      <a:gd name="T5" fmla="*/ 0 h 176"/>
                      <a:gd name="T6" fmla="*/ 176 w 176"/>
                      <a:gd name="T7" fmla="*/ 88 h 176"/>
                      <a:gd name="T8" fmla="*/ 88 w 176"/>
                      <a:gd name="T9" fmla="*/ 176 h 176"/>
                      <a:gd name="T10" fmla="*/ 88 w 176"/>
                      <a:gd name="T11" fmla="*/ 12 h 176"/>
                      <a:gd name="T12" fmla="*/ 12 w 176"/>
                      <a:gd name="T13" fmla="*/ 88 h 176"/>
                      <a:gd name="T14" fmla="*/ 88 w 176"/>
                      <a:gd name="T15" fmla="*/ 164 h 176"/>
                      <a:gd name="T16" fmla="*/ 164 w 176"/>
                      <a:gd name="T17" fmla="*/ 88 h 176"/>
                      <a:gd name="T18" fmla="*/ 88 w 176"/>
                      <a:gd name="T19" fmla="*/ 1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88" y="176"/>
                        </a:moveTo>
                        <a:cubicBezTo>
                          <a:pt x="40" y="176"/>
                          <a:pt x="0" y="137"/>
                          <a:pt x="0" y="88"/>
                        </a:cubicBezTo>
                        <a:cubicBezTo>
                          <a:pt x="0" y="40"/>
                          <a:pt x="40" y="0"/>
                          <a:pt x="88" y="0"/>
                        </a:cubicBezTo>
                        <a:cubicBezTo>
                          <a:pt x="137" y="0"/>
                          <a:pt x="176" y="40"/>
                          <a:pt x="176" y="88"/>
                        </a:cubicBezTo>
                        <a:cubicBezTo>
                          <a:pt x="176" y="137"/>
                          <a:pt x="137" y="176"/>
                          <a:pt x="88" y="176"/>
                        </a:cubicBezTo>
                        <a:close/>
                        <a:moveTo>
                          <a:pt x="88" y="12"/>
                        </a:moveTo>
                        <a:cubicBezTo>
                          <a:pt x="46" y="12"/>
                          <a:pt x="12" y="46"/>
                          <a:pt x="12" y="88"/>
                        </a:cubicBezTo>
                        <a:cubicBezTo>
                          <a:pt x="12" y="130"/>
                          <a:pt x="46" y="164"/>
                          <a:pt x="88" y="164"/>
                        </a:cubicBezTo>
                        <a:cubicBezTo>
                          <a:pt x="130" y="164"/>
                          <a:pt x="164" y="130"/>
                          <a:pt x="164" y="88"/>
                        </a:cubicBezTo>
                        <a:cubicBezTo>
                          <a:pt x="164" y="46"/>
                          <a:pt x="130" y="12"/>
                          <a:pt x="88"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11" name="Freeform 13"/>
                  <p:cNvSpPr>
                    <a:spLocks noEditPoints="1"/>
                  </p:cNvSpPr>
                  <p:nvPr/>
                </p:nvSpPr>
                <p:spPr bwMode="auto">
                  <a:xfrm>
                    <a:off x="9978" y="2434"/>
                    <a:ext cx="18" cy="28"/>
                  </a:xfrm>
                  <a:custGeom>
                    <a:avLst/>
                    <a:gdLst>
                      <a:gd name="T0" fmla="*/ 0 w 45"/>
                      <a:gd name="T1" fmla="*/ 2 h 70"/>
                      <a:gd name="T2" fmla="*/ 17 w 45"/>
                      <a:gd name="T3" fmla="*/ 0 h 70"/>
                      <a:gd name="T4" fmla="*/ 37 w 45"/>
                      <a:gd name="T5" fmla="*/ 6 h 70"/>
                      <a:gd name="T6" fmla="*/ 43 w 45"/>
                      <a:gd name="T7" fmla="*/ 19 h 70"/>
                      <a:gd name="T8" fmla="*/ 29 w 45"/>
                      <a:gd name="T9" fmla="*/ 37 h 70"/>
                      <a:gd name="T10" fmla="*/ 29 w 45"/>
                      <a:gd name="T11" fmla="*/ 37 h 70"/>
                      <a:gd name="T12" fmla="*/ 40 w 45"/>
                      <a:gd name="T13" fmla="*/ 51 h 70"/>
                      <a:gd name="T14" fmla="*/ 45 w 45"/>
                      <a:gd name="T15" fmla="*/ 70 h 70"/>
                      <a:gd name="T16" fmla="*/ 36 w 45"/>
                      <a:gd name="T17" fmla="*/ 70 h 70"/>
                      <a:gd name="T18" fmla="*/ 31 w 45"/>
                      <a:gd name="T19" fmla="*/ 54 h 70"/>
                      <a:gd name="T20" fmla="*/ 17 w 45"/>
                      <a:gd name="T21" fmla="*/ 40 h 70"/>
                      <a:gd name="T22" fmla="*/ 9 w 45"/>
                      <a:gd name="T23" fmla="*/ 40 h 70"/>
                      <a:gd name="T24" fmla="*/ 9 w 45"/>
                      <a:gd name="T25" fmla="*/ 70 h 70"/>
                      <a:gd name="T26" fmla="*/ 0 w 45"/>
                      <a:gd name="T27" fmla="*/ 70 h 70"/>
                      <a:gd name="T28" fmla="*/ 0 w 45"/>
                      <a:gd name="T29" fmla="*/ 2 h 70"/>
                      <a:gd name="T30" fmla="*/ 9 w 45"/>
                      <a:gd name="T31" fmla="*/ 33 h 70"/>
                      <a:gd name="T32" fmla="*/ 18 w 45"/>
                      <a:gd name="T33" fmla="*/ 33 h 70"/>
                      <a:gd name="T34" fmla="*/ 34 w 45"/>
                      <a:gd name="T35" fmla="*/ 20 h 70"/>
                      <a:gd name="T36" fmla="*/ 18 w 45"/>
                      <a:gd name="T37" fmla="*/ 7 h 70"/>
                      <a:gd name="T38" fmla="*/ 9 w 45"/>
                      <a:gd name="T39" fmla="*/ 8 h 70"/>
                      <a:gd name="T40" fmla="*/ 9 w 45"/>
                      <a:gd name="T41" fmla="*/ 3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70">
                        <a:moveTo>
                          <a:pt x="0" y="2"/>
                        </a:moveTo>
                        <a:cubicBezTo>
                          <a:pt x="4" y="1"/>
                          <a:pt x="11" y="0"/>
                          <a:pt x="17" y="0"/>
                        </a:cubicBezTo>
                        <a:cubicBezTo>
                          <a:pt x="27" y="0"/>
                          <a:pt x="33" y="2"/>
                          <a:pt x="37" y="6"/>
                        </a:cubicBezTo>
                        <a:cubicBezTo>
                          <a:pt x="41" y="9"/>
                          <a:pt x="43" y="14"/>
                          <a:pt x="43" y="19"/>
                        </a:cubicBezTo>
                        <a:cubicBezTo>
                          <a:pt x="43" y="28"/>
                          <a:pt x="37" y="34"/>
                          <a:pt x="29" y="37"/>
                        </a:cubicBezTo>
                        <a:cubicBezTo>
                          <a:pt x="29" y="37"/>
                          <a:pt x="29" y="37"/>
                          <a:pt x="29" y="37"/>
                        </a:cubicBezTo>
                        <a:cubicBezTo>
                          <a:pt x="35" y="39"/>
                          <a:pt x="38" y="44"/>
                          <a:pt x="40" y="51"/>
                        </a:cubicBezTo>
                        <a:cubicBezTo>
                          <a:pt x="42" y="61"/>
                          <a:pt x="44" y="68"/>
                          <a:pt x="45" y="70"/>
                        </a:cubicBezTo>
                        <a:cubicBezTo>
                          <a:pt x="36" y="70"/>
                          <a:pt x="36" y="70"/>
                          <a:pt x="36" y="70"/>
                        </a:cubicBezTo>
                        <a:cubicBezTo>
                          <a:pt x="35" y="68"/>
                          <a:pt x="33" y="62"/>
                          <a:pt x="31" y="54"/>
                        </a:cubicBezTo>
                        <a:cubicBezTo>
                          <a:pt x="29" y="44"/>
                          <a:pt x="25" y="40"/>
                          <a:pt x="17" y="40"/>
                        </a:cubicBezTo>
                        <a:cubicBezTo>
                          <a:pt x="9" y="40"/>
                          <a:pt x="9" y="40"/>
                          <a:pt x="9" y="40"/>
                        </a:cubicBezTo>
                        <a:cubicBezTo>
                          <a:pt x="9" y="70"/>
                          <a:pt x="9" y="70"/>
                          <a:pt x="9" y="70"/>
                        </a:cubicBezTo>
                        <a:cubicBezTo>
                          <a:pt x="0" y="70"/>
                          <a:pt x="0" y="70"/>
                          <a:pt x="0" y="70"/>
                        </a:cubicBezTo>
                        <a:lnTo>
                          <a:pt x="0" y="2"/>
                        </a:lnTo>
                        <a:close/>
                        <a:moveTo>
                          <a:pt x="9" y="33"/>
                        </a:moveTo>
                        <a:cubicBezTo>
                          <a:pt x="18" y="33"/>
                          <a:pt x="18" y="33"/>
                          <a:pt x="18" y="33"/>
                        </a:cubicBezTo>
                        <a:cubicBezTo>
                          <a:pt x="27" y="33"/>
                          <a:pt x="34" y="28"/>
                          <a:pt x="34" y="20"/>
                        </a:cubicBezTo>
                        <a:cubicBezTo>
                          <a:pt x="34" y="11"/>
                          <a:pt x="27" y="7"/>
                          <a:pt x="18" y="7"/>
                        </a:cubicBezTo>
                        <a:cubicBezTo>
                          <a:pt x="13" y="7"/>
                          <a:pt x="10" y="7"/>
                          <a:pt x="9" y="8"/>
                        </a:cubicBezTo>
                        <a:lnTo>
                          <a:pt x="9"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grpSp>
            <p:grpSp>
              <p:nvGrpSpPr>
                <p:cNvPr id="197" name="Group 196"/>
                <p:cNvGrpSpPr/>
                <p:nvPr/>
              </p:nvGrpSpPr>
              <p:grpSpPr>
                <a:xfrm>
                  <a:off x="10649166" y="2273276"/>
                  <a:ext cx="1104059" cy="791621"/>
                  <a:chOff x="10631991" y="2368550"/>
                  <a:chExt cx="1104059" cy="791621"/>
                </a:xfrm>
              </p:grpSpPr>
              <p:pic>
                <p:nvPicPr>
                  <p:cNvPr id="201" name="Picture 200"/>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10882543" y="2368550"/>
                    <a:ext cx="602952" cy="602952"/>
                  </a:xfrm>
                  <a:prstGeom prst="rect">
                    <a:avLst/>
                  </a:prstGeom>
                </p:spPr>
              </p:pic>
              <p:sp>
                <p:nvSpPr>
                  <p:cNvPr id="202" name="TextBox 201"/>
                  <p:cNvSpPr txBox="1"/>
                  <p:nvPr/>
                </p:nvSpPr>
                <p:spPr>
                  <a:xfrm>
                    <a:off x="10631991" y="2907551"/>
                    <a:ext cx="1104059" cy="252620"/>
                  </a:xfrm>
                  <a:prstGeom prst="rect">
                    <a:avLst/>
                  </a:prstGeom>
                  <a:noFill/>
                </p:spPr>
                <p:txBody>
                  <a:bodyPr wrap="none" rtlCol="0">
                    <a:spAutoFit/>
                  </a:bodyPr>
                  <a:lstStyle/>
                  <a:p>
                    <a:pPr algn="ctr" defTabSz="1088430"/>
                    <a:r>
                      <a:rPr lang="en-US" sz="833" dirty="0">
                        <a:solidFill>
                          <a:srgbClr val="FFFFFF"/>
                        </a:solidFill>
                        <a:latin typeface="Segoe UI"/>
                      </a:rPr>
                      <a:t>Stream Analytics</a:t>
                    </a:r>
                  </a:p>
                </p:txBody>
              </p:sp>
            </p:grpSp>
            <p:grpSp>
              <p:nvGrpSpPr>
                <p:cNvPr id="198" name="Group 197"/>
                <p:cNvGrpSpPr/>
                <p:nvPr/>
              </p:nvGrpSpPr>
              <p:grpSpPr>
                <a:xfrm>
                  <a:off x="10830051" y="3281088"/>
                  <a:ext cx="742284" cy="700611"/>
                  <a:chOff x="10768411" y="3297908"/>
                  <a:chExt cx="742284" cy="700611"/>
                </a:xfrm>
              </p:grpSpPr>
              <p:sp>
                <p:nvSpPr>
                  <p:cNvPr id="199" name="Freeform 46"/>
                  <p:cNvSpPr>
                    <a:spLocks noEditPoints="1"/>
                  </p:cNvSpPr>
                  <p:nvPr/>
                </p:nvSpPr>
                <p:spPr bwMode="auto">
                  <a:xfrm>
                    <a:off x="10965832" y="3297908"/>
                    <a:ext cx="347445" cy="449971"/>
                  </a:xfrm>
                  <a:custGeom>
                    <a:avLst/>
                    <a:gdLst>
                      <a:gd name="T0" fmla="*/ 206 w 409"/>
                      <a:gd name="T1" fmla="*/ 528 h 528"/>
                      <a:gd name="T2" fmla="*/ 409 w 409"/>
                      <a:gd name="T3" fmla="*/ 451 h 528"/>
                      <a:gd name="T4" fmla="*/ 409 w 409"/>
                      <a:gd name="T5" fmla="*/ 317 h 528"/>
                      <a:gd name="T6" fmla="*/ 353 w 409"/>
                      <a:gd name="T7" fmla="*/ 338 h 528"/>
                      <a:gd name="T8" fmla="*/ 280 w 409"/>
                      <a:gd name="T9" fmla="*/ 294 h 528"/>
                      <a:gd name="T10" fmla="*/ 206 w 409"/>
                      <a:gd name="T11" fmla="*/ 338 h 528"/>
                      <a:gd name="T12" fmla="*/ 132 w 409"/>
                      <a:gd name="T13" fmla="*/ 294 h 528"/>
                      <a:gd name="T14" fmla="*/ 58 w 409"/>
                      <a:gd name="T15" fmla="*/ 338 h 528"/>
                      <a:gd name="T16" fmla="*/ 2 w 409"/>
                      <a:gd name="T17" fmla="*/ 317 h 528"/>
                      <a:gd name="T18" fmla="*/ 2 w 409"/>
                      <a:gd name="T19" fmla="*/ 447 h 528"/>
                      <a:gd name="T20" fmla="*/ 206 w 409"/>
                      <a:gd name="T21" fmla="*/ 528 h 528"/>
                      <a:gd name="T22" fmla="*/ 203 w 409"/>
                      <a:gd name="T23" fmla="*/ 116 h 528"/>
                      <a:gd name="T24" fmla="*/ 58 w 409"/>
                      <a:gd name="T25" fmla="*/ 73 h 528"/>
                      <a:gd name="T26" fmla="*/ 203 w 409"/>
                      <a:gd name="T27" fmla="*/ 30 h 528"/>
                      <a:gd name="T28" fmla="*/ 348 w 409"/>
                      <a:gd name="T29" fmla="*/ 73 h 528"/>
                      <a:gd name="T30" fmla="*/ 203 w 409"/>
                      <a:gd name="T31" fmla="*/ 116 h 528"/>
                      <a:gd name="T32" fmla="*/ 203 w 409"/>
                      <a:gd name="T33" fmla="*/ 0 h 528"/>
                      <a:gd name="T34" fmla="*/ 0 w 409"/>
                      <a:gd name="T35" fmla="*/ 78 h 528"/>
                      <a:gd name="T36" fmla="*/ 0 w 409"/>
                      <a:gd name="T37" fmla="*/ 284 h 528"/>
                      <a:gd name="T38" fmla="*/ 56 w 409"/>
                      <a:gd name="T39" fmla="*/ 305 h 528"/>
                      <a:gd name="T40" fmla="*/ 130 w 409"/>
                      <a:gd name="T41" fmla="*/ 261 h 528"/>
                      <a:gd name="T42" fmla="*/ 205 w 409"/>
                      <a:gd name="T43" fmla="*/ 305 h 528"/>
                      <a:gd name="T44" fmla="*/ 279 w 409"/>
                      <a:gd name="T45" fmla="*/ 261 h 528"/>
                      <a:gd name="T46" fmla="*/ 353 w 409"/>
                      <a:gd name="T47" fmla="*/ 305 h 528"/>
                      <a:gd name="T48" fmla="*/ 409 w 409"/>
                      <a:gd name="T49" fmla="*/ 284 h 528"/>
                      <a:gd name="T50" fmla="*/ 409 w 409"/>
                      <a:gd name="T51" fmla="*/ 81 h 528"/>
                      <a:gd name="T52" fmla="*/ 203 w 409"/>
                      <a:gd name="T53"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9" h="528">
                        <a:moveTo>
                          <a:pt x="206" y="528"/>
                        </a:moveTo>
                        <a:cubicBezTo>
                          <a:pt x="318" y="528"/>
                          <a:pt x="409" y="492"/>
                          <a:pt x="409" y="451"/>
                        </a:cubicBezTo>
                        <a:lnTo>
                          <a:pt x="409" y="317"/>
                        </a:lnTo>
                        <a:cubicBezTo>
                          <a:pt x="394" y="330"/>
                          <a:pt x="374" y="338"/>
                          <a:pt x="353" y="338"/>
                        </a:cubicBezTo>
                        <a:cubicBezTo>
                          <a:pt x="322" y="338"/>
                          <a:pt x="294" y="320"/>
                          <a:pt x="280" y="294"/>
                        </a:cubicBezTo>
                        <a:cubicBezTo>
                          <a:pt x="266" y="320"/>
                          <a:pt x="239" y="338"/>
                          <a:pt x="206" y="338"/>
                        </a:cubicBezTo>
                        <a:cubicBezTo>
                          <a:pt x="173" y="338"/>
                          <a:pt x="147" y="320"/>
                          <a:pt x="132" y="294"/>
                        </a:cubicBezTo>
                        <a:cubicBezTo>
                          <a:pt x="117" y="320"/>
                          <a:pt x="91" y="338"/>
                          <a:pt x="58" y="338"/>
                        </a:cubicBezTo>
                        <a:cubicBezTo>
                          <a:pt x="36" y="338"/>
                          <a:pt x="17" y="330"/>
                          <a:pt x="2" y="317"/>
                        </a:cubicBezTo>
                        <a:lnTo>
                          <a:pt x="2" y="447"/>
                        </a:lnTo>
                        <a:cubicBezTo>
                          <a:pt x="3" y="490"/>
                          <a:pt x="94" y="528"/>
                          <a:pt x="206" y="528"/>
                        </a:cubicBezTo>
                        <a:close/>
                        <a:moveTo>
                          <a:pt x="203" y="116"/>
                        </a:moveTo>
                        <a:cubicBezTo>
                          <a:pt x="124" y="116"/>
                          <a:pt x="58" y="96"/>
                          <a:pt x="58" y="73"/>
                        </a:cubicBezTo>
                        <a:cubicBezTo>
                          <a:pt x="58" y="50"/>
                          <a:pt x="122" y="30"/>
                          <a:pt x="203" y="30"/>
                        </a:cubicBezTo>
                        <a:cubicBezTo>
                          <a:pt x="282" y="30"/>
                          <a:pt x="348" y="50"/>
                          <a:pt x="348" y="73"/>
                        </a:cubicBezTo>
                        <a:cubicBezTo>
                          <a:pt x="348" y="96"/>
                          <a:pt x="282" y="116"/>
                          <a:pt x="203" y="116"/>
                        </a:cubicBezTo>
                        <a:close/>
                        <a:moveTo>
                          <a:pt x="203" y="0"/>
                        </a:moveTo>
                        <a:cubicBezTo>
                          <a:pt x="91" y="0"/>
                          <a:pt x="0" y="38"/>
                          <a:pt x="0" y="78"/>
                        </a:cubicBezTo>
                        <a:lnTo>
                          <a:pt x="0" y="284"/>
                        </a:lnTo>
                        <a:cubicBezTo>
                          <a:pt x="15" y="297"/>
                          <a:pt x="35" y="305"/>
                          <a:pt x="56" y="305"/>
                        </a:cubicBezTo>
                        <a:cubicBezTo>
                          <a:pt x="88" y="305"/>
                          <a:pt x="116" y="287"/>
                          <a:pt x="130" y="261"/>
                        </a:cubicBezTo>
                        <a:cubicBezTo>
                          <a:pt x="145" y="287"/>
                          <a:pt x="172" y="305"/>
                          <a:pt x="205" y="305"/>
                        </a:cubicBezTo>
                        <a:cubicBezTo>
                          <a:pt x="238" y="305"/>
                          <a:pt x="264" y="287"/>
                          <a:pt x="279" y="261"/>
                        </a:cubicBezTo>
                        <a:cubicBezTo>
                          <a:pt x="294" y="287"/>
                          <a:pt x="320" y="305"/>
                          <a:pt x="353" y="305"/>
                        </a:cubicBezTo>
                        <a:cubicBezTo>
                          <a:pt x="374" y="305"/>
                          <a:pt x="394" y="297"/>
                          <a:pt x="409" y="284"/>
                        </a:cubicBezTo>
                        <a:lnTo>
                          <a:pt x="409" y="81"/>
                        </a:lnTo>
                        <a:cubicBezTo>
                          <a:pt x="406" y="40"/>
                          <a:pt x="315" y="0"/>
                          <a:pt x="203" y="0"/>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00" name="TextBox 199"/>
                  <p:cNvSpPr txBox="1"/>
                  <p:nvPr/>
                </p:nvSpPr>
                <p:spPr>
                  <a:xfrm>
                    <a:off x="10768411" y="3745899"/>
                    <a:ext cx="742284" cy="252620"/>
                  </a:xfrm>
                  <a:prstGeom prst="rect">
                    <a:avLst/>
                  </a:prstGeom>
                  <a:noFill/>
                </p:spPr>
                <p:txBody>
                  <a:bodyPr wrap="none" rtlCol="0">
                    <a:spAutoFit/>
                  </a:bodyPr>
                  <a:lstStyle/>
                  <a:p>
                    <a:pPr algn="ctr" defTabSz="1088430"/>
                    <a:r>
                      <a:rPr lang="en-US" sz="833" dirty="0">
                        <a:solidFill>
                          <a:srgbClr val="FFFFFF"/>
                        </a:solidFill>
                        <a:latin typeface="Segoe UI"/>
                      </a:rPr>
                      <a:t>Data Lake</a:t>
                    </a:r>
                  </a:p>
                </p:txBody>
              </p:sp>
            </p:grpSp>
          </p:grpSp>
          <p:grpSp>
            <p:nvGrpSpPr>
              <p:cNvPr id="190" name="Group 189"/>
              <p:cNvGrpSpPr/>
              <p:nvPr/>
            </p:nvGrpSpPr>
            <p:grpSpPr>
              <a:xfrm rot="16200000">
                <a:off x="10249287" y="-1738003"/>
                <a:ext cx="298935" cy="341450"/>
                <a:chOff x="381000" y="1377952"/>
                <a:chExt cx="357188" cy="407988"/>
              </a:xfrm>
            </p:grpSpPr>
            <p:sp>
              <p:nvSpPr>
                <p:cNvPr id="194"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195" name="TextBox 194"/>
                <p:cNvSpPr txBox="1"/>
                <p:nvPr/>
              </p:nvSpPr>
              <p:spPr>
                <a:xfrm rot="5400000">
                  <a:off x="400371" y="1392097"/>
                  <a:ext cx="316233" cy="340768"/>
                </a:xfrm>
                <a:prstGeom prst="rect">
                  <a:avLst/>
                </a:prstGeom>
                <a:noFill/>
              </p:spPr>
              <p:txBody>
                <a:bodyPr wrap="none" rtlCol="0">
                  <a:spAutoFit/>
                </a:bodyPr>
                <a:lstStyle/>
                <a:p>
                  <a:pPr defTabSz="1088473"/>
                  <a:r>
                    <a:rPr lang="en-US" sz="1333" dirty="0">
                      <a:solidFill>
                        <a:srgbClr val="FFFFFF"/>
                      </a:solidFill>
                      <a:latin typeface="Segoe UI"/>
                    </a:rPr>
                    <a:t>8</a:t>
                  </a:r>
                </a:p>
              </p:txBody>
            </p:sp>
          </p:grpSp>
          <p:grpSp>
            <p:nvGrpSpPr>
              <p:cNvPr id="191" name="Group 190"/>
              <p:cNvGrpSpPr/>
              <p:nvPr/>
            </p:nvGrpSpPr>
            <p:grpSpPr>
              <a:xfrm rot="16200000">
                <a:off x="10249287" y="-997024"/>
                <a:ext cx="298935" cy="341450"/>
                <a:chOff x="381000" y="1377952"/>
                <a:chExt cx="357188" cy="407988"/>
              </a:xfrm>
            </p:grpSpPr>
            <p:sp>
              <p:nvSpPr>
                <p:cNvPr id="192"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193" name="TextBox 192"/>
                <p:cNvSpPr txBox="1"/>
                <p:nvPr/>
              </p:nvSpPr>
              <p:spPr>
                <a:xfrm rot="5400000">
                  <a:off x="400371" y="1392097"/>
                  <a:ext cx="316233" cy="340768"/>
                </a:xfrm>
                <a:prstGeom prst="rect">
                  <a:avLst/>
                </a:prstGeom>
                <a:noFill/>
              </p:spPr>
              <p:txBody>
                <a:bodyPr wrap="none" rtlCol="0">
                  <a:spAutoFit/>
                </a:bodyPr>
                <a:lstStyle/>
                <a:p>
                  <a:pPr defTabSz="1088473"/>
                  <a:r>
                    <a:rPr lang="en-US" sz="1333" dirty="0">
                      <a:solidFill>
                        <a:srgbClr val="FFFFFF"/>
                      </a:solidFill>
                      <a:latin typeface="Segoe UI"/>
                    </a:rPr>
                    <a:t>9</a:t>
                  </a:r>
                </a:p>
              </p:txBody>
            </p:sp>
          </p:grpSp>
        </p:grpSp>
        <p:grpSp>
          <p:nvGrpSpPr>
            <p:cNvPr id="178" name="Group 4"/>
            <p:cNvGrpSpPr>
              <a:grpSpLocks noChangeAspect="1"/>
            </p:cNvGrpSpPr>
            <p:nvPr/>
          </p:nvGrpSpPr>
          <p:grpSpPr bwMode="auto">
            <a:xfrm>
              <a:off x="1362083" y="3362726"/>
              <a:ext cx="446158" cy="472280"/>
              <a:chOff x="3" y="-13"/>
              <a:chExt cx="1281" cy="1356"/>
            </a:xfrm>
          </p:grpSpPr>
          <p:sp>
            <p:nvSpPr>
              <p:cNvPr id="179" name="Freeform 178"/>
              <p:cNvSpPr>
                <a:spLocks/>
              </p:cNvSpPr>
              <p:nvPr/>
            </p:nvSpPr>
            <p:spPr bwMode="auto">
              <a:xfrm>
                <a:off x="37" y="-13"/>
                <a:ext cx="1247" cy="1242"/>
              </a:xfrm>
              <a:custGeom>
                <a:avLst/>
                <a:gdLst>
                  <a:gd name="T0" fmla="*/ 524 w 525"/>
                  <a:gd name="T1" fmla="*/ 320 h 523"/>
                  <a:gd name="T2" fmla="*/ 524 w 525"/>
                  <a:gd name="T3" fmla="*/ 452 h 523"/>
                  <a:gd name="T4" fmla="*/ 475 w 525"/>
                  <a:gd name="T5" fmla="*/ 518 h 523"/>
                  <a:gd name="T6" fmla="*/ 399 w 525"/>
                  <a:gd name="T7" fmla="*/ 498 h 523"/>
                  <a:gd name="T8" fmla="*/ 396 w 525"/>
                  <a:gd name="T9" fmla="*/ 480 h 523"/>
                  <a:gd name="T10" fmla="*/ 413 w 525"/>
                  <a:gd name="T11" fmla="*/ 472 h 523"/>
                  <a:gd name="T12" fmla="*/ 441 w 525"/>
                  <a:gd name="T13" fmla="*/ 480 h 523"/>
                  <a:gd name="T14" fmla="*/ 491 w 525"/>
                  <a:gd name="T15" fmla="*/ 443 h 523"/>
                  <a:gd name="T16" fmla="*/ 491 w 525"/>
                  <a:gd name="T17" fmla="*/ 265 h 523"/>
                  <a:gd name="T18" fmla="*/ 491 w 525"/>
                  <a:gd name="T19" fmla="*/ 198 h 523"/>
                  <a:gd name="T20" fmla="*/ 459 w 525"/>
                  <a:gd name="T21" fmla="*/ 155 h 523"/>
                  <a:gd name="T22" fmla="*/ 161 w 525"/>
                  <a:gd name="T23" fmla="*/ 69 h 523"/>
                  <a:gd name="T24" fmla="*/ 71 w 525"/>
                  <a:gd name="T25" fmla="*/ 43 h 523"/>
                  <a:gd name="T26" fmla="*/ 33 w 525"/>
                  <a:gd name="T27" fmla="*/ 72 h 523"/>
                  <a:gd name="T28" fmla="*/ 33 w 525"/>
                  <a:gd name="T29" fmla="*/ 242 h 523"/>
                  <a:gd name="T30" fmla="*/ 32 w 525"/>
                  <a:gd name="T31" fmla="*/ 262 h 523"/>
                  <a:gd name="T32" fmla="*/ 17 w 525"/>
                  <a:gd name="T33" fmla="*/ 275 h 523"/>
                  <a:gd name="T34" fmla="*/ 2 w 525"/>
                  <a:gd name="T35" fmla="*/ 263 h 523"/>
                  <a:gd name="T36" fmla="*/ 0 w 525"/>
                  <a:gd name="T37" fmla="*/ 242 h 523"/>
                  <a:gd name="T38" fmla="*/ 0 w 525"/>
                  <a:gd name="T39" fmla="*/ 82 h 523"/>
                  <a:gd name="T40" fmla="*/ 3 w 525"/>
                  <a:gd name="T41" fmla="*/ 50 h 523"/>
                  <a:gd name="T42" fmla="*/ 70 w 525"/>
                  <a:gd name="T43" fmla="*/ 9 h 523"/>
                  <a:gd name="T44" fmla="*/ 473 w 525"/>
                  <a:gd name="T45" fmla="*/ 126 h 523"/>
                  <a:gd name="T46" fmla="*/ 524 w 525"/>
                  <a:gd name="T47" fmla="*/ 196 h 523"/>
                  <a:gd name="T48" fmla="*/ 524 w 525"/>
                  <a:gd name="T49" fmla="*/ 320 h 523"/>
                  <a:gd name="T50" fmla="*/ 524 w 525"/>
                  <a:gd name="T51" fmla="*/ 32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5" h="523">
                    <a:moveTo>
                      <a:pt x="524" y="320"/>
                    </a:moveTo>
                    <a:cubicBezTo>
                      <a:pt x="524" y="364"/>
                      <a:pt x="525" y="408"/>
                      <a:pt x="524" y="452"/>
                    </a:cubicBezTo>
                    <a:cubicBezTo>
                      <a:pt x="523" y="489"/>
                      <a:pt x="506" y="513"/>
                      <a:pt x="475" y="518"/>
                    </a:cubicBezTo>
                    <a:cubicBezTo>
                      <a:pt x="447" y="523"/>
                      <a:pt x="423" y="509"/>
                      <a:pt x="399" y="498"/>
                    </a:cubicBezTo>
                    <a:cubicBezTo>
                      <a:pt x="393" y="495"/>
                      <a:pt x="393" y="486"/>
                      <a:pt x="396" y="480"/>
                    </a:cubicBezTo>
                    <a:cubicBezTo>
                      <a:pt x="399" y="473"/>
                      <a:pt x="405" y="470"/>
                      <a:pt x="413" y="472"/>
                    </a:cubicBezTo>
                    <a:cubicBezTo>
                      <a:pt x="422" y="474"/>
                      <a:pt x="432" y="477"/>
                      <a:pt x="441" y="480"/>
                    </a:cubicBezTo>
                    <a:cubicBezTo>
                      <a:pt x="479" y="493"/>
                      <a:pt x="491" y="484"/>
                      <a:pt x="491" y="443"/>
                    </a:cubicBezTo>
                    <a:cubicBezTo>
                      <a:pt x="491" y="384"/>
                      <a:pt x="491" y="325"/>
                      <a:pt x="491" y="265"/>
                    </a:cubicBezTo>
                    <a:cubicBezTo>
                      <a:pt x="491" y="243"/>
                      <a:pt x="491" y="220"/>
                      <a:pt x="491" y="198"/>
                    </a:cubicBezTo>
                    <a:cubicBezTo>
                      <a:pt x="491" y="170"/>
                      <a:pt x="486" y="163"/>
                      <a:pt x="459" y="155"/>
                    </a:cubicBezTo>
                    <a:cubicBezTo>
                      <a:pt x="360" y="126"/>
                      <a:pt x="261" y="98"/>
                      <a:pt x="161" y="69"/>
                    </a:cubicBezTo>
                    <a:cubicBezTo>
                      <a:pt x="131" y="60"/>
                      <a:pt x="101" y="51"/>
                      <a:pt x="71" y="43"/>
                    </a:cubicBezTo>
                    <a:cubicBezTo>
                      <a:pt x="45" y="36"/>
                      <a:pt x="33" y="44"/>
                      <a:pt x="33" y="72"/>
                    </a:cubicBezTo>
                    <a:cubicBezTo>
                      <a:pt x="33" y="129"/>
                      <a:pt x="33" y="185"/>
                      <a:pt x="33" y="242"/>
                    </a:cubicBezTo>
                    <a:cubicBezTo>
                      <a:pt x="33" y="249"/>
                      <a:pt x="33" y="255"/>
                      <a:pt x="32" y="262"/>
                    </a:cubicBezTo>
                    <a:cubicBezTo>
                      <a:pt x="30" y="270"/>
                      <a:pt x="25" y="275"/>
                      <a:pt x="17" y="275"/>
                    </a:cubicBezTo>
                    <a:cubicBezTo>
                      <a:pt x="9" y="275"/>
                      <a:pt x="4" y="270"/>
                      <a:pt x="2" y="263"/>
                    </a:cubicBezTo>
                    <a:cubicBezTo>
                      <a:pt x="1" y="256"/>
                      <a:pt x="0" y="249"/>
                      <a:pt x="0" y="242"/>
                    </a:cubicBezTo>
                    <a:cubicBezTo>
                      <a:pt x="0" y="188"/>
                      <a:pt x="0" y="135"/>
                      <a:pt x="0" y="82"/>
                    </a:cubicBezTo>
                    <a:cubicBezTo>
                      <a:pt x="0" y="71"/>
                      <a:pt x="1" y="60"/>
                      <a:pt x="3" y="50"/>
                    </a:cubicBezTo>
                    <a:cubicBezTo>
                      <a:pt x="11" y="17"/>
                      <a:pt x="38" y="0"/>
                      <a:pt x="70" y="9"/>
                    </a:cubicBezTo>
                    <a:cubicBezTo>
                      <a:pt x="204" y="48"/>
                      <a:pt x="338" y="86"/>
                      <a:pt x="473" y="126"/>
                    </a:cubicBezTo>
                    <a:cubicBezTo>
                      <a:pt x="510" y="137"/>
                      <a:pt x="524" y="157"/>
                      <a:pt x="524" y="196"/>
                    </a:cubicBezTo>
                    <a:cubicBezTo>
                      <a:pt x="524" y="238"/>
                      <a:pt x="524" y="279"/>
                      <a:pt x="524" y="320"/>
                    </a:cubicBezTo>
                    <a:cubicBezTo>
                      <a:pt x="524" y="320"/>
                      <a:pt x="524" y="320"/>
                      <a:pt x="524" y="3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80" name="Freeform 179"/>
              <p:cNvSpPr>
                <a:spLocks/>
              </p:cNvSpPr>
              <p:nvPr/>
            </p:nvSpPr>
            <p:spPr bwMode="auto">
              <a:xfrm>
                <a:off x="718" y="452"/>
                <a:ext cx="169" cy="891"/>
              </a:xfrm>
              <a:custGeom>
                <a:avLst/>
                <a:gdLst>
                  <a:gd name="T0" fmla="*/ 70 w 71"/>
                  <a:gd name="T1" fmla="*/ 186 h 375"/>
                  <a:gd name="T2" fmla="*/ 70 w 71"/>
                  <a:gd name="T3" fmla="*/ 332 h 375"/>
                  <a:gd name="T4" fmla="*/ 50 w 71"/>
                  <a:gd name="T5" fmla="*/ 368 h 375"/>
                  <a:gd name="T6" fmla="*/ 16 w 71"/>
                  <a:gd name="T7" fmla="*/ 366 h 375"/>
                  <a:gd name="T8" fmla="*/ 0 w 71"/>
                  <a:gd name="T9" fmla="*/ 336 h 375"/>
                  <a:gd name="T10" fmla="*/ 0 w 71"/>
                  <a:gd name="T11" fmla="*/ 38 h 375"/>
                  <a:gd name="T12" fmla="*/ 35 w 71"/>
                  <a:gd name="T13" fmla="*/ 0 h 375"/>
                  <a:gd name="T14" fmla="*/ 70 w 71"/>
                  <a:gd name="T15" fmla="*/ 39 h 375"/>
                  <a:gd name="T16" fmla="*/ 70 w 71"/>
                  <a:gd name="T17" fmla="*/ 186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75">
                    <a:moveTo>
                      <a:pt x="70" y="186"/>
                    </a:moveTo>
                    <a:cubicBezTo>
                      <a:pt x="70" y="235"/>
                      <a:pt x="70" y="284"/>
                      <a:pt x="70" y="332"/>
                    </a:cubicBezTo>
                    <a:cubicBezTo>
                      <a:pt x="70" y="348"/>
                      <a:pt x="64" y="361"/>
                      <a:pt x="50" y="368"/>
                    </a:cubicBezTo>
                    <a:cubicBezTo>
                      <a:pt x="38" y="375"/>
                      <a:pt x="27" y="373"/>
                      <a:pt x="16" y="366"/>
                    </a:cubicBezTo>
                    <a:cubicBezTo>
                      <a:pt x="5" y="359"/>
                      <a:pt x="0" y="349"/>
                      <a:pt x="0" y="336"/>
                    </a:cubicBezTo>
                    <a:cubicBezTo>
                      <a:pt x="0" y="237"/>
                      <a:pt x="0" y="137"/>
                      <a:pt x="0" y="38"/>
                    </a:cubicBezTo>
                    <a:cubicBezTo>
                      <a:pt x="0" y="16"/>
                      <a:pt x="15" y="0"/>
                      <a:pt x="35" y="0"/>
                    </a:cubicBezTo>
                    <a:cubicBezTo>
                      <a:pt x="54" y="0"/>
                      <a:pt x="70" y="16"/>
                      <a:pt x="70" y="39"/>
                    </a:cubicBezTo>
                    <a:cubicBezTo>
                      <a:pt x="71" y="88"/>
                      <a:pt x="70" y="137"/>
                      <a:pt x="70" y="18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81" name="Freeform 7"/>
              <p:cNvSpPr>
                <a:spLocks/>
              </p:cNvSpPr>
              <p:nvPr/>
            </p:nvSpPr>
            <p:spPr bwMode="auto">
              <a:xfrm>
                <a:off x="479" y="545"/>
                <a:ext cx="168" cy="707"/>
              </a:xfrm>
              <a:custGeom>
                <a:avLst/>
                <a:gdLst>
                  <a:gd name="T0" fmla="*/ 1 w 71"/>
                  <a:gd name="T1" fmla="*/ 148 h 298"/>
                  <a:gd name="T2" fmla="*/ 1 w 71"/>
                  <a:gd name="T3" fmla="*/ 40 h 298"/>
                  <a:gd name="T4" fmla="*/ 35 w 71"/>
                  <a:gd name="T5" fmla="*/ 0 h 298"/>
                  <a:gd name="T6" fmla="*/ 71 w 71"/>
                  <a:gd name="T7" fmla="*/ 39 h 298"/>
                  <a:gd name="T8" fmla="*/ 71 w 71"/>
                  <a:gd name="T9" fmla="*/ 257 h 298"/>
                  <a:gd name="T10" fmla="*/ 36 w 71"/>
                  <a:gd name="T11" fmla="*/ 298 h 298"/>
                  <a:gd name="T12" fmla="*/ 1 w 71"/>
                  <a:gd name="T13" fmla="*/ 256 h 298"/>
                  <a:gd name="T14" fmla="*/ 1 w 71"/>
                  <a:gd name="T15" fmla="*/ 148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298">
                    <a:moveTo>
                      <a:pt x="1" y="148"/>
                    </a:moveTo>
                    <a:cubicBezTo>
                      <a:pt x="1" y="112"/>
                      <a:pt x="0" y="76"/>
                      <a:pt x="1" y="40"/>
                    </a:cubicBezTo>
                    <a:cubicBezTo>
                      <a:pt x="1" y="14"/>
                      <a:pt x="14" y="0"/>
                      <a:pt x="35" y="0"/>
                    </a:cubicBezTo>
                    <a:cubicBezTo>
                      <a:pt x="57" y="0"/>
                      <a:pt x="71" y="15"/>
                      <a:pt x="71" y="39"/>
                    </a:cubicBezTo>
                    <a:cubicBezTo>
                      <a:pt x="71" y="112"/>
                      <a:pt x="71" y="184"/>
                      <a:pt x="71" y="257"/>
                    </a:cubicBezTo>
                    <a:cubicBezTo>
                      <a:pt x="71" y="280"/>
                      <a:pt x="55" y="298"/>
                      <a:pt x="36" y="298"/>
                    </a:cubicBezTo>
                    <a:cubicBezTo>
                      <a:pt x="15" y="298"/>
                      <a:pt x="1" y="281"/>
                      <a:pt x="1" y="256"/>
                    </a:cubicBezTo>
                    <a:cubicBezTo>
                      <a:pt x="1" y="220"/>
                      <a:pt x="1" y="184"/>
                      <a:pt x="1" y="14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82" name="Freeform 8"/>
              <p:cNvSpPr>
                <a:spLocks/>
              </p:cNvSpPr>
              <p:nvPr/>
            </p:nvSpPr>
            <p:spPr bwMode="auto">
              <a:xfrm>
                <a:off x="241" y="635"/>
                <a:ext cx="169" cy="522"/>
              </a:xfrm>
              <a:custGeom>
                <a:avLst/>
                <a:gdLst>
                  <a:gd name="T0" fmla="*/ 71 w 71"/>
                  <a:gd name="T1" fmla="*/ 109 h 220"/>
                  <a:gd name="T2" fmla="*/ 71 w 71"/>
                  <a:gd name="T3" fmla="*/ 179 h 220"/>
                  <a:gd name="T4" fmla="*/ 35 w 71"/>
                  <a:gd name="T5" fmla="*/ 219 h 220"/>
                  <a:gd name="T6" fmla="*/ 1 w 71"/>
                  <a:gd name="T7" fmla="*/ 179 h 220"/>
                  <a:gd name="T8" fmla="*/ 1 w 71"/>
                  <a:gd name="T9" fmla="*/ 39 h 220"/>
                  <a:gd name="T10" fmla="*/ 35 w 71"/>
                  <a:gd name="T11" fmla="*/ 1 h 220"/>
                  <a:gd name="T12" fmla="*/ 71 w 71"/>
                  <a:gd name="T13" fmla="*/ 40 h 220"/>
                  <a:gd name="T14" fmla="*/ 71 w 71"/>
                  <a:gd name="T15" fmla="*/ 109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220">
                    <a:moveTo>
                      <a:pt x="71" y="109"/>
                    </a:moveTo>
                    <a:cubicBezTo>
                      <a:pt x="71" y="133"/>
                      <a:pt x="71" y="156"/>
                      <a:pt x="71" y="179"/>
                    </a:cubicBezTo>
                    <a:cubicBezTo>
                      <a:pt x="70" y="203"/>
                      <a:pt x="55" y="220"/>
                      <a:pt x="35" y="219"/>
                    </a:cubicBezTo>
                    <a:cubicBezTo>
                      <a:pt x="14" y="219"/>
                      <a:pt x="1" y="203"/>
                      <a:pt x="1" y="179"/>
                    </a:cubicBezTo>
                    <a:cubicBezTo>
                      <a:pt x="0" y="132"/>
                      <a:pt x="0" y="86"/>
                      <a:pt x="1" y="39"/>
                    </a:cubicBezTo>
                    <a:cubicBezTo>
                      <a:pt x="1" y="16"/>
                      <a:pt x="14" y="1"/>
                      <a:pt x="35" y="1"/>
                    </a:cubicBezTo>
                    <a:cubicBezTo>
                      <a:pt x="56" y="0"/>
                      <a:pt x="70" y="15"/>
                      <a:pt x="71" y="40"/>
                    </a:cubicBezTo>
                    <a:cubicBezTo>
                      <a:pt x="71" y="63"/>
                      <a:pt x="71" y="86"/>
                      <a:pt x="71" y="10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83" name="Freeform 9"/>
              <p:cNvSpPr>
                <a:spLocks/>
              </p:cNvSpPr>
              <p:nvPr/>
            </p:nvSpPr>
            <p:spPr bwMode="auto">
              <a:xfrm>
                <a:off x="3" y="713"/>
                <a:ext cx="174" cy="364"/>
              </a:xfrm>
              <a:custGeom>
                <a:avLst/>
                <a:gdLst>
                  <a:gd name="T0" fmla="*/ 1 w 73"/>
                  <a:gd name="T1" fmla="*/ 75 h 153"/>
                  <a:gd name="T2" fmla="*/ 1 w 73"/>
                  <a:gd name="T3" fmla="*/ 36 h 153"/>
                  <a:gd name="T4" fmla="*/ 31 w 73"/>
                  <a:gd name="T5" fmla="*/ 2 h 153"/>
                  <a:gd name="T6" fmla="*/ 69 w 73"/>
                  <a:gd name="T7" fmla="*/ 30 h 153"/>
                  <a:gd name="T8" fmla="*/ 69 w 73"/>
                  <a:gd name="T9" fmla="*/ 123 h 153"/>
                  <a:gd name="T10" fmla="*/ 32 w 73"/>
                  <a:gd name="T11" fmla="*/ 152 h 153"/>
                  <a:gd name="T12" fmla="*/ 1 w 73"/>
                  <a:gd name="T13" fmla="*/ 117 h 153"/>
                  <a:gd name="T14" fmla="*/ 1 w 73"/>
                  <a:gd name="T15" fmla="*/ 75 h 153"/>
                  <a:gd name="T16" fmla="*/ 1 w 73"/>
                  <a:gd name="T17" fmla="*/ 7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53">
                    <a:moveTo>
                      <a:pt x="1" y="75"/>
                    </a:moveTo>
                    <a:cubicBezTo>
                      <a:pt x="1" y="62"/>
                      <a:pt x="0" y="49"/>
                      <a:pt x="1" y="36"/>
                    </a:cubicBezTo>
                    <a:cubicBezTo>
                      <a:pt x="2" y="16"/>
                      <a:pt x="14" y="4"/>
                      <a:pt x="31" y="2"/>
                    </a:cubicBezTo>
                    <a:cubicBezTo>
                      <a:pt x="48" y="0"/>
                      <a:pt x="66" y="11"/>
                      <a:pt x="69" y="30"/>
                    </a:cubicBezTo>
                    <a:cubicBezTo>
                      <a:pt x="73" y="61"/>
                      <a:pt x="73" y="92"/>
                      <a:pt x="69" y="123"/>
                    </a:cubicBezTo>
                    <a:cubicBezTo>
                      <a:pt x="67" y="142"/>
                      <a:pt x="50" y="153"/>
                      <a:pt x="32" y="152"/>
                    </a:cubicBezTo>
                    <a:cubicBezTo>
                      <a:pt x="14" y="151"/>
                      <a:pt x="1" y="137"/>
                      <a:pt x="1" y="117"/>
                    </a:cubicBezTo>
                    <a:cubicBezTo>
                      <a:pt x="0" y="103"/>
                      <a:pt x="1" y="89"/>
                      <a:pt x="1" y="75"/>
                    </a:cubicBezTo>
                    <a:cubicBezTo>
                      <a:pt x="1" y="75"/>
                      <a:pt x="1" y="75"/>
                      <a:pt x="1" y="7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grpSp>
    </p:spTree>
    <p:extLst>
      <p:ext uri="{BB962C8B-B14F-4D97-AF65-F5344CB8AC3E}">
        <p14:creationId xmlns:p14="http://schemas.microsoft.com/office/powerpoint/2010/main" val="15329502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712" y="320751"/>
            <a:ext cx="10679803" cy="917575"/>
          </a:xfrm>
        </p:spPr>
        <p:txBody>
          <a:bodyPr anchor="ctr">
            <a:noAutofit/>
          </a:bodyPr>
          <a:lstStyle/>
          <a:p>
            <a:pPr marL="252000">
              <a:spcBef>
                <a:spcPts val="0"/>
              </a:spcBef>
            </a:pPr>
            <a:r>
              <a:rPr lang="en-US" sz="4400" dirty="0" err="1"/>
              <a:t>WebJobs</a:t>
            </a:r>
            <a:r>
              <a:rPr lang="en-US" sz="4400" dirty="0"/>
              <a:t> - Light-weight CPU Intensive Tasks</a:t>
            </a:r>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marR="0" lvl="0" indent="0" algn="l" defTabSz="914400" rtl="0" eaLnBrk="1" fontAlgn="auto" latinLnBrk="0" hangingPunct="1">
              <a:lnSpc>
                <a:spcPct val="90000"/>
              </a:lnSpc>
              <a:spcBef>
                <a:spcPts val="0"/>
              </a:spcBef>
              <a:spcAft>
                <a:spcPts val="1800"/>
              </a:spcAft>
              <a:buClrTx/>
              <a:buSzTx/>
              <a:buFont typeface="Arial" panose="020B0604020202020204" pitchFamily="34" charset="0"/>
              <a:buNone/>
              <a:tabLst/>
              <a:defRPr/>
            </a:pPr>
            <a:endParaRPr kumimoji="0" lang="en-US" sz="3600" b="0" i="0" u="none" strike="noStrike" kern="1200" cap="none" spc="0" normalizeH="0" baseline="0" noProof="0" dirty="0">
              <a:ln>
                <a:noFill/>
              </a:ln>
              <a:solidFill>
                <a:srgbClr val="343434"/>
              </a:solidFill>
              <a:effectLst/>
              <a:uLnTx/>
              <a:uFillTx/>
              <a:latin typeface="Segoe UI"/>
              <a:ea typeface="+mn-ea"/>
              <a:cs typeface="+mn-cs"/>
            </a:endParaRPr>
          </a:p>
        </p:txBody>
      </p:sp>
      <p:sp>
        <p:nvSpPr>
          <p:cNvPr id="43" name="AutoShape 2" descr="Image result for exe icon"/>
          <p:cNvSpPr>
            <a:spLocks noChangeAspect="1" noChangeArrowheads="1"/>
          </p:cNvSpPr>
          <p:nvPr/>
        </p:nvSpPr>
        <p:spPr bwMode="auto">
          <a:xfrm>
            <a:off x="-317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43434"/>
              </a:solidFill>
              <a:effectLst/>
              <a:uLnTx/>
              <a:uFillTx/>
              <a:latin typeface="Segoe UI"/>
              <a:ea typeface="+mn-ea"/>
              <a:cs typeface="+mn-cs"/>
            </a:endParaRPr>
          </a:p>
        </p:txBody>
      </p:sp>
      <p:sp>
        <p:nvSpPr>
          <p:cNvPr id="44" name="AutoShape 4" descr="Image result for exe icon"/>
          <p:cNvSpPr>
            <a:spLocks noChangeAspect="1" noChangeArrowheads="1"/>
          </p:cNvSpPr>
          <p:nvPr/>
        </p:nvSpPr>
        <p:spPr bwMode="auto">
          <a:xfrm>
            <a:off x="12065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43434"/>
              </a:solidFill>
              <a:effectLst/>
              <a:uLnTx/>
              <a:uFillTx/>
              <a:latin typeface="Segoe UI"/>
              <a:ea typeface="+mn-ea"/>
              <a:cs typeface="+mn-cs"/>
            </a:endParaRPr>
          </a:p>
        </p:txBody>
      </p:sp>
      <p:grpSp>
        <p:nvGrpSpPr>
          <p:cNvPr id="46" name="Group 45"/>
          <p:cNvGrpSpPr/>
          <p:nvPr/>
        </p:nvGrpSpPr>
        <p:grpSpPr>
          <a:xfrm>
            <a:off x="527657" y="1269452"/>
            <a:ext cx="9606527" cy="967694"/>
            <a:chOff x="567531" y="3258922"/>
            <a:chExt cx="10642799" cy="1364755"/>
          </a:xfrm>
        </p:grpSpPr>
        <p:grpSp>
          <p:nvGrpSpPr>
            <p:cNvPr id="47" name="Group 46"/>
            <p:cNvGrpSpPr/>
            <p:nvPr/>
          </p:nvGrpSpPr>
          <p:grpSpPr>
            <a:xfrm>
              <a:off x="567531" y="3276179"/>
              <a:ext cx="1769523" cy="1347498"/>
              <a:chOff x="567531" y="3290916"/>
              <a:chExt cx="1769523" cy="1347498"/>
            </a:xfrm>
          </p:grpSpPr>
          <p:pic>
            <p:nvPicPr>
              <p:cNvPr id="66" name="Picture 65" descr="http://static2.xdeb.org/sites/default/files/blog_image_gallery/termina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1670" y="3290916"/>
                <a:ext cx="941247" cy="941247"/>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10"/>
              <p:cNvSpPr txBox="1"/>
              <p:nvPr/>
            </p:nvSpPr>
            <p:spPr>
              <a:xfrm>
                <a:off x="567531" y="4269082"/>
                <a:ext cx="176952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43434"/>
                    </a:solidFill>
                    <a:effectLst/>
                    <a:uLnTx/>
                    <a:uFillTx/>
                    <a:latin typeface="Segoe UI"/>
                    <a:ea typeface="+mn-ea"/>
                    <a:cs typeface="+mn-cs"/>
                  </a:rPr>
                  <a:t>run.cmd, run.bat</a:t>
                </a:r>
              </a:p>
            </p:txBody>
          </p:sp>
        </p:grpSp>
        <p:grpSp>
          <p:nvGrpSpPr>
            <p:cNvPr id="48" name="Group 47"/>
            <p:cNvGrpSpPr/>
            <p:nvPr/>
          </p:nvGrpSpPr>
          <p:grpSpPr>
            <a:xfrm>
              <a:off x="2718720" y="3322937"/>
              <a:ext cx="886846" cy="1300139"/>
              <a:chOff x="2320559" y="3383229"/>
              <a:chExt cx="886846" cy="1300139"/>
            </a:xfrm>
          </p:grpSpPr>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4479" y="3383229"/>
                <a:ext cx="699005" cy="780288"/>
              </a:xfrm>
              <a:prstGeom prst="rect">
                <a:avLst/>
              </a:prstGeom>
            </p:spPr>
          </p:pic>
          <p:sp>
            <p:nvSpPr>
              <p:cNvPr id="65" name="TextBox 11"/>
              <p:cNvSpPr txBox="1"/>
              <p:nvPr/>
            </p:nvSpPr>
            <p:spPr>
              <a:xfrm>
                <a:off x="2320559" y="4314036"/>
                <a:ext cx="88684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43434"/>
                    </a:solidFill>
                    <a:effectLst/>
                    <a:uLnTx/>
                    <a:uFillTx/>
                    <a:latin typeface="Segoe UI"/>
                    <a:ea typeface="+mn-ea"/>
                    <a:cs typeface="+mn-cs"/>
                  </a:rPr>
                  <a:t>run.exe</a:t>
                </a:r>
              </a:p>
            </p:txBody>
          </p:sp>
        </p:grpSp>
        <p:grpSp>
          <p:nvGrpSpPr>
            <p:cNvPr id="49" name="Group 48"/>
            <p:cNvGrpSpPr/>
            <p:nvPr/>
          </p:nvGrpSpPr>
          <p:grpSpPr>
            <a:xfrm>
              <a:off x="3987232" y="3258922"/>
              <a:ext cx="994156" cy="1364154"/>
              <a:chOff x="3640103" y="3255198"/>
              <a:chExt cx="994156" cy="1364154"/>
            </a:xfrm>
          </p:grpSpPr>
          <p:pic>
            <p:nvPicPr>
              <p:cNvPr id="62" name="Picture 61" descr="http://ts2.mm.bing.net/th?id=HN.608047454047176771&amp;w=161&amp;h=164&amp;c=7&amp;rs=1&amp;pid=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0103" y="3255198"/>
                <a:ext cx="994156" cy="1012681"/>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15"/>
              <p:cNvSpPr txBox="1"/>
              <p:nvPr/>
            </p:nvSpPr>
            <p:spPr>
              <a:xfrm>
                <a:off x="3693381" y="4250020"/>
                <a:ext cx="89364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43434"/>
                    </a:solidFill>
                    <a:effectLst/>
                    <a:uLnTx/>
                    <a:uFillTx/>
                    <a:latin typeface="Segoe UI"/>
                    <a:ea typeface="+mn-ea"/>
                    <a:cs typeface="+mn-cs"/>
                  </a:rPr>
                  <a:t>run.ps1</a:t>
                </a:r>
              </a:p>
            </p:txBody>
          </p:sp>
        </p:grpSp>
        <p:grpSp>
          <p:nvGrpSpPr>
            <p:cNvPr id="50" name="Group 49"/>
            <p:cNvGrpSpPr/>
            <p:nvPr/>
          </p:nvGrpSpPr>
          <p:grpSpPr>
            <a:xfrm>
              <a:off x="5363054" y="3294879"/>
              <a:ext cx="890119" cy="1328197"/>
              <a:chOff x="5102707" y="3328315"/>
              <a:chExt cx="890119" cy="1328197"/>
            </a:xfrm>
          </p:grpSpPr>
          <p:pic>
            <p:nvPicPr>
              <p:cNvPr id="60" name="Picture 59" descr="http://secpod.org/blog/wp-content/uploads/2014/09/bash_shell.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02707" y="3328315"/>
                <a:ext cx="890119" cy="89011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16"/>
              <p:cNvSpPr txBox="1"/>
              <p:nvPr/>
            </p:nvSpPr>
            <p:spPr>
              <a:xfrm>
                <a:off x="5158877" y="4287180"/>
                <a:ext cx="77777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43434"/>
                    </a:solidFill>
                    <a:effectLst/>
                    <a:uLnTx/>
                    <a:uFillTx/>
                    <a:latin typeface="Segoe UI"/>
                    <a:ea typeface="+mn-ea"/>
                    <a:cs typeface="+mn-cs"/>
                  </a:rPr>
                  <a:t>run.sh</a:t>
                </a:r>
              </a:p>
            </p:txBody>
          </p:sp>
        </p:grpSp>
        <p:grpSp>
          <p:nvGrpSpPr>
            <p:cNvPr id="51" name="Group 50"/>
            <p:cNvGrpSpPr/>
            <p:nvPr/>
          </p:nvGrpSpPr>
          <p:grpSpPr>
            <a:xfrm>
              <a:off x="6634839" y="3352382"/>
              <a:ext cx="1206349" cy="1270694"/>
              <a:chOff x="6461274" y="3449567"/>
              <a:chExt cx="1206349" cy="1270694"/>
            </a:xfrm>
          </p:grpSpPr>
          <p:pic>
            <p:nvPicPr>
              <p:cNvPr id="58" name="Picture 5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61274" y="3449567"/>
                <a:ext cx="1206349" cy="647619"/>
              </a:xfrm>
              <a:prstGeom prst="rect">
                <a:avLst/>
              </a:prstGeom>
            </p:spPr>
          </p:pic>
          <p:sp>
            <p:nvSpPr>
              <p:cNvPr id="59" name="TextBox 17"/>
              <p:cNvSpPr txBox="1"/>
              <p:nvPr/>
            </p:nvSpPr>
            <p:spPr>
              <a:xfrm>
                <a:off x="6598615" y="4350929"/>
                <a:ext cx="93166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343434"/>
                    </a:solidFill>
                    <a:effectLst/>
                    <a:uLnTx/>
                    <a:uFillTx/>
                    <a:latin typeface="Segoe UI"/>
                    <a:ea typeface="+mn-ea"/>
                    <a:cs typeface="+mn-cs"/>
                  </a:rPr>
                  <a:t>run.php</a:t>
                </a:r>
                <a:endParaRPr kumimoji="0" lang="en-US" sz="1800" b="0" i="0" u="none" strike="noStrike" kern="1200" cap="none" spc="0" normalizeH="0" baseline="0" noProof="0" dirty="0">
                  <a:ln>
                    <a:noFill/>
                  </a:ln>
                  <a:solidFill>
                    <a:srgbClr val="343434"/>
                  </a:solidFill>
                  <a:effectLst/>
                  <a:uLnTx/>
                  <a:uFillTx/>
                  <a:latin typeface="Segoe UI"/>
                  <a:ea typeface="+mn-ea"/>
                  <a:cs typeface="+mn-cs"/>
                </a:endParaRPr>
              </a:p>
            </p:txBody>
          </p:sp>
        </p:grpSp>
        <p:grpSp>
          <p:nvGrpSpPr>
            <p:cNvPr id="52" name="Group 51"/>
            <p:cNvGrpSpPr/>
            <p:nvPr/>
          </p:nvGrpSpPr>
          <p:grpSpPr>
            <a:xfrm>
              <a:off x="8222854" y="3276781"/>
              <a:ext cx="1000395" cy="1346295"/>
              <a:chOff x="8136071" y="3290916"/>
              <a:chExt cx="1000395" cy="1346295"/>
            </a:xfrm>
          </p:grpSpPr>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36071" y="3290916"/>
                <a:ext cx="1000395" cy="964920"/>
              </a:xfrm>
              <a:prstGeom prst="rect">
                <a:avLst/>
              </a:prstGeom>
            </p:spPr>
          </p:pic>
          <p:sp>
            <p:nvSpPr>
              <p:cNvPr id="57" name="TextBox 56"/>
              <p:cNvSpPr txBox="1"/>
              <p:nvPr/>
            </p:nvSpPr>
            <p:spPr>
              <a:xfrm>
                <a:off x="8240743" y="4267879"/>
                <a:ext cx="79105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43434"/>
                    </a:solidFill>
                    <a:effectLst/>
                    <a:uLnTx/>
                    <a:uFillTx/>
                    <a:latin typeface="Segoe UI"/>
                    <a:ea typeface="+mn-ea"/>
                    <a:cs typeface="+mn-cs"/>
                  </a:rPr>
                  <a:t>run.py</a:t>
                </a:r>
              </a:p>
            </p:txBody>
          </p:sp>
        </p:grpSp>
        <p:grpSp>
          <p:nvGrpSpPr>
            <p:cNvPr id="53" name="Group 52"/>
            <p:cNvGrpSpPr/>
            <p:nvPr/>
          </p:nvGrpSpPr>
          <p:grpSpPr>
            <a:xfrm>
              <a:off x="9604913" y="3302188"/>
              <a:ext cx="1605417" cy="1317358"/>
              <a:chOff x="9604913" y="3341731"/>
              <a:chExt cx="1605417" cy="1317358"/>
            </a:xfrm>
          </p:grpSpPr>
          <p:pic>
            <p:nvPicPr>
              <p:cNvPr id="54" name="Picture 53"/>
              <p:cNvPicPr>
                <a:picLocks noChangeAspect="1"/>
              </p:cNvPicPr>
              <p:nvPr/>
            </p:nvPicPr>
            <p:blipFill>
              <a:blip r:embed="rId9"/>
              <a:stretch>
                <a:fillRect/>
              </a:stretch>
            </p:blipFill>
            <p:spPr>
              <a:xfrm>
                <a:off x="9604913" y="3341731"/>
                <a:ext cx="1605417" cy="863290"/>
              </a:xfrm>
              <a:prstGeom prst="rect">
                <a:avLst/>
              </a:prstGeom>
            </p:spPr>
          </p:pic>
          <p:sp>
            <p:nvSpPr>
              <p:cNvPr id="55" name="TextBox 19"/>
              <p:cNvSpPr txBox="1"/>
              <p:nvPr/>
            </p:nvSpPr>
            <p:spPr>
              <a:xfrm>
                <a:off x="10052395" y="4289757"/>
                <a:ext cx="71045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43434"/>
                    </a:solidFill>
                    <a:effectLst/>
                    <a:uLnTx/>
                    <a:uFillTx/>
                    <a:latin typeface="Segoe UI"/>
                    <a:ea typeface="+mn-ea"/>
                    <a:cs typeface="+mn-cs"/>
                  </a:rPr>
                  <a:t>run.js</a:t>
                </a:r>
              </a:p>
            </p:txBody>
          </p:sp>
        </p:grpSp>
      </p:grpSp>
      <p:sp>
        <p:nvSpPr>
          <p:cNvPr id="70" name="Content Placeholder 4"/>
          <p:cNvSpPr txBox="1">
            <a:spLocks/>
          </p:cNvSpPr>
          <p:nvPr/>
        </p:nvSpPr>
        <p:spPr>
          <a:xfrm>
            <a:off x="3907352" y="3614201"/>
            <a:ext cx="908124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marR="0" lvl="0" indent="0" algn="l" defTabSz="914180" rtl="0" eaLnBrk="1" fontAlgn="auto" latinLnBrk="0" hangingPunct="1">
              <a:lnSpc>
                <a:spcPct val="90000"/>
              </a:lnSpc>
              <a:spcBef>
                <a:spcPts val="1800"/>
              </a:spcBef>
              <a:spcAft>
                <a:spcPts val="0"/>
              </a:spcAft>
              <a:buClr>
                <a:srgbClr val="FFFFFF"/>
              </a:buClr>
              <a:buSzPct val="90000"/>
              <a:buFont typeface="Wingdings" panose="05000000000000000000" pitchFamily="2" charset="2"/>
              <a:buNone/>
              <a:tabLst/>
              <a:defRPr/>
            </a:pPr>
            <a:r>
              <a:rPr kumimoji="0" lang="en-US" sz="2800" b="0" i="0" u="none" strike="noStrike" kern="1200" cap="none" spc="0" normalizeH="0" baseline="0" noProof="0" dirty="0" err="1">
                <a:ln>
                  <a:noFill/>
                </a:ln>
                <a:solidFill>
                  <a:srgbClr val="343434"/>
                </a:solidFill>
                <a:effectLst/>
                <a:uLnTx/>
                <a:uFillTx/>
                <a:latin typeface="Segoe UI Light"/>
                <a:ea typeface="+mn-ea"/>
                <a:cs typeface="+mn-cs"/>
              </a:rPr>
              <a:t>BlobTrigger</a:t>
            </a:r>
            <a:r>
              <a:rPr kumimoji="0" lang="en-US" sz="2800" b="0" i="0" u="none" strike="noStrike" kern="1200" cap="none" spc="0" normalizeH="0" baseline="0" noProof="0" dirty="0">
                <a:ln>
                  <a:noFill/>
                </a:ln>
                <a:solidFill>
                  <a:srgbClr val="343434"/>
                </a:solidFill>
                <a:effectLst/>
                <a:uLnTx/>
                <a:uFillTx/>
                <a:latin typeface="Segoe UI Light"/>
                <a:ea typeface="+mn-ea"/>
                <a:cs typeface="+mn-cs"/>
              </a:rPr>
              <a:t>, </a:t>
            </a:r>
            <a:r>
              <a:rPr kumimoji="0" lang="en-US" sz="2800" b="0" i="0" u="none" strike="noStrike" kern="1200" cap="none" spc="0" normalizeH="0" baseline="0" noProof="0" dirty="0" err="1">
                <a:ln>
                  <a:noFill/>
                </a:ln>
                <a:solidFill>
                  <a:srgbClr val="343434"/>
                </a:solidFill>
                <a:effectLst/>
                <a:uLnTx/>
                <a:uFillTx/>
                <a:latin typeface="Segoe UI Light"/>
                <a:ea typeface="+mn-ea"/>
                <a:cs typeface="+mn-cs"/>
              </a:rPr>
              <a:t>TableTrigger</a:t>
            </a:r>
            <a:r>
              <a:rPr kumimoji="0" lang="en-US" sz="2800" b="0" i="0" u="none" strike="noStrike" kern="1200" cap="none" spc="0" normalizeH="0" baseline="0" noProof="0" dirty="0">
                <a:ln>
                  <a:noFill/>
                </a:ln>
                <a:solidFill>
                  <a:srgbClr val="343434"/>
                </a:solidFill>
                <a:effectLst/>
                <a:uLnTx/>
                <a:uFillTx/>
                <a:latin typeface="Segoe UI Light"/>
                <a:ea typeface="+mn-ea"/>
                <a:cs typeface="+mn-cs"/>
              </a:rPr>
              <a:t>,  </a:t>
            </a:r>
            <a:r>
              <a:rPr kumimoji="0" lang="en-US" sz="2800" b="0" i="0" u="none" strike="noStrike" kern="1200" cap="none" spc="0" normalizeH="0" baseline="0" noProof="0" dirty="0" err="1">
                <a:ln>
                  <a:noFill/>
                </a:ln>
                <a:solidFill>
                  <a:srgbClr val="343434"/>
                </a:solidFill>
                <a:effectLst/>
                <a:uLnTx/>
                <a:uFillTx/>
                <a:latin typeface="Segoe UI Light"/>
                <a:ea typeface="+mn-ea"/>
                <a:cs typeface="+mn-cs"/>
              </a:rPr>
              <a:t>QueueTrigger</a:t>
            </a:r>
            <a:r>
              <a:rPr kumimoji="0" lang="en-US" sz="2800" b="0" i="0" u="none" strike="noStrike" kern="1200" cap="none" spc="0" normalizeH="0" baseline="0" noProof="0" dirty="0">
                <a:ln>
                  <a:noFill/>
                </a:ln>
                <a:solidFill>
                  <a:srgbClr val="343434"/>
                </a:solidFill>
                <a:effectLst/>
                <a:uLnTx/>
                <a:uFillTx/>
                <a:latin typeface="Segoe UI Light"/>
                <a:ea typeface="+mn-ea"/>
                <a:cs typeface="+mn-cs"/>
              </a:rPr>
              <a:t>, </a:t>
            </a:r>
            <a:br>
              <a:rPr kumimoji="0" lang="en-US" sz="2800" b="0" i="0" u="none" strike="noStrike" kern="1200" cap="none" spc="0" normalizeH="0" baseline="0" noProof="0" dirty="0">
                <a:ln>
                  <a:noFill/>
                </a:ln>
                <a:solidFill>
                  <a:srgbClr val="343434"/>
                </a:solidFill>
                <a:effectLst/>
                <a:uLnTx/>
                <a:uFillTx/>
                <a:latin typeface="Segoe UI Light"/>
                <a:ea typeface="+mn-ea"/>
                <a:cs typeface="+mn-cs"/>
              </a:rPr>
            </a:br>
            <a:r>
              <a:rPr kumimoji="0" lang="en-US" sz="2800" b="0" i="0" u="none" strike="noStrike" kern="1200" cap="none" spc="0" normalizeH="0" baseline="0" noProof="0" dirty="0" err="1">
                <a:ln>
                  <a:noFill/>
                </a:ln>
                <a:solidFill>
                  <a:srgbClr val="343434"/>
                </a:solidFill>
                <a:effectLst/>
                <a:uLnTx/>
                <a:uFillTx/>
                <a:latin typeface="Segoe UI Light"/>
                <a:ea typeface="+mn-ea"/>
                <a:cs typeface="+mn-cs"/>
              </a:rPr>
              <a:t>ServicebusTrigger</a:t>
            </a:r>
            <a:endParaRPr kumimoji="0" lang="en-US" sz="2800" b="0" i="0" u="none" strike="noStrike" kern="1200" cap="none" spc="0" normalizeH="0" baseline="0" noProof="0" dirty="0">
              <a:ln>
                <a:noFill/>
              </a:ln>
              <a:solidFill>
                <a:srgbClr val="343434"/>
              </a:solidFill>
              <a:effectLst/>
              <a:uLnTx/>
              <a:uFillTx/>
              <a:latin typeface="Segoe UI Light"/>
              <a:ea typeface="+mn-ea"/>
              <a:cs typeface="+mn-cs"/>
            </a:endParaRPr>
          </a:p>
        </p:txBody>
      </p:sp>
      <p:sp>
        <p:nvSpPr>
          <p:cNvPr id="71" name="Content Placeholder 4"/>
          <p:cNvSpPr txBox="1">
            <a:spLocks/>
          </p:cNvSpPr>
          <p:nvPr/>
        </p:nvSpPr>
        <p:spPr>
          <a:xfrm>
            <a:off x="2748408" y="289350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marR="0" lvl="0" indent="0" algn="l" defTabSz="914180" rtl="0" eaLnBrk="1" fontAlgn="auto" latinLnBrk="0" hangingPunct="1">
              <a:lnSpc>
                <a:spcPct val="90000"/>
              </a:lnSpc>
              <a:spcBef>
                <a:spcPts val="1800"/>
              </a:spcBef>
              <a:spcAft>
                <a:spcPts val="0"/>
              </a:spcAft>
              <a:buClr>
                <a:srgbClr val="FFFFFF"/>
              </a:buClr>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343434"/>
                </a:solidFill>
                <a:effectLst/>
                <a:uLnTx/>
                <a:uFillTx/>
                <a:latin typeface="Segoe UI Light"/>
                <a:ea typeface="+mn-ea"/>
                <a:cs typeface="+mn-cs"/>
              </a:rPr>
              <a:t>Scale:</a:t>
            </a:r>
          </a:p>
        </p:txBody>
      </p:sp>
      <p:sp>
        <p:nvSpPr>
          <p:cNvPr id="72" name="Content Placeholder 4"/>
          <p:cNvSpPr txBox="1">
            <a:spLocks/>
          </p:cNvSpPr>
          <p:nvPr/>
        </p:nvSpPr>
        <p:spPr>
          <a:xfrm>
            <a:off x="3907352" y="2877021"/>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marR="0" lvl="0" indent="0" algn="l" defTabSz="914180" rtl="0" eaLnBrk="1" fontAlgn="auto" latinLnBrk="0" hangingPunct="1">
              <a:lnSpc>
                <a:spcPct val="90000"/>
              </a:lnSpc>
              <a:spcBef>
                <a:spcPts val="1800"/>
              </a:spcBef>
              <a:spcAft>
                <a:spcPts val="0"/>
              </a:spcAft>
              <a:buClr>
                <a:srgbClr val="FFFFFF"/>
              </a:buClr>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343434"/>
                </a:solidFill>
                <a:effectLst/>
                <a:uLnTx/>
                <a:uFillTx/>
                <a:latin typeface="Segoe UI Light"/>
                <a:ea typeface="+mn-ea"/>
                <a:cs typeface="+mn-cs"/>
              </a:rPr>
              <a:t>Singleton, Multi-instance</a:t>
            </a:r>
          </a:p>
        </p:txBody>
      </p:sp>
      <p:sp>
        <p:nvSpPr>
          <p:cNvPr id="73" name="Content Placeholder 4"/>
          <p:cNvSpPr txBox="1">
            <a:spLocks/>
          </p:cNvSpPr>
          <p:nvPr/>
        </p:nvSpPr>
        <p:spPr>
          <a:xfrm>
            <a:off x="2226933" y="233425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marR="0" lvl="0" indent="0" algn="l" defTabSz="914180" rtl="0" eaLnBrk="1" fontAlgn="auto" latinLnBrk="0" hangingPunct="1">
              <a:lnSpc>
                <a:spcPct val="90000"/>
              </a:lnSpc>
              <a:spcBef>
                <a:spcPts val="1800"/>
              </a:spcBef>
              <a:spcAft>
                <a:spcPts val="0"/>
              </a:spcAft>
              <a:buClr>
                <a:srgbClr val="FFFFFF"/>
              </a:buClr>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343434"/>
                </a:solidFill>
                <a:effectLst/>
                <a:uLnTx/>
                <a:uFillTx/>
                <a:latin typeface="Segoe UI Light"/>
                <a:ea typeface="+mn-ea"/>
                <a:cs typeface="+mn-cs"/>
              </a:rPr>
              <a:t>Job Type:</a:t>
            </a:r>
          </a:p>
        </p:txBody>
      </p:sp>
      <p:sp>
        <p:nvSpPr>
          <p:cNvPr id="74" name="Content Placeholder 4"/>
          <p:cNvSpPr txBox="1">
            <a:spLocks/>
          </p:cNvSpPr>
          <p:nvPr/>
        </p:nvSpPr>
        <p:spPr>
          <a:xfrm>
            <a:off x="3867178" y="2354172"/>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marR="0" lvl="0" indent="0" algn="l" defTabSz="914180" rtl="0" eaLnBrk="1" fontAlgn="auto" latinLnBrk="0" hangingPunct="1">
              <a:lnSpc>
                <a:spcPct val="90000"/>
              </a:lnSpc>
              <a:spcBef>
                <a:spcPts val="1800"/>
              </a:spcBef>
              <a:spcAft>
                <a:spcPts val="0"/>
              </a:spcAft>
              <a:buClr>
                <a:srgbClr val="FFFFFF"/>
              </a:buClr>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343434"/>
                </a:solidFill>
                <a:effectLst/>
                <a:uLnTx/>
                <a:uFillTx/>
                <a:latin typeface="Segoe UI Light"/>
                <a:ea typeface="+mn-ea"/>
                <a:cs typeface="+mn-cs"/>
              </a:rPr>
              <a:t>On-Demand, Scheduled, Continuous</a:t>
            </a:r>
          </a:p>
        </p:txBody>
      </p:sp>
      <p:sp>
        <p:nvSpPr>
          <p:cNvPr id="78" name="Content Placeholder 4"/>
          <p:cNvSpPr txBox="1">
            <a:spLocks/>
          </p:cNvSpPr>
          <p:nvPr/>
        </p:nvSpPr>
        <p:spPr>
          <a:xfrm>
            <a:off x="264283" y="3400922"/>
            <a:ext cx="3898928"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marR="0" lvl="0" indent="0" algn="l" defTabSz="914180" rtl="0" eaLnBrk="1" fontAlgn="auto" latinLnBrk="0" hangingPunct="1">
              <a:lnSpc>
                <a:spcPct val="90000"/>
              </a:lnSpc>
              <a:spcBef>
                <a:spcPts val="1800"/>
              </a:spcBef>
              <a:spcAft>
                <a:spcPts val="0"/>
              </a:spcAft>
              <a:buClr>
                <a:srgbClr val="FFFFFF"/>
              </a:buClr>
              <a:buSzPct val="90000"/>
              <a:buFont typeface="Wingdings" panose="05000000000000000000" pitchFamily="2" charset="2"/>
              <a:buNone/>
              <a:tabLst/>
              <a:defRPr/>
            </a:pPr>
            <a:r>
              <a:rPr kumimoji="0" lang="en-US" sz="2800" b="0" i="0" u="none" strike="noStrike" kern="1200" cap="none" spc="0" normalizeH="0" baseline="0" noProof="0" dirty="0" err="1">
                <a:ln>
                  <a:noFill/>
                </a:ln>
                <a:solidFill>
                  <a:srgbClr val="343434"/>
                </a:solidFill>
                <a:effectLst/>
                <a:uLnTx/>
                <a:uFillTx/>
                <a:latin typeface="Segoe UI Light"/>
                <a:ea typeface="+mn-ea"/>
                <a:cs typeface="+mn-cs"/>
              </a:rPr>
              <a:t>WebJobs</a:t>
            </a:r>
            <a:r>
              <a:rPr kumimoji="0" lang="en-US" sz="2800" b="0" i="0" u="none" strike="noStrike" kern="1200" cap="none" spc="0" normalizeH="0" baseline="0" noProof="0" dirty="0">
                <a:ln>
                  <a:noFill/>
                </a:ln>
                <a:solidFill>
                  <a:srgbClr val="343434"/>
                </a:solidFill>
                <a:effectLst/>
                <a:uLnTx/>
                <a:uFillTx/>
                <a:latin typeface="Segoe UI Light"/>
                <a:ea typeface="+mn-ea"/>
                <a:cs typeface="+mn-cs"/>
              </a:rPr>
              <a:t> SDK Feature:</a:t>
            </a:r>
          </a:p>
        </p:txBody>
      </p:sp>
      <p:sp>
        <p:nvSpPr>
          <p:cNvPr id="79" name="Content Placeholder 4"/>
          <p:cNvSpPr txBox="1">
            <a:spLocks/>
          </p:cNvSpPr>
          <p:nvPr/>
        </p:nvSpPr>
        <p:spPr>
          <a:xfrm>
            <a:off x="1702873" y="4333472"/>
            <a:ext cx="247076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marR="0" lvl="0" indent="0" algn="l" defTabSz="914180" rtl="0" eaLnBrk="1" fontAlgn="auto" latinLnBrk="0" hangingPunct="1">
              <a:lnSpc>
                <a:spcPct val="90000"/>
              </a:lnSpc>
              <a:spcBef>
                <a:spcPts val="1800"/>
              </a:spcBef>
              <a:spcAft>
                <a:spcPts val="0"/>
              </a:spcAft>
              <a:buClr>
                <a:srgbClr val="FFFFFF"/>
              </a:buClr>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343434"/>
                </a:solidFill>
                <a:effectLst/>
                <a:uLnTx/>
                <a:uFillTx/>
                <a:latin typeface="Segoe UI Light"/>
                <a:ea typeface="+mn-ea"/>
                <a:cs typeface="+mn-cs"/>
              </a:rPr>
              <a:t>Deployment:</a:t>
            </a:r>
          </a:p>
        </p:txBody>
      </p:sp>
      <p:sp>
        <p:nvSpPr>
          <p:cNvPr id="80" name="Content Placeholder 4"/>
          <p:cNvSpPr txBox="1">
            <a:spLocks/>
          </p:cNvSpPr>
          <p:nvPr/>
        </p:nvSpPr>
        <p:spPr>
          <a:xfrm>
            <a:off x="3907352" y="4346439"/>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marR="0" lvl="0" indent="0" algn="l" defTabSz="914180" rtl="0" eaLnBrk="1" fontAlgn="auto" latinLnBrk="0" hangingPunct="1">
              <a:lnSpc>
                <a:spcPct val="90000"/>
              </a:lnSpc>
              <a:spcBef>
                <a:spcPts val="1800"/>
              </a:spcBef>
              <a:spcAft>
                <a:spcPts val="0"/>
              </a:spcAft>
              <a:buClr>
                <a:srgbClr val="FFFFFF"/>
              </a:buClr>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343434"/>
                </a:solidFill>
                <a:effectLst/>
                <a:uLnTx/>
                <a:uFillTx/>
                <a:latin typeface="Segoe UI Light"/>
                <a:ea typeface="+mn-ea"/>
                <a:cs typeface="+mn-cs"/>
              </a:rPr>
              <a:t>Portal, Visual Studio, CLI, </a:t>
            </a:r>
            <a:r>
              <a:rPr kumimoji="0" lang="en-US" sz="2800" b="0" i="0" u="none" strike="noStrike" kern="1200" cap="none" spc="0" normalizeH="0" baseline="0" noProof="0" dirty="0" err="1">
                <a:ln>
                  <a:noFill/>
                </a:ln>
                <a:solidFill>
                  <a:srgbClr val="343434"/>
                </a:solidFill>
                <a:effectLst/>
                <a:uLnTx/>
                <a:uFillTx/>
                <a:latin typeface="Segoe UI Light"/>
                <a:ea typeface="+mn-ea"/>
                <a:cs typeface="+mn-cs"/>
              </a:rPr>
              <a:t>Git</a:t>
            </a:r>
            <a:endParaRPr kumimoji="0" lang="en-US" sz="2800" b="0" i="0" u="none" strike="noStrike" kern="1200" cap="none" spc="0" normalizeH="0" baseline="0" noProof="0" dirty="0">
              <a:ln>
                <a:noFill/>
              </a:ln>
              <a:solidFill>
                <a:srgbClr val="343434"/>
              </a:solidFill>
              <a:effectLst/>
              <a:uLnTx/>
              <a:uFillTx/>
              <a:latin typeface="Segoe UI Light"/>
              <a:ea typeface="+mn-ea"/>
              <a:cs typeface="+mn-cs"/>
            </a:endParaRPr>
          </a:p>
        </p:txBody>
      </p:sp>
      <p:sp>
        <p:nvSpPr>
          <p:cNvPr id="4" name="Rettangolo 3"/>
          <p:cNvSpPr/>
          <p:nvPr/>
        </p:nvSpPr>
        <p:spPr bwMode="auto">
          <a:xfrm>
            <a:off x="0" y="5152670"/>
            <a:ext cx="12498462" cy="29314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it-IT"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10954515" y="5684917"/>
            <a:ext cx="780290" cy="780290"/>
          </a:xfrm>
          <a:prstGeom prst="rect">
            <a:avLst/>
          </a:prstGeom>
        </p:spPr>
      </p:pic>
    </p:spTree>
    <p:extLst>
      <p:ext uri="{BB962C8B-B14F-4D97-AF65-F5344CB8AC3E}">
        <p14:creationId xmlns:p14="http://schemas.microsoft.com/office/powerpoint/2010/main" val="226847644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txBox="1">
            <a:spLocks/>
          </p:cNvSpPr>
          <p:nvPr/>
        </p:nvSpPr>
        <p:spPr>
          <a:xfrm>
            <a:off x="508429" y="2286001"/>
            <a:ext cx="6279213" cy="2286000"/>
          </a:xfrm>
          <a:prstGeom prst="rect">
            <a:avLst/>
          </a:prstGeom>
        </p:spPr>
        <p:txBody>
          <a:bodyPr lIns="152400" tIns="0" rIns="0" bIns="0" anchor="ctr" anchorCtr="0">
            <a:noAutofit/>
          </a:bodyPr>
          <a:lstStyle>
            <a:lvl1pPr algn="l" defTabSz="1306220" rtl="0" eaLnBrk="1" latinLnBrk="0" hangingPunct="1">
              <a:spcBef>
                <a:spcPct val="0"/>
              </a:spcBef>
              <a:buNone/>
              <a:defRPr sz="6000" kern="1200" spc="-90"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pPr marL="0" marR="0" lvl="0" indent="0" algn="l" defTabSz="1088473" rtl="0" eaLnBrk="1" fontAlgn="auto" latinLnBrk="0" hangingPunct="1">
              <a:lnSpc>
                <a:spcPct val="100000"/>
              </a:lnSpc>
              <a:spcBef>
                <a:spcPts val="417"/>
              </a:spcBef>
              <a:spcAft>
                <a:spcPts val="0"/>
              </a:spcAft>
              <a:buClrTx/>
              <a:buSzTx/>
              <a:buFontTx/>
              <a:buNone/>
              <a:tabLst/>
              <a:defRPr/>
            </a:pPr>
            <a:r>
              <a:rPr kumimoji="0" lang="en-US" sz="6000" b="0" i="0" u="none" strike="noStrike" kern="1200" cap="none" spc="-75" normalizeH="0" baseline="0" noProof="0" dirty="0">
                <a:ln>
                  <a:noFill/>
                </a:ln>
                <a:solidFill>
                  <a:srgbClr val="FFFFFF"/>
                </a:solidFill>
                <a:effectLst/>
                <a:uLnTx/>
                <a:uFillTx/>
                <a:latin typeface="Segoe UI Light" panose="020B0502040204020203" pitchFamily="34" charset="0"/>
                <a:cs typeface="Segoe UI" panose="020B0502040204020203" pitchFamily="34" charset="0"/>
              </a:rPr>
              <a:t>Microsoft Azure</a:t>
            </a:r>
            <a:br>
              <a:rPr kumimoji="0" lang="en-US" sz="6000" b="0" i="0" u="none" strike="noStrike" kern="1200" cap="none" spc="-75" normalizeH="0" baseline="0" noProof="0" dirty="0">
                <a:ln>
                  <a:noFill/>
                </a:ln>
                <a:solidFill>
                  <a:srgbClr val="FFFFFF"/>
                </a:solidFill>
                <a:effectLst/>
                <a:uLnTx/>
                <a:uFillTx/>
                <a:latin typeface="Segoe UI Light" panose="020B0502040204020203" pitchFamily="34" charset="0"/>
                <a:cs typeface="Segoe UI" panose="020B0502040204020203" pitchFamily="34" charset="0"/>
              </a:rPr>
            </a:br>
            <a:r>
              <a:rPr kumimoji="0" lang="en-US" sz="6000" b="0" i="0" u="none" strike="noStrike" kern="1200" cap="none" spc="-75" normalizeH="0" baseline="0" noProof="0" dirty="0">
                <a:ln>
                  <a:noFill/>
                </a:ln>
                <a:solidFill>
                  <a:srgbClr val="FFFFFF"/>
                </a:solidFill>
                <a:effectLst/>
                <a:uLnTx/>
                <a:uFillTx/>
                <a:latin typeface="Segoe UI Light" panose="020B0502040204020203" pitchFamily="34" charset="0"/>
                <a:cs typeface="Segoe UI" panose="020B0502040204020203" pitchFamily="34" charset="0"/>
              </a:rPr>
              <a:t>Functions</a:t>
            </a:r>
          </a:p>
        </p:txBody>
      </p:sp>
      <p:pic>
        <p:nvPicPr>
          <p:cNvPr id="9" name="Immagine 8"/>
          <p:cNvPicPr>
            <a:picLocks noChangeAspect="1"/>
          </p:cNvPicPr>
          <p:nvPr/>
        </p:nvPicPr>
        <p:blipFill>
          <a:blip r:embed="rId2"/>
          <a:stretch>
            <a:fillRect/>
          </a:stretch>
        </p:blipFill>
        <p:spPr>
          <a:xfrm>
            <a:off x="8159377" y="2651693"/>
            <a:ext cx="2731245" cy="1554615"/>
          </a:xfrm>
          <a:prstGeom prst="rect">
            <a:avLst/>
          </a:prstGeom>
        </p:spPr>
      </p:pic>
      <p:grpSp>
        <p:nvGrpSpPr>
          <p:cNvPr id="15" name="Group 38"/>
          <p:cNvGrpSpPr/>
          <p:nvPr/>
        </p:nvGrpSpPr>
        <p:grpSpPr>
          <a:xfrm>
            <a:off x="8915621" y="2286001"/>
            <a:ext cx="1218756" cy="2308411"/>
            <a:chOff x="7698240" y="2108032"/>
            <a:chExt cx="1243195" cy="2354699"/>
          </a:xfrm>
        </p:grpSpPr>
        <p:sp>
          <p:nvSpPr>
            <p:cNvPr id="16" name="Freeform 5"/>
            <p:cNvSpPr>
              <a:spLocks/>
            </p:cNvSpPr>
            <p:nvPr/>
          </p:nvSpPr>
          <p:spPr bwMode="auto">
            <a:xfrm>
              <a:off x="7698240" y="2108032"/>
              <a:ext cx="1243195" cy="2354699"/>
            </a:xfrm>
            <a:custGeom>
              <a:avLst/>
              <a:gdLst>
                <a:gd name="T0" fmla="*/ 78 w 236"/>
                <a:gd name="T1" fmla="*/ 0 h 447"/>
                <a:gd name="T2" fmla="*/ 236 w 236"/>
                <a:gd name="T3" fmla="*/ 0 h 447"/>
                <a:gd name="T4" fmla="*/ 136 w 236"/>
                <a:gd name="T5" fmla="*/ 150 h 447"/>
                <a:gd name="T6" fmla="*/ 236 w 236"/>
                <a:gd name="T7" fmla="*/ 150 h 447"/>
                <a:gd name="T8" fmla="*/ 24 w 236"/>
                <a:gd name="T9" fmla="*/ 447 h 447"/>
                <a:gd name="T10" fmla="*/ 99 w 236"/>
                <a:gd name="T11" fmla="*/ 222 h 447"/>
                <a:gd name="T12" fmla="*/ 0 w 236"/>
                <a:gd name="T13" fmla="*/ 222 h 447"/>
                <a:gd name="T14" fmla="*/ 78 w 236"/>
                <a:gd name="T15" fmla="*/ 0 h 447"/>
                <a:gd name="T16" fmla="*/ 78 w 236"/>
                <a:gd name="T17" fmla="*/ 0 h 447"/>
                <a:gd name="T18" fmla="*/ 78 w 236"/>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6" h="447">
                  <a:moveTo>
                    <a:pt x="78" y="0"/>
                  </a:moveTo>
                  <a:lnTo>
                    <a:pt x="236" y="0"/>
                  </a:lnTo>
                  <a:lnTo>
                    <a:pt x="136" y="150"/>
                  </a:lnTo>
                  <a:lnTo>
                    <a:pt x="236" y="150"/>
                  </a:lnTo>
                  <a:lnTo>
                    <a:pt x="24" y="447"/>
                  </a:lnTo>
                  <a:lnTo>
                    <a:pt x="99" y="222"/>
                  </a:lnTo>
                  <a:lnTo>
                    <a:pt x="0" y="222"/>
                  </a:lnTo>
                  <a:lnTo>
                    <a:pt x="78" y="0"/>
                  </a:lnTo>
                  <a:lnTo>
                    <a:pt x="78" y="0"/>
                  </a:lnTo>
                  <a:lnTo>
                    <a:pt x="78" y="0"/>
                  </a:lnTo>
                  <a:close/>
                </a:path>
              </a:pathLst>
            </a:custGeom>
            <a:solidFill>
              <a:srgbClr val="FFB900"/>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7" name="Freeform 6"/>
            <p:cNvSpPr>
              <a:spLocks/>
            </p:cNvSpPr>
            <p:nvPr/>
          </p:nvSpPr>
          <p:spPr bwMode="auto">
            <a:xfrm>
              <a:off x="7698240" y="2108032"/>
              <a:ext cx="895522" cy="2354699"/>
            </a:xfrm>
            <a:custGeom>
              <a:avLst/>
              <a:gdLst>
                <a:gd name="T0" fmla="*/ 78 w 170"/>
                <a:gd name="T1" fmla="*/ 0 h 447"/>
                <a:gd name="T2" fmla="*/ 170 w 170"/>
                <a:gd name="T3" fmla="*/ 0 h 447"/>
                <a:gd name="T4" fmla="*/ 70 w 170"/>
                <a:gd name="T5" fmla="*/ 183 h 447"/>
                <a:gd name="T6" fmla="*/ 170 w 170"/>
                <a:gd name="T7" fmla="*/ 183 h 447"/>
                <a:gd name="T8" fmla="*/ 24 w 170"/>
                <a:gd name="T9" fmla="*/ 447 h 447"/>
                <a:gd name="T10" fmla="*/ 99 w 170"/>
                <a:gd name="T11" fmla="*/ 222 h 447"/>
                <a:gd name="T12" fmla="*/ 0 w 170"/>
                <a:gd name="T13" fmla="*/ 222 h 447"/>
                <a:gd name="T14" fmla="*/ 78 w 170"/>
                <a:gd name="T15" fmla="*/ 0 h 447"/>
                <a:gd name="T16" fmla="*/ 78 w 170"/>
                <a:gd name="T17" fmla="*/ 0 h 447"/>
                <a:gd name="T18" fmla="*/ 78 w 170"/>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447">
                  <a:moveTo>
                    <a:pt x="78" y="0"/>
                  </a:moveTo>
                  <a:lnTo>
                    <a:pt x="170" y="0"/>
                  </a:lnTo>
                  <a:lnTo>
                    <a:pt x="70" y="183"/>
                  </a:lnTo>
                  <a:lnTo>
                    <a:pt x="170" y="183"/>
                  </a:lnTo>
                  <a:lnTo>
                    <a:pt x="24" y="447"/>
                  </a:lnTo>
                  <a:lnTo>
                    <a:pt x="99" y="222"/>
                  </a:lnTo>
                  <a:lnTo>
                    <a:pt x="0" y="222"/>
                  </a:lnTo>
                  <a:lnTo>
                    <a:pt x="78" y="0"/>
                  </a:lnTo>
                  <a:lnTo>
                    <a:pt x="78" y="0"/>
                  </a:lnTo>
                  <a:lnTo>
                    <a:pt x="78" y="0"/>
                  </a:lnTo>
                  <a:close/>
                </a:path>
              </a:pathLst>
            </a:custGeom>
            <a:solidFill>
              <a:srgbClr val="FFB900">
                <a:lumMod val="60000"/>
                <a:lumOff val="40000"/>
              </a:srgbClr>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22351256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502448" y="2382180"/>
            <a:ext cx="1187105" cy="1593115"/>
          </a:xfrm>
          <a:prstGeom prst="rect">
            <a:avLst/>
          </a:prstGeom>
          <a:noFill/>
        </p:spPr>
        <p:txBody>
          <a:bodyPr wrap="none" lIns="179285" tIns="143428" rIns="179285" bIns="143428" rtlCol="0">
            <a:spAutoFit/>
          </a:bodyPr>
          <a:lstStyle/>
          <a:p>
            <a:pPr algn="ctr" defTabSz="896386">
              <a:lnSpc>
                <a:spcPct val="90000"/>
              </a:lnSpc>
              <a:spcAft>
                <a:spcPts val="588"/>
              </a:spcAft>
              <a:defRPr/>
            </a:pPr>
            <a:r>
              <a:rPr lang="en-US" sz="9411" kern="0" dirty="0">
                <a:gradFill>
                  <a:gsLst>
                    <a:gs pos="2917">
                      <a:srgbClr val="FFFFFF"/>
                    </a:gs>
                    <a:gs pos="30000">
                      <a:srgbClr val="FFFFFF"/>
                    </a:gs>
                  </a:gsLst>
                  <a:lin ang="5400000" scaled="0"/>
                </a:gradFill>
                <a:latin typeface="Segoe UI"/>
              </a:rPr>
              <a:t>+</a:t>
            </a:r>
          </a:p>
        </p:txBody>
      </p:sp>
      <p:sp>
        <p:nvSpPr>
          <p:cNvPr id="9" name="TextBox 8"/>
          <p:cNvSpPr txBox="1"/>
          <p:nvPr/>
        </p:nvSpPr>
        <p:spPr>
          <a:xfrm>
            <a:off x="2556179" y="1439892"/>
            <a:ext cx="2417447" cy="621284"/>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2353"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CODE</a:t>
            </a:r>
          </a:p>
        </p:txBody>
      </p:sp>
      <p:sp>
        <p:nvSpPr>
          <p:cNvPr id="10" name="TextBox 9"/>
          <p:cNvSpPr txBox="1"/>
          <p:nvPr/>
        </p:nvSpPr>
        <p:spPr>
          <a:xfrm>
            <a:off x="6931126" y="1450672"/>
            <a:ext cx="2811874" cy="621289"/>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2353"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EVENTS + DATA</a:t>
            </a:r>
          </a:p>
        </p:txBody>
      </p:sp>
      <p:sp>
        <p:nvSpPr>
          <p:cNvPr id="13" name="TextBox 12"/>
          <p:cNvSpPr txBox="1"/>
          <p:nvPr/>
        </p:nvSpPr>
        <p:spPr>
          <a:xfrm>
            <a:off x="3831678" y="1450672"/>
            <a:ext cx="4528646" cy="621289"/>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2353"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AZURE FUNCTIONS</a:t>
            </a:r>
          </a:p>
        </p:txBody>
      </p:sp>
      <p:grpSp>
        <p:nvGrpSpPr>
          <p:cNvPr id="41" name="Group 40" hidden="1"/>
          <p:cNvGrpSpPr/>
          <p:nvPr/>
        </p:nvGrpSpPr>
        <p:grpSpPr>
          <a:xfrm>
            <a:off x="5533722" y="2275064"/>
            <a:ext cx="1218756" cy="2308411"/>
            <a:chOff x="5644683" y="2320187"/>
            <a:chExt cx="1243195" cy="2354699"/>
          </a:xfrm>
        </p:grpSpPr>
        <p:sp>
          <p:nvSpPr>
            <p:cNvPr id="27" name="Freeform 5"/>
            <p:cNvSpPr>
              <a:spLocks/>
            </p:cNvSpPr>
            <p:nvPr/>
          </p:nvSpPr>
          <p:spPr bwMode="auto">
            <a:xfrm>
              <a:off x="5644683" y="2320187"/>
              <a:ext cx="1243195" cy="2354699"/>
            </a:xfrm>
            <a:custGeom>
              <a:avLst/>
              <a:gdLst>
                <a:gd name="T0" fmla="*/ 78 w 236"/>
                <a:gd name="T1" fmla="*/ 0 h 447"/>
                <a:gd name="T2" fmla="*/ 236 w 236"/>
                <a:gd name="T3" fmla="*/ 0 h 447"/>
                <a:gd name="T4" fmla="*/ 136 w 236"/>
                <a:gd name="T5" fmla="*/ 150 h 447"/>
                <a:gd name="T6" fmla="*/ 236 w 236"/>
                <a:gd name="T7" fmla="*/ 150 h 447"/>
                <a:gd name="T8" fmla="*/ 24 w 236"/>
                <a:gd name="T9" fmla="*/ 447 h 447"/>
                <a:gd name="T10" fmla="*/ 99 w 236"/>
                <a:gd name="T11" fmla="*/ 222 h 447"/>
                <a:gd name="T12" fmla="*/ 0 w 236"/>
                <a:gd name="T13" fmla="*/ 222 h 447"/>
                <a:gd name="T14" fmla="*/ 78 w 236"/>
                <a:gd name="T15" fmla="*/ 0 h 447"/>
                <a:gd name="T16" fmla="*/ 78 w 236"/>
                <a:gd name="T17" fmla="*/ 0 h 447"/>
                <a:gd name="T18" fmla="*/ 78 w 236"/>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6" h="447">
                  <a:moveTo>
                    <a:pt x="78" y="0"/>
                  </a:moveTo>
                  <a:lnTo>
                    <a:pt x="236" y="0"/>
                  </a:lnTo>
                  <a:lnTo>
                    <a:pt x="136" y="150"/>
                  </a:lnTo>
                  <a:lnTo>
                    <a:pt x="236" y="150"/>
                  </a:lnTo>
                  <a:lnTo>
                    <a:pt x="24" y="447"/>
                  </a:lnTo>
                  <a:lnTo>
                    <a:pt x="99" y="222"/>
                  </a:lnTo>
                  <a:lnTo>
                    <a:pt x="0" y="222"/>
                  </a:lnTo>
                  <a:lnTo>
                    <a:pt x="78" y="0"/>
                  </a:lnTo>
                  <a:lnTo>
                    <a:pt x="78" y="0"/>
                  </a:lnTo>
                  <a:lnTo>
                    <a:pt x="78" y="0"/>
                  </a:lnTo>
                  <a:close/>
                </a:path>
              </a:pathLst>
            </a:custGeom>
            <a:solidFill>
              <a:srgbClr val="68CB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8" name="Freeform 6"/>
            <p:cNvSpPr>
              <a:spLocks/>
            </p:cNvSpPr>
            <p:nvPr/>
          </p:nvSpPr>
          <p:spPr bwMode="auto">
            <a:xfrm>
              <a:off x="5644683" y="2320187"/>
              <a:ext cx="895522" cy="2354699"/>
            </a:xfrm>
            <a:custGeom>
              <a:avLst/>
              <a:gdLst>
                <a:gd name="T0" fmla="*/ 78 w 170"/>
                <a:gd name="T1" fmla="*/ 0 h 447"/>
                <a:gd name="T2" fmla="*/ 170 w 170"/>
                <a:gd name="T3" fmla="*/ 0 h 447"/>
                <a:gd name="T4" fmla="*/ 70 w 170"/>
                <a:gd name="T5" fmla="*/ 183 h 447"/>
                <a:gd name="T6" fmla="*/ 170 w 170"/>
                <a:gd name="T7" fmla="*/ 183 h 447"/>
                <a:gd name="T8" fmla="*/ 24 w 170"/>
                <a:gd name="T9" fmla="*/ 447 h 447"/>
                <a:gd name="T10" fmla="*/ 99 w 170"/>
                <a:gd name="T11" fmla="*/ 222 h 447"/>
                <a:gd name="T12" fmla="*/ 0 w 170"/>
                <a:gd name="T13" fmla="*/ 222 h 447"/>
                <a:gd name="T14" fmla="*/ 78 w 170"/>
                <a:gd name="T15" fmla="*/ 0 h 447"/>
                <a:gd name="T16" fmla="*/ 78 w 170"/>
                <a:gd name="T17" fmla="*/ 0 h 447"/>
                <a:gd name="T18" fmla="*/ 78 w 170"/>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447">
                  <a:moveTo>
                    <a:pt x="78" y="0"/>
                  </a:moveTo>
                  <a:lnTo>
                    <a:pt x="170" y="0"/>
                  </a:lnTo>
                  <a:lnTo>
                    <a:pt x="70" y="183"/>
                  </a:lnTo>
                  <a:lnTo>
                    <a:pt x="170" y="183"/>
                  </a:lnTo>
                  <a:lnTo>
                    <a:pt x="24" y="447"/>
                  </a:lnTo>
                  <a:lnTo>
                    <a:pt x="99" y="222"/>
                  </a:lnTo>
                  <a:lnTo>
                    <a:pt x="0" y="222"/>
                  </a:lnTo>
                  <a:lnTo>
                    <a:pt x="78" y="0"/>
                  </a:lnTo>
                  <a:lnTo>
                    <a:pt x="78" y="0"/>
                  </a:lnTo>
                  <a:lnTo>
                    <a:pt x="78" y="0"/>
                  </a:lnTo>
                  <a:close/>
                </a:path>
              </a:pathLst>
            </a:custGeom>
            <a:solidFill>
              <a:srgbClr val="3240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grpSp>
        <p:nvGrpSpPr>
          <p:cNvPr id="32" name="Group 31" hidden="1"/>
          <p:cNvGrpSpPr/>
          <p:nvPr/>
        </p:nvGrpSpPr>
        <p:grpSpPr>
          <a:xfrm>
            <a:off x="4730064" y="2409724"/>
            <a:ext cx="2731873" cy="1972135"/>
            <a:chOff x="4824911" y="2457548"/>
            <a:chExt cx="2786653" cy="2011680"/>
          </a:xfrm>
          <a:solidFill>
            <a:schemeClr val="bg2">
              <a:lumMod val="50000"/>
            </a:schemeClr>
          </a:solidFill>
        </p:grpSpPr>
        <p:sp>
          <p:nvSpPr>
            <p:cNvPr id="23" name="Freeform 7"/>
            <p:cNvSpPr>
              <a:spLocks/>
            </p:cNvSpPr>
            <p:nvPr/>
          </p:nvSpPr>
          <p:spPr bwMode="auto">
            <a:xfrm>
              <a:off x="4824911" y="2657050"/>
              <a:ext cx="874451" cy="1580335"/>
            </a:xfrm>
            <a:custGeom>
              <a:avLst/>
              <a:gdLst>
                <a:gd name="T0" fmla="*/ 15 w 80"/>
                <a:gd name="T1" fmla="*/ 72 h 144"/>
                <a:gd name="T2" fmla="*/ 78 w 80"/>
                <a:gd name="T3" fmla="*/ 10 h 144"/>
                <a:gd name="T4" fmla="*/ 78 w 80"/>
                <a:gd name="T5" fmla="*/ 5 h 144"/>
                <a:gd name="T6" fmla="*/ 75 w 80"/>
                <a:gd name="T7" fmla="*/ 1 h 144"/>
                <a:gd name="T8" fmla="*/ 70 w 80"/>
                <a:gd name="T9" fmla="*/ 1 h 144"/>
                <a:gd name="T10" fmla="*/ 1 w 80"/>
                <a:gd name="T11" fmla="*/ 69 h 144"/>
                <a:gd name="T12" fmla="*/ 0 w 80"/>
                <a:gd name="T13" fmla="*/ 72 h 144"/>
                <a:gd name="T14" fmla="*/ 1 w 80"/>
                <a:gd name="T15" fmla="*/ 74 h 144"/>
                <a:gd name="T16" fmla="*/ 70 w 80"/>
                <a:gd name="T17" fmla="*/ 142 h 144"/>
                <a:gd name="T18" fmla="*/ 75 w 80"/>
                <a:gd name="T19" fmla="*/ 142 h 144"/>
                <a:gd name="T20" fmla="*/ 78 w 80"/>
                <a:gd name="T21" fmla="*/ 139 h 144"/>
                <a:gd name="T22" fmla="*/ 78 w 80"/>
                <a:gd name="T23" fmla="*/ 134 h 144"/>
                <a:gd name="T24" fmla="*/ 15 w 80"/>
                <a:gd name="T25" fmla="*/ 72 h 144"/>
                <a:gd name="T26" fmla="*/ 15 w 80"/>
                <a:gd name="T27"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144">
                  <a:moveTo>
                    <a:pt x="15" y="72"/>
                  </a:moveTo>
                  <a:cubicBezTo>
                    <a:pt x="78" y="10"/>
                    <a:pt x="78" y="10"/>
                    <a:pt x="78" y="10"/>
                  </a:cubicBezTo>
                  <a:cubicBezTo>
                    <a:pt x="80" y="8"/>
                    <a:pt x="80" y="6"/>
                    <a:pt x="78" y="5"/>
                  </a:cubicBezTo>
                  <a:cubicBezTo>
                    <a:pt x="75" y="1"/>
                    <a:pt x="75" y="1"/>
                    <a:pt x="75" y="1"/>
                  </a:cubicBezTo>
                  <a:cubicBezTo>
                    <a:pt x="73" y="0"/>
                    <a:pt x="71" y="0"/>
                    <a:pt x="70" y="1"/>
                  </a:cubicBezTo>
                  <a:cubicBezTo>
                    <a:pt x="1" y="69"/>
                    <a:pt x="1" y="69"/>
                    <a:pt x="1" y="69"/>
                  </a:cubicBezTo>
                  <a:cubicBezTo>
                    <a:pt x="0" y="70"/>
                    <a:pt x="0" y="71"/>
                    <a:pt x="0" y="72"/>
                  </a:cubicBezTo>
                  <a:cubicBezTo>
                    <a:pt x="0" y="73"/>
                    <a:pt x="0" y="74"/>
                    <a:pt x="1" y="74"/>
                  </a:cubicBezTo>
                  <a:cubicBezTo>
                    <a:pt x="70" y="142"/>
                    <a:pt x="70" y="142"/>
                    <a:pt x="70" y="142"/>
                  </a:cubicBezTo>
                  <a:cubicBezTo>
                    <a:pt x="71" y="144"/>
                    <a:pt x="73" y="144"/>
                    <a:pt x="75" y="142"/>
                  </a:cubicBezTo>
                  <a:cubicBezTo>
                    <a:pt x="78" y="139"/>
                    <a:pt x="78" y="139"/>
                    <a:pt x="78" y="139"/>
                  </a:cubicBezTo>
                  <a:cubicBezTo>
                    <a:pt x="80" y="137"/>
                    <a:pt x="80" y="135"/>
                    <a:pt x="78" y="134"/>
                  </a:cubicBezTo>
                  <a:cubicBezTo>
                    <a:pt x="15" y="72"/>
                    <a:pt x="15" y="72"/>
                    <a:pt x="15" y="72"/>
                  </a:cubicBezTo>
                  <a:cubicBezTo>
                    <a:pt x="15" y="72"/>
                    <a:pt x="15" y="72"/>
                    <a:pt x="15"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4" name="Freeform 8"/>
            <p:cNvSpPr>
              <a:spLocks/>
            </p:cNvSpPr>
            <p:nvPr/>
          </p:nvSpPr>
          <p:spPr bwMode="auto">
            <a:xfrm>
              <a:off x="6768720" y="2657050"/>
              <a:ext cx="842844" cy="1580335"/>
            </a:xfrm>
            <a:custGeom>
              <a:avLst/>
              <a:gdLst>
                <a:gd name="T0" fmla="*/ 62 w 77"/>
                <a:gd name="T1" fmla="*/ 72 h 144"/>
                <a:gd name="T2" fmla="*/ 2 w 77"/>
                <a:gd name="T3" fmla="*/ 10 h 144"/>
                <a:gd name="T4" fmla="*/ 2 w 77"/>
                <a:gd name="T5" fmla="*/ 5 h 144"/>
                <a:gd name="T6" fmla="*/ 5 w 77"/>
                <a:gd name="T7" fmla="*/ 1 h 144"/>
                <a:gd name="T8" fmla="*/ 10 w 77"/>
                <a:gd name="T9" fmla="*/ 1 h 144"/>
                <a:gd name="T10" fmla="*/ 75 w 77"/>
                <a:gd name="T11" fmla="*/ 69 h 144"/>
                <a:gd name="T12" fmla="*/ 77 w 77"/>
                <a:gd name="T13" fmla="*/ 72 h 144"/>
                <a:gd name="T14" fmla="*/ 75 w 77"/>
                <a:gd name="T15" fmla="*/ 74 h 144"/>
                <a:gd name="T16" fmla="*/ 10 w 77"/>
                <a:gd name="T17" fmla="*/ 142 h 144"/>
                <a:gd name="T18" fmla="*/ 5 w 77"/>
                <a:gd name="T19" fmla="*/ 142 h 144"/>
                <a:gd name="T20" fmla="*/ 2 w 77"/>
                <a:gd name="T21" fmla="*/ 139 h 144"/>
                <a:gd name="T22" fmla="*/ 2 w 77"/>
                <a:gd name="T23" fmla="*/ 134 h 144"/>
                <a:gd name="T24" fmla="*/ 62 w 77"/>
                <a:gd name="T25" fmla="*/ 72 h 144"/>
                <a:gd name="T26" fmla="*/ 62 w 77"/>
                <a:gd name="T27"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 h="144">
                  <a:moveTo>
                    <a:pt x="62" y="72"/>
                  </a:moveTo>
                  <a:cubicBezTo>
                    <a:pt x="2" y="10"/>
                    <a:pt x="2" y="10"/>
                    <a:pt x="2" y="10"/>
                  </a:cubicBezTo>
                  <a:cubicBezTo>
                    <a:pt x="0" y="8"/>
                    <a:pt x="0" y="6"/>
                    <a:pt x="2" y="5"/>
                  </a:cubicBezTo>
                  <a:cubicBezTo>
                    <a:pt x="5" y="1"/>
                    <a:pt x="5" y="1"/>
                    <a:pt x="5" y="1"/>
                  </a:cubicBezTo>
                  <a:cubicBezTo>
                    <a:pt x="7" y="0"/>
                    <a:pt x="9" y="0"/>
                    <a:pt x="10" y="1"/>
                  </a:cubicBezTo>
                  <a:cubicBezTo>
                    <a:pt x="75" y="69"/>
                    <a:pt x="75" y="69"/>
                    <a:pt x="75" y="69"/>
                  </a:cubicBezTo>
                  <a:cubicBezTo>
                    <a:pt x="76" y="70"/>
                    <a:pt x="77" y="71"/>
                    <a:pt x="77" y="72"/>
                  </a:cubicBezTo>
                  <a:cubicBezTo>
                    <a:pt x="77" y="73"/>
                    <a:pt x="76" y="74"/>
                    <a:pt x="75" y="74"/>
                  </a:cubicBezTo>
                  <a:cubicBezTo>
                    <a:pt x="10" y="142"/>
                    <a:pt x="10" y="142"/>
                    <a:pt x="10" y="142"/>
                  </a:cubicBezTo>
                  <a:cubicBezTo>
                    <a:pt x="9" y="144"/>
                    <a:pt x="7" y="144"/>
                    <a:pt x="5" y="142"/>
                  </a:cubicBezTo>
                  <a:cubicBezTo>
                    <a:pt x="2" y="139"/>
                    <a:pt x="2" y="139"/>
                    <a:pt x="2" y="139"/>
                  </a:cubicBezTo>
                  <a:cubicBezTo>
                    <a:pt x="0" y="137"/>
                    <a:pt x="0" y="135"/>
                    <a:pt x="2" y="134"/>
                  </a:cubicBezTo>
                  <a:cubicBezTo>
                    <a:pt x="62" y="72"/>
                    <a:pt x="62" y="72"/>
                    <a:pt x="62" y="72"/>
                  </a:cubicBezTo>
                  <a:cubicBezTo>
                    <a:pt x="62" y="72"/>
                    <a:pt x="62" y="72"/>
                    <a:pt x="6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1" name="Rounded Rectangle 30"/>
            <p:cNvSpPr/>
            <p:nvPr/>
          </p:nvSpPr>
          <p:spPr bwMode="auto">
            <a:xfrm rot="1105379">
              <a:off x="6170033" y="2457548"/>
              <a:ext cx="128016" cy="2011680"/>
            </a:xfrm>
            <a:prstGeom prst="round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grpSp>
        <p:nvGrpSpPr>
          <p:cNvPr id="39" name="Group 38"/>
          <p:cNvGrpSpPr/>
          <p:nvPr/>
        </p:nvGrpSpPr>
        <p:grpSpPr>
          <a:xfrm>
            <a:off x="7546910" y="2275064"/>
            <a:ext cx="1218756" cy="2308411"/>
            <a:chOff x="7698240" y="2108032"/>
            <a:chExt cx="1243195" cy="2354699"/>
          </a:xfrm>
        </p:grpSpPr>
        <p:sp>
          <p:nvSpPr>
            <p:cNvPr id="33" name="Freeform 5"/>
            <p:cNvSpPr>
              <a:spLocks/>
            </p:cNvSpPr>
            <p:nvPr/>
          </p:nvSpPr>
          <p:spPr bwMode="auto">
            <a:xfrm>
              <a:off x="7698240" y="2108032"/>
              <a:ext cx="1243195" cy="2354699"/>
            </a:xfrm>
            <a:custGeom>
              <a:avLst/>
              <a:gdLst>
                <a:gd name="T0" fmla="*/ 78 w 236"/>
                <a:gd name="T1" fmla="*/ 0 h 447"/>
                <a:gd name="T2" fmla="*/ 236 w 236"/>
                <a:gd name="T3" fmla="*/ 0 h 447"/>
                <a:gd name="T4" fmla="*/ 136 w 236"/>
                <a:gd name="T5" fmla="*/ 150 h 447"/>
                <a:gd name="T6" fmla="*/ 236 w 236"/>
                <a:gd name="T7" fmla="*/ 150 h 447"/>
                <a:gd name="T8" fmla="*/ 24 w 236"/>
                <a:gd name="T9" fmla="*/ 447 h 447"/>
                <a:gd name="T10" fmla="*/ 99 w 236"/>
                <a:gd name="T11" fmla="*/ 222 h 447"/>
                <a:gd name="T12" fmla="*/ 0 w 236"/>
                <a:gd name="T13" fmla="*/ 222 h 447"/>
                <a:gd name="T14" fmla="*/ 78 w 236"/>
                <a:gd name="T15" fmla="*/ 0 h 447"/>
                <a:gd name="T16" fmla="*/ 78 w 236"/>
                <a:gd name="T17" fmla="*/ 0 h 447"/>
                <a:gd name="T18" fmla="*/ 78 w 236"/>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6" h="447">
                  <a:moveTo>
                    <a:pt x="78" y="0"/>
                  </a:moveTo>
                  <a:lnTo>
                    <a:pt x="236" y="0"/>
                  </a:lnTo>
                  <a:lnTo>
                    <a:pt x="136" y="150"/>
                  </a:lnTo>
                  <a:lnTo>
                    <a:pt x="236" y="150"/>
                  </a:lnTo>
                  <a:lnTo>
                    <a:pt x="24" y="447"/>
                  </a:lnTo>
                  <a:lnTo>
                    <a:pt x="99" y="222"/>
                  </a:lnTo>
                  <a:lnTo>
                    <a:pt x="0" y="222"/>
                  </a:lnTo>
                  <a:lnTo>
                    <a:pt x="78" y="0"/>
                  </a:lnTo>
                  <a:lnTo>
                    <a:pt x="78" y="0"/>
                  </a:lnTo>
                  <a:lnTo>
                    <a:pt x="78" y="0"/>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4" name="Freeform 6"/>
            <p:cNvSpPr>
              <a:spLocks/>
            </p:cNvSpPr>
            <p:nvPr/>
          </p:nvSpPr>
          <p:spPr bwMode="auto">
            <a:xfrm>
              <a:off x="7698240" y="2108032"/>
              <a:ext cx="895522" cy="2354699"/>
            </a:xfrm>
            <a:custGeom>
              <a:avLst/>
              <a:gdLst>
                <a:gd name="T0" fmla="*/ 78 w 170"/>
                <a:gd name="T1" fmla="*/ 0 h 447"/>
                <a:gd name="T2" fmla="*/ 170 w 170"/>
                <a:gd name="T3" fmla="*/ 0 h 447"/>
                <a:gd name="T4" fmla="*/ 70 w 170"/>
                <a:gd name="T5" fmla="*/ 183 h 447"/>
                <a:gd name="T6" fmla="*/ 170 w 170"/>
                <a:gd name="T7" fmla="*/ 183 h 447"/>
                <a:gd name="T8" fmla="*/ 24 w 170"/>
                <a:gd name="T9" fmla="*/ 447 h 447"/>
                <a:gd name="T10" fmla="*/ 99 w 170"/>
                <a:gd name="T11" fmla="*/ 222 h 447"/>
                <a:gd name="T12" fmla="*/ 0 w 170"/>
                <a:gd name="T13" fmla="*/ 222 h 447"/>
                <a:gd name="T14" fmla="*/ 78 w 170"/>
                <a:gd name="T15" fmla="*/ 0 h 447"/>
                <a:gd name="T16" fmla="*/ 78 w 170"/>
                <a:gd name="T17" fmla="*/ 0 h 447"/>
                <a:gd name="T18" fmla="*/ 78 w 170"/>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447">
                  <a:moveTo>
                    <a:pt x="78" y="0"/>
                  </a:moveTo>
                  <a:lnTo>
                    <a:pt x="170" y="0"/>
                  </a:lnTo>
                  <a:lnTo>
                    <a:pt x="70" y="183"/>
                  </a:lnTo>
                  <a:lnTo>
                    <a:pt x="170" y="183"/>
                  </a:lnTo>
                  <a:lnTo>
                    <a:pt x="24" y="447"/>
                  </a:lnTo>
                  <a:lnTo>
                    <a:pt x="99" y="222"/>
                  </a:lnTo>
                  <a:lnTo>
                    <a:pt x="0" y="222"/>
                  </a:lnTo>
                  <a:lnTo>
                    <a:pt x="78" y="0"/>
                  </a:lnTo>
                  <a:lnTo>
                    <a:pt x="78" y="0"/>
                  </a:lnTo>
                  <a:lnTo>
                    <a:pt x="78" y="0"/>
                  </a:lnTo>
                  <a:close/>
                </a:path>
              </a:pathLst>
            </a:custGeom>
            <a:solidFill>
              <a:schemeClr val="accent4">
                <a:lumMod val="60000"/>
                <a:lumOff val="40000"/>
              </a:schemeClr>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grpSp>
        <p:nvGrpSpPr>
          <p:cNvPr id="35" name="Group 34"/>
          <p:cNvGrpSpPr/>
          <p:nvPr/>
        </p:nvGrpSpPr>
        <p:grpSpPr>
          <a:xfrm>
            <a:off x="2341897" y="2409724"/>
            <a:ext cx="2731873" cy="1972135"/>
            <a:chOff x="4824911" y="2457548"/>
            <a:chExt cx="2786653" cy="2011680"/>
          </a:xfrm>
          <a:solidFill>
            <a:schemeClr val="bg2">
              <a:lumMod val="50000"/>
            </a:schemeClr>
          </a:solidFill>
        </p:grpSpPr>
        <p:sp>
          <p:nvSpPr>
            <p:cNvPr id="36" name="Freeform 7"/>
            <p:cNvSpPr>
              <a:spLocks/>
            </p:cNvSpPr>
            <p:nvPr/>
          </p:nvSpPr>
          <p:spPr bwMode="auto">
            <a:xfrm>
              <a:off x="4824911" y="2657050"/>
              <a:ext cx="874451" cy="1580335"/>
            </a:xfrm>
            <a:custGeom>
              <a:avLst/>
              <a:gdLst>
                <a:gd name="T0" fmla="*/ 15 w 80"/>
                <a:gd name="T1" fmla="*/ 72 h 144"/>
                <a:gd name="T2" fmla="*/ 78 w 80"/>
                <a:gd name="T3" fmla="*/ 10 h 144"/>
                <a:gd name="T4" fmla="*/ 78 w 80"/>
                <a:gd name="T5" fmla="*/ 5 h 144"/>
                <a:gd name="T6" fmla="*/ 75 w 80"/>
                <a:gd name="T7" fmla="*/ 1 h 144"/>
                <a:gd name="T8" fmla="*/ 70 w 80"/>
                <a:gd name="T9" fmla="*/ 1 h 144"/>
                <a:gd name="T10" fmla="*/ 1 w 80"/>
                <a:gd name="T11" fmla="*/ 69 h 144"/>
                <a:gd name="T12" fmla="*/ 0 w 80"/>
                <a:gd name="T13" fmla="*/ 72 h 144"/>
                <a:gd name="T14" fmla="*/ 1 w 80"/>
                <a:gd name="T15" fmla="*/ 74 h 144"/>
                <a:gd name="T16" fmla="*/ 70 w 80"/>
                <a:gd name="T17" fmla="*/ 142 h 144"/>
                <a:gd name="T18" fmla="*/ 75 w 80"/>
                <a:gd name="T19" fmla="*/ 142 h 144"/>
                <a:gd name="T20" fmla="*/ 78 w 80"/>
                <a:gd name="T21" fmla="*/ 139 h 144"/>
                <a:gd name="T22" fmla="*/ 78 w 80"/>
                <a:gd name="T23" fmla="*/ 134 h 144"/>
                <a:gd name="T24" fmla="*/ 15 w 80"/>
                <a:gd name="T25" fmla="*/ 72 h 144"/>
                <a:gd name="T26" fmla="*/ 15 w 80"/>
                <a:gd name="T27"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144">
                  <a:moveTo>
                    <a:pt x="15" y="72"/>
                  </a:moveTo>
                  <a:cubicBezTo>
                    <a:pt x="78" y="10"/>
                    <a:pt x="78" y="10"/>
                    <a:pt x="78" y="10"/>
                  </a:cubicBezTo>
                  <a:cubicBezTo>
                    <a:pt x="80" y="8"/>
                    <a:pt x="80" y="6"/>
                    <a:pt x="78" y="5"/>
                  </a:cubicBezTo>
                  <a:cubicBezTo>
                    <a:pt x="75" y="1"/>
                    <a:pt x="75" y="1"/>
                    <a:pt x="75" y="1"/>
                  </a:cubicBezTo>
                  <a:cubicBezTo>
                    <a:pt x="73" y="0"/>
                    <a:pt x="71" y="0"/>
                    <a:pt x="70" y="1"/>
                  </a:cubicBezTo>
                  <a:cubicBezTo>
                    <a:pt x="1" y="69"/>
                    <a:pt x="1" y="69"/>
                    <a:pt x="1" y="69"/>
                  </a:cubicBezTo>
                  <a:cubicBezTo>
                    <a:pt x="0" y="70"/>
                    <a:pt x="0" y="71"/>
                    <a:pt x="0" y="72"/>
                  </a:cubicBezTo>
                  <a:cubicBezTo>
                    <a:pt x="0" y="73"/>
                    <a:pt x="0" y="74"/>
                    <a:pt x="1" y="74"/>
                  </a:cubicBezTo>
                  <a:cubicBezTo>
                    <a:pt x="70" y="142"/>
                    <a:pt x="70" y="142"/>
                    <a:pt x="70" y="142"/>
                  </a:cubicBezTo>
                  <a:cubicBezTo>
                    <a:pt x="71" y="144"/>
                    <a:pt x="73" y="144"/>
                    <a:pt x="75" y="142"/>
                  </a:cubicBezTo>
                  <a:cubicBezTo>
                    <a:pt x="78" y="139"/>
                    <a:pt x="78" y="139"/>
                    <a:pt x="78" y="139"/>
                  </a:cubicBezTo>
                  <a:cubicBezTo>
                    <a:pt x="80" y="137"/>
                    <a:pt x="80" y="135"/>
                    <a:pt x="78" y="134"/>
                  </a:cubicBezTo>
                  <a:cubicBezTo>
                    <a:pt x="15" y="72"/>
                    <a:pt x="15" y="72"/>
                    <a:pt x="15" y="72"/>
                  </a:cubicBezTo>
                  <a:cubicBezTo>
                    <a:pt x="15" y="72"/>
                    <a:pt x="15" y="72"/>
                    <a:pt x="15"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7" name="Freeform 8"/>
            <p:cNvSpPr>
              <a:spLocks/>
            </p:cNvSpPr>
            <p:nvPr/>
          </p:nvSpPr>
          <p:spPr bwMode="auto">
            <a:xfrm>
              <a:off x="6768720" y="2657050"/>
              <a:ext cx="842844" cy="1580335"/>
            </a:xfrm>
            <a:custGeom>
              <a:avLst/>
              <a:gdLst>
                <a:gd name="T0" fmla="*/ 62 w 77"/>
                <a:gd name="T1" fmla="*/ 72 h 144"/>
                <a:gd name="T2" fmla="*/ 2 w 77"/>
                <a:gd name="T3" fmla="*/ 10 h 144"/>
                <a:gd name="T4" fmla="*/ 2 w 77"/>
                <a:gd name="T5" fmla="*/ 5 h 144"/>
                <a:gd name="T6" fmla="*/ 5 w 77"/>
                <a:gd name="T7" fmla="*/ 1 h 144"/>
                <a:gd name="T8" fmla="*/ 10 w 77"/>
                <a:gd name="T9" fmla="*/ 1 h 144"/>
                <a:gd name="T10" fmla="*/ 75 w 77"/>
                <a:gd name="T11" fmla="*/ 69 h 144"/>
                <a:gd name="T12" fmla="*/ 77 w 77"/>
                <a:gd name="T13" fmla="*/ 72 h 144"/>
                <a:gd name="T14" fmla="*/ 75 w 77"/>
                <a:gd name="T15" fmla="*/ 74 h 144"/>
                <a:gd name="T16" fmla="*/ 10 w 77"/>
                <a:gd name="T17" fmla="*/ 142 h 144"/>
                <a:gd name="T18" fmla="*/ 5 w 77"/>
                <a:gd name="T19" fmla="*/ 142 h 144"/>
                <a:gd name="T20" fmla="*/ 2 w 77"/>
                <a:gd name="T21" fmla="*/ 139 h 144"/>
                <a:gd name="T22" fmla="*/ 2 w 77"/>
                <a:gd name="T23" fmla="*/ 134 h 144"/>
                <a:gd name="T24" fmla="*/ 62 w 77"/>
                <a:gd name="T25" fmla="*/ 72 h 144"/>
                <a:gd name="T26" fmla="*/ 62 w 77"/>
                <a:gd name="T27"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 h="144">
                  <a:moveTo>
                    <a:pt x="62" y="72"/>
                  </a:moveTo>
                  <a:cubicBezTo>
                    <a:pt x="2" y="10"/>
                    <a:pt x="2" y="10"/>
                    <a:pt x="2" y="10"/>
                  </a:cubicBezTo>
                  <a:cubicBezTo>
                    <a:pt x="0" y="8"/>
                    <a:pt x="0" y="6"/>
                    <a:pt x="2" y="5"/>
                  </a:cubicBezTo>
                  <a:cubicBezTo>
                    <a:pt x="5" y="1"/>
                    <a:pt x="5" y="1"/>
                    <a:pt x="5" y="1"/>
                  </a:cubicBezTo>
                  <a:cubicBezTo>
                    <a:pt x="7" y="0"/>
                    <a:pt x="9" y="0"/>
                    <a:pt x="10" y="1"/>
                  </a:cubicBezTo>
                  <a:cubicBezTo>
                    <a:pt x="75" y="69"/>
                    <a:pt x="75" y="69"/>
                    <a:pt x="75" y="69"/>
                  </a:cubicBezTo>
                  <a:cubicBezTo>
                    <a:pt x="76" y="70"/>
                    <a:pt x="77" y="71"/>
                    <a:pt x="77" y="72"/>
                  </a:cubicBezTo>
                  <a:cubicBezTo>
                    <a:pt x="77" y="73"/>
                    <a:pt x="76" y="74"/>
                    <a:pt x="75" y="74"/>
                  </a:cubicBezTo>
                  <a:cubicBezTo>
                    <a:pt x="10" y="142"/>
                    <a:pt x="10" y="142"/>
                    <a:pt x="10" y="142"/>
                  </a:cubicBezTo>
                  <a:cubicBezTo>
                    <a:pt x="9" y="144"/>
                    <a:pt x="7" y="144"/>
                    <a:pt x="5" y="142"/>
                  </a:cubicBezTo>
                  <a:cubicBezTo>
                    <a:pt x="2" y="139"/>
                    <a:pt x="2" y="139"/>
                    <a:pt x="2" y="139"/>
                  </a:cubicBezTo>
                  <a:cubicBezTo>
                    <a:pt x="0" y="137"/>
                    <a:pt x="0" y="135"/>
                    <a:pt x="2" y="134"/>
                  </a:cubicBezTo>
                  <a:cubicBezTo>
                    <a:pt x="62" y="72"/>
                    <a:pt x="62" y="72"/>
                    <a:pt x="62" y="72"/>
                  </a:cubicBezTo>
                  <a:cubicBezTo>
                    <a:pt x="62" y="72"/>
                    <a:pt x="62" y="72"/>
                    <a:pt x="6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8" name="Rounded Rectangle 37"/>
            <p:cNvSpPr/>
            <p:nvPr/>
          </p:nvSpPr>
          <p:spPr bwMode="auto">
            <a:xfrm rot="1105379">
              <a:off x="6170033" y="2457548"/>
              <a:ext cx="128016" cy="2011680"/>
            </a:xfrm>
            <a:prstGeom prst="round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grpSp>
        <p:nvGrpSpPr>
          <p:cNvPr id="42" name="Group 41"/>
          <p:cNvGrpSpPr/>
          <p:nvPr/>
        </p:nvGrpSpPr>
        <p:grpSpPr>
          <a:xfrm>
            <a:off x="2341897" y="2605305"/>
            <a:ext cx="2731873" cy="1549269"/>
            <a:chOff x="4824911" y="2657050"/>
            <a:chExt cx="2786653" cy="1580335"/>
          </a:xfrm>
          <a:solidFill>
            <a:schemeClr val="bg2">
              <a:lumMod val="50000"/>
            </a:schemeClr>
          </a:solidFill>
        </p:grpSpPr>
        <p:sp>
          <p:nvSpPr>
            <p:cNvPr id="43" name="Freeform 7"/>
            <p:cNvSpPr>
              <a:spLocks/>
            </p:cNvSpPr>
            <p:nvPr/>
          </p:nvSpPr>
          <p:spPr bwMode="auto">
            <a:xfrm>
              <a:off x="4824911" y="2657050"/>
              <a:ext cx="874451" cy="1580335"/>
            </a:xfrm>
            <a:custGeom>
              <a:avLst/>
              <a:gdLst>
                <a:gd name="T0" fmla="*/ 15 w 80"/>
                <a:gd name="T1" fmla="*/ 72 h 144"/>
                <a:gd name="T2" fmla="*/ 78 w 80"/>
                <a:gd name="T3" fmla="*/ 10 h 144"/>
                <a:gd name="T4" fmla="*/ 78 w 80"/>
                <a:gd name="T5" fmla="*/ 5 h 144"/>
                <a:gd name="T6" fmla="*/ 75 w 80"/>
                <a:gd name="T7" fmla="*/ 1 h 144"/>
                <a:gd name="T8" fmla="*/ 70 w 80"/>
                <a:gd name="T9" fmla="*/ 1 h 144"/>
                <a:gd name="T10" fmla="*/ 1 w 80"/>
                <a:gd name="T11" fmla="*/ 69 h 144"/>
                <a:gd name="T12" fmla="*/ 0 w 80"/>
                <a:gd name="T13" fmla="*/ 72 h 144"/>
                <a:gd name="T14" fmla="*/ 1 w 80"/>
                <a:gd name="T15" fmla="*/ 74 h 144"/>
                <a:gd name="T16" fmla="*/ 70 w 80"/>
                <a:gd name="T17" fmla="*/ 142 h 144"/>
                <a:gd name="T18" fmla="*/ 75 w 80"/>
                <a:gd name="T19" fmla="*/ 142 h 144"/>
                <a:gd name="T20" fmla="*/ 78 w 80"/>
                <a:gd name="T21" fmla="*/ 139 h 144"/>
                <a:gd name="T22" fmla="*/ 78 w 80"/>
                <a:gd name="T23" fmla="*/ 134 h 144"/>
                <a:gd name="T24" fmla="*/ 15 w 80"/>
                <a:gd name="T25" fmla="*/ 72 h 144"/>
                <a:gd name="T26" fmla="*/ 15 w 80"/>
                <a:gd name="T27"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144">
                  <a:moveTo>
                    <a:pt x="15" y="72"/>
                  </a:moveTo>
                  <a:cubicBezTo>
                    <a:pt x="78" y="10"/>
                    <a:pt x="78" y="10"/>
                    <a:pt x="78" y="10"/>
                  </a:cubicBezTo>
                  <a:cubicBezTo>
                    <a:pt x="80" y="8"/>
                    <a:pt x="80" y="6"/>
                    <a:pt x="78" y="5"/>
                  </a:cubicBezTo>
                  <a:cubicBezTo>
                    <a:pt x="75" y="1"/>
                    <a:pt x="75" y="1"/>
                    <a:pt x="75" y="1"/>
                  </a:cubicBezTo>
                  <a:cubicBezTo>
                    <a:pt x="73" y="0"/>
                    <a:pt x="71" y="0"/>
                    <a:pt x="70" y="1"/>
                  </a:cubicBezTo>
                  <a:cubicBezTo>
                    <a:pt x="1" y="69"/>
                    <a:pt x="1" y="69"/>
                    <a:pt x="1" y="69"/>
                  </a:cubicBezTo>
                  <a:cubicBezTo>
                    <a:pt x="0" y="70"/>
                    <a:pt x="0" y="71"/>
                    <a:pt x="0" y="72"/>
                  </a:cubicBezTo>
                  <a:cubicBezTo>
                    <a:pt x="0" y="73"/>
                    <a:pt x="0" y="74"/>
                    <a:pt x="1" y="74"/>
                  </a:cubicBezTo>
                  <a:cubicBezTo>
                    <a:pt x="70" y="142"/>
                    <a:pt x="70" y="142"/>
                    <a:pt x="70" y="142"/>
                  </a:cubicBezTo>
                  <a:cubicBezTo>
                    <a:pt x="71" y="144"/>
                    <a:pt x="73" y="144"/>
                    <a:pt x="75" y="142"/>
                  </a:cubicBezTo>
                  <a:cubicBezTo>
                    <a:pt x="78" y="139"/>
                    <a:pt x="78" y="139"/>
                    <a:pt x="78" y="139"/>
                  </a:cubicBezTo>
                  <a:cubicBezTo>
                    <a:pt x="80" y="137"/>
                    <a:pt x="80" y="135"/>
                    <a:pt x="78" y="134"/>
                  </a:cubicBezTo>
                  <a:cubicBezTo>
                    <a:pt x="15" y="72"/>
                    <a:pt x="15" y="72"/>
                    <a:pt x="15" y="72"/>
                  </a:cubicBezTo>
                  <a:cubicBezTo>
                    <a:pt x="15" y="72"/>
                    <a:pt x="15" y="72"/>
                    <a:pt x="15"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4" name="Freeform 8"/>
            <p:cNvSpPr>
              <a:spLocks/>
            </p:cNvSpPr>
            <p:nvPr/>
          </p:nvSpPr>
          <p:spPr bwMode="auto">
            <a:xfrm>
              <a:off x="6768720" y="2657050"/>
              <a:ext cx="842844" cy="1580335"/>
            </a:xfrm>
            <a:custGeom>
              <a:avLst/>
              <a:gdLst>
                <a:gd name="T0" fmla="*/ 62 w 77"/>
                <a:gd name="T1" fmla="*/ 72 h 144"/>
                <a:gd name="T2" fmla="*/ 2 w 77"/>
                <a:gd name="T3" fmla="*/ 10 h 144"/>
                <a:gd name="T4" fmla="*/ 2 w 77"/>
                <a:gd name="T5" fmla="*/ 5 h 144"/>
                <a:gd name="T6" fmla="*/ 5 w 77"/>
                <a:gd name="T7" fmla="*/ 1 h 144"/>
                <a:gd name="T8" fmla="*/ 10 w 77"/>
                <a:gd name="T9" fmla="*/ 1 h 144"/>
                <a:gd name="T10" fmla="*/ 75 w 77"/>
                <a:gd name="T11" fmla="*/ 69 h 144"/>
                <a:gd name="T12" fmla="*/ 77 w 77"/>
                <a:gd name="T13" fmla="*/ 72 h 144"/>
                <a:gd name="T14" fmla="*/ 75 w 77"/>
                <a:gd name="T15" fmla="*/ 74 h 144"/>
                <a:gd name="T16" fmla="*/ 10 w 77"/>
                <a:gd name="T17" fmla="*/ 142 h 144"/>
                <a:gd name="T18" fmla="*/ 5 w 77"/>
                <a:gd name="T19" fmla="*/ 142 h 144"/>
                <a:gd name="T20" fmla="*/ 2 w 77"/>
                <a:gd name="T21" fmla="*/ 139 h 144"/>
                <a:gd name="T22" fmla="*/ 2 w 77"/>
                <a:gd name="T23" fmla="*/ 134 h 144"/>
                <a:gd name="T24" fmla="*/ 62 w 77"/>
                <a:gd name="T25" fmla="*/ 72 h 144"/>
                <a:gd name="T26" fmla="*/ 62 w 77"/>
                <a:gd name="T27"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 h="144">
                  <a:moveTo>
                    <a:pt x="62" y="72"/>
                  </a:moveTo>
                  <a:cubicBezTo>
                    <a:pt x="2" y="10"/>
                    <a:pt x="2" y="10"/>
                    <a:pt x="2" y="10"/>
                  </a:cubicBezTo>
                  <a:cubicBezTo>
                    <a:pt x="0" y="8"/>
                    <a:pt x="0" y="6"/>
                    <a:pt x="2" y="5"/>
                  </a:cubicBezTo>
                  <a:cubicBezTo>
                    <a:pt x="5" y="1"/>
                    <a:pt x="5" y="1"/>
                    <a:pt x="5" y="1"/>
                  </a:cubicBezTo>
                  <a:cubicBezTo>
                    <a:pt x="7" y="0"/>
                    <a:pt x="9" y="0"/>
                    <a:pt x="10" y="1"/>
                  </a:cubicBezTo>
                  <a:cubicBezTo>
                    <a:pt x="75" y="69"/>
                    <a:pt x="75" y="69"/>
                    <a:pt x="75" y="69"/>
                  </a:cubicBezTo>
                  <a:cubicBezTo>
                    <a:pt x="76" y="70"/>
                    <a:pt x="77" y="71"/>
                    <a:pt x="77" y="72"/>
                  </a:cubicBezTo>
                  <a:cubicBezTo>
                    <a:pt x="77" y="73"/>
                    <a:pt x="76" y="74"/>
                    <a:pt x="75" y="74"/>
                  </a:cubicBezTo>
                  <a:cubicBezTo>
                    <a:pt x="10" y="142"/>
                    <a:pt x="10" y="142"/>
                    <a:pt x="10" y="142"/>
                  </a:cubicBezTo>
                  <a:cubicBezTo>
                    <a:pt x="9" y="144"/>
                    <a:pt x="7" y="144"/>
                    <a:pt x="5" y="142"/>
                  </a:cubicBezTo>
                  <a:cubicBezTo>
                    <a:pt x="2" y="139"/>
                    <a:pt x="2" y="139"/>
                    <a:pt x="2" y="139"/>
                  </a:cubicBezTo>
                  <a:cubicBezTo>
                    <a:pt x="0" y="137"/>
                    <a:pt x="0" y="135"/>
                    <a:pt x="2" y="134"/>
                  </a:cubicBezTo>
                  <a:cubicBezTo>
                    <a:pt x="62" y="72"/>
                    <a:pt x="62" y="72"/>
                    <a:pt x="62" y="72"/>
                  </a:cubicBezTo>
                  <a:cubicBezTo>
                    <a:pt x="62" y="72"/>
                    <a:pt x="62" y="72"/>
                    <a:pt x="6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spTree>
    <p:extLst>
      <p:ext uri="{BB962C8B-B14F-4D97-AF65-F5344CB8AC3E}">
        <p14:creationId xmlns:p14="http://schemas.microsoft.com/office/powerpoint/2010/main" val="1887182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1500"/>
                            </p:stCondLst>
                            <p:childTnLst>
                              <p:par>
                                <p:cTn id="26" presetID="42" presetClass="path" presetSubtype="0" decel="100000" fill="hold" nodeType="afterEffect">
                                  <p:stCondLst>
                                    <p:cond delay="0"/>
                                  </p:stCondLst>
                                  <p:childTnLst>
                                    <p:animMotion origin="layout" path="M 7.5568E-7 0 L -0.16505 -1.93373E-6 " pathEditMode="relative" rAng="0" ptsTypes="AA">
                                      <p:cBhvr>
                                        <p:cTn id="27" dur="750" fill="hold"/>
                                        <p:tgtEl>
                                          <p:spTgt spid="39"/>
                                        </p:tgtEl>
                                        <p:attrNameLst>
                                          <p:attrName>ppt_x</p:attrName>
                                          <p:attrName>ppt_y</p:attrName>
                                        </p:attrNameLst>
                                      </p:cBhvr>
                                      <p:rCtr x="-8489" y="318"/>
                                    </p:animMotion>
                                  </p:childTnLst>
                                </p:cTn>
                              </p:par>
                              <p:par>
                                <p:cTn id="28" presetID="10" presetClass="exit" presetSubtype="0" fill="hold" grpId="1" nodeType="withEffect">
                                  <p:stCondLst>
                                    <p:cond delay="0"/>
                                  </p:stCondLst>
                                  <p:childTnLst>
                                    <p:animEffect transition="out" filter="fade">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10"/>
                                        </p:tgtEl>
                                      </p:cBhvr>
                                    </p:animEffect>
                                    <p:set>
                                      <p:cBhvr>
                                        <p:cTn id="33" dur="1" fill="hold">
                                          <p:stCondLst>
                                            <p:cond delay="499"/>
                                          </p:stCondLst>
                                        </p:cTn>
                                        <p:tgtEl>
                                          <p:spTgt spid="10"/>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40"/>
                                        </p:tgtEl>
                                      </p:cBhvr>
                                    </p:animEffect>
                                    <p:set>
                                      <p:cBhvr>
                                        <p:cTn id="36" dur="1" fill="hold">
                                          <p:stCondLst>
                                            <p:cond delay="499"/>
                                          </p:stCondLst>
                                        </p:cTn>
                                        <p:tgtEl>
                                          <p:spTgt spid="40"/>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35"/>
                                        </p:tgtEl>
                                        <p:attrNameLst>
                                          <p:attrName>style.visibility</p:attrName>
                                        </p:attrNameLst>
                                      </p:cBhvr>
                                      <p:to>
                                        <p:strVal val="hidden"/>
                                      </p:to>
                                    </p:set>
                                  </p:childTnLst>
                                </p:cTn>
                              </p:par>
                              <p:par>
                                <p:cTn id="41" presetID="42" presetClass="path" presetSubtype="0" accel="50000" decel="50000" fill="hold" nodeType="withEffect">
                                  <p:stCondLst>
                                    <p:cond delay="0"/>
                                  </p:stCondLst>
                                  <p:childTnLst>
                                    <p:animMotion origin="layout" path="M 0 0 L 0 0.25 E" pathEditMode="relative" ptsTypes="">
                                      <p:cBhvr>
                                        <p:cTn id="42" dur="2000" fill="hold"/>
                                        <p:tgtEl>
                                          <p:spTgt spid="41"/>
                                        </p:tgtEl>
                                        <p:attrNameLst>
                                          <p:attrName>ppt_x</p:attrName>
                                          <p:attrName>ppt_y</p:attrName>
                                        </p:attrNameLst>
                                      </p:cBhvr>
                                    </p:animMotion>
                                  </p:childTnLst>
                                </p:cTn>
                              </p:par>
                              <p:par>
                                <p:cTn id="43" presetID="42" presetClass="path" presetSubtype="0" decel="100000" fill="hold" nodeType="withEffect">
                                  <p:stCondLst>
                                    <p:cond delay="0"/>
                                  </p:stCondLst>
                                  <p:childTnLst>
                                    <p:animMotion origin="layout" path="M 7.70998E-7 2.82342E-6 L 0.19594 0.00227 " pathEditMode="relative" rAng="0" ptsTypes="AA">
                                      <p:cBhvr>
                                        <p:cTn id="44" dur="750" fill="hold"/>
                                        <p:tgtEl>
                                          <p:spTgt spid="42"/>
                                        </p:tgtEl>
                                        <p:attrNameLst>
                                          <p:attrName>ppt_x</p:attrName>
                                          <p:attrName>ppt_y</p:attrName>
                                        </p:attrNameLst>
                                      </p:cBhvr>
                                      <p:rCtr x="9637" y="136"/>
                                    </p:animMotion>
                                  </p:childTnLst>
                                </p:cTn>
                              </p:par>
                            </p:childTnLst>
                          </p:cTn>
                        </p:par>
                      </p:childTnLst>
                    </p:cTn>
                  </p:par>
                  <p:par>
                    <p:cTn id="45" fill="hold">
                      <p:stCondLst>
                        <p:cond delay="indefinite"/>
                      </p:stCondLst>
                      <p:childTnLst>
                        <p:par>
                          <p:cTn id="46" fill="hold">
                            <p:stCondLst>
                              <p:cond delay="0"/>
                            </p:stCondLst>
                            <p:childTnLst>
                              <p:par>
                                <p:cTn id="47" presetID="42" presetClass="path" presetSubtype="0" accel="50000" decel="50000" fill="hold" nodeType="clickEffect">
                                  <p:stCondLst>
                                    <p:cond delay="0"/>
                                  </p:stCondLst>
                                  <p:childTnLst>
                                    <p:animMotion origin="layout" path="M 0 0 L 0 0.25 E" pathEditMode="relative" ptsTypes="">
                                      <p:cBhvr>
                                        <p:cTn id="48" dur="2000" fill="hold"/>
                                        <p:tgtEl>
                                          <p:spTgt spid="32"/>
                                        </p:tgtEl>
                                        <p:attrNameLst>
                                          <p:attrName>ppt_x</p:attrName>
                                          <p:attrName>ppt_y</p:attrName>
                                        </p:attrNameLst>
                                      </p:cBhvr>
                                    </p:animMotion>
                                  </p:childTnLst>
                                </p:cTn>
                              </p:par>
                              <p:par>
                                <p:cTn id="49" presetID="10"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P spid="9" grpId="0"/>
      <p:bldP spid="9" grpId="1"/>
      <p:bldP spid="10" grpId="0"/>
      <p:bldP spid="10" grpId="1"/>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 name="Rectangle 60"/>
          <p:cNvSpPr/>
          <p:nvPr/>
        </p:nvSpPr>
        <p:spPr bwMode="auto">
          <a:xfrm>
            <a:off x="608263" y="923899"/>
            <a:ext cx="8324483" cy="559371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33" tIns="38067" rIns="76133" bIns="38067" numCol="1" rtlCol="0" anchor="ctr" anchorCtr="0" compatLnSpc="1">
            <a:prstTxWarp prst="textNoShape">
              <a:avLst/>
            </a:prstTxWarp>
          </a:bodyPr>
          <a:lstStyle/>
          <a:p>
            <a:pPr algn="ctr" defTabSz="761016">
              <a:defRPr/>
            </a:pPr>
            <a:endParaRPr lang="en-US" sz="1500" kern="0" dirty="0">
              <a:gradFill>
                <a:gsLst>
                  <a:gs pos="0">
                    <a:srgbClr val="FFFFFF"/>
                  </a:gs>
                  <a:gs pos="100000">
                    <a:srgbClr val="FFFFFF"/>
                  </a:gs>
                </a:gsLst>
                <a:lin ang="5400000" scaled="0"/>
              </a:gradFill>
              <a:latin typeface="Segoe UI"/>
            </a:endParaRPr>
          </a:p>
        </p:txBody>
      </p:sp>
      <p:sp>
        <p:nvSpPr>
          <p:cNvPr id="62" name="Rectangle 61"/>
          <p:cNvSpPr/>
          <p:nvPr/>
        </p:nvSpPr>
        <p:spPr>
          <a:xfrm>
            <a:off x="1056298" y="1685298"/>
            <a:ext cx="2132522" cy="639731"/>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864" fontAlgn="base">
              <a:spcAft>
                <a:spcPct val="0"/>
              </a:spcAft>
              <a:defRPr/>
            </a:pPr>
            <a:r>
              <a:rPr lang="en-US" sz="1799" dirty="0">
                <a:solidFill>
                  <a:srgbClr val="FFFFFF"/>
                </a:solidFill>
                <a:latin typeface="Segoe UI Light" panose="020B0502040204020203" pitchFamily="34" charset="0"/>
                <a:cs typeface="Segoe UI Light" panose="020B0502040204020203" pitchFamily="34" charset="0"/>
              </a:rPr>
              <a:t>On Premises </a:t>
            </a:r>
          </a:p>
          <a:p>
            <a:pPr marL="0" lvl="1" algn="ctr" defTabSz="1217864" fontAlgn="base">
              <a:spcAft>
                <a:spcPct val="0"/>
              </a:spcAft>
              <a:defRPr/>
            </a:pPr>
            <a:r>
              <a:rPr lang="en-US" sz="1799" dirty="0">
                <a:solidFill>
                  <a:srgbClr val="FFFFFF"/>
                </a:solidFill>
                <a:latin typeface="Segoe UI Light" panose="020B0502040204020203" pitchFamily="34" charset="0"/>
                <a:cs typeface="Segoe UI Light" panose="020B0502040204020203" pitchFamily="34" charset="0"/>
              </a:rPr>
              <a:t>(Private Datacenter)</a:t>
            </a:r>
          </a:p>
        </p:txBody>
      </p:sp>
      <p:sp>
        <p:nvSpPr>
          <p:cNvPr id="63" name="TextBox 52"/>
          <p:cNvSpPr txBox="1"/>
          <p:nvPr/>
        </p:nvSpPr>
        <p:spPr>
          <a:xfrm>
            <a:off x="730879" y="2724844"/>
            <a:ext cx="400110" cy="3039358"/>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864" fontAlgn="base">
              <a:spcAft>
                <a:spcPct val="0"/>
              </a:spcAft>
              <a:defRPr/>
            </a:pPr>
            <a:r>
              <a:rPr lang="en-US" sz="1400" dirty="0">
                <a:solidFill>
                  <a:srgbClr val="FFFFFF"/>
                </a:solidFill>
                <a:latin typeface="Segoe UI"/>
                <a:cs typeface="Segoe UI" panose="020B0502040204020203" pitchFamily="34" charset="0"/>
              </a:rPr>
              <a:t>You scale, make resilient and manage</a:t>
            </a:r>
          </a:p>
        </p:txBody>
      </p:sp>
      <p:sp>
        <p:nvSpPr>
          <p:cNvPr id="64" name="Rectangle 63"/>
          <p:cNvSpPr/>
          <p:nvPr/>
        </p:nvSpPr>
        <p:spPr>
          <a:xfrm>
            <a:off x="3829970" y="1679271"/>
            <a:ext cx="2592365" cy="639731"/>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7864" fontAlgn="base">
              <a:spcAft>
                <a:spcPct val="0"/>
              </a:spcAft>
              <a:defRPr/>
            </a:pPr>
            <a:r>
              <a:rPr lang="en-US" sz="1799" dirty="0">
                <a:solidFill>
                  <a:srgbClr val="FFFFFF"/>
                </a:solidFill>
                <a:latin typeface="Segoe UI Light" panose="020B0502040204020203" pitchFamily="34" charset="0"/>
                <a:cs typeface="Segoe UI Light" panose="020B0502040204020203" pitchFamily="34" charset="0"/>
              </a:rPr>
              <a:t>Infrastructure</a:t>
            </a:r>
          </a:p>
          <a:p>
            <a:pPr marL="0" lvl="1" defTabSz="1217864" fontAlgn="base">
              <a:spcAft>
                <a:spcPct val="0"/>
              </a:spcAft>
              <a:defRPr/>
            </a:pPr>
            <a:r>
              <a:rPr lang="en-US" sz="1600" dirty="0">
                <a:solidFill>
                  <a:srgbClr val="FFFFFF"/>
                </a:solidFill>
                <a:latin typeface="Segoe UI Light" panose="020B0502040204020203" pitchFamily="34" charset="0"/>
                <a:cs typeface="Segoe UI Light" panose="020B0502040204020203" pitchFamily="34" charset="0"/>
              </a:rPr>
              <a:t>(as a Service)</a:t>
            </a:r>
          </a:p>
        </p:txBody>
      </p:sp>
      <p:sp>
        <p:nvSpPr>
          <p:cNvPr id="65" name="Rectangle 64"/>
          <p:cNvSpPr/>
          <p:nvPr/>
        </p:nvSpPr>
        <p:spPr>
          <a:xfrm>
            <a:off x="3980223" y="5495104"/>
            <a:ext cx="1637350"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Storage</a:t>
            </a:r>
          </a:p>
        </p:txBody>
      </p:sp>
      <p:sp>
        <p:nvSpPr>
          <p:cNvPr id="66" name="Rectangle 65"/>
          <p:cNvSpPr/>
          <p:nvPr/>
        </p:nvSpPr>
        <p:spPr>
          <a:xfrm>
            <a:off x="3980223" y="5040532"/>
            <a:ext cx="1637350"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Servers</a:t>
            </a:r>
          </a:p>
        </p:txBody>
      </p:sp>
      <p:sp>
        <p:nvSpPr>
          <p:cNvPr id="67" name="Rectangle 66"/>
          <p:cNvSpPr/>
          <p:nvPr/>
        </p:nvSpPr>
        <p:spPr>
          <a:xfrm>
            <a:off x="3980223" y="5949674"/>
            <a:ext cx="1637350"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Networking</a:t>
            </a:r>
          </a:p>
        </p:txBody>
      </p:sp>
      <p:sp>
        <p:nvSpPr>
          <p:cNvPr id="68" name="Rectangle 67"/>
          <p:cNvSpPr/>
          <p:nvPr/>
        </p:nvSpPr>
        <p:spPr>
          <a:xfrm>
            <a:off x="3980223" y="4131389"/>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O/S</a:t>
            </a:r>
          </a:p>
        </p:txBody>
      </p:sp>
      <p:sp>
        <p:nvSpPr>
          <p:cNvPr id="69" name="Rectangle 68"/>
          <p:cNvSpPr/>
          <p:nvPr/>
        </p:nvSpPr>
        <p:spPr>
          <a:xfrm>
            <a:off x="3980223" y="3676816"/>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Middleware</a:t>
            </a:r>
          </a:p>
        </p:txBody>
      </p:sp>
      <p:sp>
        <p:nvSpPr>
          <p:cNvPr id="70" name="Rectangle 69"/>
          <p:cNvSpPr/>
          <p:nvPr/>
        </p:nvSpPr>
        <p:spPr>
          <a:xfrm>
            <a:off x="3980223" y="4585961"/>
            <a:ext cx="1637350"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Virtualization</a:t>
            </a:r>
          </a:p>
        </p:txBody>
      </p:sp>
      <p:sp>
        <p:nvSpPr>
          <p:cNvPr id="71" name="Rectangle 70"/>
          <p:cNvSpPr/>
          <p:nvPr/>
        </p:nvSpPr>
        <p:spPr>
          <a:xfrm>
            <a:off x="3980223" y="2767675"/>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Data</a:t>
            </a:r>
          </a:p>
        </p:txBody>
      </p:sp>
      <p:sp>
        <p:nvSpPr>
          <p:cNvPr id="72" name="Rectangle 71"/>
          <p:cNvSpPr/>
          <p:nvPr/>
        </p:nvSpPr>
        <p:spPr>
          <a:xfrm>
            <a:off x="3980223" y="2313104"/>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Applications</a:t>
            </a:r>
          </a:p>
        </p:txBody>
      </p:sp>
      <p:sp>
        <p:nvSpPr>
          <p:cNvPr id="73" name="Rectangle 72"/>
          <p:cNvSpPr/>
          <p:nvPr/>
        </p:nvSpPr>
        <p:spPr>
          <a:xfrm>
            <a:off x="3980223" y="3222246"/>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Runtime</a:t>
            </a:r>
          </a:p>
        </p:txBody>
      </p:sp>
      <p:sp>
        <p:nvSpPr>
          <p:cNvPr id="74" name="Left Brace 73"/>
          <p:cNvSpPr/>
          <p:nvPr/>
        </p:nvSpPr>
        <p:spPr>
          <a:xfrm flipH="1">
            <a:off x="5626800" y="4544874"/>
            <a:ext cx="228476" cy="1763041"/>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64">
              <a:defRPr/>
            </a:pPr>
            <a:endParaRPr lang="en-US" sz="1799" kern="0" dirty="0">
              <a:solidFill>
                <a:srgbClr val="FFFFFF"/>
              </a:solidFill>
              <a:latin typeface="Segoe UI"/>
              <a:ea typeface="Segoe UI" pitchFamily="34" charset="0"/>
              <a:cs typeface="Segoe UI" pitchFamily="34" charset="0"/>
            </a:endParaRPr>
          </a:p>
        </p:txBody>
      </p:sp>
      <p:sp>
        <p:nvSpPr>
          <p:cNvPr id="75" name="TextBox 56"/>
          <p:cNvSpPr txBox="1"/>
          <p:nvPr/>
        </p:nvSpPr>
        <p:spPr>
          <a:xfrm rot="10800000" flipH="1">
            <a:off x="5800134" y="4601221"/>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864" fontAlgn="base">
              <a:spcAft>
                <a:spcPct val="0"/>
              </a:spcAft>
              <a:defRPr/>
            </a:pPr>
            <a:r>
              <a:rPr lang="en-US" sz="1400" dirty="0">
                <a:solidFill>
                  <a:srgbClr val="FFFFFF"/>
                </a:solidFill>
                <a:latin typeface="Segoe UI"/>
                <a:cs typeface="Segoe UI" panose="020B0502040204020203" pitchFamily="34" charset="0"/>
              </a:rPr>
              <a:t>Managed by vendor</a:t>
            </a:r>
          </a:p>
        </p:txBody>
      </p:sp>
      <p:sp>
        <p:nvSpPr>
          <p:cNvPr id="76" name="Left Brace 75"/>
          <p:cNvSpPr/>
          <p:nvPr/>
        </p:nvSpPr>
        <p:spPr>
          <a:xfrm>
            <a:off x="3794205" y="2313103"/>
            <a:ext cx="133278" cy="2199075"/>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64">
              <a:defRPr/>
            </a:pPr>
            <a:endParaRPr lang="en-US" sz="1799" kern="0" dirty="0">
              <a:solidFill>
                <a:srgbClr val="FFFFFF"/>
              </a:solidFill>
              <a:latin typeface="Segoe UI"/>
              <a:ea typeface="Segoe UI" pitchFamily="34" charset="0"/>
              <a:cs typeface="Segoe UI" pitchFamily="34" charset="0"/>
            </a:endParaRPr>
          </a:p>
        </p:txBody>
      </p:sp>
      <p:sp>
        <p:nvSpPr>
          <p:cNvPr id="77" name="TextBox 58"/>
          <p:cNvSpPr txBox="1"/>
          <p:nvPr/>
        </p:nvSpPr>
        <p:spPr>
          <a:xfrm>
            <a:off x="3261689" y="2597752"/>
            <a:ext cx="615553" cy="1591975"/>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864" fontAlgn="base">
              <a:spcAft>
                <a:spcPct val="0"/>
              </a:spcAft>
              <a:defRPr/>
            </a:pPr>
            <a:r>
              <a:rPr lang="en-US" sz="1400" dirty="0">
                <a:solidFill>
                  <a:srgbClr val="FFFFFF"/>
                </a:solidFill>
                <a:latin typeface="Segoe UI"/>
                <a:cs typeface="Segoe UI" panose="020B0502040204020203" pitchFamily="34" charset="0"/>
              </a:rPr>
              <a:t>You scale, make </a:t>
            </a:r>
          </a:p>
          <a:p>
            <a:pPr marL="0" lvl="1" algn="ctr" defTabSz="1217864" fontAlgn="base">
              <a:spcAft>
                <a:spcPct val="0"/>
              </a:spcAft>
              <a:defRPr/>
            </a:pPr>
            <a:r>
              <a:rPr lang="en-US" sz="1400" dirty="0">
                <a:solidFill>
                  <a:srgbClr val="FFFFFF"/>
                </a:solidFill>
                <a:latin typeface="Segoe UI"/>
                <a:cs typeface="Segoe UI" panose="020B0502040204020203" pitchFamily="34" charset="0"/>
              </a:rPr>
              <a:t>resilient &amp; manage</a:t>
            </a:r>
          </a:p>
        </p:txBody>
      </p:sp>
      <p:sp>
        <p:nvSpPr>
          <p:cNvPr id="78" name="Rectangle 77"/>
          <p:cNvSpPr/>
          <p:nvPr/>
        </p:nvSpPr>
        <p:spPr>
          <a:xfrm>
            <a:off x="6415878" y="1664007"/>
            <a:ext cx="2574662" cy="639731"/>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7864" fontAlgn="base">
              <a:spcAft>
                <a:spcPct val="0"/>
              </a:spcAft>
              <a:defRPr/>
            </a:pPr>
            <a:r>
              <a:rPr lang="en-US" sz="1799" dirty="0">
                <a:solidFill>
                  <a:srgbClr val="FFFFFF"/>
                </a:solidFill>
                <a:latin typeface="Segoe UI Light" panose="020B0502040204020203" pitchFamily="34" charset="0"/>
                <a:cs typeface="Segoe UI Light" panose="020B0502040204020203" pitchFamily="34" charset="0"/>
              </a:rPr>
              <a:t>Platform </a:t>
            </a:r>
          </a:p>
          <a:p>
            <a:pPr marL="0" lvl="1" defTabSz="1217864" fontAlgn="base">
              <a:spcAft>
                <a:spcPct val="0"/>
              </a:spcAft>
              <a:defRPr/>
            </a:pPr>
            <a:r>
              <a:rPr lang="en-US" sz="1600" dirty="0">
                <a:solidFill>
                  <a:srgbClr val="FFFFFF"/>
                </a:solidFill>
                <a:latin typeface="Segoe UI Light" panose="020B0502040204020203" pitchFamily="34" charset="0"/>
                <a:cs typeface="Segoe UI Light" panose="020B0502040204020203" pitchFamily="34" charset="0"/>
              </a:rPr>
              <a:t>(as a Service)</a:t>
            </a:r>
          </a:p>
        </p:txBody>
      </p:sp>
      <p:sp>
        <p:nvSpPr>
          <p:cNvPr id="79" name="Left Brace 78"/>
          <p:cNvSpPr/>
          <p:nvPr/>
        </p:nvSpPr>
        <p:spPr>
          <a:xfrm flipH="1">
            <a:off x="8173531" y="3217482"/>
            <a:ext cx="209466" cy="3121249"/>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64">
              <a:defRPr/>
            </a:pPr>
            <a:endParaRPr lang="en-US" sz="1799" kern="0" dirty="0">
              <a:solidFill>
                <a:srgbClr val="FFFFFF"/>
              </a:solidFill>
              <a:latin typeface="Segoe UI"/>
              <a:ea typeface="Segoe UI" pitchFamily="34" charset="0"/>
              <a:cs typeface="Segoe UI" pitchFamily="34" charset="0"/>
            </a:endParaRPr>
          </a:p>
        </p:txBody>
      </p:sp>
      <p:sp>
        <p:nvSpPr>
          <p:cNvPr id="80" name="TextBox 54"/>
          <p:cNvSpPr txBox="1"/>
          <p:nvPr/>
        </p:nvSpPr>
        <p:spPr>
          <a:xfrm rot="10800000" flipH="1">
            <a:off x="8302330" y="3801470"/>
            <a:ext cx="615553" cy="1987660"/>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864" fontAlgn="base">
              <a:spcAft>
                <a:spcPct val="0"/>
              </a:spcAft>
              <a:defRPr/>
            </a:pPr>
            <a:r>
              <a:rPr lang="en-US" sz="1400" dirty="0">
                <a:solidFill>
                  <a:srgbClr val="FFFFFF"/>
                </a:solidFill>
                <a:latin typeface="Segoe UI"/>
                <a:cs typeface="Segoe UI" panose="020B0502040204020203" pitchFamily="34" charset="0"/>
              </a:rPr>
              <a:t>Scale, resilience and </a:t>
            </a:r>
            <a:br>
              <a:rPr lang="en-US" sz="1400" dirty="0">
                <a:solidFill>
                  <a:srgbClr val="FFFFFF"/>
                </a:solidFill>
                <a:latin typeface="Segoe UI"/>
                <a:cs typeface="Segoe UI" panose="020B0502040204020203" pitchFamily="34" charset="0"/>
              </a:rPr>
            </a:br>
            <a:r>
              <a:rPr lang="en-US" sz="1400" dirty="0">
                <a:solidFill>
                  <a:srgbClr val="FFFFFF"/>
                </a:solidFill>
                <a:latin typeface="Segoe UI"/>
                <a:cs typeface="Segoe UI" panose="020B0502040204020203" pitchFamily="34" charset="0"/>
              </a:rPr>
              <a:t>management by vendor</a:t>
            </a:r>
          </a:p>
        </p:txBody>
      </p:sp>
      <p:sp>
        <p:nvSpPr>
          <p:cNvPr id="81" name="Left Brace 80"/>
          <p:cNvSpPr/>
          <p:nvPr/>
        </p:nvSpPr>
        <p:spPr>
          <a:xfrm>
            <a:off x="6365187" y="2294060"/>
            <a:ext cx="152317" cy="84726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64">
              <a:defRPr/>
            </a:pPr>
            <a:endParaRPr lang="en-US" sz="1799" kern="0" dirty="0">
              <a:solidFill>
                <a:srgbClr val="FFFFFF"/>
              </a:solidFill>
              <a:latin typeface="Segoe UI"/>
              <a:ea typeface="Segoe UI" pitchFamily="34" charset="0"/>
              <a:cs typeface="Segoe UI" pitchFamily="34" charset="0"/>
            </a:endParaRPr>
          </a:p>
        </p:txBody>
      </p:sp>
      <p:sp>
        <p:nvSpPr>
          <p:cNvPr id="82" name="TextBox 60"/>
          <p:cNvSpPr txBox="1"/>
          <p:nvPr/>
        </p:nvSpPr>
        <p:spPr>
          <a:xfrm>
            <a:off x="6022383" y="2321160"/>
            <a:ext cx="400110" cy="107042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864" fontAlgn="base">
              <a:spcAft>
                <a:spcPct val="0"/>
              </a:spcAft>
              <a:defRPr/>
            </a:pPr>
            <a:r>
              <a:rPr lang="en-US" sz="1400" dirty="0">
                <a:solidFill>
                  <a:srgbClr val="FFFFFF"/>
                </a:solidFill>
                <a:latin typeface="Segoe UI"/>
                <a:cs typeface="Segoe UI" panose="020B0502040204020203" pitchFamily="34" charset="0"/>
              </a:rPr>
              <a:t>You manage</a:t>
            </a:r>
          </a:p>
        </p:txBody>
      </p:sp>
      <p:sp>
        <p:nvSpPr>
          <p:cNvPr id="83" name="Rectangle 82"/>
          <p:cNvSpPr/>
          <p:nvPr/>
        </p:nvSpPr>
        <p:spPr>
          <a:xfrm>
            <a:off x="6526927" y="5495103"/>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Storage</a:t>
            </a:r>
          </a:p>
        </p:txBody>
      </p:sp>
      <p:sp>
        <p:nvSpPr>
          <p:cNvPr id="84" name="Rectangle 83"/>
          <p:cNvSpPr/>
          <p:nvPr/>
        </p:nvSpPr>
        <p:spPr>
          <a:xfrm>
            <a:off x="6526927" y="5040531"/>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Servers</a:t>
            </a:r>
          </a:p>
        </p:txBody>
      </p:sp>
      <p:sp>
        <p:nvSpPr>
          <p:cNvPr id="85" name="Rectangle 84"/>
          <p:cNvSpPr/>
          <p:nvPr/>
        </p:nvSpPr>
        <p:spPr>
          <a:xfrm>
            <a:off x="6526927" y="5949674"/>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Networking</a:t>
            </a:r>
          </a:p>
        </p:txBody>
      </p:sp>
      <p:sp>
        <p:nvSpPr>
          <p:cNvPr id="86" name="Rectangle 85"/>
          <p:cNvSpPr/>
          <p:nvPr/>
        </p:nvSpPr>
        <p:spPr>
          <a:xfrm>
            <a:off x="6526927" y="4131388"/>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O/S</a:t>
            </a:r>
          </a:p>
        </p:txBody>
      </p:sp>
      <p:sp>
        <p:nvSpPr>
          <p:cNvPr id="87" name="Rectangle 86"/>
          <p:cNvSpPr/>
          <p:nvPr/>
        </p:nvSpPr>
        <p:spPr>
          <a:xfrm>
            <a:off x="6526927" y="3676815"/>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Middleware</a:t>
            </a:r>
          </a:p>
        </p:txBody>
      </p:sp>
      <p:sp>
        <p:nvSpPr>
          <p:cNvPr id="88" name="Rectangle 87"/>
          <p:cNvSpPr/>
          <p:nvPr/>
        </p:nvSpPr>
        <p:spPr>
          <a:xfrm>
            <a:off x="6526927" y="4585960"/>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Virtualization</a:t>
            </a:r>
          </a:p>
        </p:txBody>
      </p:sp>
      <p:sp>
        <p:nvSpPr>
          <p:cNvPr id="89" name="Rectangle 88"/>
          <p:cNvSpPr/>
          <p:nvPr/>
        </p:nvSpPr>
        <p:spPr>
          <a:xfrm>
            <a:off x="6526927" y="2313103"/>
            <a:ext cx="1637349"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Applications</a:t>
            </a:r>
          </a:p>
        </p:txBody>
      </p:sp>
      <p:sp>
        <p:nvSpPr>
          <p:cNvPr id="90" name="Rectangle 89"/>
          <p:cNvSpPr/>
          <p:nvPr/>
        </p:nvSpPr>
        <p:spPr>
          <a:xfrm>
            <a:off x="6526927" y="3222246"/>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Runtime</a:t>
            </a:r>
          </a:p>
        </p:txBody>
      </p:sp>
      <p:sp>
        <p:nvSpPr>
          <p:cNvPr id="91" name="Rectangle 90"/>
          <p:cNvSpPr/>
          <p:nvPr/>
        </p:nvSpPr>
        <p:spPr>
          <a:xfrm>
            <a:off x="6526927" y="2767674"/>
            <a:ext cx="1637349"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Data</a:t>
            </a:r>
          </a:p>
        </p:txBody>
      </p:sp>
      <p:sp>
        <p:nvSpPr>
          <p:cNvPr id="92" name="Rectangle 91"/>
          <p:cNvSpPr/>
          <p:nvPr/>
        </p:nvSpPr>
        <p:spPr>
          <a:xfrm>
            <a:off x="885940" y="1008823"/>
            <a:ext cx="7825917" cy="639731"/>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864" fontAlgn="base">
              <a:spcAft>
                <a:spcPct val="0"/>
              </a:spcAft>
              <a:defRPr/>
            </a:pPr>
            <a:r>
              <a:rPr lang="en-US" sz="2599" b="1" dirty="0">
                <a:solidFill>
                  <a:srgbClr val="FFFFFF"/>
                </a:solidFill>
                <a:latin typeface="Segoe UI Light" panose="020B0502040204020203" pitchFamily="34" charset="0"/>
                <a:cs typeface="Segoe UI Light" panose="020B0502040204020203" pitchFamily="34" charset="0"/>
              </a:rPr>
              <a:t>Hosting models</a:t>
            </a:r>
          </a:p>
        </p:txBody>
      </p:sp>
      <p:sp>
        <p:nvSpPr>
          <p:cNvPr id="93" name="Rectangle 92"/>
          <p:cNvSpPr/>
          <p:nvPr/>
        </p:nvSpPr>
        <p:spPr bwMode="auto">
          <a:xfrm>
            <a:off x="9159794" y="914758"/>
            <a:ext cx="2657652" cy="5593715"/>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33" tIns="38067" rIns="76133" bIns="38067" numCol="1" rtlCol="0" anchor="ctr" anchorCtr="0" compatLnSpc="1">
            <a:prstTxWarp prst="textNoShape">
              <a:avLst/>
            </a:prstTxWarp>
          </a:bodyPr>
          <a:lstStyle/>
          <a:p>
            <a:pPr algn="ctr" defTabSz="761016">
              <a:defRPr/>
            </a:pPr>
            <a:endParaRPr lang="en-US" sz="1500" kern="0" dirty="0">
              <a:gradFill>
                <a:gsLst>
                  <a:gs pos="0">
                    <a:srgbClr val="FFFFFF"/>
                  </a:gs>
                  <a:gs pos="100000">
                    <a:srgbClr val="FFFFFF"/>
                  </a:gs>
                </a:gsLst>
                <a:lin ang="5400000" scaled="0"/>
              </a:gradFill>
              <a:latin typeface="Segoe UI"/>
            </a:endParaRPr>
          </a:p>
        </p:txBody>
      </p:sp>
      <p:sp>
        <p:nvSpPr>
          <p:cNvPr id="94" name="Rectangle 93"/>
          <p:cNvSpPr/>
          <p:nvPr/>
        </p:nvSpPr>
        <p:spPr>
          <a:xfrm>
            <a:off x="9284976" y="1685298"/>
            <a:ext cx="2429268" cy="639731"/>
          </a:xfrm>
          <a:prstGeom prst="rect">
            <a:avLst/>
          </a:prstGeom>
          <a:noFill/>
          <a:ln w="9525" cap="flat" cmpd="sng" algn="ctr">
            <a:noFill/>
            <a:prstDash val="solid"/>
          </a:ln>
          <a:effectLst/>
        </p:spPr>
        <p:txBody>
          <a:bodyPr lIns="76138" tIns="0" rIns="76138"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7864" fontAlgn="base">
              <a:spcAft>
                <a:spcPct val="0"/>
              </a:spcAft>
              <a:defRPr/>
            </a:pPr>
            <a:r>
              <a:rPr lang="en-US" sz="1799" dirty="0">
                <a:solidFill>
                  <a:srgbClr val="FFFFFF"/>
                </a:solidFill>
                <a:latin typeface="Segoe UI Light" panose="020B0502040204020203" pitchFamily="34" charset="0"/>
                <a:cs typeface="Segoe UI Light" panose="020B0502040204020203" pitchFamily="34" charset="0"/>
              </a:rPr>
              <a:t>Software</a:t>
            </a:r>
            <a:r>
              <a:rPr lang="en-US" sz="1999" dirty="0">
                <a:solidFill>
                  <a:srgbClr val="FFFFFF"/>
                </a:solidFill>
                <a:latin typeface="Segoe UI Light" panose="020B0502040204020203" pitchFamily="34" charset="0"/>
                <a:cs typeface="Segoe UI Light" panose="020B0502040204020203" pitchFamily="34" charset="0"/>
              </a:rPr>
              <a:t> </a:t>
            </a:r>
          </a:p>
          <a:p>
            <a:pPr marL="0" lvl="1" defTabSz="1217864" fontAlgn="base">
              <a:spcAft>
                <a:spcPct val="0"/>
              </a:spcAft>
              <a:defRPr/>
            </a:pPr>
            <a:r>
              <a:rPr lang="en-US" sz="1600" dirty="0">
                <a:solidFill>
                  <a:srgbClr val="FFFFFF"/>
                </a:solidFill>
                <a:latin typeface="Segoe UI Light" panose="020B0502040204020203" pitchFamily="34" charset="0"/>
                <a:cs typeface="Segoe UI Light" panose="020B0502040204020203" pitchFamily="34" charset="0"/>
              </a:rPr>
              <a:t>(as a Service)</a:t>
            </a:r>
          </a:p>
        </p:txBody>
      </p:sp>
      <p:sp>
        <p:nvSpPr>
          <p:cNvPr id="95" name="Rectangle 94"/>
          <p:cNvSpPr/>
          <p:nvPr/>
        </p:nvSpPr>
        <p:spPr>
          <a:xfrm>
            <a:off x="9301627" y="5495101"/>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Storage</a:t>
            </a:r>
          </a:p>
        </p:txBody>
      </p:sp>
      <p:sp>
        <p:nvSpPr>
          <p:cNvPr id="96" name="Rectangle 95"/>
          <p:cNvSpPr/>
          <p:nvPr/>
        </p:nvSpPr>
        <p:spPr>
          <a:xfrm>
            <a:off x="9301627" y="5040528"/>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Servers</a:t>
            </a:r>
          </a:p>
        </p:txBody>
      </p:sp>
      <p:sp>
        <p:nvSpPr>
          <p:cNvPr id="97" name="Rectangle 96"/>
          <p:cNvSpPr/>
          <p:nvPr/>
        </p:nvSpPr>
        <p:spPr>
          <a:xfrm>
            <a:off x="9301627" y="5949670"/>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Networking</a:t>
            </a:r>
          </a:p>
        </p:txBody>
      </p:sp>
      <p:sp>
        <p:nvSpPr>
          <p:cNvPr id="98" name="Rectangle 97"/>
          <p:cNvSpPr/>
          <p:nvPr/>
        </p:nvSpPr>
        <p:spPr>
          <a:xfrm>
            <a:off x="9301627" y="4131386"/>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O/S</a:t>
            </a:r>
          </a:p>
        </p:txBody>
      </p:sp>
      <p:sp>
        <p:nvSpPr>
          <p:cNvPr id="99" name="Rectangle 98"/>
          <p:cNvSpPr/>
          <p:nvPr/>
        </p:nvSpPr>
        <p:spPr>
          <a:xfrm>
            <a:off x="9301627" y="3676813"/>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Middleware</a:t>
            </a:r>
          </a:p>
        </p:txBody>
      </p:sp>
      <p:sp>
        <p:nvSpPr>
          <p:cNvPr id="100" name="Rectangle 99"/>
          <p:cNvSpPr/>
          <p:nvPr/>
        </p:nvSpPr>
        <p:spPr>
          <a:xfrm>
            <a:off x="9301627" y="4585956"/>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Virtualization</a:t>
            </a:r>
          </a:p>
        </p:txBody>
      </p:sp>
      <p:sp>
        <p:nvSpPr>
          <p:cNvPr id="101" name="Rectangle 100"/>
          <p:cNvSpPr/>
          <p:nvPr/>
        </p:nvSpPr>
        <p:spPr>
          <a:xfrm>
            <a:off x="9301627" y="2313099"/>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Applications</a:t>
            </a:r>
          </a:p>
        </p:txBody>
      </p:sp>
      <p:sp>
        <p:nvSpPr>
          <p:cNvPr id="102" name="Rectangle 101"/>
          <p:cNvSpPr/>
          <p:nvPr/>
        </p:nvSpPr>
        <p:spPr>
          <a:xfrm>
            <a:off x="9301627" y="3222243"/>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Runtime</a:t>
            </a:r>
          </a:p>
        </p:txBody>
      </p:sp>
      <p:sp>
        <p:nvSpPr>
          <p:cNvPr id="103" name="Rectangle 102"/>
          <p:cNvSpPr/>
          <p:nvPr/>
        </p:nvSpPr>
        <p:spPr>
          <a:xfrm>
            <a:off x="9301627" y="2767671"/>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Data</a:t>
            </a:r>
          </a:p>
        </p:txBody>
      </p:sp>
      <p:sp>
        <p:nvSpPr>
          <p:cNvPr id="104" name="Rectangle 103"/>
          <p:cNvSpPr/>
          <p:nvPr/>
        </p:nvSpPr>
        <p:spPr>
          <a:xfrm>
            <a:off x="8932749" y="1021153"/>
            <a:ext cx="2865635" cy="639731"/>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864" fontAlgn="base">
              <a:spcAft>
                <a:spcPct val="0"/>
              </a:spcAft>
              <a:defRPr/>
            </a:pPr>
            <a:r>
              <a:rPr lang="en-US" sz="2599" b="1" dirty="0">
                <a:solidFill>
                  <a:srgbClr val="FFFFFF"/>
                </a:solidFill>
                <a:latin typeface="Segoe UI Light" panose="020B0502040204020203" pitchFamily="34" charset="0"/>
                <a:cs typeface="Segoe UI Light" panose="020B0502040204020203" pitchFamily="34" charset="0"/>
              </a:rPr>
              <a:t>Business model</a:t>
            </a:r>
          </a:p>
        </p:txBody>
      </p:sp>
      <p:sp>
        <p:nvSpPr>
          <p:cNvPr id="105" name="Rectangle 104"/>
          <p:cNvSpPr/>
          <p:nvPr/>
        </p:nvSpPr>
        <p:spPr>
          <a:xfrm>
            <a:off x="1428005" y="5487961"/>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Storage</a:t>
            </a:r>
          </a:p>
        </p:txBody>
      </p:sp>
      <p:sp>
        <p:nvSpPr>
          <p:cNvPr id="106" name="Rectangle 105"/>
          <p:cNvSpPr/>
          <p:nvPr/>
        </p:nvSpPr>
        <p:spPr>
          <a:xfrm>
            <a:off x="1428005" y="5033389"/>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Servers</a:t>
            </a:r>
          </a:p>
        </p:txBody>
      </p:sp>
      <p:sp>
        <p:nvSpPr>
          <p:cNvPr id="107" name="Rectangle 106"/>
          <p:cNvSpPr/>
          <p:nvPr/>
        </p:nvSpPr>
        <p:spPr>
          <a:xfrm>
            <a:off x="1428005" y="5942530"/>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Networking</a:t>
            </a:r>
          </a:p>
        </p:txBody>
      </p:sp>
      <p:sp>
        <p:nvSpPr>
          <p:cNvPr id="108" name="Rectangle 107"/>
          <p:cNvSpPr/>
          <p:nvPr/>
        </p:nvSpPr>
        <p:spPr>
          <a:xfrm>
            <a:off x="1428005" y="4124247"/>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O/S</a:t>
            </a:r>
          </a:p>
        </p:txBody>
      </p:sp>
      <p:sp>
        <p:nvSpPr>
          <p:cNvPr id="109" name="Rectangle 108"/>
          <p:cNvSpPr/>
          <p:nvPr/>
        </p:nvSpPr>
        <p:spPr>
          <a:xfrm>
            <a:off x="1428005" y="3669675"/>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Middleware</a:t>
            </a:r>
          </a:p>
        </p:txBody>
      </p:sp>
      <p:sp>
        <p:nvSpPr>
          <p:cNvPr id="110" name="Rectangle 109"/>
          <p:cNvSpPr/>
          <p:nvPr/>
        </p:nvSpPr>
        <p:spPr>
          <a:xfrm>
            <a:off x="1428005" y="4578817"/>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Virtualization</a:t>
            </a:r>
          </a:p>
        </p:txBody>
      </p:sp>
      <p:sp>
        <p:nvSpPr>
          <p:cNvPr id="111" name="Rectangle 110"/>
          <p:cNvSpPr/>
          <p:nvPr/>
        </p:nvSpPr>
        <p:spPr>
          <a:xfrm>
            <a:off x="1428005" y="2760532"/>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Data</a:t>
            </a:r>
          </a:p>
        </p:txBody>
      </p:sp>
      <p:sp>
        <p:nvSpPr>
          <p:cNvPr id="112" name="Rectangle 111"/>
          <p:cNvSpPr/>
          <p:nvPr/>
        </p:nvSpPr>
        <p:spPr>
          <a:xfrm>
            <a:off x="1428005" y="2305959"/>
            <a:ext cx="1637350" cy="380793"/>
          </a:xfrm>
          <a:prstGeom prst="rect">
            <a:avLst/>
          </a:prstGeom>
          <a:solidFill>
            <a:srgbClr val="68217A"/>
          </a:solidFill>
          <a:ln w="9525" cap="flat" cmpd="sng" algn="ctr">
            <a:noFill/>
            <a:prstDash val="solid"/>
          </a:ln>
          <a:effectLst/>
        </p:spPr>
        <p:txBody>
          <a:bodyPr rtlCol="0" anchor="ctr" anchorCtr="0"/>
          <a:lstStyle/>
          <a:p>
            <a:pPr marL="0" lvl="1" algn="ctr" defTabSz="1217864" fontAlgn="base">
              <a:spcAft>
                <a:spcPct val="0"/>
              </a:spcAft>
              <a:defRPr/>
            </a:pPr>
            <a:r>
              <a:rPr lang="en-US" sz="1300" kern="0" dirty="0">
                <a:solidFill>
                  <a:srgbClr val="FFFFFF"/>
                </a:solidFill>
                <a:latin typeface="Segoe UI"/>
                <a:cs typeface="Segoe UI" panose="020B0502040204020203" pitchFamily="34" charset="0"/>
              </a:rPr>
              <a:t>Applications</a:t>
            </a:r>
          </a:p>
        </p:txBody>
      </p:sp>
      <p:sp>
        <p:nvSpPr>
          <p:cNvPr id="113" name="Rectangle 112"/>
          <p:cNvSpPr/>
          <p:nvPr/>
        </p:nvSpPr>
        <p:spPr>
          <a:xfrm>
            <a:off x="1428005" y="3215105"/>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Runtime</a:t>
            </a:r>
          </a:p>
        </p:txBody>
      </p:sp>
      <p:sp>
        <p:nvSpPr>
          <p:cNvPr id="114" name="Left Brace 113"/>
          <p:cNvSpPr/>
          <p:nvPr/>
        </p:nvSpPr>
        <p:spPr>
          <a:xfrm>
            <a:off x="1178908" y="2305958"/>
            <a:ext cx="243479" cy="401736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64">
              <a:defRPr/>
            </a:pPr>
            <a:endParaRPr lang="en-US" sz="1799" kern="0" dirty="0">
              <a:solidFill>
                <a:srgbClr val="FFFFFF"/>
              </a:solidFill>
              <a:latin typeface="Segoe UI"/>
              <a:ea typeface="Segoe UI" pitchFamily="34" charset="0"/>
              <a:cs typeface="Segoe UI" pitchFamily="34" charset="0"/>
            </a:endParaRPr>
          </a:p>
        </p:txBody>
      </p:sp>
      <p:sp>
        <p:nvSpPr>
          <p:cNvPr id="115" name="TextBox 54"/>
          <p:cNvSpPr txBox="1"/>
          <p:nvPr/>
        </p:nvSpPr>
        <p:spPr>
          <a:xfrm rot="10800000" flipH="1">
            <a:off x="11202016" y="3280193"/>
            <a:ext cx="615553" cy="1987660"/>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864" fontAlgn="base">
              <a:spcAft>
                <a:spcPct val="0"/>
              </a:spcAft>
              <a:defRPr/>
            </a:pPr>
            <a:r>
              <a:rPr lang="en-US" sz="1400" dirty="0">
                <a:solidFill>
                  <a:srgbClr val="FFFFFF"/>
                </a:solidFill>
                <a:latin typeface="Segoe UI"/>
                <a:cs typeface="Segoe UI" panose="020B0502040204020203" pitchFamily="34" charset="0"/>
              </a:rPr>
              <a:t>Scale, resilience and </a:t>
            </a:r>
            <a:br>
              <a:rPr lang="en-US" sz="1400" dirty="0">
                <a:solidFill>
                  <a:srgbClr val="FFFFFF"/>
                </a:solidFill>
                <a:latin typeface="Segoe UI"/>
                <a:cs typeface="Segoe UI" panose="020B0502040204020203" pitchFamily="34" charset="0"/>
              </a:rPr>
            </a:br>
            <a:r>
              <a:rPr lang="en-US" sz="1400" dirty="0">
                <a:solidFill>
                  <a:srgbClr val="FFFFFF"/>
                </a:solidFill>
                <a:latin typeface="Segoe UI"/>
                <a:cs typeface="Segoe UI" panose="020B0502040204020203" pitchFamily="34" charset="0"/>
              </a:rPr>
              <a:t>management by vendor</a:t>
            </a:r>
          </a:p>
        </p:txBody>
      </p:sp>
      <p:sp>
        <p:nvSpPr>
          <p:cNvPr id="116" name="Left Brace 115"/>
          <p:cNvSpPr/>
          <p:nvPr/>
        </p:nvSpPr>
        <p:spPr>
          <a:xfrm flipH="1">
            <a:off x="10968582" y="2306158"/>
            <a:ext cx="243479" cy="401736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64">
              <a:defRPr/>
            </a:pPr>
            <a:endParaRPr lang="en-US" sz="1799" kern="0" dirty="0">
              <a:solidFill>
                <a:srgbClr val="FFFFFF"/>
              </a:solidFill>
              <a:latin typeface="Segoe UI"/>
              <a:ea typeface="Segoe UI" pitchFamily="34" charset="0"/>
              <a:cs typeface="Segoe UI" pitchFamily="34" charset="0"/>
            </a:endParaRPr>
          </a:p>
        </p:txBody>
      </p:sp>
      <p:sp>
        <p:nvSpPr>
          <p:cNvPr id="2" name="Rectangle 1"/>
          <p:cNvSpPr/>
          <p:nvPr/>
        </p:nvSpPr>
        <p:spPr>
          <a:xfrm>
            <a:off x="539898" y="152866"/>
            <a:ext cx="7015074" cy="754315"/>
          </a:xfrm>
          <a:prstGeom prst="rect">
            <a:avLst/>
          </a:prstGeom>
        </p:spPr>
        <p:txBody>
          <a:bodyPr wrap="none">
            <a:spAutoFit/>
          </a:bodyPr>
          <a:lstStyle/>
          <a:p>
            <a:pPr defTabSz="914098">
              <a:spcBef>
                <a:spcPts val="1799"/>
              </a:spcBef>
              <a:defRPr/>
            </a:pPr>
            <a:r>
              <a:rPr lang="en-US" sz="4313" kern="0" dirty="0">
                <a:solidFill>
                  <a:srgbClr val="FFFFFF"/>
                </a:solidFill>
                <a:latin typeface="Segoe UI Light"/>
              </a:rPr>
              <a:t>On Prem - IaaS – PaaS - SaaS</a:t>
            </a:r>
          </a:p>
        </p:txBody>
      </p:sp>
    </p:spTree>
    <p:extLst>
      <p:ext uri="{BB962C8B-B14F-4D97-AF65-F5344CB8AC3E}">
        <p14:creationId xmlns:p14="http://schemas.microsoft.com/office/powerpoint/2010/main" val="249410029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1" y="487"/>
            <a:ext cx="7429743" cy="6857027"/>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7" name="Title 1"/>
          <p:cNvSpPr>
            <a:spLocks noGrp="1"/>
          </p:cNvSpPr>
          <p:nvPr>
            <p:ph type="title"/>
          </p:nvPr>
        </p:nvSpPr>
        <p:spPr/>
        <p:txBody>
          <a:bodyPr/>
          <a:lstStyle/>
          <a:p>
            <a:r>
              <a:rPr lang="en-US" dirty="0"/>
              <a:t>Azure functions</a:t>
            </a:r>
          </a:p>
        </p:txBody>
      </p:sp>
      <p:sp>
        <p:nvSpPr>
          <p:cNvPr id="30" name="Text Placeholder 29"/>
          <p:cNvSpPr>
            <a:spLocks noGrp="1"/>
          </p:cNvSpPr>
          <p:nvPr>
            <p:ph type="body" sz="quarter" idx="10"/>
          </p:nvPr>
        </p:nvSpPr>
        <p:spPr>
          <a:xfrm>
            <a:off x="269239" y="1189495"/>
            <a:ext cx="6483238" cy="4109513"/>
          </a:xfrm>
        </p:spPr>
        <p:txBody>
          <a:bodyPr/>
          <a:lstStyle/>
          <a:p>
            <a:pPr>
              <a:spcBef>
                <a:spcPts val="1176"/>
              </a:spcBef>
            </a:pPr>
            <a:r>
              <a:rPr lang="en-US" sz="3137" dirty="0"/>
              <a:t>Asynchronous, event-driven, </a:t>
            </a:r>
            <a:r>
              <a:rPr lang="en-US" sz="3137" dirty="0" err="1"/>
              <a:t>serverless</a:t>
            </a:r>
            <a:r>
              <a:rPr lang="en-US" sz="3137" dirty="0"/>
              <a:t> experience</a:t>
            </a:r>
          </a:p>
          <a:p>
            <a:pPr>
              <a:spcBef>
                <a:spcPts val="1176"/>
              </a:spcBef>
            </a:pPr>
            <a:r>
              <a:rPr lang="en-US" sz="3137" dirty="0"/>
              <a:t>Respond to events occurring in </a:t>
            </a:r>
            <a:br>
              <a:rPr lang="en-US" sz="3137" dirty="0"/>
            </a:br>
            <a:r>
              <a:rPr lang="en-US" sz="3137" dirty="0"/>
              <a:t>other Azure services, SaaS products (e.g., Office365, Salesforce), </a:t>
            </a:r>
            <a:br>
              <a:rPr lang="en-US" sz="3137" dirty="0"/>
            </a:br>
            <a:r>
              <a:rPr lang="en-US" sz="3137" dirty="0"/>
              <a:t>on-premises systems</a:t>
            </a:r>
          </a:p>
          <a:p>
            <a:pPr>
              <a:spcBef>
                <a:spcPts val="1176"/>
              </a:spcBef>
            </a:pPr>
            <a:r>
              <a:rPr lang="en-US" sz="3137" dirty="0"/>
              <a:t>Only pay while function is executing</a:t>
            </a:r>
          </a:p>
          <a:p>
            <a:pPr>
              <a:spcBef>
                <a:spcPts val="1176"/>
              </a:spcBef>
            </a:pPr>
            <a:r>
              <a:rPr lang="en-US" sz="3137" dirty="0"/>
              <a:t>Fully open source</a:t>
            </a:r>
          </a:p>
        </p:txBody>
      </p:sp>
      <p:grpSp>
        <p:nvGrpSpPr>
          <p:cNvPr id="4" name="Group 3"/>
          <p:cNvGrpSpPr/>
          <p:nvPr/>
        </p:nvGrpSpPr>
        <p:grpSpPr>
          <a:xfrm>
            <a:off x="3831678" y="1452695"/>
            <a:ext cx="4528646" cy="3130779"/>
            <a:chOff x="3908510" y="1481328"/>
            <a:chExt cx="4619455" cy="3193558"/>
          </a:xfrm>
        </p:grpSpPr>
        <p:grpSp>
          <p:nvGrpSpPr>
            <p:cNvPr id="3" name="Group 2"/>
            <p:cNvGrpSpPr/>
            <p:nvPr/>
          </p:nvGrpSpPr>
          <p:grpSpPr>
            <a:xfrm>
              <a:off x="4824911" y="2320187"/>
              <a:ext cx="2786653" cy="2354699"/>
              <a:chOff x="4824911" y="2320187"/>
              <a:chExt cx="2786653" cy="2354699"/>
            </a:xfrm>
          </p:grpSpPr>
          <p:grpSp>
            <p:nvGrpSpPr>
              <p:cNvPr id="9" name="Group 8"/>
              <p:cNvGrpSpPr/>
              <p:nvPr/>
            </p:nvGrpSpPr>
            <p:grpSpPr>
              <a:xfrm>
                <a:off x="5644683" y="2320187"/>
                <a:ext cx="1243195" cy="2354699"/>
                <a:chOff x="5644683" y="2320187"/>
                <a:chExt cx="1243195" cy="2354699"/>
              </a:xfrm>
            </p:grpSpPr>
            <p:sp>
              <p:nvSpPr>
                <p:cNvPr id="10" name="Freeform 5"/>
                <p:cNvSpPr>
                  <a:spLocks/>
                </p:cNvSpPr>
                <p:nvPr/>
              </p:nvSpPr>
              <p:spPr bwMode="auto">
                <a:xfrm>
                  <a:off x="5644683" y="2320187"/>
                  <a:ext cx="1243195" cy="2354699"/>
                </a:xfrm>
                <a:custGeom>
                  <a:avLst/>
                  <a:gdLst>
                    <a:gd name="T0" fmla="*/ 78 w 236"/>
                    <a:gd name="T1" fmla="*/ 0 h 447"/>
                    <a:gd name="T2" fmla="*/ 236 w 236"/>
                    <a:gd name="T3" fmla="*/ 0 h 447"/>
                    <a:gd name="T4" fmla="*/ 136 w 236"/>
                    <a:gd name="T5" fmla="*/ 150 h 447"/>
                    <a:gd name="T6" fmla="*/ 236 w 236"/>
                    <a:gd name="T7" fmla="*/ 150 h 447"/>
                    <a:gd name="T8" fmla="*/ 24 w 236"/>
                    <a:gd name="T9" fmla="*/ 447 h 447"/>
                    <a:gd name="T10" fmla="*/ 99 w 236"/>
                    <a:gd name="T11" fmla="*/ 222 h 447"/>
                    <a:gd name="T12" fmla="*/ 0 w 236"/>
                    <a:gd name="T13" fmla="*/ 222 h 447"/>
                    <a:gd name="T14" fmla="*/ 78 w 236"/>
                    <a:gd name="T15" fmla="*/ 0 h 447"/>
                    <a:gd name="T16" fmla="*/ 78 w 236"/>
                    <a:gd name="T17" fmla="*/ 0 h 447"/>
                    <a:gd name="T18" fmla="*/ 78 w 236"/>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6" h="447">
                      <a:moveTo>
                        <a:pt x="78" y="0"/>
                      </a:moveTo>
                      <a:lnTo>
                        <a:pt x="236" y="0"/>
                      </a:lnTo>
                      <a:lnTo>
                        <a:pt x="136" y="150"/>
                      </a:lnTo>
                      <a:lnTo>
                        <a:pt x="236" y="150"/>
                      </a:lnTo>
                      <a:lnTo>
                        <a:pt x="24" y="447"/>
                      </a:lnTo>
                      <a:lnTo>
                        <a:pt x="99" y="222"/>
                      </a:lnTo>
                      <a:lnTo>
                        <a:pt x="0" y="222"/>
                      </a:lnTo>
                      <a:lnTo>
                        <a:pt x="78" y="0"/>
                      </a:lnTo>
                      <a:lnTo>
                        <a:pt x="78" y="0"/>
                      </a:lnTo>
                      <a:lnTo>
                        <a:pt x="78"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1" name="Freeform 6"/>
                <p:cNvSpPr>
                  <a:spLocks/>
                </p:cNvSpPr>
                <p:nvPr/>
              </p:nvSpPr>
              <p:spPr bwMode="auto">
                <a:xfrm>
                  <a:off x="5644683" y="2320187"/>
                  <a:ext cx="895522" cy="2354699"/>
                </a:xfrm>
                <a:custGeom>
                  <a:avLst/>
                  <a:gdLst>
                    <a:gd name="T0" fmla="*/ 78 w 170"/>
                    <a:gd name="T1" fmla="*/ 0 h 447"/>
                    <a:gd name="T2" fmla="*/ 170 w 170"/>
                    <a:gd name="T3" fmla="*/ 0 h 447"/>
                    <a:gd name="T4" fmla="*/ 70 w 170"/>
                    <a:gd name="T5" fmla="*/ 183 h 447"/>
                    <a:gd name="T6" fmla="*/ 170 w 170"/>
                    <a:gd name="T7" fmla="*/ 183 h 447"/>
                    <a:gd name="T8" fmla="*/ 24 w 170"/>
                    <a:gd name="T9" fmla="*/ 447 h 447"/>
                    <a:gd name="T10" fmla="*/ 99 w 170"/>
                    <a:gd name="T11" fmla="*/ 222 h 447"/>
                    <a:gd name="T12" fmla="*/ 0 w 170"/>
                    <a:gd name="T13" fmla="*/ 222 h 447"/>
                    <a:gd name="T14" fmla="*/ 78 w 170"/>
                    <a:gd name="T15" fmla="*/ 0 h 447"/>
                    <a:gd name="T16" fmla="*/ 78 w 170"/>
                    <a:gd name="T17" fmla="*/ 0 h 447"/>
                    <a:gd name="T18" fmla="*/ 78 w 170"/>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447">
                      <a:moveTo>
                        <a:pt x="78" y="0"/>
                      </a:moveTo>
                      <a:lnTo>
                        <a:pt x="170" y="0"/>
                      </a:lnTo>
                      <a:lnTo>
                        <a:pt x="70" y="183"/>
                      </a:lnTo>
                      <a:lnTo>
                        <a:pt x="170" y="183"/>
                      </a:lnTo>
                      <a:lnTo>
                        <a:pt x="24" y="447"/>
                      </a:lnTo>
                      <a:lnTo>
                        <a:pt x="99" y="222"/>
                      </a:lnTo>
                      <a:lnTo>
                        <a:pt x="0" y="222"/>
                      </a:lnTo>
                      <a:lnTo>
                        <a:pt x="78" y="0"/>
                      </a:lnTo>
                      <a:lnTo>
                        <a:pt x="78" y="0"/>
                      </a:lnTo>
                      <a:lnTo>
                        <a:pt x="78" y="0"/>
                      </a:ln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grpSp>
            <p:nvGrpSpPr>
              <p:cNvPr id="14" name="Group 13"/>
              <p:cNvGrpSpPr/>
              <p:nvPr/>
            </p:nvGrpSpPr>
            <p:grpSpPr>
              <a:xfrm>
                <a:off x="4824911" y="2657050"/>
                <a:ext cx="2786653" cy="1580335"/>
                <a:chOff x="4824911" y="2657050"/>
                <a:chExt cx="2786653" cy="1580335"/>
              </a:xfrm>
              <a:solidFill>
                <a:schemeClr val="bg2">
                  <a:lumMod val="50000"/>
                </a:schemeClr>
              </a:solidFill>
            </p:grpSpPr>
            <p:sp>
              <p:nvSpPr>
                <p:cNvPr id="15" name="Freeform 7"/>
                <p:cNvSpPr>
                  <a:spLocks/>
                </p:cNvSpPr>
                <p:nvPr/>
              </p:nvSpPr>
              <p:spPr bwMode="auto">
                <a:xfrm>
                  <a:off x="4824911" y="2657050"/>
                  <a:ext cx="874451" cy="1580335"/>
                </a:xfrm>
                <a:custGeom>
                  <a:avLst/>
                  <a:gdLst>
                    <a:gd name="T0" fmla="*/ 15 w 80"/>
                    <a:gd name="T1" fmla="*/ 72 h 144"/>
                    <a:gd name="T2" fmla="*/ 78 w 80"/>
                    <a:gd name="T3" fmla="*/ 10 h 144"/>
                    <a:gd name="T4" fmla="*/ 78 w 80"/>
                    <a:gd name="T5" fmla="*/ 5 h 144"/>
                    <a:gd name="T6" fmla="*/ 75 w 80"/>
                    <a:gd name="T7" fmla="*/ 1 h 144"/>
                    <a:gd name="T8" fmla="*/ 70 w 80"/>
                    <a:gd name="T9" fmla="*/ 1 h 144"/>
                    <a:gd name="T10" fmla="*/ 1 w 80"/>
                    <a:gd name="T11" fmla="*/ 69 h 144"/>
                    <a:gd name="T12" fmla="*/ 0 w 80"/>
                    <a:gd name="T13" fmla="*/ 72 h 144"/>
                    <a:gd name="T14" fmla="*/ 1 w 80"/>
                    <a:gd name="T15" fmla="*/ 74 h 144"/>
                    <a:gd name="T16" fmla="*/ 70 w 80"/>
                    <a:gd name="T17" fmla="*/ 142 h 144"/>
                    <a:gd name="T18" fmla="*/ 75 w 80"/>
                    <a:gd name="T19" fmla="*/ 142 h 144"/>
                    <a:gd name="T20" fmla="*/ 78 w 80"/>
                    <a:gd name="T21" fmla="*/ 139 h 144"/>
                    <a:gd name="T22" fmla="*/ 78 w 80"/>
                    <a:gd name="T23" fmla="*/ 134 h 144"/>
                    <a:gd name="T24" fmla="*/ 15 w 80"/>
                    <a:gd name="T25" fmla="*/ 72 h 144"/>
                    <a:gd name="T26" fmla="*/ 15 w 80"/>
                    <a:gd name="T27"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144">
                      <a:moveTo>
                        <a:pt x="15" y="72"/>
                      </a:moveTo>
                      <a:cubicBezTo>
                        <a:pt x="78" y="10"/>
                        <a:pt x="78" y="10"/>
                        <a:pt x="78" y="10"/>
                      </a:cubicBezTo>
                      <a:cubicBezTo>
                        <a:pt x="80" y="8"/>
                        <a:pt x="80" y="6"/>
                        <a:pt x="78" y="5"/>
                      </a:cubicBezTo>
                      <a:cubicBezTo>
                        <a:pt x="75" y="1"/>
                        <a:pt x="75" y="1"/>
                        <a:pt x="75" y="1"/>
                      </a:cubicBezTo>
                      <a:cubicBezTo>
                        <a:pt x="73" y="0"/>
                        <a:pt x="71" y="0"/>
                        <a:pt x="70" y="1"/>
                      </a:cubicBezTo>
                      <a:cubicBezTo>
                        <a:pt x="1" y="69"/>
                        <a:pt x="1" y="69"/>
                        <a:pt x="1" y="69"/>
                      </a:cubicBezTo>
                      <a:cubicBezTo>
                        <a:pt x="0" y="70"/>
                        <a:pt x="0" y="71"/>
                        <a:pt x="0" y="72"/>
                      </a:cubicBezTo>
                      <a:cubicBezTo>
                        <a:pt x="0" y="73"/>
                        <a:pt x="0" y="74"/>
                        <a:pt x="1" y="74"/>
                      </a:cubicBezTo>
                      <a:cubicBezTo>
                        <a:pt x="70" y="142"/>
                        <a:pt x="70" y="142"/>
                        <a:pt x="70" y="142"/>
                      </a:cubicBezTo>
                      <a:cubicBezTo>
                        <a:pt x="71" y="144"/>
                        <a:pt x="73" y="144"/>
                        <a:pt x="75" y="142"/>
                      </a:cubicBezTo>
                      <a:cubicBezTo>
                        <a:pt x="78" y="139"/>
                        <a:pt x="78" y="139"/>
                        <a:pt x="78" y="139"/>
                      </a:cubicBezTo>
                      <a:cubicBezTo>
                        <a:pt x="80" y="137"/>
                        <a:pt x="80" y="135"/>
                        <a:pt x="78" y="134"/>
                      </a:cubicBezTo>
                      <a:cubicBezTo>
                        <a:pt x="15" y="72"/>
                        <a:pt x="15" y="72"/>
                        <a:pt x="15" y="72"/>
                      </a:cubicBezTo>
                      <a:cubicBezTo>
                        <a:pt x="15" y="72"/>
                        <a:pt x="15" y="72"/>
                        <a:pt x="15"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6" name="Freeform 8"/>
                <p:cNvSpPr>
                  <a:spLocks/>
                </p:cNvSpPr>
                <p:nvPr/>
              </p:nvSpPr>
              <p:spPr bwMode="auto">
                <a:xfrm>
                  <a:off x="6768720" y="2657050"/>
                  <a:ext cx="842844" cy="1580335"/>
                </a:xfrm>
                <a:custGeom>
                  <a:avLst/>
                  <a:gdLst>
                    <a:gd name="T0" fmla="*/ 62 w 77"/>
                    <a:gd name="T1" fmla="*/ 72 h 144"/>
                    <a:gd name="T2" fmla="*/ 2 w 77"/>
                    <a:gd name="T3" fmla="*/ 10 h 144"/>
                    <a:gd name="T4" fmla="*/ 2 w 77"/>
                    <a:gd name="T5" fmla="*/ 5 h 144"/>
                    <a:gd name="T6" fmla="*/ 5 w 77"/>
                    <a:gd name="T7" fmla="*/ 1 h 144"/>
                    <a:gd name="T8" fmla="*/ 10 w 77"/>
                    <a:gd name="T9" fmla="*/ 1 h 144"/>
                    <a:gd name="T10" fmla="*/ 75 w 77"/>
                    <a:gd name="T11" fmla="*/ 69 h 144"/>
                    <a:gd name="T12" fmla="*/ 77 w 77"/>
                    <a:gd name="T13" fmla="*/ 72 h 144"/>
                    <a:gd name="T14" fmla="*/ 75 w 77"/>
                    <a:gd name="T15" fmla="*/ 74 h 144"/>
                    <a:gd name="T16" fmla="*/ 10 w 77"/>
                    <a:gd name="T17" fmla="*/ 142 h 144"/>
                    <a:gd name="T18" fmla="*/ 5 w 77"/>
                    <a:gd name="T19" fmla="*/ 142 h 144"/>
                    <a:gd name="T20" fmla="*/ 2 w 77"/>
                    <a:gd name="T21" fmla="*/ 139 h 144"/>
                    <a:gd name="T22" fmla="*/ 2 w 77"/>
                    <a:gd name="T23" fmla="*/ 134 h 144"/>
                    <a:gd name="T24" fmla="*/ 62 w 77"/>
                    <a:gd name="T25" fmla="*/ 72 h 144"/>
                    <a:gd name="T26" fmla="*/ 62 w 77"/>
                    <a:gd name="T27"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 h="144">
                      <a:moveTo>
                        <a:pt x="62" y="72"/>
                      </a:moveTo>
                      <a:cubicBezTo>
                        <a:pt x="2" y="10"/>
                        <a:pt x="2" y="10"/>
                        <a:pt x="2" y="10"/>
                      </a:cubicBezTo>
                      <a:cubicBezTo>
                        <a:pt x="0" y="8"/>
                        <a:pt x="0" y="6"/>
                        <a:pt x="2" y="5"/>
                      </a:cubicBezTo>
                      <a:cubicBezTo>
                        <a:pt x="5" y="1"/>
                        <a:pt x="5" y="1"/>
                        <a:pt x="5" y="1"/>
                      </a:cubicBezTo>
                      <a:cubicBezTo>
                        <a:pt x="7" y="0"/>
                        <a:pt x="9" y="0"/>
                        <a:pt x="10" y="1"/>
                      </a:cubicBezTo>
                      <a:cubicBezTo>
                        <a:pt x="75" y="69"/>
                        <a:pt x="75" y="69"/>
                        <a:pt x="75" y="69"/>
                      </a:cubicBezTo>
                      <a:cubicBezTo>
                        <a:pt x="76" y="70"/>
                        <a:pt x="77" y="71"/>
                        <a:pt x="77" y="72"/>
                      </a:cubicBezTo>
                      <a:cubicBezTo>
                        <a:pt x="77" y="73"/>
                        <a:pt x="76" y="74"/>
                        <a:pt x="75" y="74"/>
                      </a:cubicBezTo>
                      <a:cubicBezTo>
                        <a:pt x="10" y="142"/>
                        <a:pt x="10" y="142"/>
                        <a:pt x="10" y="142"/>
                      </a:cubicBezTo>
                      <a:cubicBezTo>
                        <a:pt x="9" y="144"/>
                        <a:pt x="7" y="144"/>
                        <a:pt x="5" y="142"/>
                      </a:cubicBezTo>
                      <a:cubicBezTo>
                        <a:pt x="2" y="139"/>
                        <a:pt x="2" y="139"/>
                        <a:pt x="2" y="139"/>
                      </a:cubicBezTo>
                      <a:cubicBezTo>
                        <a:pt x="0" y="137"/>
                        <a:pt x="0" y="135"/>
                        <a:pt x="2" y="134"/>
                      </a:cubicBezTo>
                      <a:cubicBezTo>
                        <a:pt x="62" y="72"/>
                        <a:pt x="62" y="72"/>
                        <a:pt x="62" y="72"/>
                      </a:cubicBezTo>
                      <a:cubicBezTo>
                        <a:pt x="62" y="72"/>
                        <a:pt x="62" y="72"/>
                        <a:pt x="6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grpSp>
        <p:sp>
          <p:nvSpPr>
            <p:cNvPr id="18" name="TextBox 17"/>
            <p:cNvSpPr txBox="1"/>
            <p:nvPr/>
          </p:nvSpPr>
          <p:spPr>
            <a:xfrm>
              <a:off x="3908510" y="1481328"/>
              <a:ext cx="4619455" cy="633747"/>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2353"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AZURE FUNCTIONS</a:t>
              </a:r>
            </a:p>
          </p:txBody>
        </p:sp>
      </p:grpSp>
    </p:spTree>
    <p:extLst>
      <p:ext uri="{BB962C8B-B14F-4D97-AF65-F5344CB8AC3E}">
        <p14:creationId xmlns:p14="http://schemas.microsoft.com/office/powerpoint/2010/main" val="1294598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decel="100000" fill="hold" nodeType="withEffect">
                                  <p:stCondLst>
                                    <p:cond delay="0"/>
                                  </p:stCondLst>
                                  <p:childTnLst>
                                    <p:animMotion origin="layout" path="M 0 -1.18475E-6 L 0.30266 -1.18475E-6 " pathEditMode="relative" rAng="0" ptsTypes="AA">
                                      <p:cBhvr>
                                        <p:cTn id="6" dur="750" fill="hold"/>
                                        <p:tgtEl>
                                          <p:spTgt spid="4"/>
                                        </p:tgtEl>
                                        <p:attrNameLst>
                                          <p:attrName>ppt_x</p:attrName>
                                          <p:attrName>ppt_y</p:attrName>
                                        </p:attrNameLst>
                                      </p:cBhvr>
                                      <p:rCtr x="15126" y="0"/>
                                    </p:animMotion>
                                  </p:childTnLst>
                                </p:cTn>
                              </p:par>
                              <p:par>
                                <p:cTn id="7" presetID="2" presetClass="entr" presetSubtype="8" decel="10000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anim calcmode="lin" valueType="num">
                                      <p:cBhvr additive="base">
                                        <p:cTn id="9" dur="750" fill="hold"/>
                                        <p:tgtEl>
                                          <p:spTgt spid="29"/>
                                        </p:tgtEl>
                                        <p:attrNameLst>
                                          <p:attrName>ppt_x</p:attrName>
                                        </p:attrNameLst>
                                      </p:cBhvr>
                                      <p:tavLst>
                                        <p:tav tm="0">
                                          <p:val>
                                            <p:strVal val="0-#ppt_w/2"/>
                                          </p:val>
                                        </p:tav>
                                        <p:tav tm="100000">
                                          <p:val>
                                            <p:strVal val="#ppt_x"/>
                                          </p:val>
                                        </p:tav>
                                      </p:tavLst>
                                    </p:anim>
                                    <p:anim calcmode="lin" valueType="num">
                                      <p:cBhvr additive="base">
                                        <p:cTn id="10" dur="750" fill="hold"/>
                                        <p:tgtEl>
                                          <p:spTgt spid="29"/>
                                        </p:tgtEl>
                                        <p:attrNameLst>
                                          <p:attrName>ppt_y</p:attrName>
                                        </p:attrNameLst>
                                      </p:cBhvr>
                                      <p:tavLst>
                                        <p:tav tm="0">
                                          <p:val>
                                            <p:strVal val="#ppt_y"/>
                                          </p:val>
                                        </p:tav>
                                        <p:tav tm="100000">
                                          <p:val>
                                            <p:strVal val="#ppt_y"/>
                                          </p:val>
                                        </p:tav>
                                      </p:tavLst>
                                    </p:anim>
                                  </p:childTnLst>
                                </p:cTn>
                              </p:par>
                              <p:par>
                                <p:cTn id="11" presetID="10" presetClass="entr" presetSubtype="0" fill="hold" grpId="0"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750"/>
                                        <p:tgtEl>
                                          <p:spTgt spid="7"/>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7" grpId="0"/>
      <p:bldP spid="3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715629" y="1885157"/>
            <a:ext cx="3108854" cy="3087688"/>
            <a:chOff x="9258754" y="2377440"/>
            <a:chExt cx="3730625" cy="3705225"/>
          </a:xfrm>
        </p:grpSpPr>
        <p:sp>
          <p:nvSpPr>
            <p:cNvPr id="11" name="Oval 10"/>
            <p:cNvSpPr/>
            <p:nvPr/>
          </p:nvSpPr>
          <p:spPr>
            <a:xfrm rot="18900000">
              <a:off x="9395235" y="2504978"/>
              <a:ext cx="3425372" cy="34253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73"/>
              <a:endParaRPr lang="en-US" sz="2167" dirty="0">
                <a:solidFill>
                  <a:srgbClr val="FFFFFF"/>
                </a:solidFill>
                <a:latin typeface="Segoe UI"/>
              </a:endParaRPr>
            </a:p>
          </p:txBody>
        </p:sp>
        <p:grpSp>
          <p:nvGrpSpPr>
            <p:cNvPr id="31" name="Group 30"/>
            <p:cNvGrpSpPr/>
            <p:nvPr/>
          </p:nvGrpSpPr>
          <p:grpSpPr>
            <a:xfrm>
              <a:off x="9258754" y="2377440"/>
              <a:ext cx="3730625" cy="3705225"/>
              <a:chOff x="9258754" y="2377440"/>
              <a:chExt cx="3730625" cy="3705225"/>
            </a:xfrm>
          </p:grpSpPr>
          <p:sp>
            <p:nvSpPr>
              <p:cNvPr id="30" name="Freeform 29"/>
              <p:cNvSpPr/>
              <p:nvPr/>
            </p:nvSpPr>
            <p:spPr>
              <a:xfrm>
                <a:off x="9366352" y="4176642"/>
                <a:ext cx="3493863" cy="1802128"/>
              </a:xfrm>
              <a:custGeom>
                <a:avLst/>
                <a:gdLst>
                  <a:gd name="connsiteX0" fmla="*/ 221811 w 3762180"/>
                  <a:gd name="connsiteY0" fmla="*/ 25926 h 1784387"/>
                  <a:gd name="connsiteX1" fmla="*/ 3410488 w 3762180"/>
                  <a:gd name="connsiteY1" fmla="*/ 25926 h 1784387"/>
                  <a:gd name="connsiteX2" fmla="*/ 3644950 w 3762180"/>
                  <a:gd name="connsiteY2" fmla="*/ 37649 h 1784387"/>
                  <a:gd name="connsiteX3" fmla="*/ 3738734 w 3762180"/>
                  <a:gd name="connsiteY3" fmla="*/ 84541 h 1784387"/>
                  <a:gd name="connsiteX4" fmla="*/ 3762180 w 3762180"/>
                  <a:gd name="connsiteY4" fmla="*/ 154880 h 1784387"/>
                  <a:gd name="connsiteX5" fmla="*/ 3750457 w 3762180"/>
                  <a:gd name="connsiteY5" fmla="*/ 377618 h 1784387"/>
                  <a:gd name="connsiteX6" fmla="*/ 3680119 w 3762180"/>
                  <a:gd name="connsiteY6" fmla="*/ 518295 h 1784387"/>
                  <a:gd name="connsiteX7" fmla="*/ 3644950 w 3762180"/>
                  <a:gd name="connsiteY7" fmla="*/ 600356 h 1784387"/>
                  <a:gd name="connsiteX8" fmla="*/ 3621503 w 3762180"/>
                  <a:gd name="connsiteY8" fmla="*/ 623803 h 1784387"/>
                  <a:gd name="connsiteX9" fmla="*/ 3609780 w 3762180"/>
                  <a:gd name="connsiteY9" fmla="*/ 670695 h 1784387"/>
                  <a:gd name="connsiteX10" fmla="*/ 3598057 w 3762180"/>
                  <a:gd name="connsiteY10" fmla="*/ 705864 h 1784387"/>
                  <a:gd name="connsiteX11" fmla="*/ 3586334 w 3762180"/>
                  <a:gd name="connsiteY11" fmla="*/ 776203 h 1784387"/>
                  <a:gd name="connsiteX12" fmla="*/ 3562888 w 3762180"/>
                  <a:gd name="connsiteY12" fmla="*/ 869987 h 1784387"/>
                  <a:gd name="connsiteX13" fmla="*/ 3515996 w 3762180"/>
                  <a:gd name="connsiteY13" fmla="*/ 940326 h 1784387"/>
                  <a:gd name="connsiteX14" fmla="*/ 3504273 w 3762180"/>
                  <a:gd name="connsiteY14" fmla="*/ 975495 h 1784387"/>
                  <a:gd name="connsiteX15" fmla="*/ 3457380 w 3762180"/>
                  <a:gd name="connsiteY15" fmla="*/ 1045833 h 1784387"/>
                  <a:gd name="connsiteX16" fmla="*/ 3422211 w 3762180"/>
                  <a:gd name="connsiteY16" fmla="*/ 1116172 h 1784387"/>
                  <a:gd name="connsiteX17" fmla="*/ 3387042 w 3762180"/>
                  <a:gd name="connsiteY17" fmla="*/ 1186510 h 1784387"/>
                  <a:gd name="connsiteX18" fmla="*/ 3340150 w 3762180"/>
                  <a:gd name="connsiteY18" fmla="*/ 1245126 h 1784387"/>
                  <a:gd name="connsiteX19" fmla="*/ 3258088 w 3762180"/>
                  <a:gd name="connsiteY19" fmla="*/ 1338910 h 1784387"/>
                  <a:gd name="connsiteX20" fmla="*/ 3199473 w 3762180"/>
                  <a:gd name="connsiteY20" fmla="*/ 1385803 h 1784387"/>
                  <a:gd name="connsiteX21" fmla="*/ 3164303 w 3762180"/>
                  <a:gd name="connsiteY21" fmla="*/ 1420972 h 1784387"/>
                  <a:gd name="connsiteX22" fmla="*/ 3129134 w 3762180"/>
                  <a:gd name="connsiteY22" fmla="*/ 1432695 h 1784387"/>
                  <a:gd name="connsiteX23" fmla="*/ 3093965 w 3762180"/>
                  <a:gd name="connsiteY23" fmla="*/ 1456141 h 1784387"/>
                  <a:gd name="connsiteX24" fmla="*/ 3058796 w 3762180"/>
                  <a:gd name="connsiteY24" fmla="*/ 1467864 h 1784387"/>
                  <a:gd name="connsiteX25" fmla="*/ 3023627 w 3762180"/>
                  <a:gd name="connsiteY25" fmla="*/ 1491310 h 1784387"/>
                  <a:gd name="connsiteX26" fmla="*/ 2953288 w 3762180"/>
                  <a:gd name="connsiteY26" fmla="*/ 1514756 h 1784387"/>
                  <a:gd name="connsiteX27" fmla="*/ 2894673 w 3762180"/>
                  <a:gd name="connsiteY27" fmla="*/ 1561649 h 1784387"/>
                  <a:gd name="connsiteX28" fmla="*/ 2859503 w 3762180"/>
                  <a:gd name="connsiteY28" fmla="*/ 1573372 h 1784387"/>
                  <a:gd name="connsiteX29" fmla="*/ 2789165 w 3762180"/>
                  <a:gd name="connsiteY29" fmla="*/ 1620264 h 1784387"/>
                  <a:gd name="connsiteX30" fmla="*/ 2707103 w 3762180"/>
                  <a:gd name="connsiteY30" fmla="*/ 1667156 h 1784387"/>
                  <a:gd name="connsiteX31" fmla="*/ 2589873 w 3762180"/>
                  <a:gd name="connsiteY31" fmla="*/ 1702326 h 1784387"/>
                  <a:gd name="connsiteX32" fmla="*/ 2554703 w 3762180"/>
                  <a:gd name="connsiteY32" fmla="*/ 1714049 h 1784387"/>
                  <a:gd name="connsiteX33" fmla="*/ 2472642 w 3762180"/>
                  <a:gd name="connsiteY33" fmla="*/ 1725772 h 1784387"/>
                  <a:gd name="connsiteX34" fmla="*/ 2273350 w 3762180"/>
                  <a:gd name="connsiteY34" fmla="*/ 1749218 h 1784387"/>
                  <a:gd name="connsiteX35" fmla="*/ 1909934 w 3762180"/>
                  <a:gd name="connsiteY35" fmla="*/ 1784387 h 1784387"/>
                  <a:gd name="connsiteX36" fmla="*/ 1558242 w 3762180"/>
                  <a:gd name="connsiteY36" fmla="*/ 1772664 h 1784387"/>
                  <a:gd name="connsiteX37" fmla="*/ 1452734 w 3762180"/>
                  <a:gd name="connsiteY37" fmla="*/ 1725772 h 1784387"/>
                  <a:gd name="connsiteX38" fmla="*/ 1347227 w 3762180"/>
                  <a:gd name="connsiteY38" fmla="*/ 1678880 h 1784387"/>
                  <a:gd name="connsiteX39" fmla="*/ 1312057 w 3762180"/>
                  <a:gd name="connsiteY39" fmla="*/ 1643710 h 1784387"/>
                  <a:gd name="connsiteX40" fmla="*/ 1229996 w 3762180"/>
                  <a:gd name="connsiteY40" fmla="*/ 1596818 h 1784387"/>
                  <a:gd name="connsiteX41" fmla="*/ 1159657 w 3762180"/>
                  <a:gd name="connsiteY41" fmla="*/ 1549926 h 1784387"/>
                  <a:gd name="connsiteX42" fmla="*/ 1101042 w 3762180"/>
                  <a:gd name="connsiteY42" fmla="*/ 1503033 h 1784387"/>
                  <a:gd name="connsiteX43" fmla="*/ 1065873 w 3762180"/>
                  <a:gd name="connsiteY43" fmla="*/ 1479587 h 1784387"/>
                  <a:gd name="connsiteX44" fmla="*/ 1018980 w 3762180"/>
                  <a:gd name="connsiteY44" fmla="*/ 1444418 h 1784387"/>
                  <a:gd name="connsiteX45" fmla="*/ 948642 w 3762180"/>
                  <a:gd name="connsiteY45" fmla="*/ 1409249 h 1784387"/>
                  <a:gd name="connsiteX46" fmla="*/ 890027 w 3762180"/>
                  <a:gd name="connsiteY46" fmla="*/ 1350633 h 1784387"/>
                  <a:gd name="connsiteX47" fmla="*/ 866580 w 3762180"/>
                  <a:gd name="connsiteY47" fmla="*/ 1327187 h 1784387"/>
                  <a:gd name="connsiteX48" fmla="*/ 807965 w 3762180"/>
                  <a:gd name="connsiteY48" fmla="*/ 1268572 h 1784387"/>
                  <a:gd name="connsiteX49" fmla="*/ 761073 w 3762180"/>
                  <a:gd name="connsiteY49" fmla="*/ 1209956 h 1784387"/>
                  <a:gd name="connsiteX50" fmla="*/ 725903 w 3762180"/>
                  <a:gd name="connsiteY50" fmla="*/ 1186510 h 1784387"/>
                  <a:gd name="connsiteX51" fmla="*/ 702457 w 3762180"/>
                  <a:gd name="connsiteY51" fmla="*/ 1151341 h 1784387"/>
                  <a:gd name="connsiteX52" fmla="*/ 632119 w 3762180"/>
                  <a:gd name="connsiteY52" fmla="*/ 1104449 h 1784387"/>
                  <a:gd name="connsiteX53" fmla="*/ 596950 w 3762180"/>
                  <a:gd name="connsiteY53" fmla="*/ 1081003 h 1784387"/>
                  <a:gd name="connsiteX54" fmla="*/ 538334 w 3762180"/>
                  <a:gd name="connsiteY54" fmla="*/ 1022387 h 1784387"/>
                  <a:gd name="connsiteX55" fmla="*/ 479719 w 3762180"/>
                  <a:gd name="connsiteY55" fmla="*/ 940326 h 1784387"/>
                  <a:gd name="connsiteX56" fmla="*/ 456273 w 3762180"/>
                  <a:gd name="connsiteY56" fmla="*/ 834818 h 1784387"/>
                  <a:gd name="connsiteX57" fmla="*/ 432827 w 3762180"/>
                  <a:gd name="connsiteY57" fmla="*/ 799649 h 1784387"/>
                  <a:gd name="connsiteX58" fmla="*/ 421103 w 3762180"/>
                  <a:gd name="connsiteY58" fmla="*/ 764480 h 1784387"/>
                  <a:gd name="connsiteX59" fmla="*/ 409380 w 3762180"/>
                  <a:gd name="connsiteY59" fmla="*/ 682418 h 1784387"/>
                  <a:gd name="connsiteX60" fmla="*/ 397657 w 3762180"/>
                  <a:gd name="connsiteY60" fmla="*/ 576910 h 1784387"/>
                  <a:gd name="connsiteX61" fmla="*/ 374211 w 3762180"/>
                  <a:gd name="connsiteY61" fmla="*/ 506572 h 1784387"/>
                  <a:gd name="connsiteX62" fmla="*/ 362488 w 3762180"/>
                  <a:gd name="connsiteY62" fmla="*/ 471403 h 1784387"/>
                  <a:gd name="connsiteX63" fmla="*/ 350765 w 3762180"/>
                  <a:gd name="connsiteY63" fmla="*/ 436233 h 1784387"/>
                  <a:gd name="connsiteX64" fmla="*/ 327319 w 3762180"/>
                  <a:gd name="connsiteY64" fmla="*/ 389341 h 1784387"/>
                  <a:gd name="connsiteX65" fmla="*/ 303873 w 3762180"/>
                  <a:gd name="connsiteY65" fmla="*/ 354172 h 1784387"/>
                  <a:gd name="connsiteX66" fmla="*/ 280427 w 3762180"/>
                  <a:gd name="connsiteY66" fmla="*/ 283833 h 1784387"/>
                  <a:gd name="connsiteX67" fmla="*/ 268703 w 3762180"/>
                  <a:gd name="connsiteY67" fmla="*/ 236941 h 1784387"/>
                  <a:gd name="connsiteX68" fmla="*/ 221811 w 3762180"/>
                  <a:gd name="connsiteY68" fmla="*/ 25926 h 1784387"/>
                  <a:gd name="connsiteX0" fmla="*/ 244910 w 3696379"/>
                  <a:gd name="connsiteY0" fmla="*/ 10360 h 1806921"/>
                  <a:gd name="connsiteX1" fmla="*/ 3344687 w 3696379"/>
                  <a:gd name="connsiteY1" fmla="*/ 48460 h 1806921"/>
                  <a:gd name="connsiteX2" fmla="*/ 3579149 w 3696379"/>
                  <a:gd name="connsiteY2" fmla="*/ 60183 h 1806921"/>
                  <a:gd name="connsiteX3" fmla="*/ 3672933 w 3696379"/>
                  <a:gd name="connsiteY3" fmla="*/ 107075 h 1806921"/>
                  <a:gd name="connsiteX4" fmla="*/ 3696379 w 3696379"/>
                  <a:gd name="connsiteY4" fmla="*/ 177414 h 1806921"/>
                  <a:gd name="connsiteX5" fmla="*/ 3684656 w 3696379"/>
                  <a:gd name="connsiteY5" fmla="*/ 400152 h 1806921"/>
                  <a:gd name="connsiteX6" fmla="*/ 3614318 w 3696379"/>
                  <a:gd name="connsiteY6" fmla="*/ 540829 h 1806921"/>
                  <a:gd name="connsiteX7" fmla="*/ 3579149 w 3696379"/>
                  <a:gd name="connsiteY7" fmla="*/ 622890 h 1806921"/>
                  <a:gd name="connsiteX8" fmla="*/ 3555702 w 3696379"/>
                  <a:gd name="connsiteY8" fmla="*/ 646337 h 1806921"/>
                  <a:gd name="connsiteX9" fmla="*/ 3543979 w 3696379"/>
                  <a:gd name="connsiteY9" fmla="*/ 693229 h 1806921"/>
                  <a:gd name="connsiteX10" fmla="*/ 3532256 w 3696379"/>
                  <a:gd name="connsiteY10" fmla="*/ 728398 h 1806921"/>
                  <a:gd name="connsiteX11" fmla="*/ 3520533 w 3696379"/>
                  <a:gd name="connsiteY11" fmla="*/ 798737 h 1806921"/>
                  <a:gd name="connsiteX12" fmla="*/ 3497087 w 3696379"/>
                  <a:gd name="connsiteY12" fmla="*/ 892521 h 1806921"/>
                  <a:gd name="connsiteX13" fmla="*/ 3450195 w 3696379"/>
                  <a:gd name="connsiteY13" fmla="*/ 962860 h 1806921"/>
                  <a:gd name="connsiteX14" fmla="*/ 3438472 w 3696379"/>
                  <a:gd name="connsiteY14" fmla="*/ 998029 h 1806921"/>
                  <a:gd name="connsiteX15" fmla="*/ 3391579 w 3696379"/>
                  <a:gd name="connsiteY15" fmla="*/ 1068367 h 1806921"/>
                  <a:gd name="connsiteX16" fmla="*/ 3356410 w 3696379"/>
                  <a:gd name="connsiteY16" fmla="*/ 1138706 h 1806921"/>
                  <a:gd name="connsiteX17" fmla="*/ 3321241 w 3696379"/>
                  <a:gd name="connsiteY17" fmla="*/ 1209044 h 1806921"/>
                  <a:gd name="connsiteX18" fmla="*/ 3274349 w 3696379"/>
                  <a:gd name="connsiteY18" fmla="*/ 1267660 h 1806921"/>
                  <a:gd name="connsiteX19" fmla="*/ 3192287 w 3696379"/>
                  <a:gd name="connsiteY19" fmla="*/ 1361444 h 1806921"/>
                  <a:gd name="connsiteX20" fmla="*/ 3133672 w 3696379"/>
                  <a:gd name="connsiteY20" fmla="*/ 1408337 h 1806921"/>
                  <a:gd name="connsiteX21" fmla="*/ 3098502 w 3696379"/>
                  <a:gd name="connsiteY21" fmla="*/ 1443506 h 1806921"/>
                  <a:gd name="connsiteX22" fmla="*/ 3063333 w 3696379"/>
                  <a:gd name="connsiteY22" fmla="*/ 1455229 h 1806921"/>
                  <a:gd name="connsiteX23" fmla="*/ 3028164 w 3696379"/>
                  <a:gd name="connsiteY23" fmla="*/ 1478675 h 1806921"/>
                  <a:gd name="connsiteX24" fmla="*/ 2992995 w 3696379"/>
                  <a:gd name="connsiteY24" fmla="*/ 1490398 h 1806921"/>
                  <a:gd name="connsiteX25" fmla="*/ 2957826 w 3696379"/>
                  <a:gd name="connsiteY25" fmla="*/ 1513844 h 1806921"/>
                  <a:gd name="connsiteX26" fmla="*/ 2887487 w 3696379"/>
                  <a:gd name="connsiteY26" fmla="*/ 1537290 h 1806921"/>
                  <a:gd name="connsiteX27" fmla="*/ 2828872 w 3696379"/>
                  <a:gd name="connsiteY27" fmla="*/ 1584183 h 1806921"/>
                  <a:gd name="connsiteX28" fmla="*/ 2793702 w 3696379"/>
                  <a:gd name="connsiteY28" fmla="*/ 1595906 h 1806921"/>
                  <a:gd name="connsiteX29" fmla="*/ 2723364 w 3696379"/>
                  <a:gd name="connsiteY29" fmla="*/ 1642798 h 1806921"/>
                  <a:gd name="connsiteX30" fmla="*/ 2641302 w 3696379"/>
                  <a:gd name="connsiteY30" fmla="*/ 1689690 h 1806921"/>
                  <a:gd name="connsiteX31" fmla="*/ 2524072 w 3696379"/>
                  <a:gd name="connsiteY31" fmla="*/ 1724860 h 1806921"/>
                  <a:gd name="connsiteX32" fmla="*/ 2488902 w 3696379"/>
                  <a:gd name="connsiteY32" fmla="*/ 1736583 h 1806921"/>
                  <a:gd name="connsiteX33" fmla="*/ 2406841 w 3696379"/>
                  <a:gd name="connsiteY33" fmla="*/ 1748306 h 1806921"/>
                  <a:gd name="connsiteX34" fmla="*/ 2207549 w 3696379"/>
                  <a:gd name="connsiteY34" fmla="*/ 1771752 h 1806921"/>
                  <a:gd name="connsiteX35" fmla="*/ 1844133 w 3696379"/>
                  <a:gd name="connsiteY35" fmla="*/ 1806921 h 1806921"/>
                  <a:gd name="connsiteX36" fmla="*/ 1492441 w 3696379"/>
                  <a:gd name="connsiteY36" fmla="*/ 1795198 h 1806921"/>
                  <a:gd name="connsiteX37" fmla="*/ 1386933 w 3696379"/>
                  <a:gd name="connsiteY37" fmla="*/ 1748306 h 1806921"/>
                  <a:gd name="connsiteX38" fmla="*/ 1281426 w 3696379"/>
                  <a:gd name="connsiteY38" fmla="*/ 1701414 h 1806921"/>
                  <a:gd name="connsiteX39" fmla="*/ 1246256 w 3696379"/>
                  <a:gd name="connsiteY39" fmla="*/ 1666244 h 1806921"/>
                  <a:gd name="connsiteX40" fmla="*/ 1164195 w 3696379"/>
                  <a:gd name="connsiteY40" fmla="*/ 1619352 h 1806921"/>
                  <a:gd name="connsiteX41" fmla="*/ 1093856 w 3696379"/>
                  <a:gd name="connsiteY41" fmla="*/ 1572460 h 1806921"/>
                  <a:gd name="connsiteX42" fmla="*/ 1035241 w 3696379"/>
                  <a:gd name="connsiteY42" fmla="*/ 1525567 h 1806921"/>
                  <a:gd name="connsiteX43" fmla="*/ 1000072 w 3696379"/>
                  <a:gd name="connsiteY43" fmla="*/ 1502121 h 1806921"/>
                  <a:gd name="connsiteX44" fmla="*/ 953179 w 3696379"/>
                  <a:gd name="connsiteY44" fmla="*/ 1466952 h 1806921"/>
                  <a:gd name="connsiteX45" fmla="*/ 882841 w 3696379"/>
                  <a:gd name="connsiteY45" fmla="*/ 1431783 h 1806921"/>
                  <a:gd name="connsiteX46" fmla="*/ 824226 w 3696379"/>
                  <a:gd name="connsiteY46" fmla="*/ 1373167 h 1806921"/>
                  <a:gd name="connsiteX47" fmla="*/ 800779 w 3696379"/>
                  <a:gd name="connsiteY47" fmla="*/ 1349721 h 1806921"/>
                  <a:gd name="connsiteX48" fmla="*/ 742164 w 3696379"/>
                  <a:gd name="connsiteY48" fmla="*/ 1291106 h 1806921"/>
                  <a:gd name="connsiteX49" fmla="*/ 695272 w 3696379"/>
                  <a:gd name="connsiteY49" fmla="*/ 1232490 h 1806921"/>
                  <a:gd name="connsiteX50" fmla="*/ 660102 w 3696379"/>
                  <a:gd name="connsiteY50" fmla="*/ 1209044 h 1806921"/>
                  <a:gd name="connsiteX51" fmla="*/ 636656 w 3696379"/>
                  <a:gd name="connsiteY51" fmla="*/ 1173875 h 1806921"/>
                  <a:gd name="connsiteX52" fmla="*/ 566318 w 3696379"/>
                  <a:gd name="connsiteY52" fmla="*/ 1126983 h 1806921"/>
                  <a:gd name="connsiteX53" fmla="*/ 531149 w 3696379"/>
                  <a:gd name="connsiteY53" fmla="*/ 1103537 h 1806921"/>
                  <a:gd name="connsiteX54" fmla="*/ 472533 w 3696379"/>
                  <a:gd name="connsiteY54" fmla="*/ 1044921 h 1806921"/>
                  <a:gd name="connsiteX55" fmla="*/ 413918 w 3696379"/>
                  <a:gd name="connsiteY55" fmla="*/ 962860 h 1806921"/>
                  <a:gd name="connsiteX56" fmla="*/ 390472 w 3696379"/>
                  <a:gd name="connsiteY56" fmla="*/ 857352 h 1806921"/>
                  <a:gd name="connsiteX57" fmla="*/ 367026 w 3696379"/>
                  <a:gd name="connsiteY57" fmla="*/ 822183 h 1806921"/>
                  <a:gd name="connsiteX58" fmla="*/ 355302 w 3696379"/>
                  <a:gd name="connsiteY58" fmla="*/ 787014 h 1806921"/>
                  <a:gd name="connsiteX59" fmla="*/ 343579 w 3696379"/>
                  <a:gd name="connsiteY59" fmla="*/ 704952 h 1806921"/>
                  <a:gd name="connsiteX60" fmla="*/ 331856 w 3696379"/>
                  <a:gd name="connsiteY60" fmla="*/ 599444 h 1806921"/>
                  <a:gd name="connsiteX61" fmla="*/ 308410 w 3696379"/>
                  <a:gd name="connsiteY61" fmla="*/ 529106 h 1806921"/>
                  <a:gd name="connsiteX62" fmla="*/ 296687 w 3696379"/>
                  <a:gd name="connsiteY62" fmla="*/ 493937 h 1806921"/>
                  <a:gd name="connsiteX63" fmla="*/ 284964 w 3696379"/>
                  <a:gd name="connsiteY63" fmla="*/ 458767 h 1806921"/>
                  <a:gd name="connsiteX64" fmla="*/ 261518 w 3696379"/>
                  <a:gd name="connsiteY64" fmla="*/ 411875 h 1806921"/>
                  <a:gd name="connsiteX65" fmla="*/ 238072 w 3696379"/>
                  <a:gd name="connsiteY65" fmla="*/ 376706 h 1806921"/>
                  <a:gd name="connsiteX66" fmla="*/ 214626 w 3696379"/>
                  <a:gd name="connsiteY66" fmla="*/ 306367 h 1806921"/>
                  <a:gd name="connsiteX67" fmla="*/ 202902 w 3696379"/>
                  <a:gd name="connsiteY67" fmla="*/ 259475 h 1806921"/>
                  <a:gd name="connsiteX68" fmla="*/ 244910 w 3696379"/>
                  <a:gd name="connsiteY68" fmla="*/ 10360 h 1806921"/>
                  <a:gd name="connsiteX0" fmla="*/ 42394 w 3493863"/>
                  <a:gd name="connsiteY0" fmla="*/ 5567 h 1802128"/>
                  <a:gd name="connsiteX1" fmla="*/ 3142171 w 3493863"/>
                  <a:gd name="connsiteY1" fmla="*/ 43667 h 1802128"/>
                  <a:gd name="connsiteX2" fmla="*/ 3376633 w 3493863"/>
                  <a:gd name="connsiteY2" fmla="*/ 55390 h 1802128"/>
                  <a:gd name="connsiteX3" fmla="*/ 3470417 w 3493863"/>
                  <a:gd name="connsiteY3" fmla="*/ 102282 h 1802128"/>
                  <a:gd name="connsiteX4" fmla="*/ 3493863 w 3493863"/>
                  <a:gd name="connsiteY4" fmla="*/ 172621 h 1802128"/>
                  <a:gd name="connsiteX5" fmla="*/ 3482140 w 3493863"/>
                  <a:gd name="connsiteY5" fmla="*/ 395359 h 1802128"/>
                  <a:gd name="connsiteX6" fmla="*/ 3411802 w 3493863"/>
                  <a:gd name="connsiteY6" fmla="*/ 536036 h 1802128"/>
                  <a:gd name="connsiteX7" fmla="*/ 3376633 w 3493863"/>
                  <a:gd name="connsiteY7" fmla="*/ 618097 h 1802128"/>
                  <a:gd name="connsiteX8" fmla="*/ 3353186 w 3493863"/>
                  <a:gd name="connsiteY8" fmla="*/ 641544 h 1802128"/>
                  <a:gd name="connsiteX9" fmla="*/ 3341463 w 3493863"/>
                  <a:gd name="connsiteY9" fmla="*/ 688436 h 1802128"/>
                  <a:gd name="connsiteX10" fmla="*/ 3329740 w 3493863"/>
                  <a:gd name="connsiteY10" fmla="*/ 723605 h 1802128"/>
                  <a:gd name="connsiteX11" fmla="*/ 3318017 w 3493863"/>
                  <a:gd name="connsiteY11" fmla="*/ 793944 h 1802128"/>
                  <a:gd name="connsiteX12" fmla="*/ 3294571 w 3493863"/>
                  <a:gd name="connsiteY12" fmla="*/ 887728 h 1802128"/>
                  <a:gd name="connsiteX13" fmla="*/ 3247679 w 3493863"/>
                  <a:gd name="connsiteY13" fmla="*/ 958067 h 1802128"/>
                  <a:gd name="connsiteX14" fmla="*/ 3235956 w 3493863"/>
                  <a:gd name="connsiteY14" fmla="*/ 993236 h 1802128"/>
                  <a:gd name="connsiteX15" fmla="*/ 3189063 w 3493863"/>
                  <a:gd name="connsiteY15" fmla="*/ 1063574 h 1802128"/>
                  <a:gd name="connsiteX16" fmla="*/ 3153894 w 3493863"/>
                  <a:gd name="connsiteY16" fmla="*/ 1133913 h 1802128"/>
                  <a:gd name="connsiteX17" fmla="*/ 3118725 w 3493863"/>
                  <a:gd name="connsiteY17" fmla="*/ 1204251 h 1802128"/>
                  <a:gd name="connsiteX18" fmla="*/ 3071833 w 3493863"/>
                  <a:gd name="connsiteY18" fmla="*/ 1262867 h 1802128"/>
                  <a:gd name="connsiteX19" fmla="*/ 2989771 w 3493863"/>
                  <a:gd name="connsiteY19" fmla="*/ 1356651 h 1802128"/>
                  <a:gd name="connsiteX20" fmla="*/ 2931156 w 3493863"/>
                  <a:gd name="connsiteY20" fmla="*/ 1403544 h 1802128"/>
                  <a:gd name="connsiteX21" fmla="*/ 2895986 w 3493863"/>
                  <a:gd name="connsiteY21" fmla="*/ 1438713 h 1802128"/>
                  <a:gd name="connsiteX22" fmla="*/ 2860817 w 3493863"/>
                  <a:gd name="connsiteY22" fmla="*/ 1450436 h 1802128"/>
                  <a:gd name="connsiteX23" fmla="*/ 2825648 w 3493863"/>
                  <a:gd name="connsiteY23" fmla="*/ 1473882 h 1802128"/>
                  <a:gd name="connsiteX24" fmla="*/ 2790479 w 3493863"/>
                  <a:gd name="connsiteY24" fmla="*/ 1485605 h 1802128"/>
                  <a:gd name="connsiteX25" fmla="*/ 2755310 w 3493863"/>
                  <a:gd name="connsiteY25" fmla="*/ 1509051 h 1802128"/>
                  <a:gd name="connsiteX26" fmla="*/ 2684971 w 3493863"/>
                  <a:gd name="connsiteY26" fmla="*/ 1532497 h 1802128"/>
                  <a:gd name="connsiteX27" fmla="*/ 2626356 w 3493863"/>
                  <a:gd name="connsiteY27" fmla="*/ 1579390 h 1802128"/>
                  <a:gd name="connsiteX28" fmla="*/ 2591186 w 3493863"/>
                  <a:gd name="connsiteY28" fmla="*/ 1591113 h 1802128"/>
                  <a:gd name="connsiteX29" fmla="*/ 2520848 w 3493863"/>
                  <a:gd name="connsiteY29" fmla="*/ 1638005 h 1802128"/>
                  <a:gd name="connsiteX30" fmla="*/ 2438786 w 3493863"/>
                  <a:gd name="connsiteY30" fmla="*/ 1684897 h 1802128"/>
                  <a:gd name="connsiteX31" fmla="*/ 2321556 w 3493863"/>
                  <a:gd name="connsiteY31" fmla="*/ 1720067 h 1802128"/>
                  <a:gd name="connsiteX32" fmla="*/ 2286386 w 3493863"/>
                  <a:gd name="connsiteY32" fmla="*/ 1731790 h 1802128"/>
                  <a:gd name="connsiteX33" fmla="*/ 2204325 w 3493863"/>
                  <a:gd name="connsiteY33" fmla="*/ 1743513 h 1802128"/>
                  <a:gd name="connsiteX34" fmla="*/ 2005033 w 3493863"/>
                  <a:gd name="connsiteY34" fmla="*/ 1766959 h 1802128"/>
                  <a:gd name="connsiteX35" fmla="*/ 1641617 w 3493863"/>
                  <a:gd name="connsiteY35" fmla="*/ 1802128 h 1802128"/>
                  <a:gd name="connsiteX36" fmla="*/ 1289925 w 3493863"/>
                  <a:gd name="connsiteY36" fmla="*/ 1790405 h 1802128"/>
                  <a:gd name="connsiteX37" fmla="*/ 1184417 w 3493863"/>
                  <a:gd name="connsiteY37" fmla="*/ 1743513 h 1802128"/>
                  <a:gd name="connsiteX38" fmla="*/ 1078910 w 3493863"/>
                  <a:gd name="connsiteY38" fmla="*/ 1696621 h 1802128"/>
                  <a:gd name="connsiteX39" fmla="*/ 1043740 w 3493863"/>
                  <a:gd name="connsiteY39" fmla="*/ 1661451 h 1802128"/>
                  <a:gd name="connsiteX40" fmla="*/ 961679 w 3493863"/>
                  <a:gd name="connsiteY40" fmla="*/ 1614559 h 1802128"/>
                  <a:gd name="connsiteX41" fmla="*/ 891340 w 3493863"/>
                  <a:gd name="connsiteY41" fmla="*/ 1567667 h 1802128"/>
                  <a:gd name="connsiteX42" fmla="*/ 832725 w 3493863"/>
                  <a:gd name="connsiteY42" fmla="*/ 1520774 h 1802128"/>
                  <a:gd name="connsiteX43" fmla="*/ 797556 w 3493863"/>
                  <a:gd name="connsiteY43" fmla="*/ 1497328 h 1802128"/>
                  <a:gd name="connsiteX44" fmla="*/ 750663 w 3493863"/>
                  <a:gd name="connsiteY44" fmla="*/ 1462159 h 1802128"/>
                  <a:gd name="connsiteX45" fmla="*/ 680325 w 3493863"/>
                  <a:gd name="connsiteY45" fmla="*/ 1426990 h 1802128"/>
                  <a:gd name="connsiteX46" fmla="*/ 621710 w 3493863"/>
                  <a:gd name="connsiteY46" fmla="*/ 1368374 h 1802128"/>
                  <a:gd name="connsiteX47" fmla="*/ 598263 w 3493863"/>
                  <a:gd name="connsiteY47" fmla="*/ 1344928 h 1802128"/>
                  <a:gd name="connsiteX48" fmla="*/ 539648 w 3493863"/>
                  <a:gd name="connsiteY48" fmla="*/ 1286313 h 1802128"/>
                  <a:gd name="connsiteX49" fmla="*/ 492756 w 3493863"/>
                  <a:gd name="connsiteY49" fmla="*/ 1227697 h 1802128"/>
                  <a:gd name="connsiteX50" fmla="*/ 457586 w 3493863"/>
                  <a:gd name="connsiteY50" fmla="*/ 1204251 h 1802128"/>
                  <a:gd name="connsiteX51" fmla="*/ 434140 w 3493863"/>
                  <a:gd name="connsiteY51" fmla="*/ 1169082 h 1802128"/>
                  <a:gd name="connsiteX52" fmla="*/ 363802 w 3493863"/>
                  <a:gd name="connsiteY52" fmla="*/ 1122190 h 1802128"/>
                  <a:gd name="connsiteX53" fmla="*/ 328633 w 3493863"/>
                  <a:gd name="connsiteY53" fmla="*/ 1098744 h 1802128"/>
                  <a:gd name="connsiteX54" fmla="*/ 270017 w 3493863"/>
                  <a:gd name="connsiteY54" fmla="*/ 1040128 h 1802128"/>
                  <a:gd name="connsiteX55" fmla="*/ 211402 w 3493863"/>
                  <a:gd name="connsiteY55" fmla="*/ 958067 h 1802128"/>
                  <a:gd name="connsiteX56" fmla="*/ 187956 w 3493863"/>
                  <a:gd name="connsiteY56" fmla="*/ 852559 h 1802128"/>
                  <a:gd name="connsiteX57" fmla="*/ 164510 w 3493863"/>
                  <a:gd name="connsiteY57" fmla="*/ 817390 h 1802128"/>
                  <a:gd name="connsiteX58" fmla="*/ 152786 w 3493863"/>
                  <a:gd name="connsiteY58" fmla="*/ 782221 h 1802128"/>
                  <a:gd name="connsiteX59" fmla="*/ 141063 w 3493863"/>
                  <a:gd name="connsiteY59" fmla="*/ 700159 h 1802128"/>
                  <a:gd name="connsiteX60" fmla="*/ 129340 w 3493863"/>
                  <a:gd name="connsiteY60" fmla="*/ 594651 h 1802128"/>
                  <a:gd name="connsiteX61" fmla="*/ 105894 w 3493863"/>
                  <a:gd name="connsiteY61" fmla="*/ 524313 h 1802128"/>
                  <a:gd name="connsiteX62" fmla="*/ 94171 w 3493863"/>
                  <a:gd name="connsiteY62" fmla="*/ 489144 h 1802128"/>
                  <a:gd name="connsiteX63" fmla="*/ 82448 w 3493863"/>
                  <a:gd name="connsiteY63" fmla="*/ 453974 h 1802128"/>
                  <a:gd name="connsiteX64" fmla="*/ 59002 w 3493863"/>
                  <a:gd name="connsiteY64" fmla="*/ 407082 h 1802128"/>
                  <a:gd name="connsiteX65" fmla="*/ 35556 w 3493863"/>
                  <a:gd name="connsiteY65" fmla="*/ 371913 h 1802128"/>
                  <a:gd name="connsiteX66" fmla="*/ 12110 w 3493863"/>
                  <a:gd name="connsiteY66" fmla="*/ 301574 h 1802128"/>
                  <a:gd name="connsiteX67" fmla="*/ 386 w 3493863"/>
                  <a:gd name="connsiteY67" fmla="*/ 254682 h 1802128"/>
                  <a:gd name="connsiteX68" fmla="*/ 42394 w 3493863"/>
                  <a:gd name="connsiteY68" fmla="*/ 5567 h 180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493863" h="1802128">
                    <a:moveTo>
                      <a:pt x="42394" y="5567"/>
                    </a:moveTo>
                    <a:cubicBezTo>
                      <a:pt x="70725" y="-16902"/>
                      <a:pt x="2586465" y="35363"/>
                      <a:pt x="3142171" y="43667"/>
                    </a:cubicBezTo>
                    <a:cubicBezTo>
                      <a:pt x="3697877" y="51971"/>
                      <a:pt x="3298479" y="51482"/>
                      <a:pt x="3376633" y="55390"/>
                    </a:cubicBezTo>
                    <a:cubicBezTo>
                      <a:pt x="3438621" y="65721"/>
                      <a:pt x="3446973" y="49534"/>
                      <a:pt x="3470417" y="102282"/>
                    </a:cubicBezTo>
                    <a:cubicBezTo>
                      <a:pt x="3480454" y="124866"/>
                      <a:pt x="3493863" y="172621"/>
                      <a:pt x="3493863" y="172621"/>
                    </a:cubicBezTo>
                    <a:cubicBezTo>
                      <a:pt x="3489955" y="246867"/>
                      <a:pt x="3490998" y="321540"/>
                      <a:pt x="3482140" y="395359"/>
                    </a:cubicBezTo>
                    <a:cubicBezTo>
                      <a:pt x="3467192" y="519927"/>
                      <a:pt x="3452554" y="413781"/>
                      <a:pt x="3411802" y="536036"/>
                    </a:cubicBezTo>
                    <a:cubicBezTo>
                      <a:pt x="3401382" y="567297"/>
                      <a:pt x="3395948" y="589125"/>
                      <a:pt x="3376633" y="618097"/>
                    </a:cubicBezTo>
                    <a:cubicBezTo>
                      <a:pt x="3370502" y="627294"/>
                      <a:pt x="3361002" y="633728"/>
                      <a:pt x="3353186" y="641544"/>
                    </a:cubicBezTo>
                    <a:cubicBezTo>
                      <a:pt x="3349278" y="657175"/>
                      <a:pt x="3345889" y="672944"/>
                      <a:pt x="3341463" y="688436"/>
                    </a:cubicBezTo>
                    <a:cubicBezTo>
                      <a:pt x="3338068" y="700318"/>
                      <a:pt x="3332421" y="711542"/>
                      <a:pt x="3329740" y="723605"/>
                    </a:cubicBezTo>
                    <a:cubicBezTo>
                      <a:pt x="3324584" y="746809"/>
                      <a:pt x="3322269" y="770558"/>
                      <a:pt x="3318017" y="793944"/>
                    </a:cubicBezTo>
                    <a:cubicBezTo>
                      <a:pt x="3315208" y="809394"/>
                      <a:pt x="3305564" y="867941"/>
                      <a:pt x="3294571" y="887728"/>
                    </a:cubicBezTo>
                    <a:cubicBezTo>
                      <a:pt x="3280886" y="912361"/>
                      <a:pt x="3256590" y="931334"/>
                      <a:pt x="3247679" y="958067"/>
                    </a:cubicBezTo>
                    <a:cubicBezTo>
                      <a:pt x="3243771" y="969790"/>
                      <a:pt x="3241957" y="982434"/>
                      <a:pt x="3235956" y="993236"/>
                    </a:cubicBezTo>
                    <a:cubicBezTo>
                      <a:pt x="3222271" y="1017869"/>
                      <a:pt x="3189063" y="1063574"/>
                      <a:pt x="3189063" y="1063574"/>
                    </a:cubicBezTo>
                    <a:cubicBezTo>
                      <a:pt x="3159598" y="1151972"/>
                      <a:pt x="3199344" y="1043014"/>
                      <a:pt x="3153894" y="1133913"/>
                    </a:cubicBezTo>
                    <a:cubicBezTo>
                      <a:pt x="3105359" y="1230984"/>
                      <a:pt x="3185918" y="1103462"/>
                      <a:pt x="3118725" y="1204251"/>
                    </a:cubicBezTo>
                    <a:cubicBezTo>
                      <a:pt x="3092326" y="1283450"/>
                      <a:pt x="3128937" y="1197606"/>
                      <a:pt x="3071833" y="1262867"/>
                    </a:cubicBezTo>
                    <a:cubicBezTo>
                      <a:pt x="2976094" y="1372282"/>
                      <a:pt x="3068901" y="1303897"/>
                      <a:pt x="2989771" y="1356651"/>
                    </a:cubicBezTo>
                    <a:cubicBezTo>
                      <a:pt x="2937337" y="1435305"/>
                      <a:pt x="2999104" y="1358246"/>
                      <a:pt x="2931156" y="1403544"/>
                    </a:cubicBezTo>
                    <a:cubicBezTo>
                      <a:pt x="2917361" y="1412740"/>
                      <a:pt x="2909781" y="1429517"/>
                      <a:pt x="2895986" y="1438713"/>
                    </a:cubicBezTo>
                    <a:cubicBezTo>
                      <a:pt x="2885704" y="1445567"/>
                      <a:pt x="2871870" y="1444910"/>
                      <a:pt x="2860817" y="1450436"/>
                    </a:cubicBezTo>
                    <a:cubicBezTo>
                      <a:pt x="2848215" y="1456737"/>
                      <a:pt x="2838250" y="1467581"/>
                      <a:pt x="2825648" y="1473882"/>
                    </a:cubicBezTo>
                    <a:cubicBezTo>
                      <a:pt x="2814595" y="1479408"/>
                      <a:pt x="2801532" y="1480079"/>
                      <a:pt x="2790479" y="1485605"/>
                    </a:cubicBezTo>
                    <a:cubicBezTo>
                      <a:pt x="2777877" y="1491906"/>
                      <a:pt x="2768185" y="1503329"/>
                      <a:pt x="2755310" y="1509051"/>
                    </a:cubicBezTo>
                    <a:cubicBezTo>
                      <a:pt x="2732726" y="1519088"/>
                      <a:pt x="2684971" y="1532497"/>
                      <a:pt x="2684971" y="1532497"/>
                    </a:cubicBezTo>
                    <a:cubicBezTo>
                      <a:pt x="2663163" y="1554306"/>
                      <a:pt x="2655934" y="1564601"/>
                      <a:pt x="2626356" y="1579390"/>
                    </a:cubicBezTo>
                    <a:cubicBezTo>
                      <a:pt x="2615303" y="1584916"/>
                      <a:pt x="2602909" y="1587205"/>
                      <a:pt x="2591186" y="1591113"/>
                    </a:cubicBezTo>
                    <a:cubicBezTo>
                      <a:pt x="2524517" y="1657782"/>
                      <a:pt x="2588711" y="1604074"/>
                      <a:pt x="2520848" y="1638005"/>
                    </a:cubicBezTo>
                    <a:cubicBezTo>
                      <a:pt x="2436245" y="1680307"/>
                      <a:pt x="2541562" y="1643786"/>
                      <a:pt x="2438786" y="1684897"/>
                    </a:cubicBezTo>
                    <a:cubicBezTo>
                      <a:pt x="2369134" y="1712758"/>
                      <a:pt x="2382013" y="1702794"/>
                      <a:pt x="2321556" y="1720067"/>
                    </a:cubicBezTo>
                    <a:cubicBezTo>
                      <a:pt x="2309674" y="1723462"/>
                      <a:pt x="2298503" y="1729367"/>
                      <a:pt x="2286386" y="1731790"/>
                    </a:cubicBezTo>
                    <a:cubicBezTo>
                      <a:pt x="2259291" y="1737209"/>
                      <a:pt x="2231679" y="1739605"/>
                      <a:pt x="2204325" y="1743513"/>
                    </a:cubicBezTo>
                    <a:cubicBezTo>
                      <a:pt x="2115949" y="1772972"/>
                      <a:pt x="2186697" y="1752617"/>
                      <a:pt x="2005033" y="1766959"/>
                    </a:cubicBezTo>
                    <a:cubicBezTo>
                      <a:pt x="1717341" y="1789671"/>
                      <a:pt x="1810619" y="1777985"/>
                      <a:pt x="1641617" y="1802128"/>
                    </a:cubicBezTo>
                    <a:cubicBezTo>
                      <a:pt x="1524386" y="1798220"/>
                      <a:pt x="1406792" y="1800422"/>
                      <a:pt x="1289925" y="1790405"/>
                    </a:cubicBezTo>
                    <a:cubicBezTo>
                      <a:pt x="1264750" y="1788247"/>
                      <a:pt x="1208886" y="1753301"/>
                      <a:pt x="1184417" y="1743513"/>
                    </a:cubicBezTo>
                    <a:cubicBezTo>
                      <a:pt x="1125436" y="1719921"/>
                      <a:pt x="1120548" y="1731319"/>
                      <a:pt x="1078910" y="1696621"/>
                    </a:cubicBezTo>
                    <a:cubicBezTo>
                      <a:pt x="1066173" y="1686007"/>
                      <a:pt x="1056477" y="1672065"/>
                      <a:pt x="1043740" y="1661451"/>
                    </a:cubicBezTo>
                    <a:cubicBezTo>
                      <a:pt x="1008982" y="1632486"/>
                      <a:pt x="1002628" y="1639128"/>
                      <a:pt x="961679" y="1614559"/>
                    </a:cubicBezTo>
                    <a:cubicBezTo>
                      <a:pt x="937516" y="1600061"/>
                      <a:pt x="914786" y="1583298"/>
                      <a:pt x="891340" y="1567667"/>
                    </a:cubicBezTo>
                    <a:cubicBezTo>
                      <a:pt x="783100" y="1495507"/>
                      <a:pt x="916242" y="1587589"/>
                      <a:pt x="832725" y="1520774"/>
                    </a:cubicBezTo>
                    <a:cubicBezTo>
                      <a:pt x="821723" y="1511972"/>
                      <a:pt x="809021" y="1505517"/>
                      <a:pt x="797556" y="1497328"/>
                    </a:cubicBezTo>
                    <a:cubicBezTo>
                      <a:pt x="781657" y="1485972"/>
                      <a:pt x="767627" y="1471853"/>
                      <a:pt x="750663" y="1462159"/>
                    </a:cubicBezTo>
                    <a:cubicBezTo>
                      <a:pt x="691421" y="1428307"/>
                      <a:pt x="737983" y="1477442"/>
                      <a:pt x="680325" y="1426990"/>
                    </a:cubicBezTo>
                    <a:cubicBezTo>
                      <a:pt x="659530" y="1408794"/>
                      <a:pt x="641249" y="1387913"/>
                      <a:pt x="621710" y="1368374"/>
                    </a:cubicBezTo>
                    <a:cubicBezTo>
                      <a:pt x="613894" y="1360558"/>
                      <a:pt x="604394" y="1354124"/>
                      <a:pt x="598263" y="1344928"/>
                    </a:cubicBezTo>
                    <a:cubicBezTo>
                      <a:pt x="567002" y="1298036"/>
                      <a:pt x="586540" y="1317574"/>
                      <a:pt x="539648" y="1286313"/>
                    </a:cubicBezTo>
                    <a:cubicBezTo>
                      <a:pt x="522241" y="1260203"/>
                      <a:pt x="516617" y="1246786"/>
                      <a:pt x="492756" y="1227697"/>
                    </a:cubicBezTo>
                    <a:cubicBezTo>
                      <a:pt x="481754" y="1218895"/>
                      <a:pt x="469309" y="1212066"/>
                      <a:pt x="457586" y="1204251"/>
                    </a:cubicBezTo>
                    <a:cubicBezTo>
                      <a:pt x="449771" y="1192528"/>
                      <a:pt x="444743" y="1178360"/>
                      <a:pt x="434140" y="1169082"/>
                    </a:cubicBezTo>
                    <a:cubicBezTo>
                      <a:pt x="412933" y="1150526"/>
                      <a:pt x="387248" y="1137821"/>
                      <a:pt x="363802" y="1122190"/>
                    </a:cubicBezTo>
                    <a:cubicBezTo>
                      <a:pt x="352079" y="1114375"/>
                      <a:pt x="338596" y="1108707"/>
                      <a:pt x="328633" y="1098744"/>
                    </a:cubicBezTo>
                    <a:cubicBezTo>
                      <a:pt x="309094" y="1079205"/>
                      <a:pt x="285344" y="1063119"/>
                      <a:pt x="270017" y="1040128"/>
                    </a:cubicBezTo>
                    <a:cubicBezTo>
                      <a:pt x="235733" y="988702"/>
                      <a:pt x="255025" y="1016230"/>
                      <a:pt x="211402" y="958067"/>
                    </a:cubicBezTo>
                    <a:cubicBezTo>
                      <a:pt x="209316" y="947634"/>
                      <a:pt x="194165" y="867046"/>
                      <a:pt x="187956" y="852559"/>
                    </a:cubicBezTo>
                    <a:cubicBezTo>
                      <a:pt x="182406" y="839609"/>
                      <a:pt x="170811" y="829992"/>
                      <a:pt x="164510" y="817390"/>
                    </a:cubicBezTo>
                    <a:cubicBezTo>
                      <a:pt x="158984" y="806337"/>
                      <a:pt x="156694" y="793944"/>
                      <a:pt x="152786" y="782221"/>
                    </a:cubicBezTo>
                    <a:cubicBezTo>
                      <a:pt x="148878" y="754867"/>
                      <a:pt x="144490" y="727577"/>
                      <a:pt x="141063" y="700159"/>
                    </a:cubicBezTo>
                    <a:cubicBezTo>
                      <a:pt x="136674" y="665046"/>
                      <a:pt x="136280" y="629350"/>
                      <a:pt x="129340" y="594651"/>
                    </a:cubicBezTo>
                    <a:cubicBezTo>
                      <a:pt x="124493" y="570417"/>
                      <a:pt x="113709" y="547759"/>
                      <a:pt x="105894" y="524313"/>
                    </a:cubicBezTo>
                    <a:lnTo>
                      <a:pt x="94171" y="489144"/>
                    </a:lnTo>
                    <a:cubicBezTo>
                      <a:pt x="90263" y="477421"/>
                      <a:pt x="87974" y="465027"/>
                      <a:pt x="82448" y="453974"/>
                    </a:cubicBezTo>
                    <a:cubicBezTo>
                      <a:pt x="74633" y="438343"/>
                      <a:pt x="67672" y="422255"/>
                      <a:pt x="59002" y="407082"/>
                    </a:cubicBezTo>
                    <a:cubicBezTo>
                      <a:pt x="52012" y="394849"/>
                      <a:pt x="41278" y="384788"/>
                      <a:pt x="35556" y="371913"/>
                    </a:cubicBezTo>
                    <a:cubicBezTo>
                      <a:pt x="25519" y="349329"/>
                      <a:pt x="18105" y="325551"/>
                      <a:pt x="12110" y="301574"/>
                    </a:cubicBezTo>
                    <a:cubicBezTo>
                      <a:pt x="8202" y="285943"/>
                      <a:pt x="1118" y="270777"/>
                      <a:pt x="386" y="254682"/>
                    </a:cubicBezTo>
                    <a:cubicBezTo>
                      <a:pt x="-2808" y="184416"/>
                      <a:pt x="14063" y="28036"/>
                      <a:pt x="42394" y="556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73"/>
                <a:endParaRPr lang="en-US" sz="2167" dirty="0">
                  <a:solidFill>
                    <a:srgbClr val="FFFFFF"/>
                  </a:solidFill>
                  <a:latin typeface="Segoe UI"/>
                </a:endParaRPr>
              </a:p>
            </p:txBody>
          </p:sp>
          <p:sp>
            <p:nvSpPr>
              <p:cNvPr id="8" name="Freeform 5"/>
              <p:cNvSpPr>
                <a:spLocks noEditPoints="1"/>
              </p:cNvSpPr>
              <p:nvPr/>
            </p:nvSpPr>
            <p:spPr bwMode="auto">
              <a:xfrm>
                <a:off x="9258754" y="2377440"/>
                <a:ext cx="3730625" cy="3705225"/>
              </a:xfrm>
              <a:custGeom>
                <a:avLst/>
                <a:gdLst>
                  <a:gd name="T0" fmla="*/ 66 w 129"/>
                  <a:gd name="T1" fmla="*/ 0 h 128"/>
                  <a:gd name="T2" fmla="*/ 65 w 129"/>
                  <a:gd name="T3" fmla="*/ 0 h 128"/>
                  <a:gd name="T4" fmla="*/ 64 w 129"/>
                  <a:gd name="T5" fmla="*/ 0 h 128"/>
                  <a:gd name="T6" fmla="*/ 63 w 129"/>
                  <a:gd name="T7" fmla="*/ 0 h 128"/>
                  <a:gd name="T8" fmla="*/ 63 w 129"/>
                  <a:gd name="T9" fmla="*/ 128 h 128"/>
                  <a:gd name="T10" fmla="*/ 64 w 129"/>
                  <a:gd name="T11" fmla="*/ 128 h 128"/>
                  <a:gd name="T12" fmla="*/ 65 w 129"/>
                  <a:gd name="T13" fmla="*/ 128 h 128"/>
                  <a:gd name="T14" fmla="*/ 66 w 129"/>
                  <a:gd name="T15" fmla="*/ 128 h 128"/>
                  <a:gd name="T16" fmla="*/ 8 w 129"/>
                  <a:gd name="T17" fmla="*/ 68 h 128"/>
                  <a:gd name="T18" fmla="*/ 29 w 129"/>
                  <a:gd name="T19" fmla="*/ 89 h 128"/>
                  <a:gd name="T20" fmla="*/ 8 w 129"/>
                  <a:gd name="T21" fmla="*/ 68 h 128"/>
                  <a:gd name="T22" fmla="*/ 102 w 129"/>
                  <a:gd name="T23" fmla="*/ 60 h 128"/>
                  <a:gd name="T24" fmla="*/ 115 w 129"/>
                  <a:gd name="T25" fmla="*/ 39 h 128"/>
                  <a:gd name="T26" fmla="*/ 95 w 129"/>
                  <a:gd name="T27" fmla="*/ 60 h 128"/>
                  <a:gd name="T28" fmla="*/ 68 w 129"/>
                  <a:gd name="T29" fmla="*/ 39 h 128"/>
                  <a:gd name="T30" fmla="*/ 95 w 129"/>
                  <a:gd name="T31" fmla="*/ 60 h 128"/>
                  <a:gd name="T32" fmla="*/ 68 w 129"/>
                  <a:gd name="T33" fmla="*/ 8 h 128"/>
                  <a:gd name="T34" fmla="*/ 68 w 129"/>
                  <a:gd name="T35" fmla="*/ 32 h 128"/>
                  <a:gd name="T36" fmla="*/ 60 w 129"/>
                  <a:gd name="T37" fmla="*/ 8 h 128"/>
                  <a:gd name="T38" fmla="*/ 40 w 129"/>
                  <a:gd name="T39" fmla="*/ 32 h 128"/>
                  <a:gd name="T40" fmla="*/ 60 w 129"/>
                  <a:gd name="T41" fmla="*/ 39 h 128"/>
                  <a:gd name="T42" fmla="*/ 34 w 129"/>
                  <a:gd name="T43" fmla="*/ 60 h 128"/>
                  <a:gd name="T44" fmla="*/ 60 w 129"/>
                  <a:gd name="T45" fmla="*/ 39 h 128"/>
                  <a:gd name="T46" fmla="*/ 26 w 129"/>
                  <a:gd name="T47" fmla="*/ 60 h 128"/>
                  <a:gd name="T48" fmla="*/ 14 w 129"/>
                  <a:gd name="T49" fmla="*/ 39 h 128"/>
                  <a:gd name="T50" fmla="*/ 26 w 129"/>
                  <a:gd name="T51" fmla="*/ 60 h 128"/>
                  <a:gd name="T52" fmla="*/ 60 w 129"/>
                  <a:gd name="T53" fmla="*/ 68 h 128"/>
                  <a:gd name="T54" fmla="*/ 37 w 129"/>
                  <a:gd name="T55" fmla="*/ 89 h 128"/>
                  <a:gd name="T56" fmla="*/ 60 w 129"/>
                  <a:gd name="T57" fmla="*/ 97 h 128"/>
                  <a:gd name="T58" fmla="*/ 40 w 129"/>
                  <a:gd name="T59" fmla="*/ 97 h 128"/>
                  <a:gd name="T60" fmla="*/ 60 w 129"/>
                  <a:gd name="T61" fmla="*/ 97 h 128"/>
                  <a:gd name="T62" fmla="*/ 68 w 129"/>
                  <a:gd name="T63" fmla="*/ 97 h 128"/>
                  <a:gd name="T64" fmla="*/ 68 w 129"/>
                  <a:gd name="T65" fmla="*/ 120 h 128"/>
                  <a:gd name="T66" fmla="*/ 68 w 129"/>
                  <a:gd name="T67" fmla="*/ 68 h 128"/>
                  <a:gd name="T68" fmla="*/ 91 w 129"/>
                  <a:gd name="T69" fmla="*/ 89 h 128"/>
                  <a:gd name="T70" fmla="*/ 68 w 129"/>
                  <a:gd name="T71" fmla="*/ 89 h 128"/>
                  <a:gd name="T72" fmla="*/ 121 w 129"/>
                  <a:gd name="T73" fmla="*/ 68 h 128"/>
                  <a:gd name="T74" fmla="*/ 100 w 129"/>
                  <a:gd name="T75" fmla="*/ 89 h 128"/>
                  <a:gd name="T76" fmla="*/ 111 w 129"/>
                  <a:gd name="T77" fmla="*/ 32 h 128"/>
                  <a:gd name="T78" fmla="*/ 87 w 129"/>
                  <a:gd name="T79" fmla="*/ 12 h 128"/>
                  <a:gd name="T80" fmla="*/ 42 w 129"/>
                  <a:gd name="T81" fmla="*/ 12 h 128"/>
                  <a:gd name="T82" fmla="*/ 18 w 129"/>
                  <a:gd name="T83" fmla="*/ 32 h 128"/>
                  <a:gd name="T84" fmla="*/ 18 w 129"/>
                  <a:gd name="T85" fmla="*/ 97 h 128"/>
                  <a:gd name="T86" fmla="*/ 42 w 129"/>
                  <a:gd name="T87" fmla="*/ 116 h 128"/>
                  <a:gd name="T88" fmla="*/ 87 w 129"/>
                  <a:gd name="T89" fmla="*/ 116 h 128"/>
                  <a:gd name="T90" fmla="*/ 111 w 129"/>
                  <a:gd name="T91" fmla="*/ 9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9" h="128">
                    <a:moveTo>
                      <a:pt x="129" y="64"/>
                    </a:moveTo>
                    <a:cubicBezTo>
                      <a:pt x="129" y="29"/>
                      <a:pt x="100" y="0"/>
                      <a:pt x="66" y="0"/>
                    </a:cubicBezTo>
                    <a:cubicBezTo>
                      <a:pt x="66" y="0"/>
                      <a:pt x="66" y="0"/>
                      <a:pt x="66" y="0"/>
                    </a:cubicBezTo>
                    <a:cubicBezTo>
                      <a:pt x="65" y="0"/>
                      <a:pt x="65" y="0"/>
                      <a:pt x="65" y="0"/>
                    </a:cubicBezTo>
                    <a:cubicBezTo>
                      <a:pt x="64" y="0"/>
                      <a:pt x="64" y="0"/>
                      <a:pt x="64" y="0"/>
                    </a:cubicBezTo>
                    <a:cubicBezTo>
                      <a:pt x="64" y="0"/>
                      <a:pt x="64" y="0"/>
                      <a:pt x="64" y="0"/>
                    </a:cubicBezTo>
                    <a:cubicBezTo>
                      <a:pt x="64" y="0"/>
                      <a:pt x="64" y="0"/>
                      <a:pt x="63" y="0"/>
                    </a:cubicBezTo>
                    <a:cubicBezTo>
                      <a:pt x="63" y="0"/>
                      <a:pt x="63" y="0"/>
                      <a:pt x="63" y="0"/>
                    </a:cubicBezTo>
                    <a:cubicBezTo>
                      <a:pt x="28" y="0"/>
                      <a:pt x="0" y="29"/>
                      <a:pt x="0" y="64"/>
                    </a:cubicBezTo>
                    <a:cubicBezTo>
                      <a:pt x="0" y="99"/>
                      <a:pt x="28" y="128"/>
                      <a:pt x="63" y="128"/>
                    </a:cubicBezTo>
                    <a:cubicBezTo>
                      <a:pt x="63" y="128"/>
                      <a:pt x="63" y="128"/>
                      <a:pt x="63" y="128"/>
                    </a:cubicBezTo>
                    <a:cubicBezTo>
                      <a:pt x="64" y="128"/>
                      <a:pt x="64" y="128"/>
                      <a:pt x="64" y="128"/>
                    </a:cubicBezTo>
                    <a:cubicBezTo>
                      <a:pt x="64" y="128"/>
                      <a:pt x="64" y="128"/>
                      <a:pt x="64" y="128"/>
                    </a:cubicBezTo>
                    <a:cubicBezTo>
                      <a:pt x="65" y="128"/>
                      <a:pt x="65" y="128"/>
                      <a:pt x="65" y="128"/>
                    </a:cubicBezTo>
                    <a:cubicBezTo>
                      <a:pt x="66" y="128"/>
                      <a:pt x="66" y="128"/>
                      <a:pt x="66" y="128"/>
                    </a:cubicBezTo>
                    <a:cubicBezTo>
                      <a:pt x="66" y="128"/>
                      <a:pt x="66" y="128"/>
                      <a:pt x="66" y="128"/>
                    </a:cubicBezTo>
                    <a:cubicBezTo>
                      <a:pt x="100" y="128"/>
                      <a:pt x="129" y="99"/>
                      <a:pt x="129" y="64"/>
                    </a:cubicBezTo>
                    <a:close/>
                    <a:moveTo>
                      <a:pt x="8" y="68"/>
                    </a:moveTo>
                    <a:cubicBezTo>
                      <a:pt x="26" y="68"/>
                      <a:pt x="26" y="68"/>
                      <a:pt x="26" y="68"/>
                    </a:cubicBezTo>
                    <a:cubicBezTo>
                      <a:pt x="26" y="75"/>
                      <a:pt x="28" y="82"/>
                      <a:pt x="29" y="89"/>
                    </a:cubicBezTo>
                    <a:cubicBezTo>
                      <a:pt x="14" y="89"/>
                      <a:pt x="14" y="89"/>
                      <a:pt x="14" y="89"/>
                    </a:cubicBezTo>
                    <a:cubicBezTo>
                      <a:pt x="10" y="82"/>
                      <a:pt x="8" y="75"/>
                      <a:pt x="8" y="68"/>
                    </a:cubicBezTo>
                    <a:close/>
                    <a:moveTo>
                      <a:pt x="121" y="60"/>
                    </a:moveTo>
                    <a:cubicBezTo>
                      <a:pt x="102" y="60"/>
                      <a:pt x="102" y="60"/>
                      <a:pt x="102" y="60"/>
                    </a:cubicBezTo>
                    <a:cubicBezTo>
                      <a:pt x="102" y="53"/>
                      <a:pt x="101" y="46"/>
                      <a:pt x="100" y="39"/>
                    </a:cubicBezTo>
                    <a:cubicBezTo>
                      <a:pt x="115" y="39"/>
                      <a:pt x="115" y="39"/>
                      <a:pt x="115" y="39"/>
                    </a:cubicBezTo>
                    <a:cubicBezTo>
                      <a:pt x="118" y="46"/>
                      <a:pt x="120" y="53"/>
                      <a:pt x="121" y="60"/>
                    </a:cubicBezTo>
                    <a:close/>
                    <a:moveTo>
                      <a:pt x="95" y="60"/>
                    </a:moveTo>
                    <a:cubicBezTo>
                      <a:pt x="68" y="60"/>
                      <a:pt x="68" y="60"/>
                      <a:pt x="68" y="60"/>
                    </a:cubicBezTo>
                    <a:cubicBezTo>
                      <a:pt x="68" y="39"/>
                      <a:pt x="68" y="39"/>
                      <a:pt x="68" y="39"/>
                    </a:cubicBezTo>
                    <a:cubicBezTo>
                      <a:pt x="91" y="39"/>
                      <a:pt x="91" y="39"/>
                      <a:pt x="91" y="39"/>
                    </a:cubicBezTo>
                    <a:cubicBezTo>
                      <a:pt x="93" y="46"/>
                      <a:pt x="95" y="53"/>
                      <a:pt x="95" y="60"/>
                    </a:cubicBezTo>
                    <a:close/>
                    <a:moveTo>
                      <a:pt x="68" y="32"/>
                    </a:moveTo>
                    <a:cubicBezTo>
                      <a:pt x="68" y="8"/>
                      <a:pt x="68" y="8"/>
                      <a:pt x="68" y="8"/>
                    </a:cubicBezTo>
                    <a:cubicBezTo>
                      <a:pt x="77" y="10"/>
                      <a:pt x="84" y="19"/>
                      <a:pt x="89" y="32"/>
                    </a:cubicBezTo>
                    <a:cubicBezTo>
                      <a:pt x="68" y="32"/>
                      <a:pt x="68" y="32"/>
                      <a:pt x="68" y="32"/>
                    </a:cubicBezTo>
                    <a:cubicBezTo>
                      <a:pt x="68" y="32"/>
                      <a:pt x="68" y="32"/>
                      <a:pt x="68" y="32"/>
                    </a:cubicBezTo>
                    <a:close/>
                    <a:moveTo>
                      <a:pt x="60" y="8"/>
                    </a:moveTo>
                    <a:cubicBezTo>
                      <a:pt x="60" y="32"/>
                      <a:pt x="60" y="32"/>
                      <a:pt x="60" y="32"/>
                    </a:cubicBezTo>
                    <a:cubicBezTo>
                      <a:pt x="40" y="32"/>
                      <a:pt x="40" y="32"/>
                      <a:pt x="40" y="32"/>
                    </a:cubicBezTo>
                    <a:cubicBezTo>
                      <a:pt x="45" y="19"/>
                      <a:pt x="52" y="10"/>
                      <a:pt x="60" y="8"/>
                    </a:cubicBezTo>
                    <a:close/>
                    <a:moveTo>
                      <a:pt x="60" y="39"/>
                    </a:moveTo>
                    <a:cubicBezTo>
                      <a:pt x="60" y="60"/>
                      <a:pt x="60" y="60"/>
                      <a:pt x="60" y="60"/>
                    </a:cubicBezTo>
                    <a:cubicBezTo>
                      <a:pt x="34" y="60"/>
                      <a:pt x="34" y="60"/>
                      <a:pt x="34" y="60"/>
                    </a:cubicBezTo>
                    <a:cubicBezTo>
                      <a:pt x="34" y="53"/>
                      <a:pt x="35" y="46"/>
                      <a:pt x="37" y="39"/>
                    </a:cubicBezTo>
                    <a:cubicBezTo>
                      <a:pt x="60" y="39"/>
                      <a:pt x="60" y="39"/>
                      <a:pt x="60" y="39"/>
                    </a:cubicBezTo>
                    <a:cubicBezTo>
                      <a:pt x="60" y="39"/>
                      <a:pt x="60" y="39"/>
                      <a:pt x="60" y="39"/>
                    </a:cubicBezTo>
                    <a:close/>
                    <a:moveTo>
                      <a:pt x="26" y="60"/>
                    </a:moveTo>
                    <a:cubicBezTo>
                      <a:pt x="8" y="60"/>
                      <a:pt x="8" y="60"/>
                      <a:pt x="8" y="60"/>
                    </a:cubicBezTo>
                    <a:cubicBezTo>
                      <a:pt x="8" y="53"/>
                      <a:pt x="10" y="46"/>
                      <a:pt x="14" y="39"/>
                    </a:cubicBezTo>
                    <a:cubicBezTo>
                      <a:pt x="29" y="39"/>
                      <a:pt x="29" y="39"/>
                      <a:pt x="29" y="39"/>
                    </a:cubicBezTo>
                    <a:cubicBezTo>
                      <a:pt x="28" y="46"/>
                      <a:pt x="26" y="53"/>
                      <a:pt x="26" y="60"/>
                    </a:cubicBezTo>
                    <a:close/>
                    <a:moveTo>
                      <a:pt x="34" y="68"/>
                    </a:moveTo>
                    <a:cubicBezTo>
                      <a:pt x="60" y="68"/>
                      <a:pt x="60" y="68"/>
                      <a:pt x="60" y="68"/>
                    </a:cubicBezTo>
                    <a:cubicBezTo>
                      <a:pt x="60" y="89"/>
                      <a:pt x="60" y="89"/>
                      <a:pt x="60" y="89"/>
                    </a:cubicBezTo>
                    <a:cubicBezTo>
                      <a:pt x="37" y="89"/>
                      <a:pt x="37" y="89"/>
                      <a:pt x="37" y="89"/>
                    </a:cubicBezTo>
                    <a:cubicBezTo>
                      <a:pt x="35" y="82"/>
                      <a:pt x="34" y="75"/>
                      <a:pt x="34" y="68"/>
                    </a:cubicBezTo>
                    <a:close/>
                    <a:moveTo>
                      <a:pt x="60" y="97"/>
                    </a:moveTo>
                    <a:cubicBezTo>
                      <a:pt x="60" y="120"/>
                      <a:pt x="60" y="120"/>
                      <a:pt x="60" y="120"/>
                    </a:cubicBezTo>
                    <a:cubicBezTo>
                      <a:pt x="52" y="117"/>
                      <a:pt x="45" y="109"/>
                      <a:pt x="40" y="97"/>
                    </a:cubicBezTo>
                    <a:cubicBezTo>
                      <a:pt x="60" y="97"/>
                      <a:pt x="60" y="97"/>
                      <a:pt x="60" y="97"/>
                    </a:cubicBezTo>
                    <a:cubicBezTo>
                      <a:pt x="60" y="97"/>
                      <a:pt x="60" y="97"/>
                      <a:pt x="60" y="97"/>
                    </a:cubicBezTo>
                    <a:close/>
                    <a:moveTo>
                      <a:pt x="68" y="120"/>
                    </a:moveTo>
                    <a:cubicBezTo>
                      <a:pt x="68" y="97"/>
                      <a:pt x="68" y="97"/>
                      <a:pt x="68" y="97"/>
                    </a:cubicBezTo>
                    <a:cubicBezTo>
                      <a:pt x="89" y="97"/>
                      <a:pt x="89" y="97"/>
                      <a:pt x="89" y="97"/>
                    </a:cubicBezTo>
                    <a:cubicBezTo>
                      <a:pt x="84" y="109"/>
                      <a:pt x="77" y="117"/>
                      <a:pt x="68" y="120"/>
                    </a:cubicBezTo>
                    <a:close/>
                    <a:moveTo>
                      <a:pt x="68" y="89"/>
                    </a:moveTo>
                    <a:cubicBezTo>
                      <a:pt x="68" y="68"/>
                      <a:pt x="68" y="68"/>
                      <a:pt x="68" y="68"/>
                    </a:cubicBezTo>
                    <a:cubicBezTo>
                      <a:pt x="95" y="68"/>
                      <a:pt x="95" y="68"/>
                      <a:pt x="95" y="68"/>
                    </a:cubicBezTo>
                    <a:cubicBezTo>
                      <a:pt x="95" y="75"/>
                      <a:pt x="93" y="82"/>
                      <a:pt x="91" y="89"/>
                    </a:cubicBezTo>
                    <a:cubicBezTo>
                      <a:pt x="68" y="89"/>
                      <a:pt x="68" y="89"/>
                      <a:pt x="68" y="89"/>
                    </a:cubicBezTo>
                    <a:cubicBezTo>
                      <a:pt x="68" y="89"/>
                      <a:pt x="68" y="89"/>
                      <a:pt x="68" y="89"/>
                    </a:cubicBezTo>
                    <a:close/>
                    <a:moveTo>
                      <a:pt x="102" y="68"/>
                    </a:moveTo>
                    <a:cubicBezTo>
                      <a:pt x="121" y="68"/>
                      <a:pt x="121" y="68"/>
                      <a:pt x="121" y="68"/>
                    </a:cubicBezTo>
                    <a:cubicBezTo>
                      <a:pt x="120" y="75"/>
                      <a:pt x="118" y="82"/>
                      <a:pt x="115" y="89"/>
                    </a:cubicBezTo>
                    <a:cubicBezTo>
                      <a:pt x="100" y="89"/>
                      <a:pt x="100" y="89"/>
                      <a:pt x="100" y="89"/>
                    </a:cubicBezTo>
                    <a:cubicBezTo>
                      <a:pt x="101" y="82"/>
                      <a:pt x="102" y="75"/>
                      <a:pt x="102" y="68"/>
                    </a:cubicBezTo>
                    <a:close/>
                    <a:moveTo>
                      <a:pt x="111" y="32"/>
                    </a:moveTo>
                    <a:cubicBezTo>
                      <a:pt x="97" y="32"/>
                      <a:pt x="97" y="32"/>
                      <a:pt x="97" y="32"/>
                    </a:cubicBezTo>
                    <a:cubicBezTo>
                      <a:pt x="95" y="24"/>
                      <a:pt x="91" y="17"/>
                      <a:pt x="87" y="12"/>
                    </a:cubicBezTo>
                    <a:cubicBezTo>
                      <a:pt x="96" y="16"/>
                      <a:pt x="105" y="23"/>
                      <a:pt x="111" y="32"/>
                    </a:cubicBezTo>
                    <a:close/>
                    <a:moveTo>
                      <a:pt x="42" y="12"/>
                    </a:moveTo>
                    <a:cubicBezTo>
                      <a:pt x="38" y="17"/>
                      <a:pt x="34" y="24"/>
                      <a:pt x="32" y="32"/>
                    </a:cubicBezTo>
                    <a:cubicBezTo>
                      <a:pt x="18" y="32"/>
                      <a:pt x="18" y="32"/>
                      <a:pt x="18" y="32"/>
                    </a:cubicBezTo>
                    <a:cubicBezTo>
                      <a:pt x="24" y="23"/>
                      <a:pt x="33" y="16"/>
                      <a:pt x="42" y="12"/>
                    </a:cubicBezTo>
                    <a:close/>
                    <a:moveTo>
                      <a:pt x="18" y="97"/>
                    </a:moveTo>
                    <a:cubicBezTo>
                      <a:pt x="32" y="97"/>
                      <a:pt x="32" y="97"/>
                      <a:pt x="32" y="97"/>
                    </a:cubicBezTo>
                    <a:cubicBezTo>
                      <a:pt x="34" y="104"/>
                      <a:pt x="38" y="111"/>
                      <a:pt x="42" y="116"/>
                    </a:cubicBezTo>
                    <a:cubicBezTo>
                      <a:pt x="33" y="112"/>
                      <a:pt x="24" y="105"/>
                      <a:pt x="18" y="97"/>
                    </a:cubicBezTo>
                    <a:close/>
                    <a:moveTo>
                      <a:pt x="87" y="116"/>
                    </a:moveTo>
                    <a:cubicBezTo>
                      <a:pt x="91" y="111"/>
                      <a:pt x="95" y="104"/>
                      <a:pt x="97" y="97"/>
                    </a:cubicBezTo>
                    <a:cubicBezTo>
                      <a:pt x="111" y="97"/>
                      <a:pt x="111" y="97"/>
                      <a:pt x="111" y="97"/>
                    </a:cubicBezTo>
                    <a:cubicBezTo>
                      <a:pt x="105" y="105"/>
                      <a:pt x="96" y="112"/>
                      <a:pt x="87" y="116"/>
                    </a:cubicBezTo>
                    <a:close/>
                  </a:path>
                </a:pathLst>
              </a:custGeom>
              <a:solidFill>
                <a:schemeClr val="accent4"/>
              </a:solidFill>
              <a:ln>
                <a:noFill/>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grpSp>
      <p:sp>
        <p:nvSpPr>
          <p:cNvPr id="10" name="Title 3"/>
          <p:cNvSpPr txBox="1">
            <a:spLocks/>
          </p:cNvSpPr>
          <p:nvPr/>
        </p:nvSpPr>
        <p:spPr>
          <a:xfrm>
            <a:off x="508429" y="2286001"/>
            <a:ext cx="6279213" cy="2286000"/>
          </a:xfrm>
          <a:prstGeom prst="rect">
            <a:avLst/>
          </a:prstGeom>
        </p:spPr>
        <p:txBody>
          <a:bodyPr lIns="152400" tIns="0" rIns="0" bIns="0" anchor="ctr" anchorCtr="0">
            <a:noAutofit/>
          </a:bodyPr>
          <a:lstStyle>
            <a:lvl1pPr algn="l" defTabSz="1306220" rtl="0" eaLnBrk="1" latinLnBrk="0" hangingPunct="1">
              <a:spcBef>
                <a:spcPct val="0"/>
              </a:spcBef>
              <a:buNone/>
              <a:defRPr sz="6000" kern="1200" spc="-90"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pPr defTabSz="1088473">
              <a:spcBef>
                <a:spcPts val="417"/>
              </a:spcBef>
            </a:pPr>
            <a:r>
              <a:rPr lang="en-US" spc="-75" dirty="0">
                <a:solidFill>
                  <a:srgbClr val="FFFFFF"/>
                </a:solidFill>
              </a:rPr>
              <a:t>Microsoft Azure</a:t>
            </a:r>
            <a:br>
              <a:rPr lang="en-US" spc="-75" dirty="0">
                <a:solidFill>
                  <a:srgbClr val="FFFFFF"/>
                </a:solidFill>
              </a:rPr>
            </a:br>
            <a:r>
              <a:rPr lang="en-US" spc="-75" dirty="0" err="1">
                <a:solidFill>
                  <a:srgbClr val="FFFFFF"/>
                </a:solidFill>
              </a:rPr>
              <a:t>IoT</a:t>
            </a:r>
            <a:endParaRPr lang="en-US" spc="-75" dirty="0">
              <a:solidFill>
                <a:srgbClr val="FFFFFF"/>
              </a:solidFill>
            </a:endParaRPr>
          </a:p>
        </p:txBody>
      </p:sp>
    </p:spTree>
    <p:extLst>
      <p:ext uri="{BB962C8B-B14F-4D97-AF65-F5344CB8AC3E}">
        <p14:creationId xmlns:p14="http://schemas.microsoft.com/office/powerpoint/2010/main" val="37665716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IoT solution – architecture</a:t>
            </a:r>
          </a:p>
        </p:txBody>
      </p:sp>
      <p:grpSp>
        <p:nvGrpSpPr>
          <p:cNvPr id="8" name="Group 7"/>
          <p:cNvGrpSpPr/>
          <p:nvPr/>
        </p:nvGrpSpPr>
        <p:grpSpPr>
          <a:xfrm>
            <a:off x="606761" y="2410734"/>
            <a:ext cx="10883275" cy="2475760"/>
            <a:chOff x="696913" y="1423310"/>
            <a:chExt cx="13059930" cy="2970912"/>
          </a:xfrm>
        </p:grpSpPr>
        <p:grpSp>
          <p:nvGrpSpPr>
            <p:cNvPr id="9" name="Group 8"/>
            <p:cNvGrpSpPr/>
            <p:nvPr/>
          </p:nvGrpSpPr>
          <p:grpSpPr>
            <a:xfrm>
              <a:off x="696913" y="1663590"/>
              <a:ext cx="2357397" cy="2730632"/>
              <a:chOff x="696900" y="10038782"/>
              <a:chExt cx="2357397" cy="2730632"/>
            </a:xfrm>
          </p:grpSpPr>
          <p:sp>
            <p:nvSpPr>
              <p:cNvPr id="154" name="Rectangle 153"/>
              <p:cNvSpPr/>
              <p:nvPr/>
            </p:nvSpPr>
            <p:spPr>
              <a:xfrm>
                <a:off x="696900" y="10417960"/>
                <a:ext cx="2357397" cy="23514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algn="ctr" defTabSz="1088430"/>
                <a:endParaRPr lang="en-US" sz="1167" dirty="0">
                  <a:solidFill>
                    <a:srgbClr val="FFFFFF"/>
                  </a:solidFill>
                  <a:latin typeface="Segoe UI"/>
                </a:endParaRPr>
              </a:p>
            </p:txBody>
          </p:sp>
          <p:sp>
            <p:nvSpPr>
              <p:cNvPr id="155" name="Rectangle 154"/>
              <p:cNvSpPr/>
              <p:nvPr/>
            </p:nvSpPr>
            <p:spPr>
              <a:xfrm>
                <a:off x="696900" y="10038782"/>
                <a:ext cx="2357397" cy="3867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r>
                  <a:rPr lang="en-US" sz="1167" dirty="0">
                    <a:solidFill>
                      <a:srgbClr val="FFFFFF"/>
                    </a:solidFill>
                    <a:latin typeface="Segoe UI"/>
                  </a:rPr>
                  <a:t>IoT devices and social</a:t>
                </a:r>
              </a:p>
            </p:txBody>
          </p:sp>
          <p:grpSp>
            <p:nvGrpSpPr>
              <p:cNvPr id="156" name="Group 155"/>
              <p:cNvGrpSpPr/>
              <p:nvPr/>
            </p:nvGrpSpPr>
            <p:grpSpPr>
              <a:xfrm>
                <a:off x="912401" y="10703847"/>
                <a:ext cx="1926394" cy="1779681"/>
                <a:chOff x="906587" y="5600095"/>
                <a:chExt cx="1926394" cy="1779681"/>
              </a:xfrm>
            </p:grpSpPr>
            <p:grpSp>
              <p:nvGrpSpPr>
                <p:cNvPr id="157" name="Group 156"/>
                <p:cNvGrpSpPr/>
                <p:nvPr/>
              </p:nvGrpSpPr>
              <p:grpSpPr>
                <a:xfrm>
                  <a:off x="906587" y="6999670"/>
                  <a:ext cx="1926394" cy="380106"/>
                  <a:chOff x="906587" y="6585584"/>
                  <a:chExt cx="1926394" cy="380106"/>
                </a:xfrm>
              </p:grpSpPr>
              <p:pic>
                <p:nvPicPr>
                  <p:cNvPr id="168" name="Picture 167"/>
                  <p:cNvPicPr>
                    <a:picLocks noChangeAspect="1"/>
                  </p:cNvPicPr>
                  <p:nvPr/>
                </p:nvPicPr>
                <p:blipFill rotWithShape="1">
                  <a:blip r:embed="rId3">
                    <a:biLevel thresh="50000"/>
                  </a:blip>
                  <a:srcRect b="28135"/>
                  <a:stretch/>
                </p:blipFill>
                <p:spPr>
                  <a:xfrm>
                    <a:off x="1438604" y="6643501"/>
                    <a:ext cx="357083" cy="322189"/>
                  </a:xfrm>
                  <a:prstGeom prst="rect">
                    <a:avLst/>
                  </a:prstGeom>
                </p:spPr>
              </p:pic>
              <p:pic>
                <p:nvPicPr>
                  <p:cNvPr id="169" name="Picture 6" descr="http://www.advaiya.com/blog/wp-content/uploads/2015/06/FB.png"/>
                  <p:cNvPicPr>
                    <a:picLocks noChangeAspect="1" noChangeArrowheads="1"/>
                  </p:cNvPicPr>
                  <p:nvPr/>
                </p:nvPicPr>
                <p:blipFill rotWithShape="1">
                  <a:blip r:embed="rId4" cstate="hqprint">
                    <a:lum bright="70000" contrast="-70000"/>
                    <a:extLst>
                      <a:ext uri="{28A0092B-C50C-407E-A947-70E740481C1C}">
                        <a14:useLocalDpi xmlns:a14="http://schemas.microsoft.com/office/drawing/2010/main" val="0"/>
                      </a:ext>
                    </a:extLst>
                  </a:blip>
                  <a:srcRect l="34508" t="4710" r="7492"/>
                  <a:stretch/>
                </p:blipFill>
                <p:spPr bwMode="auto">
                  <a:xfrm>
                    <a:off x="2009319" y="6585584"/>
                    <a:ext cx="231358" cy="380106"/>
                  </a:xfrm>
                  <a:prstGeom prst="rect">
                    <a:avLst/>
                  </a:prstGeom>
                  <a:noFill/>
                  <a:extLst>
                    <a:ext uri="{909E8E84-426E-40DD-AFC4-6F175D3DCCD1}">
                      <a14:hiddenFill xmlns:a14="http://schemas.microsoft.com/office/drawing/2010/main">
                        <a:solidFill>
                          <a:srgbClr val="FFFFFF"/>
                        </a:solidFill>
                      </a14:hiddenFill>
                    </a:ext>
                  </a:extLst>
                </p:spPr>
              </p:pic>
              <p:sp>
                <p:nvSpPr>
                  <p:cNvPr id="170" name="Freeform 36"/>
                  <p:cNvSpPr>
                    <a:spLocks/>
                  </p:cNvSpPr>
                  <p:nvPr/>
                </p:nvSpPr>
                <p:spPr bwMode="auto">
                  <a:xfrm>
                    <a:off x="906587" y="6650540"/>
                    <a:ext cx="305685" cy="315150"/>
                  </a:xfrm>
                  <a:custGeom>
                    <a:avLst/>
                    <a:gdLst>
                      <a:gd name="T0" fmla="*/ 1034 w 1378"/>
                      <a:gd name="T1" fmla="*/ 578 h 1421"/>
                      <a:gd name="T2" fmla="*/ 1351 w 1378"/>
                      <a:gd name="T3" fmla="*/ 578 h 1421"/>
                      <a:gd name="T4" fmla="*/ 1367 w 1378"/>
                      <a:gd name="T5" fmla="*/ 593 h 1421"/>
                      <a:gd name="T6" fmla="*/ 1378 w 1378"/>
                      <a:gd name="T7" fmla="*/ 731 h 1421"/>
                      <a:gd name="T8" fmla="*/ 1316 w 1378"/>
                      <a:gd name="T9" fmla="*/ 1035 h 1421"/>
                      <a:gd name="T10" fmla="*/ 1052 w 1378"/>
                      <a:gd name="T11" fmla="*/ 1328 h 1421"/>
                      <a:gd name="T12" fmla="*/ 802 w 1378"/>
                      <a:gd name="T13" fmla="*/ 1408 h 1421"/>
                      <a:gd name="T14" fmla="*/ 494 w 1378"/>
                      <a:gd name="T15" fmla="*/ 1382 h 1421"/>
                      <a:gd name="T16" fmla="*/ 243 w 1378"/>
                      <a:gd name="T17" fmla="*/ 1242 h 1421"/>
                      <a:gd name="T18" fmla="*/ 74 w 1378"/>
                      <a:gd name="T19" fmla="*/ 1024 h 1421"/>
                      <a:gd name="T20" fmla="*/ 5 w 1378"/>
                      <a:gd name="T21" fmla="*/ 793 h 1421"/>
                      <a:gd name="T22" fmla="*/ 0 w 1378"/>
                      <a:gd name="T23" fmla="*/ 710 h 1421"/>
                      <a:gd name="T24" fmla="*/ 68 w 1378"/>
                      <a:gd name="T25" fmla="*/ 409 h 1421"/>
                      <a:gd name="T26" fmla="*/ 214 w 1378"/>
                      <a:gd name="T27" fmla="*/ 206 h 1421"/>
                      <a:gd name="T28" fmla="*/ 615 w 1378"/>
                      <a:gd name="T29" fmla="*/ 13 h 1421"/>
                      <a:gd name="T30" fmla="*/ 927 w 1378"/>
                      <a:gd name="T31" fmla="*/ 43 h 1421"/>
                      <a:gd name="T32" fmla="*/ 1168 w 1378"/>
                      <a:gd name="T33" fmla="*/ 185 h 1421"/>
                      <a:gd name="T34" fmla="*/ 1168 w 1378"/>
                      <a:gd name="T35" fmla="*/ 198 h 1421"/>
                      <a:gd name="T36" fmla="*/ 983 w 1378"/>
                      <a:gd name="T37" fmla="*/ 384 h 1421"/>
                      <a:gd name="T38" fmla="*/ 967 w 1378"/>
                      <a:gd name="T39" fmla="*/ 383 h 1421"/>
                      <a:gd name="T40" fmla="*/ 748 w 1378"/>
                      <a:gd name="T41" fmla="*/ 287 h 1421"/>
                      <a:gd name="T42" fmla="*/ 402 w 1378"/>
                      <a:gd name="T43" fmla="*/ 415 h 1421"/>
                      <a:gd name="T44" fmla="*/ 293 w 1378"/>
                      <a:gd name="T45" fmla="*/ 624 h 1421"/>
                      <a:gd name="T46" fmla="*/ 381 w 1378"/>
                      <a:gd name="T47" fmla="*/ 981 h 1421"/>
                      <a:gd name="T48" fmla="*/ 634 w 1378"/>
                      <a:gd name="T49" fmla="*/ 1132 h 1421"/>
                      <a:gd name="T50" fmla="*/ 886 w 1378"/>
                      <a:gd name="T51" fmla="*/ 1102 h 1421"/>
                      <a:gd name="T52" fmla="*/ 1050 w 1378"/>
                      <a:gd name="T53" fmla="*/ 955 h 1421"/>
                      <a:gd name="T54" fmla="*/ 1084 w 1378"/>
                      <a:gd name="T55" fmla="*/ 863 h 1421"/>
                      <a:gd name="T56" fmla="*/ 1075 w 1378"/>
                      <a:gd name="T57" fmla="*/ 853 h 1421"/>
                      <a:gd name="T58" fmla="*/ 1030 w 1378"/>
                      <a:gd name="T59" fmla="*/ 853 h 1421"/>
                      <a:gd name="T60" fmla="*/ 718 w 1378"/>
                      <a:gd name="T61" fmla="*/ 853 h 1421"/>
                      <a:gd name="T62" fmla="*/ 702 w 1378"/>
                      <a:gd name="T63" fmla="*/ 838 h 1421"/>
                      <a:gd name="T64" fmla="*/ 702 w 1378"/>
                      <a:gd name="T65" fmla="*/ 594 h 1421"/>
                      <a:gd name="T66" fmla="*/ 718 w 1378"/>
                      <a:gd name="T67" fmla="*/ 578 h 1421"/>
                      <a:gd name="T68" fmla="*/ 1034 w 1378"/>
                      <a:gd name="T69" fmla="*/ 578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8" h="1421">
                        <a:moveTo>
                          <a:pt x="1034" y="578"/>
                        </a:moveTo>
                        <a:cubicBezTo>
                          <a:pt x="1140" y="578"/>
                          <a:pt x="1245" y="578"/>
                          <a:pt x="1351" y="578"/>
                        </a:cubicBezTo>
                        <a:cubicBezTo>
                          <a:pt x="1365" y="578"/>
                          <a:pt x="1365" y="579"/>
                          <a:pt x="1367" y="593"/>
                        </a:cubicBezTo>
                        <a:cubicBezTo>
                          <a:pt x="1374" y="638"/>
                          <a:pt x="1378" y="685"/>
                          <a:pt x="1378" y="731"/>
                        </a:cubicBezTo>
                        <a:cubicBezTo>
                          <a:pt x="1377" y="836"/>
                          <a:pt x="1359" y="939"/>
                          <a:pt x="1316" y="1035"/>
                        </a:cubicBezTo>
                        <a:cubicBezTo>
                          <a:pt x="1260" y="1162"/>
                          <a:pt x="1173" y="1260"/>
                          <a:pt x="1052" y="1328"/>
                        </a:cubicBezTo>
                        <a:cubicBezTo>
                          <a:pt x="974" y="1372"/>
                          <a:pt x="890" y="1397"/>
                          <a:pt x="802" y="1408"/>
                        </a:cubicBezTo>
                        <a:cubicBezTo>
                          <a:pt x="697" y="1421"/>
                          <a:pt x="595" y="1413"/>
                          <a:pt x="494" y="1382"/>
                        </a:cubicBezTo>
                        <a:cubicBezTo>
                          <a:pt x="401" y="1353"/>
                          <a:pt x="317" y="1306"/>
                          <a:pt x="243" y="1242"/>
                        </a:cubicBezTo>
                        <a:cubicBezTo>
                          <a:pt x="172" y="1180"/>
                          <a:pt x="116" y="1108"/>
                          <a:pt x="74" y="1024"/>
                        </a:cubicBezTo>
                        <a:cubicBezTo>
                          <a:pt x="38" y="951"/>
                          <a:pt x="15" y="874"/>
                          <a:pt x="5" y="793"/>
                        </a:cubicBezTo>
                        <a:cubicBezTo>
                          <a:pt x="2" y="766"/>
                          <a:pt x="0" y="738"/>
                          <a:pt x="0" y="710"/>
                        </a:cubicBezTo>
                        <a:cubicBezTo>
                          <a:pt x="1" y="605"/>
                          <a:pt x="23" y="504"/>
                          <a:pt x="68" y="409"/>
                        </a:cubicBezTo>
                        <a:cubicBezTo>
                          <a:pt x="105" y="332"/>
                          <a:pt x="153" y="264"/>
                          <a:pt x="214" y="206"/>
                        </a:cubicBezTo>
                        <a:cubicBezTo>
                          <a:pt x="327" y="98"/>
                          <a:pt x="460" y="33"/>
                          <a:pt x="615" y="13"/>
                        </a:cubicBezTo>
                        <a:cubicBezTo>
                          <a:pt x="721" y="0"/>
                          <a:pt x="825" y="9"/>
                          <a:pt x="927" y="43"/>
                        </a:cubicBezTo>
                        <a:cubicBezTo>
                          <a:pt x="1017" y="73"/>
                          <a:pt x="1097" y="121"/>
                          <a:pt x="1168" y="185"/>
                        </a:cubicBezTo>
                        <a:cubicBezTo>
                          <a:pt x="1173" y="190"/>
                          <a:pt x="1173" y="193"/>
                          <a:pt x="1168" y="198"/>
                        </a:cubicBezTo>
                        <a:cubicBezTo>
                          <a:pt x="1106" y="260"/>
                          <a:pt x="1044" y="322"/>
                          <a:pt x="983" y="384"/>
                        </a:cubicBezTo>
                        <a:cubicBezTo>
                          <a:pt x="977" y="389"/>
                          <a:pt x="973" y="389"/>
                          <a:pt x="967" y="383"/>
                        </a:cubicBezTo>
                        <a:cubicBezTo>
                          <a:pt x="905" y="327"/>
                          <a:pt x="832" y="295"/>
                          <a:pt x="748" y="287"/>
                        </a:cubicBezTo>
                        <a:cubicBezTo>
                          <a:pt x="612" y="273"/>
                          <a:pt x="497" y="318"/>
                          <a:pt x="402" y="415"/>
                        </a:cubicBezTo>
                        <a:cubicBezTo>
                          <a:pt x="346" y="474"/>
                          <a:pt x="309" y="545"/>
                          <a:pt x="293" y="624"/>
                        </a:cubicBezTo>
                        <a:cubicBezTo>
                          <a:pt x="267" y="756"/>
                          <a:pt x="297" y="876"/>
                          <a:pt x="381" y="981"/>
                        </a:cubicBezTo>
                        <a:cubicBezTo>
                          <a:pt x="446" y="1063"/>
                          <a:pt x="531" y="1114"/>
                          <a:pt x="634" y="1132"/>
                        </a:cubicBezTo>
                        <a:cubicBezTo>
                          <a:pt x="721" y="1146"/>
                          <a:pt x="805" y="1137"/>
                          <a:pt x="886" y="1102"/>
                        </a:cubicBezTo>
                        <a:cubicBezTo>
                          <a:pt x="957" y="1071"/>
                          <a:pt x="1013" y="1023"/>
                          <a:pt x="1050" y="955"/>
                        </a:cubicBezTo>
                        <a:cubicBezTo>
                          <a:pt x="1066" y="926"/>
                          <a:pt x="1077" y="895"/>
                          <a:pt x="1084" y="863"/>
                        </a:cubicBezTo>
                        <a:cubicBezTo>
                          <a:pt x="1085" y="855"/>
                          <a:pt x="1082" y="853"/>
                          <a:pt x="1075" y="853"/>
                        </a:cubicBezTo>
                        <a:cubicBezTo>
                          <a:pt x="1060" y="853"/>
                          <a:pt x="1045" y="853"/>
                          <a:pt x="1030" y="853"/>
                        </a:cubicBezTo>
                        <a:cubicBezTo>
                          <a:pt x="926" y="853"/>
                          <a:pt x="822" y="853"/>
                          <a:pt x="718" y="853"/>
                        </a:cubicBezTo>
                        <a:cubicBezTo>
                          <a:pt x="702" y="853"/>
                          <a:pt x="702" y="853"/>
                          <a:pt x="702" y="838"/>
                        </a:cubicBezTo>
                        <a:cubicBezTo>
                          <a:pt x="702" y="757"/>
                          <a:pt x="702" y="675"/>
                          <a:pt x="702" y="594"/>
                        </a:cubicBezTo>
                        <a:cubicBezTo>
                          <a:pt x="702" y="579"/>
                          <a:pt x="703" y="578"/>
                          <a:pt x="718" y="578"/>
                        </a:cubicBezTo>
                        <a:cubicBezTo>
                          <a:pt x="823" y="578"/>
                          <a:pt x="929" y="578"/>
                          <a:pt x="1034" y="578"/>
                        </a:cubicBezTo>
                        <a:close/>
                      </a:path>
                    </a:pathLst>
                  </a:custGeom>
                  <a:solidFill>
                    <a:schemeClr val="bg1"/>
                  </a:solidFill>
                  <a:ln>
                    <a:noFill/>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nvGrpSpPr>
                  <p:cNvPr id="171" name="Group 16"/>
                  <p:cNvGrpSpPr>
                    <a:grpSpLocks noChangeAspect="1"/>
                  </p:cNvGrpSpPr>
                  <p:nvPr/>
                </p:nvGrpSpPr>
                <p:grpSpPr bwMode="auto">
                  <a:xfrm>
                    <a:off x="2479709" y="6627650"/>
                    <a:ext cx="353272" cy="338040"/>
                    <a:chOff x="4954" y="1994"/>
                    <a:chExt cx="603" cy="577"/>
                  </a:xfrm>
                  <a:solidFill>
                    <a:schemeClr val="bg1"/>
                  </a:solidFill>
                </p:grpSpPr>
                <p:sp>
                  <p:nvSpPr>
                    <p:cNvPr id="172" name="Freeform 17"/>
                    <p:cNvSpPr>
                      <a:spLocks/>
                    </p:cNvSpPr>
                    <p:nvPr/>
                  </p:nvSpPr>
                  <p:spPr bwMode="auto">
                    <a:xfrm>
                      <a:off x="5163" y="2173"/>
                      <a:ext cx="394" cy="398"/>
                    </a:xfrm>
                    <a:custGeom>
                      <a:avLst/>
                      <a:gdLst>
                        <a:gd name="T0" fmla="*/ 2215 w 6722"/>
                        <a:gd name="T1" fmla="*/ 1065 h 6778"/>
                        <a:gd name="T2" fmla="*/ 2241 w 6722"/>
                        <a:gd name="T3" fmla="*/ 1034 h 6778"/>
                        <a:gd name="T4" fmla="*/ 2564 w 6722"/>
                        <a:gd name="T5" fmla="*/ 633 h 6778"/>
                        <a:gd name="T6" fmla="*/ 3558 w 6722"/>
                        <a:gd name="T7" fmla="*/ 73 h 6778"/>
                        <a:gd name="T8" fmla="*/ 4016 w 6722"/>
                        <a:gd name="T9" fmla="*/ 7 h 6778"/>
                        <a:gd name="T10" fmla="*/ 4280 w 6722"/>
                        <a:gd name="T11" fmla="*/ 3 h 6778"/>
                        <a:gd name="T12" fmla="*/ 5382 w 6722"/>
                        <a:gd name="T13" fmla="*/ 269 h 6778"/>
                        <a:gd name="T14" fmla="*/ 6180 w 6722"/>
                        <a:gd name="T15" fmla="*/ 962 h 6778"/>
                        <a:gd name="T16" fmla="*/ 6595 w 6722"/>
                        <a:gd name="T17" fmla="*/ 1900 h 6778"/>
                        <a:gd name="T18" fmla="*/ 6693 w 6722"/>
                        <a:gd name="T19" fmla="*/ 2470 h 6778"/>
                        <a:gd name="T20" fmla="*/ 6716 w 6722"/>
                        <a:gd name="T21" fmla="*/ 2921 h 6778"/>
                        <a:gd name="T22" fmla="*/ 6715 w 6722"/>
                        <a:gd name="T23" fmla="*/ 6701 h 6778"/>
                        <a:gd name="T24" fmla="*/ 6645 w 6722"/>
                        <a:gd name="T25" fmla="*/ 6773 h 6778"/>
                        <a:gd name="T26" fmla="*/ 4581 w 6722"/>
                        <a:gd name="T27" fmla="*/ 6773 h 6778"/>
                        <a:gd name="T28" fmla="*/ 4511 w 6722"/>
                        <a:gd name="T29" fmla="*/ 6701 h 6778"/>
                        <a:gd name="T30" fmla="*/ 4510 w 6722"/>
                        <a:gd name="T31" fmla="*/ 3201 h 6778"/>
                        <a:gd name="T32" fmla="*/ 4431 w 6722"/>
                        <a:gd name="T33" fmla="*/ 2560 h 6778"/>
                        <a:gd name="T34" fmla="*/ 4221 w 6722"/>
                        <a:gd name="T35" fmla="*/ 2114 h 6778"/>
                        <a:gd name="T36" fmla="*/ 3621 w 6722"/>
                        <a:gd name="T37" fmla="*/ 1765 h 6778"/>
                        <a:gd name="T38" fmla="*/ 3358 w 6722"/>
                        <a:gd name="T39" fmla="*/ 1749 h 6778"/>
                        <a:gd name="T40" fmla="*/ 2647 w 6722"/>
                        <a:gd name="T41" fmla="*/ 2027 h 6778"/>
                        <a:gd name="T42" fmla="*/ 2286 w 6722"/>
                        <a:gd name="T43" fmla="*/ 2543 h 6778"/>
                        <a:gd name="T44" fmla="*/ 2227 w 6722"/>
                        <a:gd name="T45" fmla="*/ 2795 h 6778"/>
                        <a:gd name="T46" fmla="*/ 2211 w 6722"/>
                        <a:gd name="T47" fmla="*/ 3166 h 6778"/>
                        <a:gd name="T48" fmla="*/ 2211 w 6722"/>
                        <a:gd name="T49" fmla="*/ 6702 h 6778"/>
                        <a:gd name="T50" fmla="*/ 2139 w 6722"/>
                        <a:gd name="T51" fmla="*/ 6773 h 6778"/>
                        <a:gd name="T52" fmla="*/ 76 w 6722"/>
                        <a:gd name="T53" fmla="*/ 6773 h 6778"/>
                        <a:gd name="T54" fmla="*/ 48 w 6722"/>
                        <a:gd name="T55" fmla="*/ 6773 h 6778"/>
                        <a:gd name="T56" fmla="*/ 2 w 6722"/>
                        <a:gd name="T57" fmla="*/ 6727 h 6778"/>
                        <a:gd name="T58" fmla="*/ 7 w 6722"/>
                        <a:gd name="T59" fmla="*/ 6479 h 6778"/>
                        <a:gd name="T60" fmla="*/ 10 w 6722"/>
                        <a:gd name="T61" fmla="*/ 4715 h 6778"/>
                        <a:gd name="T62" fmla="*/ 15 w 6722"/>
                        <a:gd name="T63" fmla="*/ 1596 h 6778"/>
                        <a:gd name="T64" fmla="*/ 13 w 6722"/>
                        <a:gd name="T65" fmla="*/ 664 h 6778"/>
                        <a:gd name="T66" fmla="*/ 6 w 6722"/>
                        <a:gd name="T67" fmla="*/ 200 h 6778"/>
                        <a:gd name="T68" fmla="*/ 47 w 6722"/>
                        <a:gd name="T69" fmla="*/ 156 h 6778"/>
                        <a:gd name="T70" fmla="*/ 75 w 6722"/>
                        <a:gd name="T71" fmla="*/ 155 h 6778"/>
                        <a:gd name="T72" fmla="*/ 2135 w 6722"/>
                        <a:gd name="T73" fmla="*/ 155 h 6778"/>
                        <a:gd name="T74" fmla="*/ 2211 w 6722"/>
                        <a:gd name="T75" fmla="*/ 232 h 6778"/>
                        <a:gd name="T76" fmla="*/ 2211 w 6722"/>
                        <a:gd name="T77" fmla="*/ 1020 h 6778"/>
                        <a:gd name="T78" fmla="*/ 2215 w 6722"/>
                        <a:gd name="T79" fmla="*/ 1065 h 6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722" h="6778">
                          <a:moveTo>
                            <a:pt x="2215" y="1065"/>
                          </a:moveTo>
                          <a:cubicBezTo>
                            <a:pt x="2229" y="1057"/>
                            <a:pt x="2234" y="1044"/>
                            <a:pt x="2241" y="1034"/>
                          </a:cubicBezTo>
                          <a:cubicBezTo>
                            <a:pt x="2338" y="892"/>
                            <a:pt x="2443" y="756"/>
                            <a:pt x="2564" y="633"/>
                          </a:cubicBezTo>
                          <a:cubicBezTo>
                            <a:pt x="2842" y="351"/>
                            <a:pt x="3174" y="166"/>
                            <a:pt x="3558" y="73"/>
                          </a:cubicBezTo>
                          <a:cubicBezTo>
                            <a:pt x="3708" y="37"/>
                            <a:pt x="3861" y="16"/>
                            <a:pt x="4016" y="7"/>
                          </a:cubicBezTo>
                          <a:cubicBezTo>
                            <a:pt x="4104" y="2"/>
                            <a:pt x="4192" y="0"/>
                            <a:pt x="4280" y="3"/>
                          </a:cubicBezTo>
                          <a:cubicBezTo>
                            <a:pt x="4665" y="17"/>
                            <a:pt x="5036" y="93"/>
                            <a:pt x="5382" y="269"/>
                          </a:cubicBezTo>
                          <a:cubicBezTo>
                            <a:pt x="5706" y="433"/>
                            <a:pt x="5972" y="664"/>
                            <a:pt x="6180" y="962"/>
                          </a:cubicBezTo>
                          <a:cubicBezTo>
                            <a:pt x="6380" y="1247"/>
                            <a:pt x="6511" y="1563"/>
                            <a:pt x="6595" y="1900"/>
                          </a:cubicBezTo>
                          <a:cubicBezTo>
                            <a:pt x="6642" y="2088"/>
                            <a:pt x="6674" y="2278"/>
                            <a:pt x="6693" y="2470"/>
                          </a:cubicBezTo>
                          <a:cubicBezTo>
                            <a:pt x="6707" y="2620"/>
                            <a:pt x="6716" y="2770"/>
                            <a:pt x="6716" y="2921"/>
                          </a:cubicBezTo>
                          <a:cubicBezTo>
                            <a:pt x="6715" y="4181"/>
                            <a:pt x="6715" y="5441"/>
                            <a:pt x="6715" y="6701"/>
                          </a:cubicBezTo>
                          <a:cubicBezTo>
                            <a:pt x="6715" y="6777"/>
                            <a:pt x="6722" y="6773"/>
                            <a:pt x="6645" y="6773"/>
                          </a:cubicBezTo>
                          <a:cubicBezTo>
                            <a:pt x="5957" y="6773"/>
                            <a:pt x="5269" y="6773"/>
                            <a:pt x="4581" y="6773"/>
                          </a:cubicBezTo>
                          <a:cubicBezTo>
                            <a:pt x="4505" y="6773"/>
                            <a:pt x="4511" y="6777"/>
                            <a:pt x="4511" y="6701"/>
                          </a:cubicBezTo>
                          <a:cubicBezTo>
                            <a:pt x="4511" y="5534"/>
                            <a:pt x="4511" y="4368"/>
                            <a:pt x="4510" y="3201"/>
                          </a:cubicBezTo>
                          <a:cubicBezTo>
                            <a:pt x="4509" y="2985"/>
                            <a:pt x="4489" y="2770"/>
                            <a:pt x="4431" y="2560"/>
                          </a:cubicBezTo>
                          <a:cubicBezTo>
                            <a:pt x="4386" y="2400"/>
                            <a:pt x="4322" y="2248"/>
                            <a:pt x="4221" y="2114"/>
                          </a:cubicBezTo>
                          <a:cubicBezTo>
                            <a:pt x="4069" y="1915"/>
                            <a:pt x="3866" y="1805"/>
                            <a:pt x="3621" y="1765"/>
                          </a:cubicBezTo>
                          <a:cubicBezTo>
                            <a:pt x="3534" y="1751"/>
                            <a:pt x="3446" y="1746"/>
                            <a:pt x="3358" y="1749"/>
                          </a:cubicBezTo>
                          <a:cubicBezTo>
                            <a:pt x="3089" y="1760"/>
                            <a:pt x="2850" y="1848"/>
                            <a:pt x="2647" y="2027"/>
                          </a:cubicBezTo>
                          <a:cubicBezTo>
                            <a:pt x="2484" y="2169"/>
                            <a:pt x="2367" y="2344"/>
                            <a:pt x="2286" y="2543"/>
                          </a:cubicBezTo>
                          <a:cubicBezTo>
                            <a:pt x="2253" y="2624"/>
                            <a:pt x="2236" y="2709"/>
                            <a:pt x="2227" y="2795"/>
                          </a:cubicBezTo>
                          <a:cubicBezTo>
                            <a:pt x="2213" y="2919"/>
                            <a:pt x="2211" y="3042"/>
                            <a:pt x="2211" y="3166"/>
                          </a:cubicBezTo>
                          <a:cubicBezTo>
                            <a:pt x="2211" y="4345"/>
                            <a:pt x="2211" y="5524"/>
                            <a:pt x="2211" y="6702"/>
                          </a:cubicBezTo>
                          <a:cubicBezTo>
                            <a:pt x="2211" y="6778"/>
                            <a:pt x="2216" y="6773"/>
                            <a:pt x="2139" y="6773"/>
                          </a:cubicBezTo>
                          <a:cubicBezTo>
                            <a:pt x="1451" y="6773"/>
                            <a:pt x="763" y="6773"/>
                            <a:pt x="76" y="6773"/>
                          </a:cubicBezTo>
                          <a:cubicBezTo>
                            <a:pt x="66" y="6773"/>
                            <a:pt x="57" y="6773"/>
                            <a:pt x="48" y="6773"/>
                          </a:cubicBezTo>
                          <a:cubicBezTo>
                            <a:pt x="7" y="6772"/>
                            <a:pt x="3" y="6769"/>
                            <a:pt x="2" y="6727"/>
                          </a:cubicBezTo>
                          <a:cubicBezTo>
                            <a:pt x="0" y="6644"/>
                            <a:pt x="7" y="6561"/>
                            <a:pt x="7" y="6479"/>
                          </a:cubicBezTo>
                          <a:cubicBezTo>
                            <a:pt x="7" y="5891"/>
                            <a:pt x="5" y="5303"/>
                            <a:pt x="10" y="4715"/>
                          </a:cubicBezTo>
                          <a:cubicBezTo>
                            <a:pt x="19" y="3675"/>
                            <a:pt x="14" y="2635"/>
                            <a:pt x="15" y="1596"/>
                          </a:cubicBezTo>
                          <a:cubicBezTo>
                            <a:pt x="16" y="1285"/>
                            <a:pt x="17" y="974"/>
                            <a:pt x="13" y="664"/>
                          </a:cubicBezTo>
                          <a:cubicBezTo>
                            <a:pt x="11" y="509"/>
                            <a:pt x="9" y="354"/>
                            <a:pt x="6" y="200"/>
                          </a:cubicBezTo>
                          <a:cubicBezTo>
                            <a:pt x="5" y="157"/>
                            <a:pt x="6" y="157"/>
                            <a:pt x="47" y="156"/>
                          </a:cubicBezTo>
                          <a:cubicBezTo>
                            <a:pt x="56" y="155"/>
                            <a:pt x="66" y="155"/>
                            <a:pt x="75" y="155"/>
                          </a:cubicBezTo>
                          <a:cubicBezTo>
                            <a:pt x="761" y="155"/>
                            <a:pt x="1448" y="156"/>
                            <a:pt x="2135" y="155"/>
                          </a:cubicBezTo>
                          <a:cubicBezTo>
                            <a:pt x="2225" y="155"/>
                            <a:pt x="2211" y="161"/>
                            <a:pt x="2211" y="232"/>
                          </a:cubicBezTo>
                          <a:cubicBezTo>
                            <a:pt x="2211" y="494"/>
                            <a:pt x="2211" y="757"/>
                            <a:pt x="2211" y="1020"/>
                          </a:cubicBezTo>
                          <a:cubicBezTo>
                            <a:pt x="2211" y="1034"/>
                            <a:pt x="2209" y="1048"/>
                            <a:pt x="2215" y="10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73" name="Freeform 18"/>
                    <p:cNvSpPr>
                      <a:spLocks/>
                    </p:cNvSpPr>
                    <p:nvPr/>
                  </p:nvSpPr>
                  <p:spPr bwMode="auto">
                    <a:xfrm>
                      <a:off x="4962" y="2182"/>
                      <a:ext cx="130" cy="389"/>
                    </a:xfrm>
                    <a:custGeom>
                      <a:avLst/>
                      <a:gdLst>
                        <a:gd name="T0" fmla="*/ 2211 w 2211"/>
                        <a:gd name="T1" fmla="*/ 3313 h 6619"/>
                        <a:gd name="T2" fmla="*/ 2211 w 2211"/>
                        <a:gd name="T3" fmla="*/ 6545 h 6619"/>
                        <a:gd name="T4" fmla="*/ 2210 w 2211"/>
                        <a:gd name="T5" fmla="*/ 6593 h 6619"/>
                        <a:gd name="T6" fmla="*/ 2185 w 2211"/>
                        <a:gd name="T7" fmla="*/ 6618 h 6619"/>
                        <a:gd name="T8" fmla="*/ 2153 w 2211"/>
                        <a:gd name="T9" fmla="*/ 6618 h 6619"/>
                        <a:gd name="T10" fmla="*/ 57 w 2211"/>
                        <a:gd name="T11" fmla="*/ 6618 h 6619"/>
                        <a:gd name="T12" fmla="*/ 33 w 2211"/>
                        <a:gd name="T13" fmla="*/ 6618 h 6619"/>
                        <a:gd name="T14" fmla="*/ 1 w 2211"/>
                        <a:gd name="T15" fmla="*/ 6587 h 6619"/>
                        <a:gd name="T16" fmla="*/ 1 w 2211"/>
                        <a:gd name="T17" fmla="*/ 6551 h 6619"/>
                        <a:gd name="T18" fmla="*/ 1 w 2211"/>
                        <a:gd name="T19" fmla="*/ 71 h 6619"/>
                        <a:gd name="T20" fmla="*/ 71 w 2211"/>
                        <a:gd name="T21" fmla="*/ 0 h 6619"/>
                        <a:gd name="T22" fmla="*/ 2139 w 2211"/>
                        <a:gd name="T23" fmla="*/ 0 h 6619"/>
                        <a:gd name="T24" fmla="*/ 2211 w 2211"/>
                        <a:gd name="T25" fmla="*/ 74 h 6619"/>
                        <a:gd name="T26" fmla="*/ 2211 w 2211"/>
                        <a:gd name="T27" fmla="*/ 3313 h 6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1" h="6619">
                          <a:moveTo>
                            <a:pt x="2211" y="3313"/>
                          </a:moveTo>
                          <a:cubicBezTo>
                            <a:pt x="2211" y="4390"/>
                            <a:pt x="2211" y="5468"/>
                            <a:pt x="2211" y="6545"/>
                          </a:cubicBezTo>
                          <a:cubicBezTo>
                            <a:pt x="2211" y="6561"/>
                            <a:pt x="2211" y="6577"/>
                            <a:pt x="2210" y="6593"/>
                          </a:cubicBezTo>
                          <a:cubicBezTo>
                            <a:pt x="2209" y="6609"/>
                            <a:pt x="2201" y="6617"/>
                            <a:pt x="2185" y="6618"/>
                          </a:cubicBezTo>
                          <a:cubicBezTo>
                            <a:pt x="2174" y="6618"/>
                            <a:pt x="2163" y="6618"/>
                            <a:pt x="2153" y="6618"/>
                          </a:cubicBezTo>
                          <a:cubicBezTo>
                            <a:pt x="1454" y="6618"/>
                            <a:pt x="756" y="6618"/>
                            <a:pt x="57" y="6618"/>
                          </a:cubicBezTo>
                          <a:cubicBezTo>
                            <a:pt x="49" y="6618"/>
                            <a:pt x="41" y="6619"/>
                            <a:pt x="33" y="6618"/>
                          </a:cubicBezTo>
                          <a:cubicBezTo>
                            <a:pt x="8" y="6616"/>
                            <a:pt x="4" y="6612"/>
                            <a:pt x="1" y="6587"/>
                          </a:cubicBezTo>
                          <a:cubicBezTo>
                            <a:pt x="0" y="6575"/>
                            <a:pt x="1" y="6563"/>
                            <a:pt x="1" y="6551"/>
                          </a:cubicBezTo>
                          <a:cubicBezTo>
                            <a:pt x="1" y="4391"/>
                            <a:pt x="1" y="2231"/>
                            <a:pt x="1" y="71"/>
                          </a:cubicBezTo>
                          <a:cubicBezTo>
                            <a:pt x="1" y="1"/>
                            <a:pt x="1" y="0"/>
                            <a:pt x="71" y="0"/>
                          </a:cubicBezTo>
                          <a:cubicBezTo>
                            <a:pt x="760" y="0"/>
                            <a:pt x="1450" y="0"/>
                            <a:pt x="2139" y="0"/>
                          </a:cubicBezTo>
                          <a:cubicBezTo>
                            <a:pt x="2211" y="0"/>
                            <a:pt x="2211" y="1"/>
                            <a:pt x="2211" y="74"/>
                          </a:cubicBezTo>
                          <a:cubicBezTo>
                            <a:pt x="2211" y="1153"/>
                            <a:pt x="2211" y="2233"/>
                            <a:pt x="2211" y="33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74" name="Freeform 19"/>
                    <p:cNvSpPr>
                      <a:spLocks/>
                    </p:cNvSpPr>
                    <p:nvPr/>
                  </p:nvSpPr>
                  <p:spPr bwMode="auto">
                    <a:xfrm>
                      <a:off x="4954" y="1994"/>
                      <a:ext cx="147" cy="136"/>
                    </a:xfrm>
                    <a:custGeom>
                      <a:avLst/>
                      <a:gdLst>
                        <a:gd name="T0" fmla="*/ 1251 w 2507"/>
                        <a:gd name="T1" fmla="*/ 2303 h 2305"/>
                        <a:gd name="T2" fmla="*/ 624 w 2507"/>
                        <a:gd name="T3" fmla="*/ 2163 h 2305"/>
                        <a:gd name="T4" fmla="*/ 34 w 2507"/>
                        <a:gd name="T5" fmla="*/ 1338 h 2305"/>
                        <a:gd name="T6" fmla="*/ 99 w 2507"/>
                        <a:gd name="T7" fmla="*/ 725 h 2305"/>
                        <a:gd name="T8" fmla="*/ 612 w 2507"/>
                        <a:gd name="T9" fmla="*/ 160 h 2305"/>
                        <a:gd name="T10" fmla="*/ 1096 w 2507"/>
                        <a:gd name="T11" fmla="*/ 18 h 2305"/>
                        <a:gd name="T12" fmla="*/ 1662 w 2507"/>
                        <a:gd name="T13" fmla="*/ 59 h 2305"/>
                        <a:gd name="T14" fmla="*/ 2172 w 2507"/>
                        <a:gd name="T15" fmla="*/ 346 h 2305"/>
                        <a:gd name="T16" fmla="*/ 2469 w 2507"/>
                        <a:gd name="T17" fmla="*/ 890 h 2305"/>
                        <a:gd name="T18" fmla="*/ 2501 w 2507"/>
                        <a:gd name="T19" fmla="*/ 1199 h 2305"/>
                        <a:gd name="T20" fmla="*/ 1829 w 2507"/>
                        <a:gd name="T21" fmla="*/ 2190 h 2305"/>
                        <a:gd name="T22" fmla="*/ 1251 w 2507"/>
                        <a:gd name="T23" fmla="*/ 2303 h 2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07" h="2305">
                          <a:moveTo>
                            <a:pt x="1251" y="2303"/>
                          </a:moveTo>
                          <a:cubicBezTo>
                            <a:pt x="1030" y="2305"/>
                            <a:pt x="819" y="2266"/>
                            <a:pt x="624" y="2163"/>
                          </a:cubicBezTo>
                          <a:cubicBezTo>
                            <a:pt x="290" y="1987"/>
                            <a:pt x="93" y="1710"/>
                            <a:pt x="34" y="1338"/>
                          </a:cubicBezTo>
                          <a:cubicBezTo>
                            <a:pt x="0" y="1128"/>
                            <a:pt x="21" y="923"/>
                            <a:pt x="99" y="725"/>
                          </a:cubicBezTo>
                          <a:cubicBezTo>
                            <a:pt x="199" y="473"/>
                            <a:pt x="373" y="287"/>
                            <a:pt x="612" y="160"/>
                          </a:cubicBezTo>
                          <a:cubicBezTo>
                            <a:pt x="763" y="80"/>
                            <a:pt x="925" y="35"/>
                            <a:pt x="1096" y="18"/>
                          </a:cubicBezTo>
                          <a:cubicBezTo>
                            <a:pt x="1287" y="0"/>
                            <a:pt x="1476" y="8"/>
                            <a:pt x="1662" y="59"/>
                          </a:cubicBezTo>
                          <a:cubicBezTo>
                            <a:pt x="1856" y="112"/>
                            <a:pt x="2029" y="205"/>
                            <a:pt x="2172" y="346"/>
                          </a:cubicBezTo>
                          <a:cubicBezTo>
                            <a:pt x="2324" y="498"/>
                            <a:pt x="2422" y="680"/>
                            <a:pt x="2469" y="890"/>
                          </a:cubicBezTo>
                          <a:cubicBezTo>
                            <a:pt x="2493" y="991"/>
                            <a:pt x="2507" y="1094"/>
                            <a:pt x="2501" y="1199"/>
                          </a:cubicBezTo>
                          <a:cubicBezTo>
                            <a:pt x="2475" y="1662"/>
                            <a:pt x="2254" y="1997"/>
                            <a:pt x="1829" y="2190"/>
                          </a:cubicBezTo>
                          <a:cubicBezTo>
                            <a:pt x="1646" y="2274"/>
                            <a:pt x="1450" y="2305"/>
                            <a:pt x="1251" y="23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grpSp>
            <p:grpSp>
              <p:nvGrpSpPr>
                <p:cNvPr id="158" name="Group 157"/>
                <p:cNvGrpSpPr/>
                <p:nvPr/>
              </p:nvGrpSpPr>
              <p:grpSpPr>
                <a:xfrm>
                  <a:off x="906587" y="5600095"/>
                  <a:ext cx="1926394" cy="361415"/>
                  <a:chOff x="906587" y="5600095"/>
                  <a:chExt cx="1926394" cy="361415"/>
                </a:xfrm>
              </p:grpSpPr>
              <p:pic>
                <p:nvPicPr>
                  <p:cNvPr id="164" name="Picture 2" descr="http://enterprisetimes.co.uk/wp-content/uploads/2015/07/Jasper-and-Microsoft.jpg"/>
                  <p:cNvPicPr>
                    <a:picLocks noChangeAspect="1" noChangeArrowheads="1"/>
                  </p:cNvPicPr>
                  <p:nvPr/>
                </p:nvPicPr>
                <p:blipFill rotWithShape="1">
                  <a:blip r:embed="rId5" cstate="print">
                    <a:grayscl/>
                    <a:extLst>
                      <a:ext uri="{28A0092B-C50C-407E-A947-70E740481C1C}">
                        <a14:useLocalDpi xmlns:a14="http://schemas.microsoft.com/office/drawing/2010/main" val="0"/>
                      </a:ext>
                    </a:extLst>
                  </a:blip>
                  <a:srcRect/>
                  <a:stretch/>
                </p:blipFill>
                <p:spPr bwMode="auto">
                  <a:xfrm>
                    <a:off x="906587" y="5600095"/>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165" name="Picture 2" descr="http://enterprisetimes.co.uk/wp-content/uploads/2015/07/Jasper-and-Microsoft.jpg"/>
                  <p:cNvPicPr>
                    <a:picLocks noChangeAspect="1" noChangeArrowheads="1"/>
                  </p:cNvPicPr>
                  <p:nvPr/>
                </p:nvPicPr>
                <p:blipFill rotWithShape="1">
                  <a:blip r:embed="rId6" cstate="print">
                    <a:grayscl/>
                    <a:extLst>
                      <a:ext uri="{28A0092B-C50C-407E-A947-70E740481C1C}">
                        <a14:useLocalDpi xmlns:a14="http://schemas.microsoft.com/office/drawing/2010/main" val="0"/>
                      </a:ext>
                    </a:extLst>
                  </a:blip>
                  <a:srcRect/>
                  <a:stretch/>
                </p:blipFill>
                <p:spPr bwMode="auto">
                  <a:xfrm>
                    <a:off x="1431593" y="5600095"/>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166" name="Picture 2" descr="http://enterprisetimes.co.uk/wp-content/uploads/2015/07/Jasper-and-Microsoft.jpg"/>
                  <p:cNvPicPr>
                    <a:picLocks noChangeAspect="1" noChangeArrowheads="1"/>
                  </p:cNvPicPr>
                  <p:nvPr/>
                </p:nvPicPr>
                <p:blipFill rotWithShape="1">
                  <a:blip r:embed="rId7" cstate="print">
                    <a:grayscl/>
                    <a:extLst>
                      <a:ext uri="{28A0092B-C50C-407E-A947-70E740481C1C}">
                        <a14:useLocalDpi xmlns:a14="http://schemas.microsoft.com/office/drawing/2010/main" val="0"/>
                      </a:ext>
                    </a:extLst>
                  </a:blip>
                  <a:srcRect/>
                  <a:stretch/>
                </p:blipFill>
                <p:spPr bwMode="auto">
                  <a:xfrm>
                    <a:off x="1956597" y="5600095"/>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167" name="Picture 2" descr="http://enterprisetimes.co.uk/wp-content/uploads/2015/07/Jasper-and-Microsoft.jpg"/>
                  <p:cNvPicPr>
                    <a:picLocks noChangeAspect="1" noChangeArrowheads="1"/>
                  </p:cNvPicPr>
                  <p:nvPr/>
                </p:nvPicPr>
                <p:blipFill rotWithShape="1">
                  <a:blip r:embed="rId8" cstate="print">
                    <a:grayscl/>
                    <a:extLst>
                      <a:ext uri="{28A0092B-C50C-407E-A947-70E740481C1C}">
                        <a14:useLocalDpi xmlns:a14="http://schemas.microsoft.com/office/drawing/2010/main" val="0"/>
                      </a:ext>
                    </a:extLst>
                  </a:blip>
                  <a:srcRect/>
                  <a:stretch/>
                </p:blipFill>
                <p:spPr bwMode="auto">
                  <a:xfrm>
                    <a:off x="2465113" y="5600095"/>
                    <a:ext cx="367868" cy="361415"/>
                  </a:xfrm>
                  <a:prstGeom prst="ellipse">
                    <a:avLst/>
                  </a:prstGeom>
                  <a:noFill/>
                  <a:extLst>
                    <a:ext uri="{909E8E84-426E-40DD-AFC4-6F175D3DCCD1}">
                      <a14:hiddenFill xmlns:a14="http://schemas.microsoft.com/office/drawing/2010/main">
                        <a:solidFill>
                          <a:srgbClr val="FFFFFF"/>
                        </a:solidFill>
                      </a14:hiddenFill>
                    </a:ext>
                  </a:extLst>
                </p:spPr>
              </p:pic>
            </p:grpSp>
            <p:grpSp>
              <p:nvGrpSpPr>
                <p:cNvPr id="159" name="Group 158"/>
                <p:cNvGrpSpPr/>
                <p:nvPr/>
              </p:nvGrpSpPr>
              <p:grpSpPr>
                <a:xfrm>
                  <a:off x="906587" y="6284150"/>
                  <a:ext cx="1926394" cy="361415"/>
                  <a:chOff x="906587" y="6284150"/>
                  <a:chExt cx="1926394" cy="361415"/>
                </a:xfrm>
              </p:grpSpPr>
              <p:pic>
                <p:nvPicPr>
                  <p:cNvPr id="160" name="Picture 2" descr="http://enterprisetimes.co.uk/wp-content/uploads/2015/07/Jasper-and-Microsoft.jpg"/>
                  <p:cNvPicPr>
                    <a:picLocks noChangeAspect="1" noChangeArrowheads="1"/>
                  </p:cNvPicPr>
                  <p:nvPr/>
                </p:nvPicPr>
                <p:blipFill rotWithShape="1">
                  <a:blip r:embed="rId9" cstate="print">
                    <a:grayscl/>
                    <a:extLst>
                      <a:ext uri="{28A0092B-C50C-407E-A947-70E740481C1C}">
                        <a14:useLocalDpi xmlns:a14="http://schemas.microsoft.com/office/drawing/2010/main" val="0"/>
                      </a:ext>
                    </a:extLst>
                  </a:blip>
                  <a:srcRect/>
                  <a:stretch/>
                </p:blipFill>
                <p:spPr bwMode="auto">
                  <a:xfrm>
                    <a:off x="906587" y="6284150"/>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161" name="Picture 2" descr="http://enterprisetimes.co.uk/wp-content/uploads/2015/07/Jasper-and-Microsoft.jpg"/>
                  <p:cNvPicPr>
                    <a:picLocks noChangeAspect="1" noChangeArrowheads="1"/>
                  </p:cNvPicPr>
                  <p:nvPr/>
                </p:nvPicPr>
                <p:blipFill rotWithShape="1">
                  <a:blip r:embed="rId10" cstate="print">
                    <a:grayscl/>
                    <a:extLst>
                      <a:ext uri="{28A0092B-C50C-407E-A947-70E740481C1C}">
                        <a14:useLocalDpi xmlns:a14="http://schemas.microsoft.com/office/drawing/2010/main" val="0"/>
                      </a:ext>
                    </a:extLst>
                  </a:blip>
                  <a:srcRect/>
                  <a:stretch/>
                </p:blipFill>
                <p:spPr bwMode="auto">
                  <a:xfrm>
                    <a:off x="1426096" y="6284150"/>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162" name="Picture 2" descr="http://enterprisetimes.co.uk/wp-content/uploads/2015/07/Jasper-and-Microsoft.jpg"/>
                  <p:cNvPicPr>
                    <a:picLocks noChangeAspect="1" noChangeArrowheads="1"/>
                  </p:cNvPicPr>
                  <p:nvPr/>
                </p:nvPicPr>
                <p:blipFill rotWithShape="1">
                  <a:blip r:embed="rId11" cstate="print">
                    <a:grayscl/>
                    <a:extLst>
                      <a:ext uri="{28A0092B-C50C-407E-A947-70E740481C1C}">
                        <a14:useLocalDpi xmlns:a14="http://schemas.microsoft.com/office/drawing/2010/main" val="0"/>
                      </a:ext>
                    </a:extLst>
                  </a:blip>
                  <a:srcRect/>
                  <a:stretch/>
                </p:blipFill>
                <p:spPr bwMode="auto">
                  <a:xfrm>
                    <a:off x="1945605" y="6284150"/>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163" name="Picture 2" descr="http://enterprisetimes.co.uk/wp-content/uploads/2015/07/Jasper-and-Microsoft.jpg"/>
                  <p:cNvPicPr>
                    <a:picLocks noChangeAspect="1" noChangeArrowheads="1"/>
                  </p:cNvPicPr>
                  <p:nvPr/>
                </p:nvPicPr>
                <p:blipFill rotWithShape="1">
                  <a:blip r:embed="rId12" cstate="print">
                    <a:grayscl/>
                    <a:extLst>
                      <a:ext uri="{28A0092B-C50C-407E-A947-70E740481C1C}">
                        <a14:useLocalDpi xmlns:a14="http://schemas.microsoft.com/office/drawing/2010/main" val="0"/>
                      </a:ext>
                    </a:extLst>
                  </a:blip>
                  <a:srcRect/>
                  <a:stretch/>
                </p:blipFill>
                <p:spPr bwMode="auto">
                  <a:xfrm>
                    <a:off x="2465113" y="6284150"/>
                    <a:ext cx="367868" cy="361415"/>
                  </a:xfrm>
                  <a:prstGeom prst="ellipse">
                    <a:avLst/>
                  </a:prstGeom>
                  <a:noFill/>
                  <a:extLst>
                    <a:ext uri="{909E8E84-426E-40DD-AFC4-6F175D3DCCD1}">
                      <a14:hiddenFill xmlns:a14="http://schemas.microsoft.com/office/drawing/2010/main">
                        <a:solidFill>
                          <a:srgbClr val="FFFFFF"/>
                        </a:solidFill>
                      </a14:hiddenFill>
                    </a:ext>
                  </a:extLst>
                </p:spPr>
              </p:pic>
            </p:grpSp>
          </p:grpSp>
        </p:grpSp>
        <p:grpSp>
          <p:nvGrpSpPr>
            <p:cNvPr id="10" name="Group 9"/>
            <p:cNvGrpSpPr/>
            <p:nvPr/>
          </p:nvGrpSpPr>
          <p:grpSpPr>
            <a:xfrm>
              <a:off x="786122" y="1423310"/>
              <a:ext cx="319771" cy="341450"/>
              <a:chOff x="786122" y="1423310"/>
              <a:chExt cx="319771" cy="341450"/>
            </a:xfrm>
          </p:grpSpPr>
          <p:sp>
            <p:nvSpPr>
              <p:cNvPr id="152" name="Freeform 32"/>
              <p:cNvSpPr>
                <a:spLocks/>
              </p:cNvSpPr>
              <p:nvPr/>
            </p:nvSpPr>
            <p:spPr bwMode="auto">
              <a:xfrm rot="5400000">
                <a:off x="764865"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53" name="TextBox 152"/>
              <p:cNvSpPr txBox="1"/>
              <p:nvPr/>
            </p:nvSpPr>
            <p:spPr>
              <a:xfrm>
                <a:off x="801578" y="1427302"/>
                <a:ext cx="304315" cy="295465"/>
              </a:xfrm>
              <a:prstGeom prst="rect">
                <a:avLst/>
              </a:prstGeom>
              <a:noFill/>
            </p:spPr>
            <p:txBody>
              <a:bodyPr wrap="none" rtlCol="0">
                <a:spAutoFit/>
              </a:bodyPr>
              <a:lstStyle/>
              <a:p>
                <a:pPr defTabSz="1088473"/>
                <a:r>
                  <a:rPr lang="en-US" sz="1000" dirty="0">
                    <a:solidFill>
                      <a:srgbClr val="FFFFFF"/>
                    </a:solidFill>
                    <a:latin typeface="Segoe UI"/>
                  </a:rPr>
                  <a:t>1</a:t>
                </a:r>
              </a:p>
            </p:txBody>
          </p:sp>
        </p:grpSp>
        <p:grpSp>
          <p:nvGrpSpPr>
            <p:cNvPr id="11" name="Group 10"/>
            <p:cNvGrpSpPr/>
            <p:nvPr/>
          </p:nvGrpSpPr>
          <p:grpSpPr>
            <a:xfrm>
              <a:off x="3113905" y="1423310"/>
              <a:ext cx="1264647" cy="2970912"/>
              <a:chOff x="3113905" y="1423310"/>
              <a:chExt cx="1264647" cy="2970912"/>
            </a:xfrm>
          </p:grpSpPr>
          <p:sp>
            <p:nvSpPr>
              <p:cNvPr id="145" name="Rectangle 144"/>
              <p:cNvSpPr/>
              <p:nvPr/>
            </p:nvSpPr>
            <p:spPr>
              <a:xfrm>
                <a:off x="3113905" y="2042768"/>
                <a:ext cx="1264647" cy="23514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algn="ctr" defTabSz="1088430"/>
                <a:endParaRPr lang="en-US" sz="1167" dirty="0">
                  <a:solidFill>
                    <a:srgbClr val="FFFFFF"/>
                  </a:solidFill>
                  <a:latin typeface="Segoe UI"/>
                </a:endParaRPr>
              </a:p>
            </p:txBody>
          </p:sp>
          <p:sp>
            <p:nvSpPr>
              <p:cNvPr id="146" name="Rectangle 145"/>
              <p:cNvSpPr/>
              <p:nvPr/>
            </p:nvSpPr>
            <p:spPr>
              <a:xfrm>
                <a:off x="3113905" y="1663590"/>
                <a:ext cx="1264647" cy="3867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r>
                  <a:rPr lang="en-US" sz="1100" dirty="0">
                    <a:solidFill>
                      <a:srgbClr val="FFFFFF"/>
                    </a:solidFill>
                    <a:latin typeface="Segoe UI"/>
                  </a:rPr>
                  <a:t>Connection</a:t>
                </a:r>
                <a:endParaRPr lang="en-US" sz="1167" dirty="0">
                  <a:solidFill>
                    <a:srgbClr val="FFFFFF"/>
                  </a:solidFill>
                  <a:latin typeface="Segoe UI"/>
                </a:endParaRPr>
              </a:p>
            </p:txBody>
          </p:sp>
          <p:sp>
            <p:nvSpPr>
              <p:cNvPr id="147" name="Freeform 32"/>
              <p:cNvSpPr>
                <a:spLocks/>
              </p:cNvSpPr>
              <p:nvPr/>
            </p:nvSpPr>
            <p:spPr bwMode="auto">
              <a:xfrm rot="5400000">
                <a:off x="3203265"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48" name="TextBox 147"/>
              <p:cNvSpPr txBox="1"/>
              <p:nvPr/>
            </p:nvSpPr>
            <p:spPr>
              <a:xfrm>
                <a:off x="3239978" y="1427302"/>
                <a:ext cx="304315" cy="295465"/>
              </a:xfrm>
              <a:prstGeom prst="rect">
                <a:avLst/>
              </a:prstGeom>
              <a:noFill/>
            </p:spPr>
            <p:txBody>
              <a:bodyPr wrap="none" rtlCol="0">
                <a:spAutoFit/>
              </a:bodyPr>
              <a:lstStyle/>
              <a:p>
                <a:pPr defTabSz="1088473"/>
                <a:r>
                  <a:rPr lang="en-US" sz="1000" dirty="0">
                    <a:solidFill>
                      <a:srgbClr val="FFFFFF"/>
                    </a:solidFill>
                    <a:latin typeface="Segoe UI"/>
                  </a:rPr>
                  <a:t>2</a:t>
                </a:r>
              </a:p>
            </p:txBody>
          </p:sp>
          <p:grpSp>
            <p:nvGrpSpPr>
              <p:cNvPr id="149" name="Group 148"/>
              <p:cNvGrpSpPr/>
              <p:nvPr/>
            </p:nvGrpSpPr>
            <p:grpSpPr>
              <a:xfrm>
                <a:off x="3430245" y="2741434"/>
                <a:ext cx="631966" cy="972590"/>
                <a:chOff x="3493410" y="2318572"/>
                <a:chExt cx="631966" cy="972590"/>
              </a:xfrm>
            </p:grpSpPr>
            <p:sp>
              <p:nvSpPr>
                <p:cNvPr id="150" name="Freeform 149"/>
                <p:cNvSpPr>
                  <a:spLocks noEditPoints="1"/>
                </p:cNvSpPr>
                <p:nvPr/>
              </p:nvSpPr>
              <p:spPr bwMode="auto">
                <a:xfrm>
                  <a:off x="3493410" y="2318572"/>
                  <a:ext cx="631966" cy="629299"/>
                </a:xfrm>
                <a:custGeom>
                  <a:avLst/>
                  <a:gdLst>
                    <a:gd name="T0" fmla="*/ 519 w 528"/>
                    <a:gd name="T1" fmla="*/ 0 h 526"/>
                    <a:gd name="T2" fmla="*/ 386 w 528"/>
                    <a:gd name="T3" fmla="*/ 0 h 526"/>
                    <a:gd name="T4" fmla="*/ 378 w 528"/>
                    <a:gd name="T5" fmla="*/ 10 h 526"/>
                    <a:gd name="T6" fmla="*/ 378 w 528"/>
                    <a:gd name="T7" fmla="*/ 58 h 526"/>
                    <a:gd name="T8" fmla="*/ 386 w 528"/>
                    <a:gd name="T9" fmla="*/ 66 h 526"/>
                    <a:gd name="T10" fmla="*/ 462 w 528"/>
                    <a:gd name="T11" fmla="*/ 66 h 526"/>
                    <a:gd name="T12" fmla="*/ 462 w 528"/>
                    <a:gd name="T13" fmla="*/ 141 h 526"/>
                    <a:gd name="T14" fmla="*/ 471 w 528"/>
                    <a:gd name="T15" fmla="*/ 149 h 526"/>
                    <a:gd name="T16" fmla="*/ 519 w 528"/>
                    <a:gd name="T17" fmla="*/ 149 h 526"/>
                    <a:gd name="T18" fmla="*/ 528 w 528"/>
                    <a:gd name="T19" fmla="*/ 141 h 526"/>
                    <a:gd name="T20" fmla="*/ 528 w 528"/>
                    <a:gd name="T21" fmla="*/ 9 h 526"/>
                    <a:gd name="T22" fmla="*/ 519 w 528"/>
                    <a:gd name="T23" fmla="*/ 0 h 526"/>
                    <a:gd name="T24" fmla="*/ 142 w 528"/>
                    <a:gd name="T25" fmla="*/ 460 h 526"/>
                    <a:gd name="T26" fmla="*/ 66 w 528"/>
                    <a:gd name="T27" fmla="*/ 460 h 526"/>
                    <a:gd name="T28" fmla="*/ 66 w 528"/>
                    <a:gd name="T29" fmla="*/ 386 h 526"/>
                    <a:gd name="T30" fmla="*/ 56 w 528"/>
                    <a:gd name="T31" fmla="*/ 378 h 526"/>
                    <a:gd name="T32" fmla="*/ 8 w 528"/>
                    <a:gd name="T33" fmla="*/ 378 h 526"/>
                    <a:gd name="T34" fmla="*/ 0 w 528"/>
                    <a:gd name="T35" fmla="*/ 386 h 526"/>
                    <a:gd name="T36" fmla="*/ 0 w 528"/>
                    <a:gd name="T37" fmla="*/ 518 h 526"/>
                    <a:gd name="T38" fmla="*/ 8 w 528"/>
                    <a:gd name="T39" fmla="*/ 526 h 526"/>
                    <a:gd name="T40" fmla="*/ 142 w 528"/>
                    <a:gd name="T41" fmla="*/ 526 h 526"/>
                    <a:gd name="T42" fmla="*/ 150 w 528"/>
                    <a:gd name="T43" fmla="*/ 516 h 526"/>
                    <a:gd name="T44" fmla="*/ 150 w 528"/>
                    <a:gd name="T45" fmla="*/ 469 h 526"/>
                    <a:gd name="T46" fmla="*/ 142 w 528"/>
                    <a:gd name="T47" fmla="*/ 460 h 526"/>
                    <a:gd name="T48" fmla="*/ 440 w 528"/>
                    <a:gd name="T49" fmla="*/ 380 h 526"/>
                    <a:gd name="T50" fmla="*/ 430 w 528"/>
                    <a:gd name="T51" fmla="*/ 381 h 526"/>
                    <a:gd name="T52" fmla="*/ 379 w 528"/>
                    <a:gd name="T53" fmla="*/ 292 h 526"/>
                    <a:gd name="T54" fmla="*/ 399 w 528"/>
                    <a:gd name="T55" fmla="*/ 248 h 526"/>
                    <a:gd name="T56" fmla="*/ 338 w 528"/>
                    <a:gd name="T57" fmla="*/ 187 h 526"/>
                    <a:gd name="T58" fmla="*/ 313 w 528"/>
                    <a:gd name="T59" fmla="*/ 192 h 526"/>
                    <a:gd name="T60" fmla="*/ 259 w 528"/>
                    <a:gd name="T61" fmla="*/ 116 h 526"/>
                    <a:gd name="T62" fmla="*/ 270 w 528"/>
                    <a:gd name="T63" fmla="*/ 83 h 526"/>
                    <a:gd name="T64" fmla="*/ 219 w 528"/>
                    <a:gd name="T65" fmla="*/ 32 h 526"/>
                    <a:gd name="T66" fmla="*/ 168 w 528"/>
                    <a:gd name="T67" fmla="*/ 83 h 526"/>
                    <a:gd name="T68" fmla="*/ 219 w 528"/>
                    <a:gd name="T69" fmla="*/ 134 h 526"/>
                    <a:gd name="T70" fmla="*/ 236 w 528"/>
                    <a:gd name="T71" fmla="*/ 131 h 526"/>
                    <a:gd name="T72" fmla="*/ 290 w 528"/>
                    <a:gd name="T73" fmla="*/ 208 h 526"/>
                    <a:gd name="T74" fmla="*/ 275 w 528"/>
                    <a:gd name="T75" fmla="*/ 239 h 526"/>
                    <a:gd name="T76" fmla="*/ 117 w 528"/>
                    <a:gd name="T77" fmla="*/ 253 h 526"/>
                    <a:gd name="T78" fmla="*/ 81 w 528"/>
                    <a:gd name="T79" fmla="*/ 231 h 526"/>
                    <a:gd name="T80" fmla="*/ 40 w 528"/>
                    <a:gd name="T81" fmla="*/ 272 h 526"/>
                    <a:gd name="T82" fmla="*/ 81 w 528"/>
                    <a:gd name="T83" fmla="*/ 314 h 526"/>
                    <a:gd name="T84" fmla="*/ 122 w 528"/>
                    <a:gd name="T85" fmla="*/ 279 h 526"/>
                    <a:gd name="T86" fmla="*/ 277 w 528"/>
                    <a:gd name="T87" fmla="*/ 266 h 526"/>
                    <a:gd name="T88" fmla="*/ 292 w 528"/>
                    <a:gd name="T89" fmla="*/ 292 h 526"/>
                    <a:gd name="T90" fmla="*/ 252 w 528"/>
                    <a:gd name="T91" fmla="*/ 357 h 526"/>
                    <a:gd name="T92" fmla="*/ 247 w 528"/>
                    <a:gd name="T93" fmla="*/ 357 h 526"/>
                    <a:gd name="T94" fmla="*/ 206 w 528"/>
                    <a:gd name="T95" fmla="*/ 398 h 526"/>
                    <a:gd name="T96" fmla="*/ 247 w 528"/>
                    <a:gd name="T97" fmla="*/ 439 h 526"/>
                    <a:gd name="T98" fmla="*/ 289 w 528"/>
                    <a:gd name="T99" fmla="*/ 398 h 526"/>
                    <a:gd name="T100" fmla="*/ 277 w 528"/>
                    <a:gd name="T101" fmla="*/ 368 h 526"/>
                    <a:gd name="T102" fmla="*/ 315 w 528"/>
                    <a:gd name="T103" fmla="*/ 305 h 526"/>
                    <a:gd name="T104" fmla="*/ 336 w 528"/>
                    <a:gd name="T105" fmla="*/ 309 h 526"/>
                    <a:gd name="T106" fmla="*/ 354 w 528"/>
                    <a:gd name="T107" fmla="*/ 305 h 526"/>
                    <a:gd name="T108" fmla="*/ 406 w 528"/>
                    <a:gd name="T109" fmla="*/ 394 h 526"/>
                    <a:gd name="T110" fmla="*/ 391 w 528"/>
                    <a:gd name="T111" fmla="*/ 429 h 526"/>
                    <a:gd name="T112" fmla="*/ 439 w 528"/>
                    <a:gd name="T113" fmla="*/ 477 h 526"/>
                    <a:gd name="T114" fmla="*/ 486 w 528"/>
                    <a:gd name="T115" fmla="*/ 429 h 526"/>
                    <a:gd name="T116" fmla="*/ 440 w 528"/>
                    <a:gd name="T117" fmla="*/ 380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8" h="526">
                      <a:moveTo>
                        <a:pt x="519" y="0"/>
                      </a:moveTo>
                      <a:lnTo>
                        <a:pt x="386" y="0"/>
                      </a:lnTo>
                      <a:cubicBezTo>
                        <a:pt x="381" y="0"/>
                        <a:pt x="378" y="4"/>
                        <a:pt x="378" y="10"/>
                      </a:cubicBezTo>
                      <a:lnTo>
                        <a:pt x="378" y="58"/>
                      </a:lnTo>
                      <a:cubicBezTo>
                        <a:pt x="378" y="63"/>
                        <a:pt x="381" y="66"/>
                        <a:pt x="386" y="66"/>
                      </a:cubicBezTo>
                      <a:lnTo>
                        <a:pt x="462" y="66"/>
                      </a:lnTo>
                      <a:lnTo>
                        <a:pt x="462" y="141"/>
                      </a:lnTo>
                      <a:cubicBezTo>
                        <a:pt x="462" y="146"/>
                        <a:pt x="465" y="149"/>
                        <a:pt x="471" y="149"/>
                      </a:cubicBezTo>
                      <a:lnTo>
                        <a:pt x="519" y="149"/>
                      </a:lnTo>
                      <a:cubicBezTo>
                        <a:pt x="524" y="149"/>
                        <a:pt x="528" y="146"/>
                        <a:pt x="528" y="141"/>
                      </a:cubicBezTo>
                      <a:lnTo>
                        <a:pt x="528" y="9"/>
                      </a:lnTo>
                      <a:cubicBezTo>
                        <a:pt x="528" y="4"/>
                        <a:pt x="524" y="0"/>
                        <a:pt x="519" y="0"/>
                      </a:cubicBezTo>
                      <a:close/>
                      <a:moveTo>
                        <a:pt x="142" y="460"/>
                      </a:moveTo>
                      <a:lnTo>
                        <a:pt x="66" y="460"/>
                      </a:lnTo>
                      <a:lnTo>
                        <a:pt x="66" y="386"/>
                      </a:lnTo>
                      <a:cubicBezTo>
                        <a:pt x="66" y="381"/>
                        <a:pt x="63" y="378"/>
                        <a:pt x="56" y="378"/>
                      </a:cubicBezTo>
                      <a:lnTo>
                        <a:pt x="8" y="378"/>
                      </a:lnTo>
                      <a:cubicBezTo>
                        <a:pt x="3" y="378"/>
                        <a:pt x="0" y="381"/>
                        <a:pt x="0" y="386"/>
                      </a:cubicBezTo>
                      <a:lnTo>
                        <a:pt x="0" y="518"/>
                      </a:lnTo>
                      <a:cubicBezTo>
                        <a:pt x="0" y="523"/>
                        <a:pt x="3" y="526"/>
                        <a:pt x="8" y="526"/>
                      </a:cubicBezTo>
                      <a:lnTo>
                        <a:pt x="142" y="526"/>
                      </a:lnTo>
                      <a:cubicBezTo>
                        <a:pt x="147" y="526"/>
                        <a:pt x="150" y="523"/>
                        <a:pt x="150" y="516"/>
                      </a:cubicBezTo>
                      <a:lnTo>
                        <a:pt x="150" y="469"/>
                      </a:lnTo>
                      <a:cubicBezTo>
                        <a:pt x="150" y="464"/>
                        <a:pt x="147" y="460"/>
                        <a:pt x="142" y="460"/>
                      </a:cubicBezTo>
                      <a:close/>
                      <a:moveTo>
                        <a:pt x="440" y="380"/>
                      </a:moveTo>
                      <a:cubicBezTo>
                        <a:pt x="437" y="380"/>
                        <a:pt x="434" y="380"/>
                        <a:pt x="430" y="381"/>
                      </a:cubicBezTo>
                      <a:lnTo>
                        <a:pt x="379" y="292"/>
                      </a:lnTo>
                      <a:cubicBezTo>
                        <a:pt x="391" y="281"/>
                        <a:pt x="399" y="266"/>
                        <a:pt x="399" y="248"/>
                      </a:cubicBezTo>
                      <a:cubicBezTo>
                        <a:pt x="399" y="215"/>
                        <a:pt x="371" y="187"/>
                        <a:pt x="338" y="187"/>
                      </a:cubicBezTo>
                      <a:cubicBezTo>
                        <a:pt x="330" y="187"/>
                        <a:pt x="321" y="188"/>
                        <a:pt x="313" y="192"/>
                      </a:cubicBezTo>
                      <a:lnTo>
                        <a:pt x="259" y="116"/>
                      </a:lnTo>
                      <a:cubicBezTo>
                        <a:pt x="267" y="108"/>
                        <a:pt x="270" y="96"/>
                        <a:pt x="270" y="83"/>
                      </a:cubicBezTo>
                      <a:cubicBezTo>
                        <a:pt x="270" y="55"/>
                        <a:pt x="247" y="32"/>
                        <a:pt x="219" y="32"/>
                      </a:cubicBezTo>
                      <a:cubicBezTo>
                        <a:pt x="191" y="32"/>
                        <a:pt x="168" y="55"/>
                        <a:pt x="168" y="83"/>
                      </a:cubicBezTo>
                      <a:cubicBezTo>
                        <a:pt x="168" y="111"/>
                        <a:pt x="191" y="134"/>
                        <a:pt x="219" y="134"/>
                      </a:cubicBezTo>
                      <a:cubicBezTo>
                        <a:pt x="226" y="134"/>
                        <a:pt x="231" y="132"/>
                        <a:pt x="236" y="131"/>
                      </a:cubicBezTo>
                      <a:lnTo>
                        <a:pt x="290" y="208"/>
                      </a:lnTo>
                      <a:cubicBezTo>
                        <a:pt x="284" y="216"/>
                        <a:pt x="277" y="226"/>
                        <a:pt x="275" y="239"/>
                      </a:cubicBezTo>
                      <a:lnTo>
                        <a:pt x="117" y="253"/>
                      </a:lnTo>
                      <a:cubicBezTo>
                        <a:pt x="110" y="239"/>
                        <a:pt x="97" y="231"/>
                        <a:pt x="81" y="231"/>
                      </a:cubicBezTo>
                      <a:cubicBezTo>
                        <a:pt x="58" y="231"/>
                        <a:pt x="40" y="249"/>
                        <a:pt x="40" y="272"/>
                      </a:cubicBezTo>
                      <a:cubicBezTo>
                        <a:pt x="40" y="296"/>
                        <a:pt x="58" y="314"/>
                        <a:pt x="81" y="314"/>
                      </a:cubicBezTo>
                      <a:cubicBezTo>
                        <a:pt x="101" y="314"/>
                        <a:pt x="119" y="299"/>
                        <a:pt x="122" y="279"/>
                      </a:cubicBezTo>
                      <a:lnTo>
                        <a:pt x="277" y="266"/>
                      </a:lnTo>
                      <a:cubicBezTo>
                        <a:pt x="280" y="276"/>
                        <a:pt x="285" y="284"/>
                        <a:pt x="292" y="292"/>
                      </a:cubicBezTo>
                      <a:lnTo>
                        <a:pt x="252" y="357"/>
                      </a:lnTo>
                      <a:lnTo>
                        <a:pt x="247" y="357"/>
                      </a:lnTo>
                      <a:cubicBezTo>
                        <a:pt x="224" y="357"/>
                        <a:pt x="206" y="375"/>
                        <a:pt x="206" y="398"/>
                      </a:cubicBezTo>
                      <a:cubicBezTo>
                        <a:pt x="206" y="421"/>
                        <a:pt x="224" y="439"/>
                        <a:pt x="247" y="439"/>
                      </a:cubicBezTo>
                      <a:cubicBezTo>
                        <a:pt x="270" y="439"/>
                        <a:pt x="289" y="421"/>
                        <a:pt x="289" y="398"/>
                      </a:cubicBezTo>
                      <a:cubicBezTo>
                        <a:pt x="289" y="386"/>
                        <a:pt x="284" y="376"/>
                        <a:pt x="277" y="368"/>
                      </a:cubicBezTo>
                      <a:lnTo>
                        <a:pt x="315" y="305"/>
                      </a:lnTo>
                      <a:cubicBezTo>
                        <a:pt x="321" y="307"/>
                        <a:pt x="328" y="309"/>
                        <a:pt x="336" y="309"/>
                      </a:cubicBezTo>
                      <a:cubicBezTo>
                        <a:pt x="343" y="309"/>
                        <a:pt x="348" y="307"/>
                        <a:pt x="354" y="305"/>
                      </a:cubicBezTo>
                      <a:lnTo>
                        <a:pt x="406" y="394"/>
                      </a:lnTo>
                      <a:cubicBezTo>
                        <a:pt x="397" y="403"/>
                        <a:pt x="391" y="416"/>
                        <a:pt x="391" y="429"/>
                      </a:cubicBezTo>
                      <a:cubicBezTo>
                        <a:pt x="391" y="455"/>
                        <a:pt x="412" y="477"/>
                        <a:pt x="439" y="477"/>
                      </a:cubicBezTo>
                      <a:cubicBezTo>
                        <a:pt x="465" y="477"/>
                        <a:pt x="486" y="455"/>
                        <a:pt x="486" y="429"/>
                      </a:cubicBezTo>
                      <a:cubicBezTo>
                        <a:pt x="486" y="403"/>
                        <a:pt x="467" y="380"/>
                        <a:pt x="440" y="380"/>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51" name="TextBox 150"/>
                <p:cNvSpPr txBox="1"/>
                <p:nvPr/>
              </p:nvSpPr>
              <p:spPr>
                <a:xfrm>
                  <a:off x="3496615" y="3041863"/>
                  <a:ext cx="625556" cy="249299"/>
                </a:xfrm>
                <a:prstGeom prst="rect">
                  <a:avLst/>
                </a:prstGeom>
                <a:noFill/>
              </p:spPr>
              <p:txBody>
                <a:bodyPr wrap="none" rtlCol="0">
                  <a:spAutoFit/>
                </a:bodyPr>
                <a:lstStyle/>
                <a:p>
                  <a:pPr algn="ctr" defTabSz="1088430"/>
                  <a:r>
                    <a:rPr lang="en-US" sz="750" dirty="0">
                      <a:solidFill>
                        <a:srgbClr val="FFFFFF"/>
                      </a:solidFill>
                      <a:latin typeface="Segoe UI"/>
                    </a:rPr>
                    <a:t>IoT Hub</a:t>
                  </a:r>
                </a:p>
              </p:txBody>
            </p:sp>
          </p:grpSp>
        </p:grpSp>
        <p:grpSp>
          <p:nvGrpSpPr>
            <p:cNvPr id="12" name="Group 11"/>
            <p:cNvGrpSpPr/>
            <p:nvPr/>
          </p:nvGrpSpPr>
          <p:grpSpPr>
            <a:xfrm>
              <a:off x="4449764" y="1423310"/>
              <a:ext cx="1590323" cy="2970912"/>
              <a:chOff x="4556068" y="1423310"/>
              <a:chExt cx="1590323" cy="2970912"/>
            </a:xfrm>
          </p:grpSpPr>
          <p:sp>
            <p:nvSpPr>
              <p:cNvPr id="131" name="Rectangle 130"/>
              <p:cNvSpPr/>
              <p:nvPr/>
            </p:nvSpPr>
            <p:spPr>
              <a:xfrm>
                <a:off x="4556068" y="2042768"/>
                <a:ext cx="1590323" cy="23514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algn="ctr" defTabSz="1088430"/>
                <a:endParaRPr lang="en-US" sz="1167" dirty="0">
                  <a:solidFill>
                    <a:srgbClr val="FFFFFF"/>
                  </a:solidFill>
                  <a:latin typeface="Segoe UI"/>
                </a:endParaRPr>
              </a:p>
            </p:txBody>
          </p:sp>
          <p:sp>
            <p:nvSpPr>
              <p:cNvPr id="132" name="Rectangle 131"/>
              <p:cNvSpPr/>
              <p:nvPr/>
            </p:nvSpPr>
            <p:spPr>
              <a:xfrm>
                <a:off x="4556068" y="1663590"/>
                <a:ext cx="1590323" cy="3867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r>
                  <a:rPr lang="en-US" sz="1167" dirty="0">
                    <a:solidFill>
                      <a:srgbClr val="FFFFFF"/>
                    </a:solidFill>
                    <a:latin typeface="Segoe UI"/>
                  </a:rPr>
                  <a:t>Data Collection</a:t>
                </a:r>
              </a:p>
            </p:txBody>
          </p:sp>
          <p:sp>
            <p:nvSpPr>
              <p:cNvPr id="133" name="Freeform 32"/>
              <p:cNvSpPr>
                <a:spLocks/>
              </p:cNvSpPr>
              <p:nvPr/>
            </p:nvSpPr>
            <p:spPr bwMode="auto">
              <a:xfrm rot="5400000">
                <a:off x="4645428"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34" name="TextBox 133"/>
              <p:cNvSpPr txBox="1"/>
              <p:nvPr/>
            </p:nvSpPr>
            <p:spPr>
              <a:xfrm>
                <a:off x="4682141" y="1427302"/>
                <a:ext cx="304315" cy="295465"/>
              </a:xfrm>
              <a:prstGeom prst="rect">
                <a:avLst/>
              </a:prstGeom>
              <a:noFill/>
            </p:spPr>
            <p:txBody>
              <a:bodyPr wrap="none" rtlCol="0">
                <a:spAutoFit/>
              </a:bodyPr>
              <a:lstStyle/>
              <a:p>
                <a:pPr defTabSz="1088473"/>
                <a:r>
                  <a:rPr lang="en-US" sz="1000" dirty="0">
                    <a:solidFill>
                      <a:srgbClr val="FFFFFF"/>
                    </a:solidFill>
                    <a:latin typeface="Segoe UI"/>
                  </a:rPr>
                  <a:t>3</a:t>
                </a:r>
              </a:p>
            </p:txBody>
          </p:sp>
          <p:grpSp>
            <p:nvGrpSpPr>
              <p:cNvPr id="135" name="Group 4"/>
              <p:cNvGrpSpPr>
                <a:grpSpLocks noChangeAspect="1"/>
              </p:cNvGrpSpPr>
              <p:nvPr/>
            </p:nvGrpSpPr>
            <p:grpSpPr bwMode="auto">
              <a:xfrm>
                <a:off x="5039896" y="2745657"/>
                <a:ext cx="622667" cy="637761"/>
                <a:chOff x="3277" y="5661"/>
                <a:chExt cx="330" cy="338"/>
              </a:xfrm>
              <a:solidFill>
                <a:schemeClr val="bg1"/>
              </a:solidFill>
            </p:grpSpPr>
            <p:sp>
              <p:nvSpPr>
                <p:cNvPr id="137" name="Freeform 5"/>
                <p:cNvSpPr>
                  <a:spLocks/>
                </p:cNvSpPr>
                <p:nvPr/>
              </p:nvSpPr>
              <p:spPr bwMode="auto">
                <a:xfrm>
                  <a:off x="3425" y="5775"/>
                  <a:ext cx="56" cy="44"/>
                </a:xfrm>
                <a:custGeom>
                  <a:avLst/>
                  <a:gdLst>
                    <a:gd name="T0" fmla="*/ 130 w 130"/>
                    <a:gd name="T1" fmla="*/ 89 h 103"/>
                    <a:gd name="T2" fmla="*/ 117 w 130"/>
                    <a:gd name="T3" fmla="*/ 103 h 103"/>
                    <a:gd name="T4" fmla="*/ 14 w 130"/>
                    <a:gd name="T5" fmla="*/ 103 h 103"/>
                    <a:gd name="T6" fmla="*/ 0 w 130"/>
                    <a:gd name="T7" fmla="*/ 89 h 103"/>
                    <a:gd name="T8" fmla="*/ 0 w 130"/>
                    <a:gd name="T9" fmla="*/ 14 h 103"/>
                    <a:gd name="T10" fmla="*/ 14 w 130"/>
                    <a:gd name="T11" fmla="*/ 0 h 103"/>
                    <a:gd name="T12" fmla="*/ 117 w 130"/>
                    <a:gd name="T13" fmla="*/ 0 h 103"/>
                    <a:gd name="T14" fmla="*/ 130 w 130"/>
                    <a:gd name="T15" fmla="*/ 14 h 103"/>
                    <a:gd name="T16" fmla="*/ 130 w 130"/>
                    <a:gd name="T17" fmla="*/ 8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03">
                      <a:moveTo>
                        <a:pt x="130" y="89"/>
                      </a:moveTo>
                      <a:cubicBezTo>
                        <a:pt x="130" y="97"/>
                        <a:pt x="125" y="103"/>
                        <a:pt x="117" y="103"/>
                      </a:cubicBezTo>
                      <a:lnTo>
                        <a:pt x="14" y="103"/>
                      </a:lnTo>
                      <a:cubicBezTo>
                        <a:pt x="6" y="103"/>
                        <a:pt x="0" y="97"/>
                        <a:pt x="0" y="89"/>
                      </a:cubicBezTo>
                      <a:lnTo>
                        <a:pt x="0" y="14"/>
                      </a:lnTo>
                      <a:cubicBezTo>
                        <a:pt x="0" y="6"/>
                        <a:pt x="6" y="0"/>
                        <a:pt x="14" y="0"/>
                      </a:cubicBezTo>
                      <a:lnTo>
                        <a:pt x="117" y="0"/>
                      </a:lnTo>
                      <a:cubicBezTo>
                        <a:pt x="125" y="0"/>
                        <a:pt x="130" y="6"/>
                        <a:pt x="130" y="14"/>
                      </a:cubicBezTo>
                      <a:lnTo>
                        <a:pt x="130" y="89"/>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38" name="Freeform 6"/>
                <p:cNvSpPr>
                  <a:spLocks/>
                </p:cNvSpPr>
                <p:nvPr/>
              </p:nvSpPr>
              <p:spPr bwMode="auto">
                <a:xfrm>
                  <a:off x="3506" y="5809"/>
                  <a:ext cx="55" cy="44"/>
                </a:xfrm>
                <a:custGeom>
                  <a:avLst/>
                  <a:gdLst>
                    <a:gd name="T0" fmla="*/ 128 w 130"/>
                    <a:gd name="T1" fmla="*/ 89 h 103"/>
                    <a:gd name="T2" fmla="*/ 115 w 130"/>
                    <a:gd name="T3" fmla="*/ 103 h 103"/>
                    <a:gd name="T4" fmla="*/ 13 w 130"/>
                    <a:gd name="T5" fmla="*/ 103 h 103"/>
                    <a:gd name="T6" fmla="*/ 0 w 130"/>
                    <a:gd name="T7" fmla="*/ 89 h 103"/>
                    <a:gd name="T8" fmla="*/ 0 w 130"/>
                    <a:gd name="T9" fmla="*/ 13 h 103"/>
                    <a:gd name="T10" fmla="*/ 13 w 130"/>
                    <a:gd name="T11" fmla="*/ 0 h 103"/>
                    <a:gd name="T12" fmla="*/ 117 w 130"/>
                    <a:gd name="T13" fmla="*/ 0 h 103"/>
                    <a:gd name="T14" fmla="*/ 130 w 130"/>
                    <a:gd name="T15" fmla="*/ 13 h 103"/>
                    <a:gd name="T16" fmla="*/ 130 w 130"/>
                    <a:gd name="T17" fmla="*/ 89 h 103"/>
                    <a:gd name="T18" fmla="*/ 128 w 130"/>
                    <a:gd name="T19" fmla="*/ 8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 h="103">
                      <a:moveTo>
                        <a:pt x="128" y="89"/>
                      </a:moveTo>
                      <a:cubicBezTo>
                        <a:pt x="128" y="97"/>
                        <a:pt x="122" y="103"/>
                        <a:pt x="115" y="103"/>
                      </a:cubicBezTo>
                      <a:lnTo>
                        <a:pt x="13" y="103"/>
                      </a:lnTo>
                      <a:cubicBezTo>
                        <a:pt x="6" y="103"/>
                        <a:pt x="0" y="97"/>
                        <a:pt x="0" y="89"/>
                      </a:cubicBezTo>
                      <a:lnTo>
                        <a:pt x="0" y="13"/>
                      </a:lnTo>
                      <a:cubicBezTo>
                        <a:pt x="0" y="6"/>
                        <a:pt x="6" y="0"/>
                        <a:pt x="13" y="0"/>
                      </a:cubicBezTo>
                      <a:lnTo>
                        <a:pt x="117" y="0"/>
                      </a:lnTo>
                      <a:cubicBezTo>
                        <a:pt x="124" y="0"/>
                        <a:pt x="130" y="6"/>
                        <a:pt x="130" y="13"/>
                      </a:cubicBezTo>
                      <a:lnTo>
                        <a:pt x="130" y="89"/>
                      </a:lnTo>
                      <a:lnTo>
                        <a:pt x="128" y="89"/>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39" name="Freeform 7"/>
                <p:cNvSpPr>
                  <a:spLocks/>
                </p:cNvSpPr>
                <p:nvPr/>
              </p:nvSpPr>
              <p:spPr bwMode="auto">
                <a:xfrm>
                  <a:off x="3425" y="5842"/>
                  <a:ext cx="56" cy="45"/>
                </a:xfrm>
                <a:custGeom>
                  <a:avLst/>
                  <a:gdLst>
                    <a:gd name="T0" fmla="*/ 130 w 130"/>
                    <a:gd name="T1" fmla="*/ 90 h 104"/>
                    <a:gd name="T2" fmla="*/ 117 w 130"/>
                    <a:gd name="T3" fmla="*/ 104 h 104"/>
                    <a:gd name="T4" fmla="*/ 14 w 130"/>
                    <a:gd name="T5" fmla="*/ 104 h 104"/>
                    <a:gd name="T6" fmla="*/ 0 w 130"/>
                    <a:gd name="T7" fmla="*/ 90 h 104"/>
                    <a:gd name="T8" fmla="*/ 0 w 130"/>
                    <a:gd name="T9" fmla="*/ 14 h 104"/>
                    <a:gd name="T10" fmla="*/ 14 w 130"/>
                    <a:gd name="T11" fmla="*/ 0 h 104"/>
                    <a:gd name="T12" fmla="*/ 117 w 130"/>
                    <a:gd name="T13" fmla="*/ 0 h 104"/>
                    <a:gd name="T14" fmla="*/ 130 w 130"/>
                    <a:gd name="T15" fmla="*/ 14 h 104"/>
                    <a:gd name="T16" fmla="*/ 130 w 130"/>
                    <a:gd name="T17" fmla="*/ 9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04">
                      <a:moveTo>
                        <a:pt x="130" y="90"/>
                      </a:moveTo>
                      <a:cubicBezTo>
                        <a:pt x="130" y="98"/>
                        <a:pt x="125" y="104"/>
                        <a:pt x="117" y="104"/>
                      </a:cubicBezTo>
                      <a:lnTo>
                        <a:pt x="14" y="104"/>
                      </a:lnTo>
                      <a:cubicBezTo>
                        <a:pt x="6" y="104"/>
                        <a:pt x="0" y="98"/>
                        <a:pt x="0" y="90"/>
                      </a:cubicBezTo>
                      <a:lnTo>
                        <a:pt x="0" y="14"/>
                      </a:lnTo>
                      <a:cubicBezTo>
                        <a:pt x="0" y="6"/>
                        <a:pt x="6" y="0"/>
                        <a:pt x="14" y="0"/>
                      </a:cubicBezTo>
                      <a:lnTo>
                        <a:pt x="117" y="0"/>
                      </a:lnTo>
                      <a:cubicBezTo>
                        <a:pt x="125" y="0"/>
                        <a:pt x="130" y="6"/>
                        <a:pt x="130" y="14"/>
                      </a:cubicBezTo>
                      <a:lnTo>
                        <a:pt x="130" y="90"/>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40" name="Freeform 8"/>
                <p:cNvSpPr>
                  <a:spLocks/>
                </p:cNvSpPr>
                <p:nvPr/>
              </p:nvSpPr>
              <p:spPr bwMode="auto">
                <a:xfrm>
                  <a:off x="3345" y="5739"/>
                  <a:ext cx="57" cy="45"/>
                </a:xfrm>
                <a:custGeom>
                  <a:avLst/>
                  <a:gdLst>
                    <a:gd name="T0" fmla="*/ 133 w 133"/>
                    <a:gd name="T1" fmla="*/ 94 h 107"/>
                    <a:gd name="T2" fmla="*/ 119 w 133"/>
                    <a:gd name="T3" fmla="*/ 107 h 107"/>
                    <a:gd name="T4" fmla="*/ 14 w 133"/>
                    <a:gd name="T5" fmla="*/ 107 h 107"/>
                    <a:gd name="T6" fmla="*/ 0 w 133"/>
                    <a:gd name="T7" fmla="*/ 94 h 107"/>
                    <a:gd name="T8" fmla="*/ 0 w 133"/>
                    <a:gd name="T9" fmla="*/ 14 h 107"/>
                    <a:gd name="T10" fmla="*/ 14 w 133"/>
                    <a:gd name="T11" fmla="*/ 0 h 107"/>
                    <a:gd name="T12" fmla="*/ 117 w 133"/>
                    <a:gd name="T13" fmla="*/ 0 h 107"/>
                    <a:gd name="T14" fmla="*/ 133 w 133"/>
                    <a:gd name="T15" fmla="*/ 14 h 107"/>
                    <a:gd name="T16" fmla="*/ 133 w 133"/>
                    <a:gd name="T17" fmla="*/ 9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107">
                      <a:moveTo>
                        <a:pt x="133" y="94"/>
                      </a:moveTo>
                      <a:cubicBezTo>
                        <a:pt x="133" y="101"/>
                        <a:pt x="127" y="107"/>
                        <a:pt x="119" y="107"/>
                      </a:cubicBezTo>
                      <a:lnTo>
                        <a:pt x="14" y="107"/>
                      </a:lnTo>
                      <a:cubicBezTo>
                        <a:pt x="6" y="107"/>
                        <a:pt x="0" y="101"/>
                        <a:pt x="0" y="94"/>
                      </a:cubicBezTo>
                      <a:lnTo>
                        <a:pt x="0" y="14"/>
                      </a:lnTo>
                      <a:cubicBezTo>
                        <a:pt x="0" y="6"/>
                        <a:pt x="6" y="0"/>
                        <a:pt x="14" y="0"/>
                      </a:cubicBezTo>
                      <a:lnTo>
                        <a:pt x="117" y="0"/>
                      </a:lnTo>
                      <a:cubicBezTo>
                        <a:pt x="127" y="0"/>
                        <a:pt x="133" y="6"/>
                        <a:pt x="133" y="14"/>
                      </a:cubicBezTo>
                      <a:lnTo>
                        <a:pt x="133" y="94"/>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41" name="Freeform 9"/>
                <p:cNvSpPr>
                  <a:spLocks/>
                </p:cNvSpPr>
                <p:nvPr/>
              </p:nvSpPr>
              <p:spPr bwMode="auto">
                <a:xfrm>
                  <a:off x="3277" y="5661"/>
                  <a:ext cx="329" cy="79"/>
                </a:xfrm>
                <a:custGeom>
                  <a:avLst/>
                  <a:gdLst>
                    <a:gd name="T0" fmla="*/ 755 w 768"/>
                    <a:gd name="T1" fmla="*/ 0 h 185"/>
                    <a:gd name="T2" fmla="*/ 14 w 768"/>
                    <a:gd name="T3" fmla="*/ 0 h 185"/>
                    <a:gd name="T4" fmla="*/ 0 w 768"/>
                    <a:gd name="T5" fmla="*/ 14 h 185"/>
                    <a:gd name="T6" fmla="*/ 0 w 768"/>
                    <a:gd name="T7" fmla="*/ 172 h 185"/>
                    <a:gd name="T8" fmla="*/ 14 w 768"/>
                    <a:gd name="T9" fmla="*/ 185 h 185"/>
                    <a:gd name="T10" fmla="*/ 93 w 768"/>
                    <a:gd name="T11" fmla="*/ 185 h 185"/>
                    <a:gd name="T12" fmla="*/ 107 w 768"/>
                    <a:gd name="T13" fmla="*/ 172 h 185"/>
                    <a:gd name="T14" fmla="*/ 107 w 768"/>
                    <a:gd name="T15" fmla="*/ 106 h 185"/>
                    <a:gd name="T16" fmla="*/ 661 w 768"/>
                    <a:gd name="T17" fmla="*/ 106 h 185"/>
                    <a:gd name="T18" fmla="*/ 661 w 768"/>
                    <a:gd name="T19" fmla="*/ 172 h 185"/>
                    <a:gd name="T20" fmla="*/ 677 w 768"/>
                    <a:gd name="T21" fmla="*/ 185 h 185"/>
                    <a:gd name="T22" fmla="*/ 753 w 768"/>
                    <a:gd name="T23" fmla="*/ 185 h 185"/>
                    <a:gd name="T24" fmla="*/ 766 w 768"/>
                    <a:gd name="T25" fmla="*/ 172 h 185"/>
                    <a:gd name="T26" fmla="*/ 766 w 768"/>
                    <a:gd name="T27" fmla="*/ 14 h 185"/>
                    <a:gd name="T28" fmla="*/ 755 w 768"/>
                    <a:gd name="T29"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8" h="185">
                      <a:moveTo>
                        <a:pt x="755" y="0"/>
                      </a:moveTo>
                      <a:lnTo>
                        <a:pt x="14" y="0"/>
                      </a:lnTo>
                      <a:cubicBezTo>
                        <a:pt x="6" y="0"/>
                        <a:pt x="0" y="6"/>
                        <a:pt x="0" y="14"/>
                      </a:cubicBezTo>
                      <a:lnTo>
                        <a:pt x="0" y="172"/>
                      </a:lnTo>
                      <a:cubicBezTo>
                        <a:pt x="0" y="179"/>
                        <a:pt x="6" y="185"/>
                        <a:pt x="14" y="185"/>
                      </a:cubicBezTo>
                      <a:lnTo>
                        <a:pt x="93" y="185"/>
                      </a:lnTo>
                      <a:cubicBezTo>
                        <a:pt x="101" y="185"/>
                        <a:pt x="107" y="179"/>
                        <a:pt x="107" y="172"/>
                      </a:cubicBezTo>
                      <a:lnTo>
                        <a:pt x="107" y="106"/>
                      </a:lnTo>
                      <a:lnTo>
                        <a:pt x="661" y="106"/>
                      </a:lnTo>
                      <a:lnTo>
                        <a:pt x="661" y="172"/>
                      </a:lnTo>
                      <a:cubicBezTo>
                        <a:pt x="661" y="179"/>
                        <a:pt x="667" y="185"/>
                        <a:pt x="677" y="185"/>
                      </a:cubicBezTo>
                      <a:lnTo>
                        <a:pt x="753" y="185"/>
                      </a:lnTo>
                      <a:cubicBezTo>
                        <a:pt x="760" y="185"/>
                        <a:pt x="766" y="179"/>
                        <a:pt x="766" y="172"/>
                      </a:cubicBezTo>
                      <a:lnTo>
                        <a:pt x="766" y="14"/>
                      </a:lnTo>
                      <a:cubicBezTo>
                        <a:pt x="768" y="6"/>
                        <a:pt x="762" y="0"/>
                        <a:pt x="755" y="0"/>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42" name="Freeform 10"/>
                <p:cNvSpPr>
                  <a:spLocks/>
                </p:cNvSpPr>
                <p:nvPr/>
              </p:nvSpPr>
              <p:spPr bwMode="auto">
                <a:xfrm>
                  <a:off x="3279" y="5920"/>
                  <a:ext cx="328" cy="79"/>
                </a:xfrm>
                <a:custGeom>
                  <a:avLst/>
                  <a:gdLst>
                    <a:gd name="T0" fmla="*/ 751 w 766"/>
                    <a:gd name="T1" fmla="*/ 2 h 185"/>
                    <a:gd name="T2" fmla="*/ 675 w 766"/>
                    <a:gd name="T3" fmla="*/ 2 h 185"/>
                    <a:gd name="T4" fmla="*/ 661 w 766"/>
                    <a:gd name="T5" fmla="*/ 16 h 185"/>
                    <a:gd name="T6" fmla="*/ 661 w 766"/>
                    <a:gd name="T7" fmla="*/ 80 h 185"/>
                    <a:gd name="T8" fmla="*/ 105 w 766"/>
                    <a:gd name="T9" fmla="*/ 80 h 185"/>
                    <a:gd name="T10" fmla="*/ 105 w 766"/>
                    <a:gd name="T11" fmla="*/ 14 h 185"/>
                    <a:gd name="T12" fmla="*/ 89 w 766"/>
                    <a:gd name="T13" fmla="*/ 0 h 185"/>
                    <a:gd name="T14" fmla="*/ 13 w 766"/>
                    <a:gd name="T15" fmla="*/ 0 h 185"/>
                    <a:gd name="T16" fmla="*/ 0 w 766"/>
                    <a:gd name="T17" fmla="*/ 16 h 185"/>
                    <a:gd name="T18" fmla="*/ 0 w 766"/>
                    <a:gd name="T19" fmla="*/ 172 h 185"/>
                    <a:gd name="T20" fmla="*/ 13 w 766"/>
                    <a:gd name="T21" fmla="*/ 185 h 185"/>
                    <a:gd name="T22" fmla="*/ 753 w 766"/>
                    <a:gd name="T23" fmla="*/ 185 h 185"/>
                    <a:gd name="T24" fmla="*/ 766 w 766"/>
                    <a:gd name="T25" fmla="*/ 172 h 185"/>
                    <a:gd name="T26" fmla="*/ 766 w 766"/>
                    <a:gd name="T27" fmla="*/ 16 h 185"/>
                    <a:gd name="T28" fmla="*/ 751 w 766"/>
                    <a:gd name="T29" fmla="*/ 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6" h="185">
                      <a:moveTo>
                        <a:pt x="751" y="2"/>
                      </a:moveTo>
                      <a:lnTo>
                        <a:pt x="675" y="2"/>
                      </a:lnTo>
                      <a:cubicBezTo>
                        <a:pt x="667" y="2"/>
                        <a:pt x="661" y="8"/>
                        <a:pt x="661" y="16"/>
                      </a:cubicBezTo>
                      <a:lnTo>
                        <a:pt x="661" y="80"/>
                      </a:lnTo>
                      <a:lnTo>
                        <a:pt x="105" y="80"/>
                      </a:lnTo>
                      <a:lnTo>
                        <a:pt x="105" y="14"/>
                      </a:lnTo>
                      <a:cubicBezTo>
                        <a:pt x="105" y="6"/>
                        <a:pt x="99" y="0"/>
                        <a:pt x="89" y="0"/>
                      </a:cubicBezTo>
                      <a:lnTo>
                        <a:pt x="13" y="0"/>
                      </a:lnTo>
                      <a:cubicBezTo>
                        <a:pt x="6" y="0"/>
                        <a:pt x="0" y="6"/>
                        <a:pt x="0" y="16"/>
                      </a:cubicBezTo>
                      <a:lnTo>
                        <a:pt x="0" y="172"/>
                      </a:lnTo>
                      <a:cubicBezTo>
                        <a:pt x="0" y="179"/>
                        <a:pt x="6" y="185"/>
                        <a:pt x="13" y="185"/>
                      </a:cubicBezTo>
                      <a:lnTo>
                        <a:pt x="753" y="185"/>
                      </a:lnTo>
                      <a:cubicBezTo>
                        <a:pt x="760" y="185"/>
                        <a:pt x="766" y="179"/>
                        <a:pt x="766" y="172"/>
                      </a:cubicBezTo>
                      <a:lnTo>
                        <a:pt x="766" y="16"/>
                      </a:lnTo>
                      <a:cubicBezTo>
                        <a:pt x="764" y="8"/>
                        <a:pt x="758" y="2"/>
                        <a:pt x="751" y="2"/>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43" name="Freeform 11"/>
                <p:cNvSpPr>
                  <a:spLocks/>
                </p:cNvSpPr>
                <p:nvPr/>
              </p:nvSpPr>
              <p:spPr bwMode="auto">
                <a:xfrm>
                  <a:off x="3346" y="5808"/>
                  <a:ext cx="56" cy="44"/>
                </a:xfrm>
                <a:custGeom>
                  <a:avLst/>
                  <a:gdLst>
                    <a:gd name="T0" fmla="*/ 131 w 131"/>
                    <a:gd name="T1" fmla="*/ 89 h 103"/>
                    <a:gd name="T2" fmla="*/ 117 w 131"/>
                    <a:gd name="T3" fmla="*/ 103 h 103"/>
                    <a:gd name="T4" fmla="*/ 14 w 131"/>
                    <a:gd name="T5" fmla="*/ 103 h 103"/>
                    <a:gd name="T6" fmla="*/ 0 w 131"/>
                    <a:gd name="T7" fmla="*/ 89 h 103"/>
                    <a:gd name="T8" fmla="*/ 0 w 131"/>
                    <a:gd name="T9" fmla="*/ 13 h 103"/>
                    <a:gd name="T10" fmla="*/ 14 w 131"/>
                    <a:gd name="T11" fmla="*/ 0 h 103"/>
                    <a:gd name="T12" fmla="*/ 117 w 131"/>
                    <a:gd name="T13" fmla="*/ 0 h 103"/>
                    <a:gd name="T14" fmla="*/ 131 w 131"/>
                    <a:gd name="T15" fmla="*/ 13 h 103"/>
                    <a:gd name="T16" fmla="*/ 131 w 131"/>
                    <a:gd name="T17" fmla="*/ 8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03">
                      <a:moveTo>
                        <a:pt x="131" y="89"/>
                      </a:moveTo>
                      <a:cubicBezTo>
                        <a:pt x="131" y="97"/>
                        <a:pt x="125" y="103"/>
                        <a:pt x="117" y="103"/>
                      </a:cubicBezTo>
                      <a:lnTo>
                        <a:pt x="14" y="103"/>
                      </a:lnTo>
                      <a:cubicBezTo>
                        <a:pt x="6" y="103"/>
                        <a:pt x="0" y="97"/>
                        <a:pt x="0" y="89"/>
                      </a:cubicBezTo>
                      <a:lnTo>
                        <a:pt x="0" y="13"/>
                      </a:lnTo>
                      <a:cubicBezTo>
                        <a:pt x="0" y="6"/>
                        <a:pt x="6" y="0"/>
                        <a:pt x="14" y="0"/>
                      </a:cubicBezTo>
                      <a:lnTo>
                        <a:pt x="117" y="0"/>
                      </a:lnTo>
                      <a:cubicBezTo>
                        <a:pt x="125" y="0"/>
                        <a:pt x="131" y="6"/>
                        <a:pt x="131" y="13"/>
                      </a:cubicBezTo>
                      <a:lnTo>
                        <a:pt x="131" y="89"/>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44" name="Freeform 12"/>
                <p:cNvSpPr>
                  <a:spLocks/>
                </p:cNvSpPr>
                <p:nvPr/>
              </p:nvSpPr>
              <p:spPr bwMode="auto">
                <a:xfrm>
                  <a:off x="3345" y="5876"/>
                  <a:ext cx="56" cy="44"/>
                </a:xfrm>
                <a:custGeom>
                  <a:avLst/>
                  <a:gdLst>
                    <a:gd name="T0" fmla="*/ 131 w 131"/>
                    <a:gd name="T1" fmla="*/ 90 h 103"/>
                    <a:gd name="T2" fmla="*/ 117 w 131"/>
                    <a:gd name="T3" fmla="*/ 103 h 103"/>
                    <a:gd name="T4" fmla="*/ 14 w 131"/>
                    <a:gd name="T5" fmla="*/ 103 h 103"/>
                    <a:gd name="T6" fmla="*/ 0 w 131"/>
                    <a:gd name="T7" fmla="*/ 90 h 103"/>
                    <a:gd name="T8" fmla="*/ 0 w 131"/>
                    <a:gd name="T9" fmla="*/ 14 h 103"/>
                    <a:gd name="T10" fmla="*/ 14 w 131"/>
                    <a:gd name="T11" fmla="*/ 0 h 103"/>
                    <a:gd name="T12" fmla="*/ 117 w 131"/>
                    <a:gd name="T13" fmla="*/ 0 h 103"/>
                    <a:gd name="T14" fmla="*/ 131 w 131"/>
                    <a:gd name="T15" fmla="*/ 14 h 103"/>
                    <a:gd name="T16" fmla="*/ 131 w 131"/>
                    <a:gd name="T17" fmla="*/ 9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03">
                      <a:moveTo>
                        <a:pt x="131" y="90"/>
                      </a:moveTo>
                      <a:cubicBezTo>
                        <a:pt x="131" y="98"/>
                        <a:pt x="125" y="103"/>
                        <a:pt x="117" y="103"/>
                      </a:cubicBezTo>
                      <a:lnTo>
                        <a:pt x="14" y="103"/>
                      </a:lnTo>
                      <a:cubicBezTo>
                        <a:pt x="6" y="103"/>
                        <a:pt x="0" y="98"/>
                        <a:pt x="0" y="90"/>
                      </a:cubicBezTo>
                      <a:lnTo>
                        <a:pt x="0" y="14"/>
                      </a:lnTo>
                      <a:cubicBezTo>
                        <a:pt x="0" y="6"/>
                        <a:pt x="6" y="0"/>
                        <a:pt x="14" y="0"/>
                      </a:cubicBezTo>
                      <a:lnTo>
                        <a:pt x="117" y="0"/>
                      </a:lnTo>
                      <a:cubicBezTo>
                        <a:pt x="125" y="0"/>
                        <a:pt x="131" y="6"/>
                        <a:pt x="131" y="14"/>
                      </a:cubicBezTo>
                      <a:lnTo>
                        <a:pt x="131" y="90"/>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sp>
            <p:nvSpPr>
              <p:cNvPr id="136" name="TextBox 135"/>
              <p:cNvSpPr txBox="1"/>
              <p:nvPr/>
            </p:nvSpPr>
            <p:spPr>
              <a:xfrm>
                <a:off x="4984764" y="3464725"/>
                <a:ext cx="792910" cy="249299"/>
              </a:xfrm>
              <a:prstGeom prst="rect">
                <a:avLst/>
              </a:prstGeom>
              <a:noFill/>
            </p:spPr>
            <p:txBody>
              <a:bodyPr wrap="none" rtlCol="0">
                <a:spAutoFit/>
              </a:bodyPr>
              <a:lstStyle/>
              <a:p>
                <a:pPr algn="ctr" defTabSz="1088430"/>
                <a:r>
                  <a:rPr lang="en-US" sz="750" dirty="0">
                    <a:solidFill>
                      <a:srgbClr val="FFFFFF"/>
                    </a:solidFill>
                    <a:latin typeface="Segoe UI"/>
                  </a:rPr>
                  <a:t>Event Hubs</a:t>
                </a:r>
              </a:p>
            </p:txBody>
          </p:sp>
        </p:grpSp>
        <p:grpSp>
          <p:nvGrpSpPr>
            <p:cNvPr id="13" name="Group 12"/>
            <p:cNvGrpSpPr/>
            <p:nvPr/>
          </p:nvGrpSpPr>
          <p:grpSpPr>
            <a:xfrm>
              <a:off x="6108142" y="1423310"/>
              <a:ext cx="3182131" cy="2970912"/>
              <a:chOff x="6270178" y="1423310"/>
              <a:chExt cx="3182131" cy="2970912"/>
            </a:xfrm>
          </p:grpSpPr>
          <p:sp>
            <p:nvSpPr>
              <p:cNvPr id="98" name="Rectangle 97"/>
              <p:cNvSpPr/>
              <p:nvPr/>
            </p:nvSpPr>
            <p:spPr>
              <a:xfrm>
                <a:off x="6270178" y="2042768"/>
                <a:ext cx="3182131" cy="23514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algn="ctr" defTabSz="1088430"/>
                <a:endParaRPr lang="en-US" sz="1167" dirty="0">
                  <a:solidFill>
                    <a:srgbClr val="FFFFFF"/>
                  </a:solidFill>
                  <a:latin typeface="Segoe UI"/>
                </a:endParaRPr>
              </a:p>
            </p:txBody>
          </p:sp>
          <p:sp>
            <p:nvSpPr>
              <p:cNvPr id="99" name="Rectangle 98"/>
              <p:cNvSpPr/>
              <p:nvPr/>
            </p:nvSpPr>
            <p:spPr>
              <a:xfrm>
                <a:off x="6270178" y="1663107"/>
                <a:ext cx="3182131" cy="3867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r>
                  <a:rPr lang="en-US" sz="1167" dirty="0">
                    <a:solidFill>
                      <a:srgbClr val="FFFFFF"/>
                    </a:solidFill>
                    <a:latin typeface="Segoe UI"/>
                  </a:rPr>
                  <a:t>Data Store</a:t>
                </a:r>
              </a:p>
            </p:txBody>
          </p:sp>
          <p:sp>
            <p:nvSpPr>
              <p:cNvPr id="100" name="Freeform 32"/>
              <p:cNvSpPr>
                <a:spLocks/>
              </p:cNvSpPr>
              <p:nvPr/>
            </p:nvSpPr>
            <p:spPr bwMode="auto">
              <a:xfrm rot="5400000">
                <a:off x="6359539"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01" name="TextBox 100"/>
              <p:cNvSpPr txBox="1"/>
              <p:nvPr/>
            </p:nvSpPr>
            <p:spPr>
              <a:xfrm>
                <a:off x="6396252" y="1427302"/>
                <a:ext cx="304315" cy="295465"/>
              </a:xfrm>
              <a:prstGeom prst="rect">
                <a:avLst/>
              </a:prstGeom>
              <a:noFill/>
            </p:spPr>
            <p:txBody>
              <a:bodyPr wrap="none" rtlCol="0">
                <a:spAutoFit/>
              </a:bodyPr>
              <a:lstStyle/>
              <a:p>
                <a:pPr defTabSz="1088473"/>
                <a:r>
                  <a:rPr lang="en-US" sz="1000" dirty="0">
                    <a:solidFill>
                      <a:srgbClr val="FFFFFF"/>
                    </a:solidFill>
                    <a:latin typeface="Segoe UI"/>
                  </a:rPr>
                  <a:t>4</a:t>
                </a:r>
              </a:p>
            </p:txBody>
          </p:sp>
          <p:grpSp>
            <p:nvGrpSpPr>
              <p:cNvPr id="102" name="Group 101"/>
              <p:cNvGrpSpPr/>
              <p:nvPr/>
            </p:nvGrpSpPr>
            <p:grpSpPr>
              <a:xfrm>
                <a:off x="6358808" y="2399257"/>
                <a:ext cx="3005351" cy="1657098"/>
                <a:chOff x="6344292" y="2458124"/>
                <a:chExt cx="3005351" cy="1657098"/>
              </a:xfrm>
            </p:grpSpPr>
            <p:grpSp>
              <p:nvGrpSpPr>
                <p:cNvPr id="103" name="Group 102"/>
                <p:cNvGrpSpPr/>
                <p:nvPr/>
              </p:nvGrpSpPr>
              <p:grpSpPr>
                <a:xfrm>
                  <a:off x="8369133" y="2490247"/>
                  <a:ext cx="510140" cy="689996"/>
                  <a:chOff x="5229160" y="3965008"/>
                  <a:chExt cx="510140" cy="689996"/>
                </a:xfrm>
              </p:grpSpPr>
              <p:sp>
                <p:nvSpPr>
                  <p:cNvPr id="127" name="TextBox 126"/>
                  <p:cNvSpPr txBox="1"/>
                  <p:nvPr/>
                </p:nvSpPr>
                <p:spPr>
                  <a:xfrm>
                    <a:off x="5229160" y="4421016"/>
                    <a:ext cx="510140" cy="233988"/>
                  </a:xfrm>
                  <a:prstGeom prst="rect">
                    <a:avLst/>
                  </a:prstGeom>
                  <a:noFill/>
                </p:spPr>
                <p:txBody>
                  <a:bodyPr wrap="none" rtlCol="0">
                    <a:spAutoFit/>
                  </a:bodyPr>
                  <a:lstStyle/>
                  <a:p>
                    <a:pPr algn="ctr" defTabSz="1088430"/>
                    <a:r>
                      <a:rPr lang="en-US" sz="667" dirty="0">
                        <a:solidFill>
                          <a:srgbClr val="FFFFFF"/>
                        </a:solidFill>
                        <a:latin typeface="Segoe UI"/>
                      </a:rPr>
                      <a:t>Tables</a:t>
                    </a:r>
                  </a:p>
                </p:txBody>
              </p:sp>
              <p:grpSp>
                <p:nvGrpSpPr>
                  <p:cNvPr id="128" name="Group 10"/>
                  <p:cNvGrpSpPr>
                    <a:grpSpLocks noChangeAspect="1"/>
                  </p:cNvGrpSpPr>
                  <p:nvPr/>
                </p:nvGrpSpPr>
                <p:grpSpPr bwMode="auto">
                  <a:xfrm>
                    <a:off x="5257041" y="3965008"/>
                    <a:ext cx="454376" cy="388841"/>
                    <a:chOff x="5751" y="1482"/>
                    <a:chExt cx="312" cy="267"/>
                  </a:xfrm>
                  <a:solidFill>
                    <a:schemeClr val="bg1"/>
                  </a:solidFill>
                </p:grpSpPr>
                <p:sp>
                  <p:nvSpPr>
                    <p:cNvPr id="129" name="Freeform 11"/>
                    <p:cNvSpPr>
                      <a:spLocks noEditPoints="1"/>
                    </p:cNvSpPr>
                    <p:nvPr/>
                  </p:nvSpPr>
                  <p:spPr bwMode="auto">
                    <a:xfrm>
                      <a:off x="5840" y="1547"/>
                      <a:ext cx="131" cy="137"/>
                    </a:xfrm>
                    <a:custGeom>
                      <a:avLst/>
                      <a:gdLst>
                        <a:gd name="T0" fmla="*/ 373 w 463"/>
                        <a:gd name="T1" fmla="*/ 0 h 489"/>
                        <a:gd name="T2" fmla="*/ 29 w 463"/>
                        <a:gd name="T3" fmla="*/ 0 h 489"/>
                        <a:gd name="T4" fmla="*/ 0 w 463"/>
                        <a:gd name="T5" fmla="*/ 29 h 489"/>
                        <a:gd name="T6" fmla="*/ 0 w 463"/>
                        <a:gd name="T7" fmla="*/ 457 h 489"/>
                        <a:gd name="T8" fmla="*/ 29 w 463"/>
                        <a:gd name="T9" fmla="*/ 489 h 489"/>
                        <a:gd name="T10" fmla="*/ 434 w 463"/>
                        <a:gd name="T11" fmla="*/ 489 h 489"/>
                        <a:gd name="T12" fmla="*/ 463 w 463"/>
                        <a:gd name="T13" fmla="*/ 457 h 489"/>
                        <a:gd name="T14" fmla="*/ 463 w 463"/>
                        <a:gd name="T15" fmla="*/ 96 h 489"/>
                        <a:gd name="T16" fmla="*/ 370 w 463"/>
                        <a:gd name="T17" fmla="*/ 96 h 489"/>
                        <a:gd name="T18" fmla="*/ 370 w 463"/>
                        <a:gd name="T19" fmla="*/ 0 h 489"/>
                        <a:gd name="T20" fmla="*/ 373 w 463"/>
                        <a:gd name="T21" fmla="*/ 0 h 489"/>
                        <a:gd name="T22" fmla="*/ 361 w 463"/>
                        <a:gd name="T23" fmla="*/ 369 h 489"/>
                        <a:gd name="T24" fmla="*/ 102 w 463"/>
                        <a:gd name="T25" fmla="*/ 369 h 489"/>
                        <a:gd name="T26" fmla="*/ 102 w 463"/>
                        <a:gd name="T27" fmla="*/ 320 h 489"/>
                        <a:gd name="T28" fmla="*/ 361 w 463"/>
                        <a:gd name="T29" fmla="*/ 320 h 489"/>
                        <a:gd name="T30" fmla="*/ 361 w 463"/>
                        <a:gd name="T31" fmla="*/ 369 h 489"/>
                        <a:gd name="T32" fmla="*/ 361 w 463"/>
                        <a:gd name="T33" fmla="*/ 279 h 489"/>
                        <a:gd name="T34" fmla="*/ 102 w 463"/>
                        <a:gd name="T35" fmla="*/ 279 h 489"/>
                        <a:gd name="T36" fmla="*/ 102 w 463"/>
                        <a:gd name="T37" fmla="*/ 230 h 489"/>
                        <a:gd name="T38" fmla="*/ 361 w 463"/>
                        <a:gd name="T39" fmla="*/ 230 h 489"/>
                        <a:gd name="T40" fmla="*/ 361 w 463"/>
                        <a:gd name="T41" fmla="*/ 279 h 489"/>
                        <a:gd name="T42" fmla="*/ 361 w 463"/>
                        <a:gd name="T43" fmla="*/ 186 h 489"/>
                        <a:gd name="T44" fmla="*/ 102 w 463"/>
                        <a:gd name="T45" fmla="*/ 186 h 489"/>
                        <a:gd name="T46" fmla="*/ 102 w 463"/>
                        <a:gd name="T47" fmla="*/ 137 h 489"/>
                        <a:gd name="T48" fmla="*/ 361 w 463"/>
                        <a:gd name="T49" fmla="*/ 137 h 489"/>
                        <a:gd name="T50" fmla="*/ 361 w 463"/>
                        <a:gd name="T51" fmla="*/ 186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3" h="489">
                          <a:moveTo>
                            <a:pt x="373" y="0"/>
                          </a:moveTo>
                          <a:lnTo>
                            <a:pt x="29" y="0"/>
                          </a:lnTo>
                          <a:cubicBezTo>
                            <a:pt x="12" y="0"/>
                            <a:pt x="0" y="15"/>
                            <a:pt x="0" y="29"/>
                          </a:cubicBezTo>
                          <a:lnTo>
                            <a:pt x="0" y="457"/>
                          </a:lnTo>
                          <a:cubicBezTo>
                            <a:pt x="0" y="474"/>
                            <a:pt x="15" y="489"/>
                            <a:pt x="29" y="489"/>
                          </a:cubicBezTo>
                          <a:lnTo>
                            <a:pt x="434" y="489"/>
                          </a:lnTo>
                          <a:cubicBezTo>
                            <a:pt x="451" y="489"/>
                            <a:pt x="463" y="474"/>
                            <a:pt x="463" y="457"/>
                          </a:cubicBezTo>
                          <a:lnTo>
                            <a:pt x="463" y="96"/>
                          </a:lnTo>
                          <a:lnTo>
                            <a:pt x="370" y="96"/>
                          </a:lnTo>
                          <a:lnTo>
                            <a:pt x="370" y="0"/>
                          </a:lnTo>
                          <a:lnTo>
                            <a:pt x="373" y="0"/>
                          </a:lnTo>
                          <a:close/>
                          <a:moveTo>
                            <a:pt x="361" y="369"/>
                          </a:moveTo>
                          <a:lnTo>
                            <a:pt x="102" y="369"/>
                          </a:lnTo>
                          <a:lnTo>
                            <a:pt x="102" y="320"/>
                          </a:lnTo>
                          <a:lnTo>
                            <a:pt x="361" y="320"/>
                          </a:lnTo>
                          <a:lnTo>
                            <a:pt x="361" y="369"/>
                          </a:lnTo>
                          <a:close/>
                          <a:moveTo>
                            <a:pt x="361" y="279"/>
                          </a:moveTo>
                          <a:lnTo>
                            <a:pt x="102" y="279"/>
                          </a:lnTo>
                          <a:lnTo>
                            <a:pt x="102" y="230"/>
                          </a:lnTo>
                          <a:lnTo>
                            <a:pt x="361" y="230"/>
                          </a:lnTo>
                          <a:lnTo>
                            <a:pt x="361" y="279"/>
                          </a:lnTo>
                          <a:close/>
                          <a:moveTo>
                            <a:pt x="361" y="186"/>
                          </a:moveTo>
                          <a:lnTo>
                            <a:pt x="102" y="186"/>
                          </a:lnTo>
                          <a:lnTo>
                            <a:pt x="102" y="137"/>
                          </a:lnTo>
                          <a:lnTo>
                            <a:pt x="361" y="137"/>
                          </a:lnTo>
                          <a:lnTo>
                            <a:pt x="361" y="186"/>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30" name="Freeform 12"/>
                    <p:cNvSpPr>
                      <a:spLocks noEditPoints="1"/>
                    </p:cNvSpPr>
                    <p:nvPr/>
                  </p:nvSpPr>
                  <p:spPr bwMode="auto">
                    <a:xfrm>
                      <a:off x="5751" y="1482"/>
                      <a:ext cx="312" cy="267"/>
                    </a:xfrm>
                    <a:custGeom>
                      <a:avLst/>
                      <a:gdLst>
                        <a:gd name="T0" fmla="*/ 826 w 1102"/>
                        <a:gd name="T1" fmla="*/ 0 h 954"/>
                        <a:gd name="T2" fmla="*/ 277 w 1102"/>
                        <a:gd name="T3" fmla="*/ 0 h 954"/>
                        <a:gd name="T4" fmla="*/ 0 w 1102"/>
                        <a:gd name="T5" fmla="*/ 477 h 954"/>
                        <a:gd name="T6" fmla="*/ 277 w 1102"/>
                        <a:gd name="T7" fmla="*/ 954 h 954"/>
                        <a:gd name="T8" fmla="*/ 826 w 1102"/>
                        <a:gd name="T9" fmla="*/ 954 h 954"/>
                        <a:gd name="T10" fmla="*/ 1102 w 1102"/>
                        <a:gd name="T11" fmla="*/ 477 h 954"/>
                        <a:gd name="T12" fmla="*/ 826 w 1102"/>
                        <a:gd name="T13" fmla="*/ 0 h 954"/>
                        <a:gd name="T14" fmla="*/ 754 w 1102"/>
                        <a:gd name="T15" fmla="*/ 768 h 954"/>
                        <a:gd name="T16" fmla="*/ 349 w 1102"/>
                        <a:gd name="T17" fmla="*/ 768 h 954"/>
                        <a:gd name="T18" fmla="*/ 271 w 1102"/>
                        <a:gd name="T19" fmla="*/ 690 h 954"/>
                        <a:gd name="T20" fmla="*/ 271 w 1102"/>
                        <a:gd name="T21" fmla="*/ 262 h 954"/>
                        <a:gd name="T22" fmla="*/ 349 w 1102"/>
                        <a:gd name="T23" fmla="*/ 184 h 954"/>
                        <a:gd name="T24" fmla="*/ 716 w 1102"/>
                        <a:gd name="T25" fmla="*/ 184 h 954"/>
                        <a:gd name="T26" fmla="*/ 832 w 1102"/>
                        <a:gd name="T27" fmla="*/ 300 h 954"/>
                        <a:gd name="T28" fmla="*/ 832 w 1102"/>
                        <a:gd name="T29" fmla="*/ 690 h 954"/>
                        <a:gd name="T30" fmla="*/ 754 w 1102"/>
                        <a:gd name="T31" fmla="*/ 768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2" h="954">
                          <a:moveTo>
                            <a:pt x="826" y="0"/>
                          </a:moveTo>
                          <a:lnTo>
                            <a:pt x="277" y="0"/>
                          </a:lnTo>
                          <a:lnTo>
                            <a:pt x="0" y="477"/>
                          </a:lnTo>
                          <a:lnTo>
                            <a:pt x="277" y="954"/>
                          </a:lnTo>
                          <a:lnTo>
                            <a:pt x="826" y="954"/>
                          </a:lnTo>
                          <a:lnTo>
                            <a:pt x="1102" y="477"/>
                          </a:lnTo>
                          <a:lnTo>
                            <a:pt x="826" y="0"/>
                          </a:lnTo>
                          <a:close/>
                          <a:moveTo>
                            <a:pt x="754" y="768"/>
                          </a:moveTo>
                          <a:lnTo>
                            <a:pt x="349" y="768"/>
                          </a:lnTo>
                          <a:cubicBezTo>
                            <a:pt x="306" y="768"/>
                            <a:pt x="271" y="733"/>
                            <a:pt x="271" y="690"/>
                          </a:cubicBezTo>
                          <a:lnTo>
                            <a:pt x="271" y="262"/>
                          </a:lnTo>
                          <a:cubicBezTo>
                            <a:pt x="271" y="219"/>
                            <a:pt x="306" y="184"/>
                            <a:pt x="349" y="184"/>
                          </a:cubicBezTo>
                          <a:lnTo>
                            <a:pt x="716" y="184"/>
                          </a:lnTo>
                          <a:lnTo>
                            <a:pt x="832" y="300"/>
                          </a:lnTo>
                          <a:lnTo>
                            <a:pt x="832" y="690"/>
                          </a:lnTo>
                          <a:cubicBezTo>
                            <a:pt x="832" y="733"/>
                            <a:pt x="797" y="768"/>
                            <a:pt x="754" y="768"/>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grpSp>
            <p:grpSp>
              <p:nvGrpSpPr>
                <p:cNvPr id="104" name="Group 103"/>
                <p:cNvGrpSpPr/>
                <p:nvPr/>
              </p:nvGrpSpPr>
              <p:grpSpPr>
                <a:xfrm>
                  <a:off x="7482659" y="2458124"/>
                  <a:ext cx="708271" cy="722119"/>
                  <a:chOff x="4186650" y="3932885"/>
                  <a:chExt cx="708271" cy="722119"/>
                </a:xfrm>
              </p:grpSpPr>
              <p:pic>
                <p:nvPicPr>
                  <p:cNvPr id="125" name="Picture 124"/>
                  <p:cNvPicPr>
                    <a:picLocks noChangeAspect="1"/>
                  </p:cNvPicPr>
                  <p:nvPr/>
                </p:nvPicPr>
                <p:blipFill>
                  <a:blip r:embed="rId13" cstate="hqprint">
                    <a:biLevel thresh="25000"/>
                    <a:extLst>
                      <a:ext uri="{28A0092B-C50C-407E-A947-70E740481C1C}">
                        <a14:useLocalDpi xmlns:a14="http://schemas.microsoft.com/office/drawing/2010/main" val="0"/>
                      </a:ext>
                    </a:extLst>
                  </a:blip>
                  <a:stretch>
                    <a:fillRect/>
                  </a:stretch>
                </p:blipFill>
                <p:spPr>
                  <a:xfrm>
                    <a:off x="4302057" y="3932885"/>
                    <a:ext cx="453661" cy="453661"/>
                  </a:xfrm>
                  <a:prstGeom prst="rect">
                    <a:avLst/>
                  </a:prstGeom>
                </p:spPr>
              </p:pic>
              <p:sp>
                <p:nvSpPr>
                  <p:cNvPr id="126" name="TextBox 125"/>
                  <p:cNvSpPr txBox="1"/>
                  <p:nvPr/>
                </p:nvSpPr>
                <p:spPr>
                  <a:xfrm>
                    <a:off x="4186650" y="4421016"/>
                    <a:ext cx="708271" cy="233988"/>
                  </a:xfrm>
                  <a:prstGeom prst="rect">
                    <a:avLst/>
                  </a:prstGeom>
                  <a:noFill/>
                </p:spPr>
                <p:txBody>
                  <a:bodyPr wrap="none" rtlCol="0">
                    <a:spAutoFit/>
                  </a:bodyPr>
                  <a:lstStyle/>
                  <a:p>
                    <a:pPr algn="ctr" defTabSz="1088430"/>
                    <a:r>
                      <a:rPr lang="en-US" sz="667" dirty="0">
                        <a:solidFill>
                          <a:srgbClr val="FFFFFF"/>
                        </a:solidFill>
                        <a:latin typeface="Segoe UI"/>
                      </a:rPr>
                      <a:t>Azure Files</a:t>
                    </a:r>
                  </a:p>
                </p:txBody>
              </p:sp>
            </p:grpSp>
            <p:grpSp>
              <p:nvGrpSpPr>
                <p:cNvPr id="105" name="Group 104"/>
                <p:cNvGrpSpPr/>
                <p:nvPr/>
              </p:nvGrpSpPr>
              <p:grpSpPr>
                <a:xfrm>
                  <a:off x="6536182" y="2490247"/>
                  <a:ext cx="804451" cy="689996"/>
                  <a:chOff x="3229733" y="3965008"/>
                  <a:chExt cx="804451" cy="689996"/>
                </a:xfrm>
              </p:grpSpPr>
              <p:grpSp>
                <p:nvGrpSpPr>
                  <p:cNvPr id="119" name="Group 118"/>
                  <p:cNvGrpSpPr/>
                  <p:nvPr/>
                </p:nvGrpSpPr>
                <p:grpSpPr>
                  <a:xfrm>
                    <a:off x="3403566" y="3965008"/>
                    <a:ext cx="456785" cy="393780"/>
                    <a:chOff x="3366586" y="3915246"/>
                    <a:chExt cx="456785" cy="393780"/>
                  </a:xfrm>
                </p:grpSpPr>
                <p:sp>
                  <p:nvSpPr>
                    <p:cNvPr id="121" name="Freeform 23"/>
                    <p:cNvSpPr>
                      <a:spLocks noEditPoints="1"/>
                    </p:cNvSpPr>
                    <p:nvPr/>
                  </p:nvSpPr>
                  <p:spPr bwMode="auto">
                    <a:xfrm>
                      <a:off x="3366586" y="3915246"/>
                      <a:ext cx="456785" cy="393780"/>
                    </a:xfrm>
                    <a:custGeom>
                      <a:avLst/>
                      <a:gdLst>
                        <a:gd name="T0" fmla="*/ 826 w 1102"/>
                        <a:gd name="T1" fmla="*/ 0 h 954"/>
                        <a:gd name="T2" fmla="*/ 276 w 1102"/>
                        <a:gd name="T3" fmla="*/ 0 h 954"/>
                        <a:gd name="T4" fmla="*/ 0 w 1102"/>
                        <a:gd name="T5" fmla="*/ 477 h 954"/>
                        <a:gd name="T6" fmla="*/ 276 w 1102"/>
                        <a:gd name="T7" fmla="*/ 954 h 954"/>
                        <a:gd name="T8" fmla="*/ 826 w 1102"/>
                        <a:gd name="T9" fmla="*/ 954 h 954"/>
                        <a:gd name="T10" fmla="*/ 1102 w 1102"/>
                        <a:gd name="T11" fmla="*/ 477 h 954"/>
                        <a:gd name="T12" fmla="*/ 826 w 1102"/>
                        <a:gd name="T13" fmla="*/ 0 h 954"/>
                        <a:gd name="T14" fmla="*/ 828 w 1102"/>
                        <a:gd name="T15" fmla="*/ 690 h 954"/>
                        <a:gd name="T16" fmla="*/ 753 w 1102"/>
                        <a:gd name="T17" fmla="*/ 765 h 954"/>
                        <a:gd name="T18" fmla="*/ 349 w 1102"/>
                        <a:gd name="T19" fmla="*/ 765 h 954"/>
                        <a:gd name="T20" fmla="*/ 274 w 1102"/>
                        <a:gd name="T21" fmla="*/ 690 h 954"/>
                        <a:gd name="T22" fmla="*/ 274 w 1102"/>
                        <a:gd name="T23" fmla="*/ 264 h 954"/>
                        <a:gd name="T24" fmla="*/ 349 w 1102"/>
                        <a:gd name="T25" fmla="*/ 190 h 954"/>
                        <a:gd name="T26" fmla="*/ 649 w 1102"/>
                        <a:gd name="T27" fmla="*/ 190 h 954"/>
                        <a:gd name="T28" fmla="*/ 704 w 1102"/>
                        <a:gd name="T29" fmla="*/ 190 h 954"/>
                        <a:gd name="T30" fmla="*/ 713 w 1102"/>
                        <a:gd name="T31" fmla="*/ 190 h 954"/>
                        <a:gd name="T32" fmla="*/ 828 w 1102"/>
                        <a:gd name="T33" fmla="*/ 303 h 954"/>
                        <a:gd name="T34" fmla="*/ 828 w 1102"/>
                        <a:gd name="T35" fmla="*/ 69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2" h="954">
                          <a:moveTo>
                            <a:pt x="826" y="0"/>
                          </a:moveTo>
                          <a:lnTo>
                            <a:pt x="276" y="0"/>
                          </a:lnTo>
                          <a:lnTo>
                            <a:pt x="0" y="477"/>
                          </a:lnTo>
                          <a:lnTo>
                            <a:pt x="276" y="954"/>
                          </a:lnTo>
                          <a:lnTo>
                            <a:pt x="826" y="954"/>
                          </a:lnTo>
                          <a:lnTo>
                            <a:pt x="1102" y="477"/>
                          </a:lnTo>
                          <a:lnTo>
                            <a:pt x="826" y="0"/>
                          </a:lnTo>
                          <a:close/>
                          <a:moveTo>
                            <a:pt x="828" y="690"/>
                          </a:moveTo>
                          <a:cubicBezTo>
                            <a:pt x="828" y="731"/>
                            <a:pt x="794" y="765"/>
                            <a:pt x="753" y="765"/>
                          </a:cubicBezTo>
                          <a:lnTo>
                            <a:pt x="349" y="765"/>
                          </a:lnTo>
                          <a:cubicBezTo>
                            <a:pt x="307" y="765"/>
                            <a:pt x="274" y="731"/>
                            <a:pt x="274" y="690"/>
                          </a:cubicBezTo>
                          <a:lnTo>
                            <a:pt x="274" y="264"/>
                          </a:lnTo>
                          <a:cubicBezTo>
                            <a:pt x="274" y="223"/>
                            <a:pt x="307" y="190"/>
                            <a:pt x="349" y="190"/>
                          </a:cubicBezTo>
                          <a:lnTo>
                            <a:pt x="649" y="190"/>
                          </a:lnTo>
                          <a:cubicBezTo>
                            <a:pt x="678" y="190"/>
                            <a:pt x="704" y="190"/>
                            <a:pt x="704" y="190"/>
                          </a:cubicBezTo>
                          <a:lnTo>
                            <a:pt x="713" y="190"/>
                          </a:lnTo>
                          <a:lnTo>
                            <a:pt x="828" y="303"/>
                          </a:lnTo>
                          <a:lnTo>
                            <a:pt x="828" y="690"/>
                          </a:ln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22" name="Freeform 24"/>
                    <p:cNvSpPr>
                      <a:spLocks/>
                    </p:cNvSpPr>
                    <p:nvPr/>
                  </p:nvSpPr>
                  <p:spPr bwMode="auto">
                    <a:xfrm>
                      <a:off x="3558024" y="4134551"/>
                      <a:ext cx="19386" cy="47254"/>
                    </a:xfrm>
                    <a:custGeom>
                      <a:avLst/>
                      <a:gdLst>
                        <a:gd name="T0" fmla="*/ 47 w 49"/>
                        <a:gd name="T1" fmla="*/ 23 h 115"/>
                        <a:gd name="T2" fmla="*/ 44 w 49"/>
                        <a:gd name="T3" fmla="*/ 12 h 115"/>
                        <a:gd name="T4" fmla="*/ 39 w 49"/>
                        <a:gd name="T5" fmla="*/ 5 h 115"/>
                        <a:gd name="T6" fmla="*/ 33 w 49"/>
                        <a:gd name="T7" fmla="*/ 1 h 115"/>
                        <a:gd name="T8" fmla="*/ 25 w 49"/>
                        <a:gd name="T9" fmla="*/ 0 h 115"/>
                        <a:gd name="T10" fmla="*/ 13 w 49"/>
                        <a:gd name="T11" fmla="*/ 3 h 115"/>
                        <a:gd name="T12" fmla="*/ 5 w 49"/>
                        <a:gd name="T13" fmla="*/ 14 h 115"/>
                        <a:gd name="T14" fmla="*/ 1 w 49"/>
                        <a:gd name="T15" fmla="*/ 32 h 115"/>
                        <a:gd name="T16" fmla="*/ 0 w 49"/>
                        <a:gd name="T17" fmla="*/ 57 h 115"/>
                        <a:gd name="T18" fmla="*/ 1 w 49"/>
                        <a:gd name="T19" fmla="*/ 85 h 115"/>
                        <a:gd name="T20" fmla="*/ 6 w 49"/>
                        <a:gd name="T21" fmla="*/ 103 h 115"/>
                        <a:gd name="T22" fmla="*/ 13 w 49"/>
                        <a:gd name="T23" fmla="*/ 113 h 115"/>
                        <a:gd name="T24" fmla="*/ 24 w 49"/>
                        <a:gd name="T25" fmla="*/ 115 h 115"/>
                        <a:gd name="T26" fmla="*/ 33 w 49"/>
                        <a:gd name="T27" fmla="*/ 114 h 115"/>
                        <a:gd name="T28" fmla="*/ 40 w 49"/>
                        <a:gd name="T29" fmla="*/ 109 h 115"/>
                        <a:gd name="T30" fmla="*/ 44 w 49"/>
                        <a:gd name="T31" fmla="*/ 101 h 115"/>
                        <a:gd name="T32" fmla="*/ 47 w 49"/>
                        <a:gd name="T33" fmla="*/ 90 h 115"/>
                        <a:gd name="T34" fmla="*/ 49 w 49"/>
                        <a:gd name="T35" fmla="*/ 76 h 115"/>
                        <a:gd name="T36" fmla="*/ 49 w 49"/>
                        <a:gd name="T37" fmla="*/ 59 h 115"/>
                        <a:gd name="T38" fmla="*/ 49 w 49"/>
                        <a:gd name="T39" fmla="*/ 38 h 115"/>
                        <a:gd name="T40" fmla="*/ 47 w 49"/>
                        <a:gd name="T41" fmla="*/ 2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15">
                          <a:moveTo>
                            <a:pt x="47" y="23"/>
                          </a:moveTo>
                          <a:cubicBezTo>
                            <a:pt x="46" y="18"/>
                            <a:pt x="45" y="15"/>
                            <a:pt x="44" y="12"/>
                          </a:cubicBezTo>
                          <a:cubicBezTo>
                            <a:pt x="42" y="9"/>
                            <a:pt x="41" y="6"/>
                            <a:pt x="39" y="5"/>
                          </a:cubicBezTo>
                          <a:cubicBezTo>
                            <a:pt x="37" y="3"/>
                            <a:pt x="35" y="2"/>
                            <a:pt x="33" y="1"/>
                          </a:cubicBezTo>
                          <a:cubicBezTo>
                            <a:pt x="30" y="0"/>
                            <a:pt x="28" y="0"/>
                            <a:pt x="25" y="0"/>
                          </a:cubicBezTo>
                          <a:cubicBezTo>
                            <a:pt x="20" y="0"/>
                            <a:pt x="16" y="1"/>
                            <a:pt x="13" y="3"/>
                          </a:cubicBezTo>
                          <a:cubicBezTo>
                            <a:pt x="10" y="6"/>
                            <a:pt x="7" y="9"/>
                            <a:pt x="5" y="14"/>
                          </a:cubicBezTo>
                          <a:cubicBezTo>
                            <a:pt x="3" y="19"/>
                            <a:pt x="2" y="25"/>
                            <a:pt x="1" y="32"/>
                          </a:cubicBezTo>
                          <a:cubicBezTo>
                            <a:pt x="0" y="39"/>
                            <a:pt x="0" y="47"/>
                            <a:pt x="0" y="57"/>
                          </a:cubicBezTo>
                          <a:cubicBezTo>
                            <a:pt x="0" y="68"/>
                            <a:pt x="1" y="78"/>
                            <a:pt x="1" y="85"/>
                          </a:cubicBezTo>
                          <a:cubicBezTo>
                            <a:pt x="2" y="93"/>
                            <a:pt x="4" y="99"/>
                            <a:pt x="6" y="103"/>
                          </a:cubicBezTo>
                          <a:cubicBezTo>
                            <a:pt x="8" y="108"/>
                            <a:pt x="10" y="111"/>
                            <a:pt x="13" y="113"/>
                          </a:cubicBezTo>
                          <a:cubicBezTo>
                            <a:pt x="16" y="114"/>
                            <a:pt x="20" y="115"/>
                            <a:pt x="24" y="115"/>
                          </a:cubicBezTo>
                          <a:cubicBezTo>
                            <a:pt x="28" y="115"/>
                            <a:pt x="31" y="115"/>
                            <a:pt x="33" y="114"/>
                          </a:cubicBezTo>
                          <a:cubicBezTo>
                            <a:pt x="36" y="113"/>
                            <a:pt x="38" y="111"/>
                            <a:pt x="40" y="109"/>
                          </a:cubicBezTo>
                          <a:cubicBezTo>
                            <a:pt x="42" y="107"/>
                            <a:pt x="43" y="104"/>
                            <a:pt x="44" y="101"/>
                          </a:cubicBezTo>
                          <a:cubicBezTo>
                            <a:pt x="46" y="98"/>
                            <a:pt x="47" y="94"/>
                            <a:pt x="47" y="90"/>
                          </a:cubicBezTo>
                          <a:cubicBezTo>
                            <a:pt x="48" y="86"/>
                            <a:pt x="49" y="81"/>
                            <a:pt x="49" y="76"/>
                          </a:cubicBezTo>
                          <a:cubicBezTo>
                            <a:pt x="49" y="71"/>
                            <a:pt x="49" y="65"/>
                            <a:pt x="49" y="59"/>
                          </a:cubicBezTo>
                          <a:cubicBezTo>
                            <a:pt x="49" y="51"/>
                            <a:pt x="49" y="44"/>
                            <a:pt x="49" y="38"/>
                          </a:cubicBezTo>
                          <a:cubicBezTo>
                            <a:pt x="49" y="32"/>
                            <a:pt x="48" y="27"/>
                            <a:pt x="47" y="23"/>
                          </a:cubicBezTo>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23" name="Freeform 25"/>
                    <p:cNvSpPr>
                      <a:spLocks/>
                    </p:cNvSpPr>
                    <p:nvPr/>
                  </p:nvSpPr>
                  <p:spPr bwMode="auto">
                    <a:xfrm>
                      <a:off x="3611336" y="4042467"/>
                      <a:ext cx="20598" cy="48465"/>
                    </a:xfrm>
                    <a:custGeom>
                      <a:avLst/>
                      <a:gdLst>
                        <a:gd name="T0" fmla="*/ 47 w 49"/>
                        <a:gd name="T1" fmla="*/ 23 h 116"/>
                        <a:gd name="T2" fmla="*/ 44 w 49"/>
                        <a:gd name="T3" fmla="*/ 12 h 116"/>
                        <a:gd name="T4" fmla="*/ 39 w 49"/>
                        <a:gd name="T5" fmla="*/ 5 h 116"/>
                        <a:gd name="T6" fmla="*/ 33 w 49"/>
                        <a:gd name="T7" fmla="*/ 1 h 116"/>
                        <a:gd name="T8" fmla="*/ 25 w 49"/>
                        <a:gd name="T9" fmla="*/ 0 h 116"/>
                        <a:gd name="T10" fmla="*/ 13 w 49"/>
                        <a:gd name="T11" fmla="*/ 4 h 116"/>
                        <a:gd name="T12" fmla="*/ 5 w 49"/>
                        <a:gd name="T13" fmla="*/ 15 h 116"/>
                        <a:gd name="T14" fmla="*/ 1 w 49"/>
                        <a:gd name="T15" fmla="*/ 32 h 116"/>
                        <a:gd name="T16" fmla="*/ 0 w 49"/>
                        <a:gd name="T17" fmla="*/ 57 h 116"/>
                        <a:gd name="T18" fmla="*/ 1 w 49"/>
                        <a:gd name="T19" fmla="*/ 86 h 116"/>
                        <a:gd name="T20" fmla="*/ 6 w 49"/>
                        <a:gd name="T21" fmla="*/ 104 h 116"/>
                        <a:gd name="T22" fmla="*/ 13 w 49"/>
                        <a:gd name="T23" fmla="*/ 113 h 116"/>
                        <a:gd name="T24" fmla="*/ 25 w 49"/>
                        <a:gd name="T25" fmla="*/ 116 h 116"/>
                        <a:gd name="T26" fmla="*/ 33 w 49"/>
                        <a:gd name="T27" fmla="*/ 114 h 116"/>
                        <a:gd name="T28" fmla="*/ 40 w 49"/>
                        <a:gd name="T29" fmla="*/ 110 h 116"/>
                        <a:gd name="T30" fmla="*/ 44 w 49"/>
                        <a:gd name="T31" fmla="*/ 102 h 116"/>
                        <a:gd name="T32" fmla="*/ 47 w 49"/>
                        <a:gd name="T33" fmla="*/ 91 h 116"/>
                        <a:gd name="T34" fmla="*/ 49 w 49"/>
                        <a:gd name="T35" fmla="*/ 77 h 116"/>
                        <a:gd name="T36" fmla="*/ 49 w 49"/>
                        <a:gd name="T37" fmla="*/ 59 h 116"/>
                        <a:gd name="T38" fmla="*/ 49 w 49"/>
                        <a:gd name="T39" fmla="*/ 39 h 116"/>
                        <a:gd name="T40" fmla="*/ 47 w 49"/>
                        <a:gd name="T41" fmla="*/ 2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16">
                          <a:moveTo>
                            <a:pt x="47" y="23"/>
                          </a:moveTo>
                          <a:cubicBezTo>
                            <a:pt x="46" y="19"/>
                            <a:pt x="45" y="15"/>
                            <a:pt x="44" y="12"/>
                          </a:cubicBezTo>
                          <a:cubicBezTo>
                            <a:pt x="42" y="9"/>
                            <a:pt x="41" y="7"/>
                            <a:pt x="39" y="5"/>
                          </a:cubicBezTo>
                          <a:cubicBezTo>
                            <a:pt x="37" y="3"/>
                            <a:pt x="35" y="2"/>
                            <a:pt x="33" y="1"/>
                          </a:cubicBezTo>
                          <a:cubicBezTo>
                            <a:pt x="30" y="1"/>
                            <a:pt x="28" y="0"/>
                            <a:pt x="25" y="0"/>
                          </a:cubicBezTo>
                          <a:cubicBezTo>
                            <a:pt x="20" y="0"/>
                            <a:pt x="16" y="1"/>
                            <a:pt x="13" y="4"/>
                          </a:cubicBezTo>
                          <a:cubicBezTo>
                            <a:pt x="10" y="6"/>
                            <a:pt x="7" y="10"/>
                            <a:pt x="5" y="15"/>
                          </a:cubicBezTo>
                          <a:cubicBezTo>
                            <a:pt x="3" y="19"/>
                            <a:pt x="2" y="25"/>
                            <a:pt x="1" y="32"/>
                          </a:cubicBezTo>
                          <a:cubicBezTo>
                            <a:pt x="0" y="39"/>
                            <a:pt x="0" y="48"/>
                            <a:pt x="0" y="57"/>
                          </a:cubicBezTo>
                          <a:cubicBezTo>
                            <a:pt x="0" y="69"/>
                            <a:pt x="1" y="78"/>
                            <a:pt x="1" y="86"/>
                          </a:cubicBezTo>
                          <a:cubicBezTo>
                            <a:pt x="2" y="93"/>
                            <a:pt x="4" y="99"/>
                            <a:pt x="6" y="104"/>
                          </a:cubicBezTo>
                          <a:cubicBezTo>
                            <a:pt x="8" y="108"/>
                            <a:pt x="10" y="111"/>
                            <a:pt x="13" y="113"/>
                          </a:cubicBezTo>
                          <a:cubicBezTo>
                            <a:pt x="16" y="115"/>
                            <a:pt x="20" y="116"/>
                            <a:pt x="25" y="116"/>
                          </a:cubicBezTo>
                          <a:cubicBezTo>
                            <a:pt x="28" y="116"/>
                            <a:pt x="31" y="115"/>
                            <a:pt x="33" y="114"/>
                          </a:cubicBezTo>
                          <a:cubicBezTo>
                            <a:pt x="36" y="113"/>
                            <a:pt x="38" y="112"/>
                            <a:pt x="40" y="110"/>
                          </a:cubicBezTo>
                          <a:cubicBezTo>
                            <a:pt x="42" y="108"/>
                            <a:pt x="43" y="105"/>
                            <a:pt x="44" y="102"/>
                          </a:cubicBezTo>
                          <a:cubicBezTo>
                            <a:pt x="46" y="99"/>
                            <a:pt x="47" y="95"/>
                            <a:pt x="47" y="91"/>
                          </a:cubicBezTo>
                          <a:cubicBezTo>
                            <a:pt x="48" y="87"/>
                            <a:pt x="49" y="82"/>
                            <a:pt x="49" y="77"/>
                          </a:cubicBezTo>
                          <a:cubicBezTo>
                            <a:pt x="49" y="71"/>
                            <a:pt x="49" y="66"/>
                            <a:pt x="49" y="59"/>
                          </a:cubicBezTo>
                          <a:cubicBezTo>
                            <a:pt x="49" y="51"/>
                            <a:pt x="49" y="45"/>
                            <a:pt x="49" y="39"/>
                          </a:cubicBezTo>
                          <a:cubicBezTo>
                            <a:pt x="49" y="33"/>
                            <a:pt x="48" y="28"/>
                            <a:pt x="47" y="23"/>
                          </a:cubicBezTo>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24" name="Freeform 26"/>
                    <p:cNvSpPr>
                      <a:spLocks noEditPoints="1"/>
                    </p:cNvSpPr>
                    <p:nvPr/>
                  </p:nvSpPr>
                  <p:spPr bwMode="auto">
                    <a:xfrm>
                      <a:off x="3497442" y="4010965"/>
                      <a:ext cx="195073" cy="203554"/>
                    </a:xfrm>
                    <a:custGeom>
                      <a:avLst/>
                      <a:gdLst>
                        <a:gd name="T0" fmla="*/ 333 w 472"/>
                        <a:gd name="T1" fmla="*/ 0 h 494"/>
                        <a:gd name="T2" fmla="*/ 0 w 472"/>
                        <a:gd name="T3" fmla="*/ 34 h 494"/>
                        <a:gd name="T4" fmla="*/ 33 w 472"/>
                        <a:gd name="T5" fmla="*/ 494 h 494"/>
                        <a:gd name="T6" fmla="*/ 472 w 472"/>
                        <a:gd name="T7" fmla="*/ 460 h 494"/>
                        <a:gd name="T8" fmla="*/ 380 w 472"/>
                        <a:gd name="T9" fmla="*/ 94 h 494"/>
                        <a:gd name="T10" fmla="*/ 380 w 472"/>
                        <a:gd name="T11" fmla="*/ 1 h 494"/>
                        <a:gd name="T12" fmla="*/ 125 w 472"/>
                        <a:gd name="T13" fmla="*/ 82 h 494"/>
                        <a:gd name="T14" fmla="*/ 129 w 472"/>
                        <a:gd name="T15" fmla="*/ 78 h 494"/>
                        <a:gd name="T16" fmla="*/ 165 w 472"/>
                        <a:gd name="T17" fmla="*/ 55 h 494"/>
                        <a:gd name="T18" fmla="*/ 172 w 472"/>
                        <a:gd name="T19" fmla="*/ 54 h 494"/>
                        <a:gd name="T20" fmla="*/ 186 w 472"/>
                        <a:gd name="T21" fmla="*/ 54 h 494"/>
                        <a:gd name="T22" fmla="*/ 192 w 472"/>
                        <a:gd name="T23" fmla="*/ 56 h 494"/>
                        <a:gd name="T24" fmla="*/ 193 w 472"/>
                        <a:gd name="T25" fmla="*/ 192 h 494"/>
                        <a:gd name="T26" fmla="*/ 221 w 472"/>
                        <a:gd name="T27" fmla="*/ 192 h 494"/>
                        <a:gd name="T28" fmla="*/ 224 w 472"/>
                        <a:gd name="T29" fmla="*/ 199 h 494"/>
                        <a:gd name="T30" fmla="*/ 224 w 472"/>
                        <a:gd name="T31" fmla="*/ 211 h 494"/>
                        <a:gd name="T32" fmla="*/ 221 w 472"/>
                        <a:gd name="T33" fmla="*/ 217 h 494"/>
                        <a:gd name="T34" fmla="*/ 130 w 472"/>
                        <a:gd name="T35" fmla="*/ 217 h 494"/>
                        <a:gd name="T36" fmla="*/ 126 w 472"/>
                        <a:gd name="T37" fmla="*/ 215 h 494"/>
                        <a:gd name="T38" fmla="*/ 125 w 472"/>
                        <a:gd name="T39" fmla="*/ 205 h 494"/>
                        <a:gd name="T40" fmla="*/ 126 w 472"/>
                        <a:gd name="T41" fmla="*/ 195 h 494"/>
                        <a:gd name="T42" fmla="*/ 130 w 472"/>
                        <a:gd name="T43" fmla="*/ 192 h 494"/>
                        <a:gd name="T44" fmla="*/ 160 w 472"/>
                        <a:gd name="T45" fmla="*/ 86 h 494"/>
                        <a:gd name="T46" fmla="*/ 129 w 472"/>
                        <a:gd name="T47" fmla="*/ 102 h 494"/>
                        <a:gd name="T48" fmla="*/ 125 w 472"/>
                        <a:gd name="T49" fmla="*/ 98 h 494"/>
                        <a:gd name="T50" fmla="*/ 124 w 472"/>
                        <a:gd name="T51" fmla="*/ 86 h 494"/>
                        <a:gd name="T52" fmla="*/ 215 w 472"/>
                        <a:gd name="T53" fmla="*/ 420 h 494"/>
                        <a:gd name="T54" fmla="*/ 169 w 472"/>
                        <a:gd name="T55" fmla="*/ 442 h 494"/>
                        <a:gd name="T56" fmla="*/ 124 w 472"/>
                        <a:gd name="T57" fmla="*/ 420 h 494"/>
                        <a:gd name="T58" fmla="*/ 113 w 472"/>
                        <a:gd name="T59" fmla="*/ 359 h 494"/>
                        <a:gd name="T60" fmla="*/ 126 w 472"/>
                        <a:gd name="T61" fmla="*/ 297 h 494"/>
                        <a:gd name="T62" fmla="*/ 172 w 472"/>
                        <a:gd name="T63" fmla="*/ 275 h 494"/>
                        <a:gd name="T64" fmla="*/ 217 w 472"/>
                        <a:gd name="T65" fmla="*/ 297 h 494"/>
                        <a:gd name="T66" fmla="*/ 229 w 472"/>
                        <a:gd name="T67" fmla="*/ 358 h 494"/>
                        <a:gd name="T68" fmla="*/ 354 w 472"/>
                        <a:gd name="T69" fmla="*/ 433 h 494"/>
                        <a:gd name="T70" fmla="*/ 351 w 472"/>
                        <a:gd name="T71" fmla="*/ 439 h 494"/>
                        <a:gd name="T72" fmla="*/ 260 w 472"/>
                        <a:gd name="T73" fmla="*/ 440 h 494"/>
                        <a:gd name="T74" fmla="*/ 256 w 472"/>
                        <a:gd name="T75" fmla="*/ 437 h 494"/>
                        <a:gd name="T76" fmla="*/ 255 w 472"/>
                        <a:gd name="T77" fmla="*/ 427 h 494"/>
                        <a:gd name="T78" fmla="*/ 256 w 472"/>
                        <a:gd name="T79" fmla="*/ 417 h 494"/>
                        <a:gd name="T80" fmla="*/ 260 w 472"/>
                        <a:gd name="T81" fmla="*/ 414 h 494"/>
                        <a:gd name="T82" fmla="*/ 290 w 472"/>
                        <a:gd name="T83" fmla="*/ 309 h 494"/>
                        <a:gd name="T84" fmla="*/ 259 w 472"/>
                        <a:gd name="T85" fmla="*/ 325 h 494"/>
                        <a:gd name="T86" fmla="*/ 255 w 472"/>
                        <a:gd name="T87" fmla="*/ 320 h 494"/>
                        <a:gd name="T88" fmla="*/ 254 w 472"/>
                        <a:gd name="T89" fmla="*/ 308 h 494"/>
                        <a:gd name="T90" fmla="*/ 256 w 472"/>
                        <a:gd name="T91" fmla="*/ 302 h 494"/>
                        <a:gd name="T92" fmla="*/ 294 w 472"/>
                        <a:gd name="T93" fmla="*/ 278 h 494"/>
                        <a:gd name="T94" fmla="*/ 298 w 472"/>
                        <a:gd name="T95" fmla="*/ 277 h 494"/>
                        <a:gd name="T96" fmla="*/ 308 w 472"/>
                        <a:gd name="T97" fmla="*/ 276 h 494"/>
                        <a:gd name="T98" fmla="*/ 320 w 472"/>
                        <a:gd name="T99" fmla="*/ 277 h 494"/>
                        <a:gd name="T100" fmla="*/ 323 w 472"/>
                        <a:gd name="T101" fmla="*/ 280 h 494"/>
                        <a:gd name="T102" fmla="*/ 349 w 472"/>
                        <a:gd name="T103" fmla="*/ 414 h 494"/>
                        <a:gd name="T104" fmla="*/ 353 w 472"/>
                        <a:gd name="T105" fmla="*/ 417 h 494"/>
                        <a:gd name="T106" fmla="*/ 354 w 472"/>
                        <a:gd name="T107" fmla="*/ 427 h 494"/>
                        <a:gd name="T108" fmla="*/ 356 w 472"/>
                        <a:gd name="T109" fmla="*/ 171 h 494"/>
                        <a:gd name="T110" fmla="*/ 327 w 472"/>
                        <a:gd name="T111" fmla="*/ 214 h 494"/>
                        <a:gd name="T112" fmla="*/ 272 w 472"/>
                        <a:gd name="T113" fmla="*/ 214 h 494"/>
                        <a:gd name="T114" fmla="*/ 245 w 472"/>
                        <a:gd name="T115" fmla="*/ 172 h 494"/>
                        <a:gd name="T116" fmla="*/ 246 w 472"/>
                        <a:gd name="T117" fmla="*/ 102 h 494"/>
                        <a:gd name="T118" fmla="*/ 275 w 472"/>
                        <a:gd name="T119" fmla="*/ 58 h 494"/>
                        <a:gd name="T120" fmla="*/ 330 w 472"/>
                        <a:gd name="T121" fmla="*/ 58 h 494"/>
                        <a:gd name="T122" fmla="*/ 356 w 472"/>
                        <a:gd name="T123" fmla="*/ 101 h 494"/>
                        <a:gd name="T124" fmla="*/ 356 w 472"/>
                        <a:gd name="T125" fmla="*/ 171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2" h="494">
                          <a:moveTo>
                            <a:pt x="380" y="1"/>
                          </a:moveTo>
                          <a:cubicBezTo>
                            <a:pt x="370" y="0"/>
                            <a:pt x="352" y="0"/>
                            <a:pt x="333" y="0"/>
                          </a:cubicBezTo>
                          <a:lnTo>
                            <a:pt x="33" y="0"/>
                          </a:lnTo>
                          <a:cubicBezTo>
                            <a:pt x="15" y="0"/>
                            <a:pt x="0" y="16"/>
                            <a:pt x="0" y="34"/>
                          </a:cubicBezTo>
                          <a:lnTo>
                            <a:pt x="0" y="460"/>
                          </a:lnTo>
                          <a:cubicBezTo>
                            <a:pt x="0" y="479"/>
                            <a:pt x="15" y="494"/>
                            <a:pt x="33" y="494"/>
                          </a:cubicBezTo>
                          <a:lnTo>
                            <a:pt x="438" y="494"/>
                          </a:lnTo>
                          <a:cubicBezTo>
                            <a:pt x="457" y="494"/>
                            <a:pt x="472" y="479"/>
                            <a:pt x="472" y="460"/>
                          </a:cubicBezTo>
                          <a:lnTo>
                            <a:pt x="472" y="94"/>
                          </a:lnTo>
                          <a:lnTo>
                            <a:pt x="380" y="94"/>
                          </a:lnTo>
                          <a:lnTo>
                            <a:pt x="380" y="1"/>
                          </a:lnTo>
                          <a:lnTo>
                            <a:pt x="380" y="1"/>
                          </a:lnTo>
                          <a:close/>
                          <a:moveTo>
                            <a:pt x="124" y="86"/>
                          </a:moveTo>
                          <a:cubicBezTo>
                            <a:pt x="124" y="84"/>
                            <a:pt x="125" y="83"/>
                            <a:pt x="125" y="82"/>
                          </a:cubicBezTo>
                          <a:cubicBezTo>
                            <a:pt x="125" y="81"/>
                            <a:pt x="126" y="81"/>
                            <a:pt x="126" y="80"/>
                          </a:cubicBezTo>
                          <a:cubicBezTo>
                            <a:pt x="127" y="79"/>
                            <a:pt x="128" y="79"/>
                            <a:pt x="129" y="78"/>
                          </a:cubicBezTo>
                          <a:lnTo>
                            <a:pt x="164" y="56"/>
                          </a:lnTo>
                          <a:cubicBezTo>
                            <a:pt x="164" y="55"/>
                            <a:pt x="165" y="55"/>
                            <a:pt x="165" y="55"/>
                          </a:cubicBezTo>
                          <a:cubicBezTo>
                            <a:pt x="166" y="55"/>
                            <a:pt x="167" y="54"/>
                            <a:pt x="168" y="54"/>
                          </a:cubicBezTo>
                          <a:cubicBezTo>
                            <a:pt x="169" y="54"/>
                            <a:pt x="170" y="54"/>
                            <a:pt x="172" y="54"/>
                          </a:cubicBezTo>
                          <a:cubicBezTo>
                            <a:pt x="173" y="54"/>
                            <a:pt x="175" y="54"/>
                            <a:pt x="178" y="54"/>
                          </a:cubicBezTo>
                          <a:cubicBezTo>
                            <a:pt x="181" y="54"/>
                            <a:pt x="184" y="54"/>
                            <a:pt x="186" y="54"/>
                          </a:cubicBezTo>
                          <a:cubicBezTo>
                            <a:pt x="188" y="54"/>
                            <a:pt x="189" y="54"/>
                            <a:pt x="190" y="55"/>
                          </a:cubicBezTo>
                          <a:cubicBezTo>
                            <a:pt x="191" y="55"/>
                            <a:pt x="192" y="55"/>
                            <a:pt x="192" y="56"/>
                          </a:cubicBezTo>
                          <a:cubicBezTo>
                            <a:pt x="192" y="56"/>
                            <a:pt x="193" y="57"/>
                            <a:pt x="193" y="58"/>
                          </a:cubicBezTo>
                          <a:lnTo>
                            <a:pt x="193" y="192"/>
                          </a:lnTo>
                          <a:lnTo>
                            <a:pt x="219" y="192"/>
                          </a:lnTo>
                          <a:cubicBezTo>
                            <a:pt x="220" y="192"/>
                            <a:pt x="220" y="192"/>
                            <a:pt x="221" y="192"/>
                          </a:cubicBezTo>
                          <a:cubicBezTo>
                            <a:pt x="222" y="193"/>
                            <a:pt x="222" y="194"/>
                            <a:pt x="223" y="195"/>
                          </a:cubicBezTo>
                          <a:cubicBezTo>
                            <a:pt x="223" y="196"/>
                            <a:pt x="223" y="197"/>
                            <a:pt x="224" y="199"/>
                          </a:cubicBezTo>
                          <a:cubicBezTo>
                            <a:pt x="224" y="200"/>
                            <a:pt x="224" y="202"/>
                            <a:pt x="224" y="205"/>
                          </a:cubicBezTo>
                          <a:cubicBezTo>
                            <a:pt x="224" y="207"/>
                            <a:pt x="224" y="209"/>
                            <a:pt x="224" y="211"/>
                          </a:cubicBezTo>
                          <a:cubicBezTo>
                            <a:pt x="223" y="212"/>
                            <a:pt x="223" y="214"/>
                            <a:pt x="223" y="215"/>
                          </a:cubicBezTo>
                          <a:cubicBezTo>
                            <a:pt x="222" y="215"/>
                            <a:pt x="222" y="216"/>
                            <a:pt x="221" y="217"/>
                          </a:cubicBezTo>
                          <a:cubicBezTo>
                            <a:pt x="220" y="217"/>
                            <a:pt x="220" y="217"/>
                            <a:pt x="219" y="217"/>
                          </a:cubicBezTo>
                          <a:lnTo>
                            <a:pt x="130" y="217"/>
                          </a:lnTo>
                          <a:cubicBezTo>
                            <a:pt x="129" y="217"/>
                            <a:pt x="128" y="217"/>
                            <a:pt x="128" y="217"/>
                          </a:cubicBezTo>
                          <a:cubicBezTo>
                            <a:pt x="127" y="216"/>
                            <a:pt x="127" y="215"/>
                            <a:pt x="126" y="215"/>
                          </a:cubicBezTo>
                          <a:cubicBezTo>
                            <a:pt x="126" y="214"/>
                            <a:pt x="125" y="212"/>
                            <a:pt x="125" y="211"/>
                          </a:cubicBezTo>
                          <a:cubicBezTo>
                            <a:pt x="125" y="209"/>
                            <a:pt x="125" y="207"/>
                            <a:pt x="125" y="205"/>
                          </a:cubicBezTo>
                          <a:cubicBezTo>
                            <a:pt x="125" y="202"/>
                            <a:pt x="125" y="200"/>
                            <a:pt x="125" y="199"/>
                          </a:cubicBezTo>
                          <a:cubicBezTo>
                            <a:pt x="125" y="197"/>
                            <a:pt x="126" y="196"/>
                            <a:pt x="126" y="195"/>
                          </a:cubicBezTo>
                          <a:cubicBezTo>
                            <a:pt x="126" y="194"/>
                            <a:pt x="127" y="193"/>
                            <a:pt x="128" y="192"/>
                          </a:cubicBezTo>
                          <a:cubicBezTo>
                            <a:pt x="128" y="192"/>
                            <a:pt x="129" y="192"/>
                            <a:pt x="130" y="192"/>
                          </a:cubicBezTo>
                          <a:lnTo>
                            <a:pt x="160" y="192"/>
                          </a:lnTo>
                          <a:lnTo>
                            <a:pt x="160" y="86"/>
                          </a:lnTo>
                          <a:lnTo>
                            <a:pt x="134" y="101"/>
                          </a:lnTo>
                          <a:cubicBezTo>
                            <a:pt x="132" y="102"/>
                            <a:pt x="130" y="102"/>
                            <a:pt x="129" y="102"/>
                          </a:cubicBezTo>
                          <a:cubicBezTo>
                            <a:pt x="128" y="103"/>
                            <a:pt x="127" y="102"/>
                            <a:pt x="126" y="102"/>
                          </a:cubicBezTo>
                          <a:cubicBezTo>
                            <a:pt x="125" y="101"/>
                            <a:pt x="125" y="100"/>
                            <a:pt x="125" y="98"/>
                          </a:cubicBezTo>
                          <a:cubicBezTo>
                            <a:pt x="124" y="96"/>
                            <a:pt x="124" y="94"/>
                            <a:pt x="124" y="91"/>
                          </a:cubicBezTo>
                          <a:cubicBezTo>
                            <a:pt x="124" y="89"/>
                            <a:pt x="124" y="87"/>
                            <a:pt x="124" y="86"/>
                          </a:cubicBezTo>
                          <a:close/>
                          <a:moveTo>
                            <a:pt x="226" y="393"/>
                          </a:moveTo>
                          <a:cubicBezTo>
                            <a:pt x="224" y="403"/>
                            <a:pt x="220" y="412"/>
                            <a:pt x="215" y="420"/>
                          </a:cubicBezTo>
                          <a:cubicBezTo>
                            <a:pt x="211" y="427"/>
                            <a:pt x="205" y="433"/>
                            <a:pt x="197" y="437"/>
                          </a:cubicBezTo>
                          <a:cubicBezTo>
                            <a:pt x="189" y="440"/>
                            <a:pt x="180" y="442"/>
                            <a:pt x="169" y="442"/>
                          </a:cubicBezTo>
                          <a:cubicBezTo>
                            <a:pt x="158" y="442"/>
                            <a:pt x="149" y="441"/>
                            <a:pt x="142" y="437"/>
                          </a:cubicBezTo>
                          <a:cubicBezTo>
                            <a:pt x="134" y="433"/>
                            <a:pt x="129" y="427"/>
                            <a:pt x="124" y="420"/>
                          </a:cubicBezTo>
                          <a:cubicBezTo>
                            <a:pt x="120" y="413"/>
                            <a:pt x="117" y="404"/>
                            <a:pt x="115" y="394"/>
                          </a:cubicBezTo>
                          <a:cubicBezTo>
                            <a:pt x="114" y="384"/>
                            <a:pt x="113" y="372"/>
                            <a:pt x="113" y="359"/>
                          </a:cubicBezTo>
                          <a:cubicBezTo>
                            <a:pt x="113" y="346"/>
                            <a:pt x="114" y="335"/>
                            <a:pt x="116" y="324"/>
                          </a:cubicBezTo>
                          <a:cubicBezTo>
                            <a:pt x="118" y="314"/>
                            <a:pt x="122" y="305"/>
                            <a:pt x="126" y="297"/>
                          </a:cubicBezTo>
                          <a:cubicBezTo>
                            <a:pt x="131" y="290"/>
                            <a:pt x="137" y="284"/>
                            <a:pt x="145" y="280"/>
                          </a:cubicBezTo>
                          <a:cubicBezTo>
                            <a:pt x="152" y="276"/>
                            <a:pt x="162" y="275"/>
                            <a:pt x="172" y="275"/>
                          </a:cubicBezTo>
                          <a:cubicBezTo>
                            <a:pt x="184" y="275"/>
                            <a:pt x="193" y="276"/>
                            <a:pt x="200" y="280"/>
                          </a:cubicBezTo>
                          <a:cubicBezTo>
                            <a:pt x="207" y="284"/>
                            <a:pt x="213" y="290"/>
                            <a:pt x="217" y="297"/>
                          </a:cubicBezTo>
                          <a:cubicBezTo>
                            <a:pt x="222" y="304"/>
                            <a:pt x="225" y="313"/>
                            <a:pt x="226" y="323"/>
                          </a:cubicBezTo>
                          <a:cubicBezTo>
                            <a:pt x="228" y="333"/>
                            <a:pt x="229" y="345"/>
                            <a:pt x="229" y="358"/>
                          </a:cubicBezTo>
                          <a:cubicBezTo>
                            <a:pt x="229" y="371"/>
                            <a:pt x="228" y="383"/>
                            <a:pt x="226" y="393"/>
                          </a:cubicBezTo>
                          <a:close/>
                          <a:moveTo>
                            <a:pt x="354" y="433"/>
                          </a:moveTo>
                          <a:cubicBezTo>
                            <a:pt x="353" y="435"/>
                            <a:pt x="353" y="436"/>
                            <a:pt x="353" y="437"/>
                          </a:cubicBezTo>
                          <a:cubicBezTo>
                            <a:pt x="352" y="438"/>
                            <a:pt x="352" y="439"/>
                            <a:pt x="351" y="439"/>
                          </a:cubicBezTo>
                          <a:cubicBezTo>
                            <a:pt x="350" y="439"/>
                            <a:pt x="350" y="440"/>
                            <a:pt x="349" y="440"/>
                          </a:cubicBezTo>
                          <a:lnTo>
                            <a:pt x="260" y="440"/>
                          </a:lnTo>
                          <a:cubicBezTo>
                            <a:pt x="259" y="440"/>
                            <a:pt x="258" y="439"/>
                            <a:pt x="258" y="439"/>
                          </a:cubicBezTo>
                          <a:cubicBezTo>
                            <a:pt x="257" y="438"/>
                            <a:pt x="257" y="438"/>
                            <a:pt x="256" y="437"/>
                          </a:cubicBezTo>
                          <a:cubicBezTo>
                            <a:pt x="256" y="436"/>
                            <a:pt x="255" y="435"/>
                            <a:pt x="255" y="433"/>
                          </a:cubicBezTo>
                          <a:cubicBezTo>
                            <a:pt x="255" y="431"/>
                            <a:pt x="255" y="429"/>
                            <a:pt x="255" y="427"/>
                          </a:cubicBezTo>
                          <a:cubicBezTo>
                            <a:pt x="255" y="425"/>
                            <a:pt x="255" y="423"/>
                            <a:pt x="255" y="421"/>
                          </a:cubicBezTo>
                          <a:cubicBezTo>
                            <a:pt x="255" y="419"/>
                            <a:pt x="256" y="418"/>
                            <a:pt x="256" y="417"/>
                          </a:cubicBezTo>
                          <a:cubicBezTo>
                            <a:pt x="256" y="416"/>
                            <a:pt x="257" y="415"/>
                            <a:pt x="258" y="415"/>
                          </a:cubicBezTo>
                          <a:cubicBezTo>
                            <a:pt x="258" y="414"/>
                            <a:pt x="259" y="414"/>
                            <a:pt x="260" y="414"/>
                          </a:cubicBezTo>
                          <a:lnTo>
                            <a:pt x="290" y="414"/>
                          </a:lnTo>
                          <a:lnTo>
                            <a:pt x="290" y="309"/>
                          </a:lnTo>
                          <a:lnTo>
                            <a:pt x="264" y="323"/>
                          </a:lnTo>
                          <a:cubicBezTo>
                            <a:pt x="262" y="324"/>
                            <a:pt x="260" y="325"/>
                            <a:pt x="259" y="325"/>
                          </a:cubicBezTo>
                          <a:cubicBezTo>
                            <a:pt x="258" y="325"/>
                            <a:pt x="257" y="325"/>
                            <a:pt x="256" y="324"/>
                          </a:cubicBezTo>
                          <a:cubicBezTo>
                            <a:pt x="255" y="323"/>
                            <a:pt x="255" y="322"/>
                            <a:pt x="255" y="320"/>
                          </a:cubicBezTo>
                          <a:cubicBezTo>
                            <a:pt x="254" y="319"/>
                            <a:pt x="254" y="316"/>
                            <a:pt x="254" y="313"/>
                          </a:cubicBezTo>
                          <a:cubicBezTo>
                            <a:pt x="254" y="311"/>
                            <a:pt x="254" y="309"/>
                            <a:pt x="254" y="308"/>
                          </a:cubicBezTo>
                          <a:cubicBezTo>
                            <a:pt x="255" y="307"/>
                            <a:pt x="255" y="306"/>
                            <a:pt x="255" y="305"/>
                          </a:cubicBezTo>
                          <a:cubicBezTo>
                            <a:pt x="255" y="304"/>
                            <a:pt x="256" y="303"/>
                            <a:pt x="256" y="302"/>
                          </a:cubicBezTo>
                          <a:cubicBezTo>
                            <a:pt x="257" y="302"/>
                            <a:pt x="258" y="301"/>
                            <a:pt x="259" y="301"/>
                          </a:cubicBezTo>
                          <a:lnTo>
                            <a:pt x="294" y="278"/>
                          </a:lnTo>
                          <a:cubicBezTo>
                            <a:pt x="294" y="278"/>
                            <a:pt x="295" y="277"/>
                            <a:pt x="295" y="277"/>
                          </a:cubicBezTo>
                          <a:cubicBezTo>
                            <a:pt x="296" y="277"/>
                            <a:pt x="297" y="277"/>
                            <a:pt x="298" y="277"/>
                          </a:cubicBezTo>
                          <a:cubicBezTo>
                            <a:pt x="299" y="277"/>
                            <a:pt x="300" y="276"/>
                            <a:pt x="302" y="276"/>
                          </a:cubicBezTo>
                          <a:cubicBezTo>
                            <a:pt x="303" y="276"/>
                            <a:pt x="305" y="276"/>
                            <a:pt x="308" y="276"/>
                          </a:cubicBezTo>
                          <a:cubicBezTo>
                            <a:pt x="311" y="276"/>
                            <a:pt x="314" y="276"/>
                            <a:pt x="316" y="277"/>
                          </a:cubicBezTo>
                          <a:cubicBezTo>
                            <a:pt x="318" y="277"/>
                            <a:pt x="319" y="277"/>
                            <a:pt x="320" y="277"/>
                          </a:cubicBezTo>
                          <a:cubicBezTo>
                            <a:pt x="321" y="277"/>
                            <a:pt x="322" y="278"/>
                            <a:pt x="322" y="278"/>
                          </a:cubicBezTo>
                          <a:cubicBezTo>
                            <a:pt x="322" y="279"/>
                            <a:pt x="323" y="279"/>
                            <a:pt x="323" y="280"/>
                          </a:cubicBezTo>
                          <a:lnTo>
                            <a:pt x="323" y="414"/>
                          </a:lnTo>
                          <a:lnTo>
                            <a:pt x="349" y="414"/>
                          </a:lnTo>
                          <a:cubicBezTo>
                            <a:pt x="350" y="414"/>
                            <a:pt x="351" y="414"/>
                            <a:pt x="351" y="415"/>
                          </a:cubicBezTo>
                          <a:cubicBezTo>
                            <a:pt x="352" y="415"/>
                            <a:pt x="352" y="416"/>
                            <a:pt x="353" y="417"/>
                          </a:cubicBezTo>
                          <a:cubicBezTo>
                            <a:pt x="353" y="418"/>
                            <a:pt x="354" y="419"/>
                            <a:pt x="354" y="421"/>
                          </a:cubicBezTo>
                          <a:cubicBezTo>
                            <a:pt x="354" y="423"/>
                            <a:pt x="354" y="425"/>
                            <a:pt x="354" y="427"/>
                          </a:cubicBezTo>
                          <a:cubicBezTo>
                            <a:pt x="354" y="429"/>
                            <a:pt x="354" y="431"/>
                            <a:pt x="354" y="433"/>
                          </a:cubicBezTo>
                          <a:close/>
                          <a:moveTo>
                            <a:pt x="356" y="171"/>
                          </a:moveTo>
                          <a:cubicBezTo>
                            <a:pt x="354" y="181"/>
                            <a:pt x="350" y="190"/>
                            <a:pt x="345" y="197"/>
                          </a:cubicBezTo>
                          <a:cubicBezTo>
                            <a:pt x="341" y="205"/>
                            <a:pt x="335" y="210"/>
                            <a:pt x="327" y="214"/>
                          </a:cubicBezTo>
                          <a:cubicBezTo>
                            <a:pt x="319" y="218"/>
                            <a:pt x="310" y="220"/>
                            <a:pt x="299" y="220"/>
                          </a:cubicBezTo>
                          <a:cubicBezTo>
                            <a:pt x="288" y="220"/>
                            <a:pt x="279" y="218"/>
                            <a:pt x="272" y="214"/>
                          </a:cubicBezTo>
                          <a:cubicBezTo>
                            <a:pt x="264" y="211"/>
                            <a:pt x="259" y="205"/>
                            <a:pt x="254" y="198"/>
                          </a:cubicBezTo>
                          <a:cubicBezTo>
                            <a:pt x="250" y="191"/>
                            <a:pt x="247" y="182"/>
                            <a:pt x="245" y="172"/>
                          </a:cubicBezTo>
                          <a:cubicBezTo>
                            <a:pt x="244" y="161"/>
                            <a:pt x="243" y="150"/>
                            <a:pt x="243" y="137"/>
                          </a:cubicBezTo>
                          <a:cubicBezTo>
                            <a:pt x="243" y="124"/>
                            <a:pt x="244" y="112"/>
                            <a:pt x="246" y="102"/>
                          </a:cubicBezTo>
                          <a:cubicBezTo>
                            <a:pt x="248" y="91"/>
                            <a:pt x="252" y="82"/>
                            <a:pt x="256" y="75"/>
                          </a:cubicBezTo>
                          <a:cubicBezTo>
                            <a:pt x="261" y="68"/>
                            <a:pt x="267" y="62"/>
                            <a:pt x="275" y="58"/>
                          </a:cubicBezTo>
                          <a:cubicBezTo>
                            <a:pt x="282" y="54"/>
                            <a:pt x="292" y="52"/>
                            <a:pt x="302" y="52"/>
                          </a:cubicBezTo>
                          <a:cubicBezTo>
                            <a:pt x="314" y="52"/>
                            <a:pt x="323" y="54"/>
                            <a:pt x="330" y="58"/>
                          </a:cubicBezTo>
                          <a:cubicBezTo>
                            <a:pt x="337" y="62"/>
                            <a:pt x="343" y="67"/>
                            <a:pt x="347" y="74"/>
                          </a:cubicBezTo>
                          <a:cubicBezTo>
                            <a:pt x="352" y="81"/>
                            <a:pt x="355" y="90"/>
                            <a:pt x="356" y="101"/>
                          </a:cubicBezTo>
                          <a:cubicBezTo>
                            <a:pt x="358" y="111"/>
                            <a:pt x="359" y="123"/>
                            <a:pt x="359" y="136"/>
                          </a:cubicBezTo>
                          <a:cubicBezTo>
                            <a:pt x="359" y="148"/>
                            <a:pt x="358" y="160"/>
                            <a:pt x="356" y="171"/>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sp>
                <p:nvSpPr>
                  <p:cNvPr id="120" name="TextBox 119"/>
                  <p:cNvSpPr txBox="1"/>
                  <p:nvPr/>
                </p:nvSpPr>
                <p:spPr>
                  <a:xfrm>
                    <a:off x="3229733" y="4421016"/>
                    <a:ext cx="804451" cy="233988"/>
                  </a:xfrm>
                  <a:prstGeom prst="rect">
                    <a:avLst/>
                  </a:prstGeom>
                  <a:noFill/>
                </p:spPr>
                <p:txBody>
                  <a:bodyPr wrap="none" rtlCol="0">
                    <a:spAutoFit/>
                  </a:bodyPr>
                  <a:lstStyle/>
                  <a:p>
                    <a:pPr algn="ctr" defTabSz="1088430"/>
                    <a:r>
                      <a:rPr lang="en-US" sz="667" dirty="0">
                        <a:solidFill>
                          <a:srgbClr val="FFFFFF"/>
                        </a:solidFill>
                        <a:latin typeface="Segoe UI"/>
                      </a:rPr>
                      <a:t>Storage Blob</a:t>
                    </a:r>
                  </a:p>
                </p:txBody>
              </p:sp>
            </p:grpSp>
            <p:grpSp>
              <p:nvGrpSpPr>
                <p:cNvPr id="106" name="Group 105"/>
                <p:cNvGrpSpPr/>
                <p:nvPr/>
              </p:nvGrpSpPr>
              <p:grpSpPr>
                <a:xfrm>
                  <a:off x="6344292" y="3302821"/>
                  <a:ext cx="3005351" cy="812401"/>
                  <a:chOff x="6344292" y="3302821"/>
                  <a:chExt cx="3005351" cy="812401"/>
                </a:xfrm>
              </p:grpSpPr>
              <p:grpSp>
                <p:nvGrpSpPr>
                  <p:cNvPr id="107" name="Group 106"/>
                  <p:cNvGrpSpPr/>
                  <p:nvPr/>
                </p:nvGrpSpPr>
                <p:grpSpPr>
                  <a:xfrm>
                    <a:off x="7058529" y="3302821"/>
                    <a:ext cx="823687" cy="689997"/>
                    <a:chOff x="6613955" y="3965008"/>
                    <a:chExt cx="823687" cy="689997"/>
                  </a:xfrm>
                </p:grpSpPr>
                <p:sp>
                  <p:nvSpPr>
                    <p:cNvPr id="117" name="Freeform 75"/>
                    <p:cNvSpPr>
                      <a:spLocks noEditPoints="1"/>
                    </p:cNvSpPr>
                    <p:nvPr/>
                  </p:nvSpPr>
                  <p:spPr bwMode="auto">
                    <a:xfrm>
                      <a:off x="6884560" y="3965008"/>
                      <a:ext cx="282476" cy="405605"/>
                    </a:xfrm>
                    <a:custGeom>
                      <a:avLst/>
                      <a:gdLst>
                        <a:gd name="T0" fmla="*/ 352 w 704"/>
                        <a:gd name="T1" fmla="*/ 0 h 915"/>
                        <a:gd name="T2" fmla="*/ 0 w 704"/>
                        <a:gd name="T3" fmla="*/ 136 h 915"/>
                        <a:gd name="T4" fmla="*/ 0 w 704"/>
                        <a:gd name="T5" fmla="*/ 777 h 915"/>
                        <a:gd name="T6" fmla="*/ 352 w 704"/>
                        <a:gd name="T7" fmla="*/ 915 h 915"/>
                        <a:gd name="T8" fmla="*/ 704 w 704"/>
                        <a:gd name="T9" fmla="*/ 780 h 915"/>
                        <a:gd name="T10" fmla="*/ 704 w 704"/>
                        <a:gd name="T11" fmla="*/ 139 h 915"/>
                        <a:gd name="T12" fmla="*/ 352 w 704"/>
                        <a:gd name="T13" fmla="*/ 0 h 915"/>
                        <a:gd name="T14" fmla="*/ 8 w 704"/>
                        <a:gd name="T15" fmla="*/ 806 h 915"/>
                        <a:gd name="T16" fmla="*/ 8 w 704"/>
                        <a:gd name="T17" fmla="*/ 798 h 915"/>
                        <a:gd name="T18" fmla="*/ 8 w 704"/>
                        <a:gd name="T19" fmla="*/ 806 h 915"/>
                        <a:gd name="T20" fmla="*/ 251 w 704"/>
                        <a:gd name="T21" fmla="*/ 407 h 915"/>
                        <a:gd name="T22" fmla="*/ 217 w 704"/>
                        <a:gd name="T23" fmla="*/ 425 h 915"/>
                        <a:gd name="T24" fmla="*/ 217 w 704"/>
                        <a:gd name="T25" fmla="*/ 475 h 915"/>
                        <a:gd name="T26" fmla="*/ 185 w 704"/>
                        <a:gd name="T27" fmla="*/ 543 h 915"/>
                        <a:gd name="T28" fmla="*/ 185 w 704"/>
                        <a:gd name="T29" fmla="*/ 545 h 915"/>
                        <a:gd name="T30" fmla="*/ 217 w 704"/>
                        <a:gd name="T31" fmla="*/ 629 h 915"/>
                        <a:gd name="T32" fmla="*/ 217 w 704"/>
                        <a:gd name="T33" fmla="*/ 686 h 915"/>
                        <a:gd name="T34" fmla="*/ 224 w 704"/>
                        <a:gd name="T35" fmla="*/ 712 h 915"/>
                        <a:gd name="T36" fmla="*/ 251 w 704"/>
                        <a:gd name="T37" fmla="*/ 720 h 915"/>
                        <a:gd name="T38" fmla="*/ 251 w 704"/>
                        <a:gd name="T39" fmla="*/ 769 h 915"/>
                        <a:gd name="T40" fmla="*/ 172 w 704"/>
                        <a:gd name="T41" fmla="*/ 749 h 915"/>
                        <a:gd name="T42" fmla="*/ 149 w 704"/>
                        <a:gd name="T43" fmla="*/ 673 h 915"/>
                        <a:gd name="T44" fmla="*/ 149 w 704"/>
                        <a:gd name="T45" fmla="*/ 610 h 915"/>
                        <a:gd name="T46" fmla="*/ 115 w 704"/>
                        <a:gd name="T47" fmla="*/ 577 h 915"/>
                        <a:gd name="T48" fmla="*/ 115 w 704"/>
                        <a:gd name="T49" fmla="*/ 511 h 915"/>
                        <a:gd name="T50" fmla="*/ 149 w 704"/>
                        <a:gd name="T51" fmla="*/ 483 h 915"/>
                        <a:gd name="T52" fmla="*/ 149 w 704"/>
                        <a:gd name="T53" fmla="*/ 433 h 915"/>
                        <a:gd name="T54" fmla="*/ 172 w 704"/>
                        <a:gd name="T55" fmla="*/ 371 h 915"/>
                        <a:gd name="T56" fmla="*/ 251 w 704"/>
                        <a:gd name="T57" fmla="*/ 352 h 915"/>
                        <a:gd name="T58" fmla="*/ 251 w 704"/>
                        <a:gd name="T59" fmla="*/ 407 h 915"/>
                        <a:gd name="T60" fmla="*/ 597 w 704"/>
                        <a:gd name="T61" fmla="*/ 527 h 915"/>
                        <a:gd name="T62" fmla="*/ 597 w 704"/>
                        <a:gd name="T63" fmla="*/ 579 h 915"/>
                        <a:gd name="T64" fmla="*/ 563 w 704"/>
                        <a:gd name="T65" fmla="*/ 613 h 915"/>
                        <a:gd name="T66" fmla="*/ 563 w 704"/>
                        <a:gd name="T67" fmla="*/ 673 h 915"/>
                        <a:gd name="T68" fmla="*/ 540 w 704"/>
                        <a:gd name="T69" fmla="*/ 751 h 915"/>
                        <a:gd name="T70" fmla="*/ 459 w 704"/>
                        <a:gd name="T71" fmla="*/ 772 h 915"/>
                        <a:gd name="T72" fmla="*/ 459 w 704"/>
                        <a:gd name="T73" fmla="*/ 723 h 915"/>
                        <a:gd name="T74" fmla="*/ 485 w 704"/>
                        <a:gd name="T75" fmla="*/ 715 h 915"/>
                        <a:gd name="T76" fmla="*/ 493 w 704"/>
                        <a:gd name="T77" fmla="*/ 689 h 915"/>
                        <a:gd name="T78" fmla="*/ 493 w 704"/>
                        <a:gd name="T79" fmla="*/ 631 h 915"/>
                        <a:gd name="T80" fmla="*/ 527 w 704"/>
                        <a:gd name="T81" fmla="*/ 548 h 915"/>
                        <a:gd name="T82" fmla="*/ 527 w 704"/>
                        <a:gd name="T83" fmla="*/ 545 h 915"/>
                        <a:gd name="T84" fmla="*/ 493 w 704"/>
                        <a:gd name="T85" fmla="*/ 475 h 915"/>
                        <a:gd name="T86" fmla="*/ 493 w 704"/>
                        <a:gd name="T87" fmla="*/ 428 h 915"/>
                        <a:gd name="T88" fmla="*/ 459 w 704"/>
                        <a:gd name="T89" fmla="*/ 410 h 915"/>
                        <a:gd name="T90" fmla="*/ 459 w 704"/>
                        <a:gd name="T91" fmla="*/ 355 h 915"/>
                        <a:gd name="T92" fmla="*/ 537 w 704"/>
                        <a:gd name="T93" fmla="*/ 373 h 915"/>
                        <a:gd name="T94" fmla="*/ 563 w 704"/>
                        <a:gd name="T95" fmla="*/ 436 h 915"/>
                        <a:gd name="T96" fmla="*/ 563 w 704"/>
                        <a:gd name="T97" fmla="*/ 485 h 915"/>
                        <a:gd name="T98" fmla="*/ 597 w 704"/>
                        <a:gd name="T99" fmla="*/ 511 h 915"/>
                        <a:gd name="T100" fmla="*/ 597 w 704"/>
                        <a:gd name="T101" fmla="*/ 527 h 915"/>
                        <a:gd name="T102" fmla="*/ 352 w 704"/>
                        <a:gd name="T103" fmla="*/ 199 h 915"/>
                        <a:gd name="T104" fmla="*/ 102 w 704"/>
                        <a:gd name="T105" fmla="*/ 123 h 915"/>
                        <a:gd name="T106" fmla="*/ 352 w 704"/>
                        <a:gd name="T107" fmla="*/ 47 h 915"/>
                        <a:gd name="T108" fmla="*/ 602 w 704"/>
                        <a:gd name="T109" fmla="*/ 123 h 915"/>
                        <a:gd name="T110" fmla="*/ 352 w 704"/>
                        <a:gd name="T111" fmla="*/ 199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04" h="915">
                          <a:moveTo>
                            <a:pt x="352" y="0"/>
                          </a:moveTo>
                          <a:cubicBezTo>
                            <a:pt x="157" y="0"/>
                            <a:pt x="0" y="66"/>
                            <a:pt x="0" y="136"/>
                          </a:cubicBezTo>
                          <a:lnTo>
                            <a:pt x="0" y="777"/>
                          </a:lnTo>
                          <a:cubicBezTo>
                            <a:pt x="0" y="848"/>
                            <a:pt x="159" y="915"/>
                            <a:pt x="352" y="915"/>
                          </a:cubicBezTo>
                          <a:cubicBezTo>
                            <a:pt x="548" y="915"/>
                            <a:pt x="704" y="853"/>
                            <a:pt x="704" y="780"/>
                          </a:cubicBezTo>
                          <a:lnTo>
                            <a:pt x="704" y="139"/>
                          </a:lnTo>
                          <a:cubicBezTo>
                            <a:pt x="704" y="68"/>
                            <a:pt x="545" y="0"/>
                            <a:pt x="352" y="0"/>
                          </a:cubicBezTo>
                          <a:close/>
                          <a:moveTo>
                            <a:pt x="8" y="806"/>
                          </a:moveTo>
                          <a:lnTo>
                            <a:pt x="8" y="798"/>
                          </a:lnTo>
                          <a:cubicBezTo>
                            <a:pt x="8" y="801"/>
                            <a:pt x="8" y="803"/>
                            <a:pt x="8" y="806"/>
                          </a:cubicBezTo>
                          <a:close/>
                          <a:moveTo>
                            <a:pt x="251" y="407"/>
                          </a:moveTo>
                          <a:cubicBezTo>
                            <a:pt x="227" y="407"/>
                            <a:pt x="217" y="399"/>
                            <a:pt x="217" y="425"/>
                          </a:cubicBezTo>
                          <a:lnTo>
                            <a:pt x="217" y="475"/>
                          </a:lnTo>
                          <a:cubicBezTo>
                            <a:pt x="217" y="511"/>
                            <a:pt x="211" y="535"/>
                            <a:pt x="185" y="543"/>
                          </a:cubicBezTo>
                          <a:lnTo>
                            <a:pt x="185" y="545"/>
                          </a:lnTo>
                          <a:cubicBezTo>
                            <a:pt x="211" y="556"/>
                            <a:pt x="217" y="584"/>
                            <a:pt x="217" y="629"/>
                          </a:cubicBezTo>
                          <a:lnTo>
                            <a:pt x="217" y="686"/>
                          </a:lnTo>
                          <a:cubicBezTo>
                            <a:pt x="217" y="704"/>
                            <a:pt x="219" y="704"/>
                            <a:pt x="224" y="712"/>
                          </a:cubicBezTo>
                          <a:cubicBezTo>
                            <a:pt x="230" y="720"/>
                            <a:pt x="238" y="720"/>
                            <a:pt x="251" y="720"/>
                          </a:cubicBezTo>
                          <a:lnTo>
                            <a:pt x="251" y="769"/>
                          </a:lnTo>
                          <a:cubicBezTo>
                            <a:pt x="214" y="769"/>
                            <a:pt x="188" y="762"/>
                            <a:pt x="172" y="749"/>
                          </a:cubicBezTo>
                          <a:cubicBezTo>
                            <a:pt x="157" y="736"/>
                            <a:pt x="149" y="710"/>
                            <a:pt x="149" y="673"/>
                          </a:cubicBezTo>
                          <a:lnTo>
                            <a:pt x="149" y="610"/>
                          </a:lnTo>
                          <a:cubicBezTo>
                            <a:pt x="149" y="577"/>
                            <a:pt x="136" y="577"/>
                            <a:pt x="115" y="577"/>
                          </a:cubicBezTo>
                          <a:lnTo>
                            <a:pt x="115" y="511"/>
                          </a:lnTo>
                          <a:cubicBezTo>
                            <a:pt x="138" y="511"/>
                            <a:pt x="149" y="511"/>
                            <a:pt x="149" y="483"/>
                          </a:cubicBezTo>
                          <a:lnTo>
                            <a:pt x="149" y="433"/>
                          </a:lnTo>
                          <a:cubicBezTo>
                            <a:pt x="149" y="402"/>
                            <a:pt x="157" y="381"/>
                            <a:pt x="172" y="371"/>
                          </a:cubicBezTo>
                          <a:cubicBezTo>
                            <a:pt x="188" y="358"/>
                            <a:pt x="214" y="352"/>
                            <a:pt x="251" y="352"/>
                          </a:cubicBezTo>
                          <a:lnTo>
                            <a:pt x="251" y="407"/>
                          </a:lnTo>
                          <a:close/>
                          <a:moveTo>
                            <a:pt x="597" y="527"/>
                          </a:moveTo>
                          <a:lnTo>
                            <a:pt x="597" y="579"/>
                          </a:lnTo>
                          <a:cubicBezTo>
                            <a:pt x="574" y="579"/>
                            <a:pt x="563" y="579"/>
                            <a:pt x="563" y="613"/>
                          </a:cubicBezTo>
                          <a:lnTo>
                            <a:pt x="563" y="673"/>
                          </a:lnTo>
                          <a:cubicBezTo>
                            <a:pt x="563" y="710"/>
                            <a:pt x="556" y="736"/>
                            <a:pt x="540" y="751"/>
                          </a:cubicBezTo>
                          <a:cubicBezTo>
                            <a:pt x="524" y="764"/>
                            <a:pt x="498" y="772"/>
                            <a:pt x="459" y="772"/>
                          </a:cubicBezTo>
                          <a:lnTo>
                            <a:pt x="459" y="723"/>
                          </a:lnTo>
                          <a:cubicBezTo>
                            <a:pt x="470" y="723"/>
                            <a:pt x="480" y="720"/>
                            <a:pt x="485" y="715"/>
                          </a:cubicBezTo>
                          <a:cubicBezTo>
                            <a:pt x="490" y="707"/>
                            <a:pt x="493" y="707"/>
                            <a:pt x="493" y="689"/>
                          </a:cubicBezTo>
                          <a:lnTo>
                            <a:pt x="493" y="631"/>
                          </a:lnTo>
                          <a:cubicBezTo>
                            <a:pt x="493" y="587"/>
                            <a:pt x="501" y="561"/>
                            <a:pt x="527" y="548"/>
                          </a:cubicBezTo>
                          <a:lnTo>
                            <a:pt x="527" y="545"/>
                          </a:lnTo>
                          <a:cubicBezTo>
                            <a:pt x="501" y="537"/>
                            <a:pt x="493" y="514"/>
                            <a:pt x="493" y="475"/>
                          </a:cubicBezTo>
                          <a:lnTo>
                            <a:pt x="493" y="428"/>
                          </a:lnTo>
                          <a:cubicBezTo>
                            <a:pt x="493" y="402"/>
                            <a:pt x="480" y="410"/>
                            <a:pt x="459" y="410"/>
                          </a:cubicBezTo>
                          <a:lnTo>
                            <a:pt x="459" y="355"/>
                          </a:lnTo>
                          <a:cubicBezTo>
                            <a:pt x="496" y="355"/>
                            <a:pt x="522" y="363"/>
                            <a:pt x="537" y="373"/>
                          </a:cubicBezTo>
                          <a:cubicBezTo>
                            <a:pt x="553" y="386"/>
                            <a:pt x="563" y="407"/>
                            <a:pt x="563" y="436"/>
                          </a:cubicBezTo>
                          <a:lnTo>
                            <a:pt x="563" y="485"/>
                          </a:lnTo>
                          <a:cubicBezTo>
                            <a:pt x="563" y="514"/>
                            <a:pt x="574" y="511"/>
                            <a:pt x="597" y="511"/>
                          </a:cubicBezTo>
                          <a:lnTo>
                            <a:pt x="597" y="527"/>
                          </a:lnTo>
                          <a:close/>
                          <a:moveTo>
                            <a:pt x="352" y="199"/>
                          </a:moveTo>
                          <a:cubicBezTo>
                            <a:pt x="214" y="199"/>
                            <a:pt x="102" y="165"/>
                            <a:pt x="102" y="123"/>
                          </a:cubicBezTo>
                          <a:cubicBezTo>
                            <a:pt x="102" y="81"/>
                            <a:pt x="214" y="47"/>
                            <a:pt x="352" y="47"/>
                          </a:cubicBezTo>
                          <a:cubicBezTo>
                            <a:pt x="490" y="47"/>
                            <a:pt x="602" y="81"/>
                            <a:pt x="602" y="123"/>
                          </a:cubicBezTo>
                          <a:cubicBezTo>
                            <a:pt x="602" y="167"/>
                            <a:pt x="490" y="199"/>
                            <a:pt x="352" y="199"/>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18" name="TextBox 117"/>
                    <p:cNvSpPr txBox="1"/>
                    <p:nvPr/>
                  </p:nvSpPr>
                  <p:spPr>
                    <a:xfrm>
                      <a:off x="6613955" y="4421017"/>
                      <a:ext cx="823687" cy="233988"/>
                    </a:xfrm>
                    <a:prstGeom prst="rect">
                      <a:avLst/>
                    </a:prstGeom>
                    <a:noFill/>
                  </p:spPr>
                  <p:txBody>
                    <a:bodyPr wrap="none" rtlCol="0">
                      <a:spAutoFit/>
                    </a:bodyPr>
                    <a:lstStyle/>
                    <a:p>
                      <a:pPr algn="ctr" defTabSz="1088430"/>
                      <a:r>
                        <a:rPr lang="en-US" sz="667" dirty="0">
                          <a:solidFill>
                            <a:srgbClr val="FFFFFF"/>
                          </a:solidFill>
                          <a:latin typeface="Segoe UI"/>
                        </a:rPr>
                        <a:t>DocumentDB</a:t>
                      </a:r>
                    </a:p>
                  </p:txBody>
                </p:sp>
              </p:grpSp>
              <p:grpSp>
                <p:nvGrpSpPr>
                  <p:cNvPr id="108" name="Group 107"/>
                  <p:cNvGrpSpPr/>
                  <p:nvPr/>
                </p:nvGrpSpPr>
                <p:grpSpPr>
                  <a:xfrm>
                    <a:off x="7909661" y="3302821"/>
                    <a:ext cx="681341" cy="689996"/>
                    <a:chOff x="7635124" y="3965008"/>
                    <a:chExt cx="681341" cy="689996"/>
                  </a:xfrm>
                </p:grpSpPr>
                <p:pic>
                  <p:nvPicPr>
                    <p:cNvPr id="115" name="Picture 14" descr="https://media.mongodb.org/ico/icon-leaf.png"/>
                    <p:cNvPicPr>
                      <a:picLocks noChangeAspect="1" noChangeArrowheads="1"/>
                    </p:cNvPicPr>
                    <p:nvPr/>
                  </p:nvPicPr>
                  <p:blipFill>
                    <a:blip r:embed="rId14" cstate="hqprint">
                      <a:biLevel thresh="50000"/>
                      <a:extLst>
                        <a:ext uri="{28A0092B-C50C-407E-A947-70E740481C1C}">
                          <a14:useLocalDpi xmlns:a14="http://schemas.microsoft.com/office/drawing/2010/main" val="0"/>
                        </a:ext>
                      </a:extLst>
                    </a:blip>
                    <a:srcRect/>
                    <a:stretch>
                      <a:fillRect/>
                    </a:stretch>
                  </p:blipFill>
                  <p:spPr bwMode="auto">
                    <a:xfrm>
                      <a:off x="7748964" y="3965008"/>
                      <a:ext cx="453661" cy="453661"/>
                    </a:xfrm>
                    <a:prstGeom prst="rect">
                      <a:avLst/>
                    </a:prstGeom>
                    <a:noFill/>
                    <a:extLst>
                      <a:ext uri="{909E8E84-426E-40DD-AFC4-6F175D3DCCD1}">
                        <a14:hiddenFill xmlns:a14="http://schemas.microsoft.com/office/drawing/2010/main">
                          <a:solidFill>
                            <a:srgbClr val="FFFFFF"/>
                          </a:solidFill>
                        </a14:hiddenFill>
                      </a:ext>
                    </a:extLst>
                  </p:spPr>
                </p:pic>
                <p:sp>
                  <p:nvSpPr>
                    <p:cNvPr id="116" name="TextBox 115"/>
                    <p:cNvSpPr txBox="1"/>
                    <p:nvPr/>
                  </p:nvSpPr>
                  <p:spPr>
                    <a:xfrm>
                      <a:off x="7635124" y="4421016"/>
                      <a:ext cx="681341" cy="233988"/>
                    </a:xfrm>
                    <a:prstGeom prst="rect">
                      <a:avLst/>
                    </a:prstGeom>
                    <a:noFill/>
                  </p:spPr>
                  <p:txBody>
                    <a:bodyPr wrap="none" rtlCol="0">
                      <a:spAutoFit/>
                    </a:bodyPr>
                    <a:lstStyle/>
                    <a:p>
                      <a:pPr algn="ctr" defTabSz="1088430"/>
                      <a:r>
                        <a:rPr lang="en-US" sz="667" dirty="0">
                          <a:solidFill>
                            <a:srgbClr val="FFFFFF"/>
                          </a:solidFill>
                          <a:latin typeface="Segoe UI"/>
                        </a:rPr>
                        <a:t>MongoDB</a:t>
                      </a:r>
                    </a:p>
                  </p:txBody>
                </p:sp>
              </p:grpSp>
              <p:grpSp>
                <p:nvGrpSpPr>
                  <p:cNvPr id="109" name="Group 108"/>
                  <p:cNvGrpSpPr/>
                  <p:nvPr/>
                </p:nvGrpSpPr>
                <p:grpSpPr>
                  <a:xfrm>
                    <a:off x="8616365" y="3302821"/>
                    <a:ext cx="733278" cy="812401"/>
                    <a:chOff x="8467216" y="3965008"/>
                    <a:chExt cx="733278" cy="812401"/>
                  </a:xfrm>
                </p:grpSpPr>
                <p:pic>
                  <p:nvPicPr>
                    <p:cNvPr id="113" name="Picture 112"/>
                    <p:cNvPicPr>
                      <a:picLocks noChangeAspect="1"/>
                    </p:cNvPicPr>
                    <p:nvPr/>
                  </p:nvPicPr>
                  <p:blipFill>
                    <a:blip r:embed="rId15" cstate="hqprint">
                      <a:biLevel thresh="25000"/>
                      <a:extLst>
                        <a:ext uri="{28A0092B-C50C-407E-A947-70E740481C1C}">
                          <a14:useLocalDpi xmlns:a14="http://schemas.microsoft.com/office/drawing/2010/main" val="0"/>
                        </a:ext>
                      </a:extLst>
                    </a:blip>
                    <a:stretch>
                      <a:fillRect/>
                    </a:stretch>
                  </p:blipFill>
                  <p:spPr>
                    <a:xfrm>
                      <a:off x="8631776" y="3965008"/>
                      <a:ext cx="404157" cy="404157"/>
                    </a:xfrm>
                    <a:prstGeom prst="rect">
                      <a:avLst/>
                    </a:prstGeom>
                  </p:spPr>
                </p:pic>
                <p:sp>
                  <p:nvSpPr>
                    <p:cNvPr id="114" name="TextBox 113"/>
                    <p:cNvSpPr txBox="1"/>
                    <p:nvPr/>
                  </p:nvSpPr>
                  <p:spPr>
                    <a:xfrm>
                      <a:off x="8467216" y="4420234"/>
                      <a:ext cx="733278" cy="357175"/>
                    </a:xfrm>
                    <a:prstGeom prst="rect">
                      <a:avLst/>
                    </a:prstGeom>
                    <a:noFill/>
                  </p:spPr>
                  <p:txBody>
                    <a:bodyPr wrap="none" rtlCol="0">
                      <a:spAutoFit/>
                    </a:bodyPr>
                    <a:lstStyle/>
                    <a:p>
                      <a:pPr algn="ctr" defTabSz="1088430"/>
                      <a:r>
                        <a:rPr lang="en-US" sz="667" dirty="0">
                          <a:solidFill>
                            <a:srgbClr val="FFFFFF"/>
                          </a:solidFill>
                          <a:latin typeface="Segoe UI"/>
                        </a:rPr>
                        <a:t>SQL Data </a:t>
                      </a:r>
                      <a:br>
                        <a:rPr lang="en-US" sz="667" dirty="0">
                          <a:solidFill>
                            <a:srgbClr val="FFFFFF"/>
                          </a:solidFill>
                          <a:latin typeface="Segoe UI"/>
                        </a:rPr>
                      </a:br>
                      <a:r>
                        <a:rPr lang="en-US" sz="667" dirty="0">
                          <a:solidFill>
                            <a:srgbClr val="FFFFFF"/>
                          </a:solidFill>
                          <a:latin typeface="Segoe UI"/>
                        </a:rPr>
                        <a:t>Warehouse</a:t>
                      </a:r>
                    </a:p>
                  </p:txBody>
                </p:sp>
              </p:grpSp>
              <p:grpSp>
                <p:nvGrpSpPr>
                  <p:cNvPr id="110" name="Group 109"/>
                  <p:cNvGrpSpPr/>
                  <p:nvPr/>
                </p:nvGrpSpPr>
                <p:grpSpPr>
                  <a:xfrm>
                    <a:off x="6344292" y="3302821"/>
                    <a:ext cx="689035" cy="689995"/>
                    <a:chOff x="5858571" y="3965008"/>
                    <a:chExt cx="689035" cy="689995"/>
                  </a:xfrm>
                </p:grpSpPr>
                <p:pic>
                  <p:nvPicPr>
                    <p:cNvPr id="111" name="Picture 110"/>
                    <p:cNvPicPr>
                      <a:picLocks noChangeAspect="1"/>
                    </p:cNvPicPr>
                    <p:nvPr/>
                  </p:nvPicPr>
                  <p:blipFill>
                    <a:blip r:embed="rId15" cstate="hqprint">
                      <a:biLevel thresh="25000"/>
                      <a:extLst>
                        <a:ext uri="{28A0092B-C50C-407E-A947-70E740481C1C}">
                          <a14:useLocalDpi xmlns:a14="http://schemas.microsoft.com/office/drawing/2010/main" val="0"/>
                        </a:ext>
                      </a:extLst>
                    </a:blip>
                    <a:stretch>
                      <a:fillRect/>
                    </a:stretch>
                  </p:blipFill>
                  <p:spPr>
                    <a:xfrm>
                      <a:off x="6001011" y="3965008"/>
                      <a:ext cx="404157" cy="404157"/>
                    </a:xfrm>
                    <a:prstGeom prst="rect">
                      <a:avLst/>
                    </a:prstGeom>
                  </p:spPr>
                </p:pic>
                <p:sp>
                  <p:nvSpPr>
                    <p:cNvPr id="112" name="TextBox 111"/>
                    <p:cNvSpPr txBox="1"/>
                    <p:nvPr/>
                  </p:nvSpPr>
                  <p:spPr>
                    <a:xfrm>
                      <a:off x="5858571" y="4421015"/>
                      <a:ext cx="689035" cy="233988"/>
                    </a:xfrm>
                    <a:prstGeom prst="rect">
                      <a:avLst/>
                    </a:prstGeom>
                    <a:noFill/>
                  </p:spPr>
                  <p:txBody>
                    <a:bodyPr wrap="none" rtlCol="0">
                      <a:spAutoFit/>
                    </a:bodyPr>
                    <a:lstStyle/>
                    <a:p>
                      <a:pPr algn="ctr" defTabSz="1088430"/>
                      <a:r>
                        <a:rPr lang="en-US" sz="667" dirty="0">
                          <a:solidFill>
                            <a:srgbClr val="FFFFFF"/>
                          </a:solidFill>
                          <a:latin typeface="Segoe UI"/>
                        </a:rPr>
                        <a:t>Azure SQL</a:t>
                      </a:r>
                    </a:p>
                  </p:txBody>
                </p:sp>
              </p:grpSp>
            </p:grpSp>
          </p:grpSp>
        </p:grpSp>
        <p:grpSp>
          <p:nvGrpSpPr>
            <p:cNvPr id="14" name="Group 13"/>
            <p:cNvGrpSpPr/>
            <p:nvPr/>
          </p:nvGrpSpPr>
          <p:grpSpPr>
            <a:xfrm>
              <a:off x="9356689" y="1663106"/>
              <a:ext cx="2967853" cy="1342934"/>
              <a:chOff x="9517801" y="1663106"/>
              <a:chExt cx="2967853" cy="1342934"/>
            </a:xfrm>
          </p:grpSpPr>
          <p:sp>
            <p:nvSpPr>
              <p:cNvPr id="87" name="Rectangle 86"/>
              <p:cNvSpPr/>
              <p:nvPr/>
            </p:nvSpPr>
            <p:spPr>
              <a:xfrm>
                <a:off x="9517801" y="2048929"/>
                <a:ext cx="2967853" cy="9571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88473"/>
                <a:endParaRPr lang="en-US" sz="1167" dirty="0">
                  <a:solidFill>
                    <a:srgbClr val="FFFFFF"/>
                  </a:solidFill>
                  <a:latin typeface="Segoe UI"/>
                </a:endParaRPr>
              </a:p>
            </p:txBody>
          </p:sp>
          <p:sp>
            <p:nvSpPr>
              <p:cNvPr id="88" name="Rectangle 87"/>
              <p:cNvSpPr/>
              <p:nvPr/>
            </p:nvSpPr>
            <p:spPr>
              <a:xfrm>
                <a:off x="9517801" y="1663106"/>
                <a:ext cx="2967853" cy="3859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rtlCol="0" anchor="ctr"/>
              <a:lstStyle/>
              <a:p>
                <a:pPr defTabSz="1088473"/>
                <a:r>
                  <a:rPr lang="en-US" sz="1167" dirty="0">
                    <a:solidFill>
                      <a:srgbClr val="FFFFFF"/>
                    </a:solidFill>
                    <a:latin typeface="Segoe UI"/>
                  </a:rPr>
                  <a:t>Analysis</a:t>
                </a:r>
              </a:p>
            </p:txBody>
          </p:sp>
          <p:grpSp>
            <p:nvGrpSpPr>
              <p:cNvPr id="89" name="Group 88"/>
              <p:cNvGrpSpPr/>
              <p:nvPr/>
            </p:nvGrpSpPr>
            <p:grpSpPr>
              <a:xfrm>
                <a:off x="9602980" y="2242018"/>
                <a:ext cx="1027590" cy="638306"/>
                <a:chOff x="9168020" y="2424444"/>
                <a:chExt cx="1227836" cy="762692"/>
              </a:xfrm>
            </p:grpSpPr>
            <p:pic>
              <p:nvPicPr>
                <p:cNvPr id="96" name="Picture 95"/>
                <p:cNvPicPr>
                  <a:picLocks noChangeAspect="1"/>
                </p:cNvPicPr>
                <p:nvPr/>
              </p:nvPicPr>
              <p:blipFill>
                <a:blip r:embed="rId16" cstate="hqprint">
                  <a:biLevel thresh="25000"/>
                  <a:extLst>
                    <a:ext uri="{28A0092B-C50C-407E-A947-70E740481C1C}">
                      <a14:useLocalDpi xmlns:a14="http://schemas.microsoft.com/office/drawing/2010/main" val="0"/>
                    </a:ext>
                  </a:extLst>
                </a:blip>
                <a:stretch>
                  <a:fillRect/>
                </a:stretch>
              </p:blipFill>
              <p:spPr>
                <a:xfrm>
                  <a:off x="9553339" y="2424444"/>
                  <a:ext cx="457200" cy="457200"/>
                </a:xfrm>
                <a:prstGeom prst="rect">
                  <a:avLst/>
                </a:prstGeom>
              </p:spPr>
            </p:pic>
            <p:sp>
              <p:nvSpPr>
                <p:cNvPr id="97" name="TextBox 96"/>
                <p:cNvSpPr txBox="1"/>
                <p:nvPr/>
              </p:nvSpPr>
              <p:spPr>
                <a:xfrm>
                  <a:off x="9168020" y="2907551"/>
                  <a:ext cx="1227836" cy="279585"/>
                </a:xfrm>
                <a:prstGeom prst="rect">
                  <a:avLst/>
                </a:prstGeom>
                <a:noFill/>
              </p:spPr>
              <p:txBody>
                <a:bodyPr wrap="none" rtlCol="0">
                  <a:spAutoFit/>
                </a:bodyPr>
                <a:lstStyle/>
                <a:p>
                  <a:pPr algn="ctr" defTabSz="1088430"/>
                  <a:r>
                    <a:rPr lang="en-US" sz="667" dirty="0">
                      <a:solidFill>
                        <a:srgbClr val="FFFFFF"/>
                      </a:solidFill>
                      <a:latin typeface="Segoe UI"/>
                    </a:rPr>
                    <a:t>Machine Learning</a:t>
                  </a:r>
                </a:p>
              </p:txBody>
            </p:sp>
          </p:grpSp>
          <p:grpSp>
            <p:nvGrpSpPr>
              <p:cNvPr id="90" name="Group 89"/>
              <p:cNvGrpSpPr/>
              <p:nvPr/>
            </p:nvGrpSpPr>
            <p:grpSpPr>
              <a:xfrm>
                <a:off x="10707142" y="2202715"/>
                <a:ext cx="971805" cy="685085"/>
                <a:chOff x="10603430" y="2368550"/>
                <a:chExt cx="1161179" cy="818586"/>
              </a:xfrm>
            </p:grpSpPr>
            <p:pic>
              <p:nvPicPr>
                <p:cNvPr id="94" name="Picture 93"/>
                <p:cNvPicPr>
                  <a:picLocks noChangeAspect="1"/>
                </p:cNvPicPr>
                <p:nvPr/>
              </p:nvPicPr>
              <p:blipFill>
                <a:blip r:embed="rId17" cstate="hqprint">
                  <a:biLevel thresh="25000"/>
                  <a:extLst>
                    <a:ext uri="{28A0092B-C50C-407E-A947-70E740481C1C}">
                      <a14:useLocalDpi xmlns:a14="http://schemas.microsoft.com/office/drawing/2010/main" val="0"/>
                    </a:ext>
                  </a:extLst>
                </a:blip>
                <a:stretch>
                  <a:fillRect/>
                </a:stretch>
              </p:blipFill>
              <p:spPr>
                <a:xfrm>
                  <a:off x="10882543" y="2368550"/>
                  <a:ext cx="602952" cy="602952"/>
                </a:xfrm>
                <a:prstGeom prst="rect">
                  <a:avLst/>
                </a:prstGeom>
              </p:spPr>
            </p:pic>
            <p:sp>
              <p:nvSpPr>
                <p:cNvPr id="95" name="TextBox 94"/>
                <p:cNvSpPr txBox="1"/>
                <p:nvPr/>
              </p:nvSpPr>
              <p:spPr>
                <a:xfrm>
                  <a:off x="10603430" y="2907551"/>
                  <a:ext cx="1161179" cy="279585"/>
                </a:xfrm>
                <a:prstGeom prst="rect">
                  <a:avLst/>
                </a:prstGeom>
                <a:noFill/>
              </p:spPr>
              <p:txBody>
                <a:bodyPr wrap="none" rtlCol="0">
                  <a:spAutoFit/>
                </a:bodyPr>
                <a:lstStyle/>
                <a:p>
                  <a:pPr algn="ctr" defTabSz="1088430"/>
                  <a:r>
                    <a:rPr lang="en-US" sz="667" dirty="0">
                      <a:solidFill>
                        <a:srgbClr val="FFFFFF"/>
                      </a:solidFill>
                      <a:latin typeface="Segoe UI"/>
                    </a:rPr>
                    <a:t>Stream Analytics</a:t>
                  </a:r>
                </a:p>
              </p:txBody>
            </p:sp>
          </p:grpSp>
          <p:grpSp>
            <p:nvGrpSpPr>
              <p:cNvPr id="91" name="Group 90"/>
              <p:cNvGrpSpPr/>
              <p:nvPr/>
            </p:nvGrpSpPr>
            <p:grpSpPr>
              <a:xfrm>
                <a:off x="11709336" y="2270719"/>
                <a:ext cx="665952" cy="608916"/>
                <a:chOff x="10741693" y="3297908"/>
                <a:chExt cx="795726" cy="727574"/>
              </a:xfrm>
            </p:grpSpPr>
            <p:sp>
              <p:nvSpPr>
                <p:cNvPr id="92" name="Freeform 46"/>
                <p:cNvSpPr>
                  <a:spLocks noEditPoints="1"/>
                </p:cNvSpPr>
                <p:nvPr/>
              </p:nvSpPr>
              <p:spPr bwMode="auto">
                <a:xfrm>
                  <a:off x="10965832" y="3297908"/>
                  <a:ext cx="347445" cy="449971"/>
                </a:xfrm>
                <a:custGeom>
                  <a:avLst/>
                  <a:gdLst>
                    <a:gd name="T0" fmla="*/ 206 w 409"/>
                    <a:gd name="T1" fmla="*/ 528 h 528"/>
                    <a:gd name="T2" fmla="*/ 409 w 409"/>
                    <a:gd name="T3" fmla="*/ 451 h 528"/>
                    <a:gd name="T4" fmla="*/ 409 w 409"/>
                    <a:gd name="T5" fmla="*/ 317 h 528"/>
                    <a:gd name="T6" fmla="*/ 353 w 409"/>
                    <a:gd name="T7" fmla="*/ 338 h 528"/>
                    <a:gd name="T8" fmla="*/ 280 w 409"/>
                    <a:gd name="T9" fmla="*/ 294 h 528"/>
                    <a:gd name="T10" fmla="*/ 206 w 409"/>
                    <a:gd name="T11" fmla="*/ 338 h 528"/>
                    <a:gd name="T12" fmla="*/ 132 w 409"/>
                    <a:gd name="T13" fmla="*/ 294 h 528"/>
                    <a:gd name="T14" fmla="*/ 58 w 409"/>
                    <a:gd name="T15" fmla="*/ 338 h 528"/>
                    <a:gd name="T16" fmla="*/ 2 w 409"/>
                    <a:gd name="T17" fmla="*/ 317 h 528"/>
                    <a:gd name="T18" fmla="*/ 2 w 409"/>
                    <a:gd name="T19" fmla="*/ 447 h 528"/>
                    <a:gd name="T20" fmla="*/ 206 w 409"/>
                    <a:gd name="T21" fmla="*/ 528 h 528"/>
                    <a:gd name="T22" fmla="*/ 203 w 409"/>
                    <a:gd name="T23" fmla="*/ 116 h 528"/>
                    <a:gd name="T24" fmla="*/ 58 w 409"/>
                    <a:gd name="T25" fmla="*/ 73 h 528"/>
                    <a:gd name="T26" fmla="*/ 203 w 409"/>
                    <a:gd name="T27" fmla="*/ 30 h 528"/>
                    <a:gd name="T28" fmla="*/ 348 w 409"/>
                    <a:gd name="T29" fmla="*/ 73 h 528"/>
                    <a:gd name="T30" fmla="*/ 203 w 409"/>
                    <a:gd name="T31" fmla="*/ 116 h 528"/>
                    <a:gd name="T32" fmla="*/ 203 w 409"/>
                    <a:gd name="T33" fmla="*/ 0 h 528"/>
                    <a:gd name="T34" fmla="*/ 0 w 409"/>
                    <a:gd name="T35" fmla="*/ 78 h 528"/>
                    <a:gd name="T36" fmla="*/ 0 w 409"/>
                    <a:gd name="T37" fmla="*/ 284 h 528"/>
                    <a:gd name="T38" fmla="*/ 56 w 409"/>
                    <a:gd name="T39" fmla="*/ 305 h 528"/>
                    <a:gd name="T40" fmla="*/ 130 w 409"/>
                    <a:gd name="T41" fmla="*/ 261 h 528"/>
                    <a:gd name="T42" fmla="*/ 205 w 409"/>
                    <a:gd name="T43" fmla="*/ 305 h 528"/>
                    <a:gd name="T44" fmla="*/ 279 w 409"/>
                    <a:gd name="T45" fmla="*/ 261 h 528"/>
                    <a:gd name="T46" fmla="*/ 353 w 409"/>
                    <a:gd name="T47" fmla="*/ 305 h 528"/>
                    <a:gd name="T48" fmla="*/ 409 w 409"/>
                    <a:gd name="T49" fmla="*/ 284 h 528"/>
                    <a:gd name="T50" fmla="*/ 409 w 409"/>
                    <a:gd name="T51" fmla="*/ 81 h 528"/>
                    <a:gd name="T52" fmla="*/ 203 w 409"/>
                    <a:gd name="T53"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9" h="528">
                      <a:moveTo>
                        <a:pt x="206" y="528"/>
                      </a:moveTo>
                      <a:cubicBezTo>
                        <a:pt x="318" y="528"/>
                        <a:pt x="409" y="492"/>
                        <a:pt x="409" y="451"/>
                      </a:cubicBezTo>
                      <a:lnTo>
                        <a:pt x="409" y="317"/>
                      </a:lnTo>
                      <a:cubicBezTo>
                        <a:pt x="394" y="330"/>
                        <a:pt x="374" y="338"/>
                        <a:pt x="353" y="338"/>
                      </a:cubicBezTo>
                      <a:cubicBezTo>
                        <a:pt x="322" y="338"/>
                        <a:pt x="294" y="320"/>
                        <a:pt x="280" y="294"/>
                      </a:cubicBezTo>
                      <a:cubicBezTo>
                        <a:pt x="266" y="320"/>
                        <a:pt x="239" y="338"/>
                        <a:pt x="206" y="338"/>
                      </a:cubicBezTo>
                      <a:cubicBezTo>
                        <a:pt x="173" y="338"/>
                        <a:pt x="147" y="320"/>
                        <a:pt x="132" y="294"/>
                      </a:cubicBezTo>
                      <a:cubicBezTo>
                        <a:pt x="117" y="320"/>
                        <a:pt x="91" y="338"/>
                        <a:pt x="58" y="338"/>
                      </a:cubicBezTo>
                      <a:cubicBezTo>
                        <a:pt x="36" y="338"/>
                        <a:pt x="17" y="330"/>
                        <a:pt x="2" y="317"/>
                      </a:cubicBezTo>
                      <a:lnTo>
                        <a:pt x="2" y="447"/>
                      </a:lnTo>
                      <a:cubicBezTo>
                        <a:pt x="3" y="490"/>
                        <a:pt x="94" y="528"/>
                        <a:pt x="206" y="528"/>
                      </a:cubicBezTo>
                      <a:close/>
                      <a:moveTo>
                        <a:pt x="203" y="116"/>
                      </a:moveTo>
                      <a:cubicBezTo>
                        <a:pt x="124" y="116"/>
                        <a:pt x="58" y="96"/>
                        <a:pt x="58" y="73"/>
                      </a:cubicBezTo>
                      <a:cubicBezTo>
                        <a:pt x="58" y="50"/>
                        <a:pt x="122" y="30"/>
                        <a:pt x="203" y="30"/>
                      </a:cubicBezTo>
                      <a:cubicBezTo>
                        <a:pt x="282" y="30"/>
                        <a:pt x="348" y="50"/>
                        <a:pt x="348" y="73"/>
                      </a:cubicBezTo>
                      <a:cubicBezTo>
                        <a:pt x="348" y="96"/>
                        <a:pt x="282" y="116"/>
                        <a:pt x="203" y="116"/>
                      </a:cubicBezTo>
                      <a:close/>
                      <a:moveTo>
                        <a:pt x="203" y="0"/>
                      </a:moveTo>
                      <a:cubicBezTo>
                        <a:pt x="91" y="0"/>
                        <a:pt x="0" y="38"/>
                        <a:pt x="0" y="78"/>
                      </a:cubicBezTo>
                      <a:lnTo>
                        <a:pt x="0" y="284"/>
                      </a:lnTo>
                      <a:cubicBezTo>
                        <a:pt x="15" y="297"/>
                        <a:pt x="35" y="305"/>
                        <a:pt x="56" y="305"/>
                      </a:cubicBezTo>
                      <a:cubicBezTo>
                        <a:pt x="88" y="305"/>
                        <a:pt x="116" y="287"/>
                        <a:pt x="130" y="261"/>
                      </a:cubicBezTo>
                      <a:cubicBezTo>
                        <a:pt x="145" y="287"/>
                        <a:pt x="172" y="305"/>
                        <a:pt x="205" y="305"/>
                      </a:cubicBezTo>
                      <a:cubicBezTo>
                        <a:pt x="238" y="305"/>
                        <a:pt x="264" y="287"/>
                        <a:pt x="279" y="261"/>
                      </a:cubicBezTo>
                      <a:cubicBezTo>
                        <a:pt x="294" y="287"/>
                        <a:pt x="320" y="305"/>
                        <a:pt x="353" y="305"/>
                      </a:cubicBezTo>
                      <a:cubicBezTo>
                        <a:pt x="374" y="305"/>
                        <a:pt x="394" y="297"/>
                        <a:pt x="409" y="284"/>
                      </a:cubicBezTo>
                      <a:lnTo>
                        <a:pt x="409" y="81"/>
                      </a:lnTo>
                      <a:cubicBezTo>
                        <a:pt x="406" y="40"/>
                        <a:pt x="315" y="0"/>
                        <a:pt x="203" y="0"/>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93" name="TextBox 92"/>
                <p:cNvSpPr txBox="1"/>
                <p:nvPr/>
              </p:nvSpPr>
              <p:spPr>
                <a:xfrm>
                  <a:off x="10741693" y="3745898"/>
                  <a:ext cx="795726" cy="279584"/>
                </a:xfrm>
                <a:prstGeom prst="rect">
                  <a:avLst/>
                </a:prstGeom>
                <a:noFill/>
              </p:spPr>
              <p:txBody>
                <a:bodyPr wrap="none" rtlCol="0">
                  <a:spAutoFit/>
                </a:bodyPr>
                <a:lstStyle/>
                <a:p>
                  <a:pPr algn="ctr" defTabSz="1088430"/>
                  <a:r>
                    <a:rPr lang="en-US" sz="667" dirty="0">
                      <a:solidFill>
                        <a:srgbClr val="FFFFFF"/>
                      </a:solidFill>
                      <a:latin typeface="Segoe UI"/>
                    </a:rPr>
                    <a:t>Data Lake</a:t>
                  </a:r>
                </a:p>
              </p:txBody>
            </p:sp>
          </p:grpSp>
        </p:grpSp>
        <p:grpSp>
          <p:nvGrpSpPr>
            <p:cNvPr id="15" name="Group 14"/>
            <p:cNvGrpSpPr/>
            <p:nvPr/>
          </p:nvGrpSpPr>
          <p:grpSpPr>
            <a:xfrm>
              <a:off x="9356689" y="3063139"/>
              <a:ext cx="2967853" cy="1331082"/>
              <a:chOff x="9517801" y="3063139"/>
              <a:chExt cx="2967853" cy="1331082"/>
            </a:xfrm>
          </p:grpSpPr>
          <p:sp>
            <p:nvSpPr>
              <p:cNvPr id="72" name="Rectangle 71"/>
              <p:cNvSpPr/>
              <p:nvPr/>
            </p:nvSpPr>
            <p:spPr>
              <a:xfrm>
                <a:off x="9517801" y="3448962"/>
                <a:ext cx="2967853" cy="945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88473"/>
                <a:endParaRPr lang="en-US" sz="1167" dirty="0">
                  <a:solidFill>
                    <a:srgbClr val="FFFFFF"/>
                  </a:solidFill>
                  <a:latin typeface="Segoe UI"/>
                </a:endParaRPr>
              </a:p>
            </p:txBody>
          </p:sp>
          <p:sp>
            <p:nvSpPr>
              <p:cNvPr id="73" name="Rectangle 72"/>
              <p:cNvSpPr/>
              <p:nvPr/>
            </p:nvSpPr>
            <p:spPr>
              <a:xfrm>
                <a:off x="9517801" y="3063139"/>
                <a:ext cx="2967853" cy="3859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rtlCol="0" anchor="ctr"/>
              <a:lstStyle/>
              <a:p>
                <a:pPr defTabSz="1088473"/>
                <a:r>
                  <a:rPr lang="en-US" sz="1167" dirty="0">
                    <a:solidFill>
                      <a:srgbClr val="FFFFFF"/>
                    </a:solidFill>
                    <a:latin typeface="Segoe UI"/>
                  </a:rPr>
                  <a:t>Additional Services</a:t>
                </a:r>
              </a:p>
            </p:txBody>
          </p:sp>
          <p:grpSp>
            <p:nvGrpSpPr>
              <p:cNvPr id="74" name="Group 73"/>
              <p:cNvGrpSpPr/>
              <p:nvPr/>
            </p:nvGrpSpPr>
            <p:grpSpPr>
              <a:xfrm>
                <a:off x="9604744" y="3580123"/>
                <a:ext cx="1044902" cy="732558"/>
                <a:chOff x="9788776" y="3602953"/>
                <a:chExt cx="1044902" cy="732558"/>
              </a:xfrm>
            </p:grpSpPr>
            <p:grpSp>
              <p:nvGrpSpPr>
                <p:cNvPr id="81" name="Group 46"/>
                <p:cNvGrpSpPr>
                  <a:grpSpLocks noChangeAspect="1"/>
                </p:cNvGrpSpPr>
                <p:nvPr/>
              </p:nvGrpSpPr>
              <p:grpSpPr bwMode="auto">
                <a:xfrm>
                  <a:off x="10068757" y="3602953"/>
                  <a:ext cx="484940" cy="435520"/>
                  <a:chOff x="3946" y="4222"/>
                  <a:chExt cx="314" cy="282"/>
                </a:xfrm>
                <a:solidFill>
                  <a:schemeClr val="bg1"/>
                </a:solidFill>
              </p:grpSpPr>
              <p:sp>
                <p:nvSpPr>
                  <p:cNvPr id="83" name="Freeform 47"/>
                  <p:cNvSpPr>
                    <a:spLocks/>
                  </p:cNvSpPr>
                  <p:nvPr/>
                </p:nvSpPr>
                <p:spPr bwMode="auto">
                  <a:xfrm>
                    <a:off x="4019" y="4237"/>
                    <a:ext cx="241" cy="240"/>
                  </a:xfrm>
                  <a:custGeom>
                    <a:avLst/>
                    <a:gdLst>
                      <a:gd name="T0" fmla="*/ 700 w 775"/>
                      <a:gd name="T1" fmla="*/ 388 h 776"/>
                      <a:gd name="T2" fmla="*/ 699 w 775"/>
                      <a:gd name="T3" fmla="*/ 365 h 776"/>
                      <a:gd name="T4" fmla="*/ 775 w 775"/>
                      <a:gd name="T5" fmla="*/ 323 h 776"/>
                      <a:gd name="T6" fmla="*/ 755 w 775"/>
                      <a:gd name="T7" fmla="*/ 250 h 776"/>
                      <a:gd name="T8" fmla="*/ 668 w 775"/>
                      <a:gd name="T9" fmla="*/ 251 h 776"/>
                      <a:gd name="T10" fmla="*/ 646 w 775"/>
                      <a:gd name="T11" fmla="*/ 212 h 776"/>
                      <a:gd name="T12" fmla="*/ 691 w 775"/>
                      <a:gd name="T13" fmla="*/ 138 h 776"/>
                      <a:gd name="T14" fmla="*/ 638 w 775"/>
                      <a:gd name="T15" fmla="*/ 84 h 776"/>
                      <a:gd name="T16" fmla="*/ 593 w 775"/>
                      <a:gd name="T17" fmla="*/ 110 h 776"/>
                      <a:gd name="T18" fmla="*/ 575 w 775"/>
                      <a:gd name="T19" fmla="*/ 138 h 776"/>
                      <a:gd name="T20" fmla="*/ 535 w 775"/>
                      <a:gd name="T21" fmla="*/ 197 h 776"/>
                      <a:gd name="T22" fmla="*/ 628 w 775"/>
                      <a:gd name="T23" fmla="*/ 388 h 776"/>
                      <a:gd name="T24" fmla="*/ 387 w 775"/>
                      <a:gd name="T25" fmla="*/ 629 h 776"/>
                      <a:gd name="T26" fmla="*/ 146 w 775"/>
                      <a:gd name="T27" fmla="*/ 388 h 776"/>
                      <a:gd name="T28" fmla="*/ 346 w 775"/>
                      <a:gd name="T29" fmla="*/ 151 h 776"/>
                      <a:gd name="T30" fmla="*/ 365 w 775"/>
                      <a:gd name="T31" fmla="*/ 76 h 776"/>
                      <a:gd name="T32" fmla="*/ 322 w 775"/>
                      <a:gd name="T33" fmla="*/ 0 h 776"/>
                      <a:gd name="T34" fmla="*/ 250 w 775"/>
                      <a:gd name="T35" fmla="*/ 20 h 776"/>
                      <a:gd name="T36" fmla="*/ 251 w 775"/>
                      <a:gd name="T37" fmla="*/ 107 h 776"/>
                      <a:gd name="T38" fmla="*/ 212 w 775"/>
                      <a:gd name="T39" fmla="*/ 129 h 776"/>
                      <a:gd name="T40" fmla="*/ 137 w 775"/>
                      <a:gd name="T41" fmla="*/ 84 h 776"/>
                      <a:gd name="T42" fmla="*/ 84 w 775"/>
                      <a:gd name="T43" fmla="*/ 138 h 776"/>
                      <a:gd name="T44" fmla="*/ 129 w 775"/>
                      <a:gd name="T45" fmla="*/ 212 h 776"/>
                      <a:gd name="T46" fmla="*/ 107 w 775"/>
                      <a:gd name="T47" fmla="*/ 252 h 776"/>
                      <a:gd name="T48" fmla="*/ 19 w 775"/>
                      <a:gd name="T49" fmla="*/ 250 h 776"/>
                      <a:gd name="T50" fmla="*/ 0 w 775"/>
                      <a:gd name="T51" fmla="*/ 323 h 776"/>
                      <a:gd name="T52" fmla="*/ 76 w 775"/>
                      <a:gd name="T53" fmla="*/ 366 h 776"/>
                      <a:gd name="T54" fmla="*/ 75 w 775"/>
                      <a:gd name="T55" fmla="*/ 388 h 776"/>
                      <a:gd name="T56" fmla="*/ 76 w 775"/>
                      <a:gd name="T57" fmla="*/ 410 h 776"/>
                      <a:gd name="T58" fmla="*/ 0 w 775"/>
                      <a:gd name="T59" fmla="*/ 452 h 776"/>
                      <a:gd name="T60" fmla="*/ 20 w 775"/>
                      <a:gd name="T61" fmla="*/ 526 h 776"/>
                      <a:gd name="T62" fmla="*/ 107 w 775"/>
                      <a:gd name="T63" fmla="*/ 524 h 776"/>
                      <a:gd name="T64" fmla="*/ 129 w 775"/>
                      <a:gd name="T65" fmla="*/ 563 h 776"/>
                      <a:gd name="T66" fmla="*/ 84 w 775"/>
                      <a:gd name="T67" fmla="*/ 638 h 776"/>
                      <a:gd name="T68" fmla="*/ 137 w 775"/>
                      <a:gd name="T69" fmla="*/ 692 h 776"/>
                      <a:gd name="T70" fmla="*/ 212 w 775"/>
                      <a:gd name="T71" fmla="*/ 647 h 776"/>
                      <a:gd name="T72" fmla="*/ 251 w 775"/>
                      <a:gd name="T73" fmla="*/ 669 h 776"/>
                      <a:gd name="T74" fmla="*/ 250 w 775"/>
                      <a:gd name="T75" fmla="*/ 756 h 776"/>
                      <a:gd name="T76" fmla="*/ 322 w 775"/>
                      <a:gd name="T77" fmla="*/ 776 h 776"/>
                      <a:gd name="T78" fmla="*/ 365 w 775"/>
                      <a:gd name="T79" fmla="*/ 700 h 776"/>
                      <a:gd name="T80" fmla="*/ 387 w 775"/>
                      <a:gd name="T81" fmla="*/ 701 h 776"/>
                      <a:gd name="T82" fmla="*/ 410 w 775"/>
                      <a:gd name="T83" fmla="*/ 700 h 776"/>
                      <a:gd name="T84" fmla="*/ 452 w 775"/>
                      <a:gd name="T85" fmla="*/ 776 h 776"/>
                      <a:gd name="T86" fmla="*/ 525 w 775"/>
                      <a:gd name="T87" fmla="*/ 756 h 776"/>
                      <a:gd name="T88" fmla="*/ 524 w 775"/>
                      <a:gd name="T89" fmla="*/ 669 h 776"/>
                      <a:gd name="T90" fmla="*/ 563 w 775"/>
                      <a:gd name="T91" fmla="*/ 647 h 776"/>
                      <a:gd name="T92" fmla="*/ 638 w 775"/>
                      <a:gd name="T93" fmla="*/ 692 h 776"/>
                      <a:gd name="T94" fmla="*/ 691 w 775"/>
                      <a:gd name="T95" fmla="*/ 638 h 776"/>
                      <a:gd name="T96" fmla="*/ 646 w 775"/>
                      <a:gd name="T97" fmla="*/ 563 h 776"/>
                      <a:gd name="T98" fmla="*/ 668 w 775"/>
                      <a:gd name="T99" fmla="*/ 524 h 776"/>
                      <a:gd name="T100" fmla="*/ 755 w 775"/>
                      <a:gd name="T101" fmla="*/ 526 h 776"/>
                      <a:gd name="T102" fmla="*/ 775 w 775"/>
                      <a:gd name="T103" fmla="*/ 452 h 776"/>
                      <a:gd name="T104" fmla="*/ 698 w 775"/>
                      <a:gd name="T105" fmla="*/ 410 h 776"/>
                      <a:gd name="T106" fmla="*/ 700 w 775"/>
                      <a:gd name="T107" fmla="*/ 388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75" h="776">
                        <a:moveTo>
                          <a:pt x="700" y="388"/>
                        </a:moveTo>
                        <a:cubicBezTo>
                          <a:pt x="700" y="380"/>
                          <a:pt x="699" y="373"/>
                          <a:pt x="699" y="365"/>
                        </a:cubicBezTo>
                        <a:lnTo>
                          <a:pt x="775" y="323"/>
                        </a:lnTo>
                        <a:cubicBezTo>
                          <a:pt x="771" y="298"/>
                          <a:pt x="764" y="273"/>
                          <a:pt x="755" y="250"/>
                        </a:cubicBezTo>
                        <a:lnTo>
                          <a:pt x="668" y="251"/>
                        </a:lnTo>
                        <a:cubicBezTo>
                          <a:pt x="662" y="238"/>
                          <a:pt x="654" y="225"/>
                          <a:pt x="646" y="212"/>
                        </a:cubicBezTo>
                        <a:lnTo>
                          <a:pt x="691" y="138"/>
                        </a:lnTo>
                        <a:cubicBezTo>
                          <a:pt x="675" y="118"/>
                          <a:pt x="657" y="100"/>
                          <a:pt x="638" y="84"/>
                        </a:cubicBezTo>
                        <a:lnTo>
                          <a:pt x="593" y="110"/>
                        </a:lnTo>
                        <a:lnTo>
                          <a:pt x="575" y="138"/>
                        </a:lnTo>
                        <a:lnTo>
                          <a:pt x="535" y="197"/>
                        </a:lnTo>
                        <a:cubicBezTo>
                          <a:pt x="591" y="241"/>
                          <a:pt x="628" y="310"/>
                          <a:pt x="628" y="388"/>
                        </a:cubicBezTo>
                        <a:cubicBezTo>
                          <a:pt x="628" y="521"/>
                          <a:pt x="520" y="629"/>
                          <a:pt x="387" y="629"/>
                        </a:cubicBezTo>
                        <a:cubicBezTo>
                          <a:pt x="254" y="629"/>
                          <a:pt x="146" y="521"/>
                          <a:pt x="146" y="388"/>
                        </a:cubicBezTo>
                        <a:cubicBezTo>
                          <a:pt x="146" y="268"/>
                          <a:pt x="233" y="170"/>
                          <a:pt x="346" y="151"/>
                        </a:cubicBezTo>
                        <a:lnTo>
                          <a:pt x="365" y="76"/>
                        </a:lnTo>
                        <a:lnTo>
                          <a:pt x="322" y="0"/>
                        </a:lnTo>
                        <a:cubicBezTo>
                          <a:pt x="297" y="4"/>
                          <a:pt x="273" y="11"/>
                          <a:pt x="250" y="20"/>
                        </a:cubicBezTo>
                        <a:lnTo>
                          <a:pt x="251" y="107"/>
                        </a:lnTo>
                        <a:cubicBezTo>
                          <a:pt x="238" y="113"/>
                          <a:pt x="224" y="120"/>
                          <a:pt x="212" y="129"/>
                        </a:cubicBezTo>
                        <a:lnTo>
                          <a:pt x="137" y="84"/>
                        </a:lnTo>
                        <a:cubicBezTo>
                          <a:pt x="118" y="100"/>
                          <a:pt x="101" y="118"/>
                          <a:pt x="84" y="138"/>
                        </a:cubicBezTo>
                        <a:lnTo>
                          <a:pt x="129" y="212"/>
                        </a:lnTo>
                        <a:cubicBezTo>
                          <a:pt x="120" y="225"/>
                          <a:pt x="114" y="238"/>
                          <a:pt x="107" y="252"/>
                        </a:cubicBezTo>
                        <a:lnTo>
                          <a:pt x="19" y="250"/>
                        </a:lnTo>
                        <a:cubicBezTo>
                          <a:pt x="11" y="274"/>
                          <a:pt x="4" y="298"/>
                          <a:pt x="0" y="323"/>
                        </a:cubicBezTo>
                        <a:lnTo>
                          <a:pt x="76" y="366"/>
                        </a:lnTo>
                        <a:cubicBezTo>
                          <a:pt x="75" y="373"/>
                          <a:pt x="75" y="380"/>
                          <a:pt x="75" y="388"/>
                        </a:cubicBezTo>
                        <a:cubicBezTo>
                          <a:pt x="75" y="396"/>
                          <a:pt x="75" y="403"/>
                          <a:pt x="76" y="410"/>
                        </a:cubicBezTo>
                        <a:lnTo>
                          <a:pt x="0" y="452"/>
                        </a:lnTo>
                        <a:cubicBezTo>
                          <a:pt x="4" y="478"/>
                          <a:pt x="11" y="502"/>
                          <a:pt x="20" y="526"/>
                        </a:cubicBezTo>
                        <a:lnTo>
                          <a:pt x="107" y="524"/>
                        </a:lnTo>
                        <a:cubicBezTo>
                          <a:pt x="114" y="538"/>
                          <a:pt x="121" y="551"/>
                          <a:pt x="129" y="563"/>
                        </a:cubicBezTo>
                        <a:lnTo>
                          <a:pt x="84" y="638"/>
                        </a:lnTo>
                        <a:cubicBezTo>
                          <a:pt x="100" y="658"/>
                          <a:pt x="118" y="676"/>
                          <a:pt x="137" y="692"/>
                        </a:cubicBezTo>
                        <a:lnTo>
                          <a:pt x="212" y="647"/>
                        </a:lnTo>
                        <a:cubicBezTo>
                          <a:pt x="224" y="656"/>
                          <a:pt x="238" y="663"/>
                          <a:pt x="251" y="669"/>
                        </a:cubicBezTo>
                        <a:lnTo>
                          <a:pt x="250" y="756"/>
                        </a:lnTo>
                        <a:cubicBezTo>
                          <a:pt x="273" y="765"/>
                          <a:pt x="297" y="772"/>
                          <a:pt x="322" y="776"/>
                        </a:cubicBezTo>
                        <a:lnTo>
                          <a:pt x="365" y="700"/>
                        </a:lnTo>
                        <a:cubicBezTo>
                          <a:pt x="373" y="700"/>
                          <a:pt x="380" y="701"/>
                          <a:pt x="387" y="701"/>
                        </a:cubicBezTo>
                        <a:cubicBezTo>
                          <a:pt x="395" y="701"/>
                          <a:pt x="402" y="700"/>
                          <a:pt x="410" y="700"/>
                        </a:cubicBezTo>
                        <a:lnTo>
                          <a:pt x="452" y="776"/>
                        </a:lnTo>
                        <a:cubicBezTo>
                          <a:pt x="477" y="772"/>
                          <a:pt x="502" y="765"/>
                          <a:pt x="525" y="756"/>
                        </a:cubicBezTo>
                        <a:lnTo>
                          <a:pt x="524" y="669"/>
                        </a:lnTo>
                        <a:cubicBezTo>
                          <a:pt x="537" y="663"/>
                          <a:pt x="550" y="655"/>
                          <a:pt x="563" y="647"/>
                        </a:cubicBezTo>
                        <a:lnTo>
                          <a:pt x="638" y="692"/>
                        </a:lnTo>
                        <a:cubicBezTo>
                          <a:pt x="657" y="676"/>
                          <a:pt x="675" y="658"/>
                          <a:pt x="691" y="638"/>
                        </a:cubicBezTo>
                        <a:lnTo>
                          <a:pt x="646" y="563"/>
                        </a:lnTo>
                        <a:cubicBezTo>
                          <a:pt x="654" y="551"/>
                          <a:pt x="662" y="538"/>
                          <a:pt x="668" y="524"/>
                        </a:cubicBezTo>
                        <a:lnTo>
                          <a:pt x="755" y="526"/>
                        </a:lnTo>
                        <a:cubicBezTo>
                          <a:pt x="764" y="502"/>
                          <a:pt x="771" y="478"/>
                          <a:pt x="775" y="452"/>
                        </a:cubicBezTo>
                        <a:lnTo>
                          <a:pt x="698" y="410"/>
                        </a:lnTo>
                        <a:cubicBezTo>
                          <a:pt x="699" y="403"/>
                          <a:pt x="700" y="395"/>
                          <a:pt x="700" y="388"/>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84" name="Freeform 48"/>
                  <p:cNvSpPr>
                    <a:spLocks noEditPoints="1"/>
                  </p:cNvSpPr>
                  <p:nvPr/>
                </p:nvSpPr>
                <p:spPr bwMode="auto">
                  <a:xfrm>
                    <a:off x="3946" y="4402"/>
                    <a:ext cx="103" cy="102"/>
                  </a:xfrm>
                  <a:custGeom>
                    <a:avLst/>
                    <a:gdLst>
                      <a:gd name="T0" fmla="*/ 165 w 330"/>
                      <a:gd name="T1" fmla="*/ 218 h 330"/>
                      <a:gd name="T2" fmla="*/ 112 w 330"/>
                      <a:gd name="T3" fmla="*/ 165 h 330"/>
                      <a:gd name="T4" fmla="*/ 165 w 330"/>
                      <a:gd name="T5" fmla="*/ 113 h 330"/>
                      <a:gd name="T6" fmla="*/ 217 w 330"/>
                      <a:gd name="T7" fmla="*/ 165 h 330"/>
                      <a:gd name="T8" fmla="*/ 165 w 330"/>
                      <a:gd name="T9" fmla="*/ 218 h 330"/>
                      <a:gd name="T10" fmla="*/ 268 w 330"/>
                      <a:gd name="T11" fmla="*/ 35 h 330"/>
                      <a:gd name="T12" fmla="*/ 263 w 330"/>
                      <a:gd name="T13" fmla="*/ 37 h 330"/>
                      <a:gd name="T14" fmla="*/ 225 w 330"/>
                      <a:gd name="T15" fmla="*/ 57 h 330"/>
                      <a:gd name="T16" fmla="*/ 199 w 330"/>
                      <a:gd name="T17" fmla="*/ 46 h 330"/>
                      <a:gd name="T18" fmla="*/ 183 w 330"/>
                      <a:gd name="T19" fmla="*/ 0 h 330"/>
                      <a:gd name="T20" fmla="*/ 145 w 330"/>
                      <a:gd name="T21" fmla="*/ 0 h 330"/>
                      <a:gd name="T22" fmla="*/ 144 w 330"/>
                      <a:gd name="T23" fmla="*/ 6 h 330"/>
                      <a:gd name="T24" fmla="*/ 131 w 330"/>
                      <a:gd name="T25" fmla="*/ 46 h 330"/>
                      <a:gd name="T26" fmla="*/ 105 w 330"/>
                      <a:gd name="T27" fmla="*/ 57 h 330"/>
                      <a:gd name="T28" fmla="*/ 61 w 330"/>
                      <a:gd name="T29" fmla="*/ 36 h 330"/>
                      <a:gd name="T30" fmla="*/ 34 w 330"/>
                      <a:gd name="T31" fmla="*/ 63 h 330"/>
                      <a:gd name="T32" fmla="*/ 37 w 330"/>
                      <a:gd name="T33" fmla="*/ 68 h 330"/>
                      <a:gd name="T34" fmla="*/ 56 w 330"/>
                      <a:gd name="T35" fmla="*/ 105 h 330"/>
                      <a:gd name="T36" fmla="*/ 45 w 330"/>
                      <a:gd name="T37" fmla="*/ 131 h 330"/>
                      <a:gd name="T38" fmla="*/ 0 w 330"/>
                      <a:gd name="T39" fmla="*/ 148 h 330"/>
                      <a:gd name="T40" fmla="*/ 0 w 330"/>
                      <a:gd name="T41" fmla="*/ 185 h 330"/>
                      <a:gd name="T42" fmla="*/ 5 w 330"/>
                      <a:gd name="T43" fmla="*/ 187 h 330"/>
                      <a:gd name="T44" fmla="*/ 45 w 330"/>
                      <a:gd name="T45" fmla="*/ 200 h 330"/>
                      <a:gd name="T46" fmla="*/ 56 w 330"/>
                      <a:gd name="T47" fmla="*/ 226 h 330"/>
                      <a:gd name="T48" fmla="*/ 35 w 330"/>
                      <a:gd name="T49" fmla="*/ 269 h 330"/>
                      <a:gd name="T50" fmla="*/ 62 w 330"/>
                      <a:gd name="T51" fmla="*/ 296 h 330"/>
                      <a:gd name="T52" fmla="*/ 67 w 330"/>
                      <a:gd name="T53" fmla="*/ 294 h 330"/>
                      <a:gd name="T54" fmla="*/ 105 w 330"/>
                      <a:gd name="T55" fmla="*/ 274 h 330"/>
                      <a:gd name="T56" fmla="*/ 130 w 330"/>
                      <a:gd name="T57" fmla="*/ 285 h 330"/>
                      <a:gd name="T58" fmla="*/ 147 w 330"/>
                      <a:gd name="T59" fmla="*/ 330 h 330"/>
                      <a:gd name="T60" fmla="*/ 185 w 330"/>
                      <a:gd name="T61" fmla="*/ 330 h 330"/>
                      <a:gd name="T62" fmla="*/ 186 w 330"/>
                      <a:gd name="T63" fmla="*/ 325 h 330"/>
                      <a:gd name="T64" fmla="*/ 199 w 330"/>
                      <a:gd name="T65" fmla="*/ 285 h 330"/>
                      <a:gd name="T66" fmla="*/ 225 w 330"/>
                      <a:gd name="T67" fmla="*/ 274 h 330"/>
                      <a:gd name="T68" fmla="*/ 269 w 330"/>
                      <a:gd name="T69" fmla="*/ 295 h 330"/>
                      <a:gd name="T70" fmla="*/ 295 w 330"/>
                      <a:gd name="T71" fmla="*/ 268 h 330"/>
                      <a:gd name="T72" fmla="*/ 293 w 330"/>
                      <a:gd name="T73" fmla="*/ 263 h 330"/>
                      <a:gd name="T74" fmla="*/ 274 w 330"/>
                      <a:gd name="T75" fmla="*/ 226 h 330"/>
                      <a:gd name="T76" fmla="*/ 284 w 330"/>
                      <a:gd name="T77" fmla="*/ 200 h 330"/>
                      <a:gd name="T78" fmla="*/ 330 w 330"/>
                      <a:gd name="T79" fmla="*/ 183 h 330"/>
                      <a:gd name="T80" fmla="*/ 330 w 330"/>
                      <a:gd name="T81" fmla="*/ 146 h 330"/>
                      <a:gd name="T82" fmla="*/ 324 w 330"/>
                      <a:gd name="T83" fmla="*/ 144 h 330"/>
                      <a:gd name="T84" fmla="*/ 284 w 330"/>
                      <a:gd name="T85" fmla="*/ 131 h 330"/>
                      <a:gd name="T86" fmla="*/ 274 w 330"/>
                      <a:gd name="T87" fmla="*/ 105 h 330"/>
                      <a:gd name="T88" fmla="*/ 292 w 330"/>
                      <a:gd name="T89" fmla="*/ 66 h 330"/>
                      <a:gd name="T90" fmla="*/ 282 w 330"/>
                      <a:gd name="T91" fmla="*/ 49 h 330"/>
                      <a:gd name="T92" fmla="*/ 268 w 330"/>
                      <a:gd name="T93" fmla="*/ 3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0" h="330">
                        <a:moveTo>
                          <a:pt x="165" y="218"/>
                        </a:moveTo>
                        <a:cubicBezTo>
                          <a:pt x="136" y="218"/>
                          <a:pt x="112" y="194"/>
                          <a:pt x="112" y="165"/>
                        </a:cubicBezTo>
                        <a:cubicBezTo>
                          <a:pt x="112" y="136"/>
                          <a:pt x="136" y="113"/>
                          <a:pt x="165" y="113"/>
                        </a:cubicBezTo>
                        <a:cubicBezTo>
                          <a:pt x="194" y="113"/>
                          <a:pt x="217" y="136"/>
                          <a:pt x="217" y="165"/>
                        </a:cubicBezTo>
                        <a:cubicBezTo>
                          <a:pt x="218" y="194"/>
                          <a:pt x="194" y="218"/>
                          <a:pt x="165" y="218"/>
                        </a:cubicBezTo>
                        <a:close/>
                        <a:moveTo>
                          <a:pt x="268" y="35"/>
                        </a:moveTo>
                        <a:lnTo>
                          <a:pt x="263" y="37"/>
                        </a:lnTo>
                        <a:lnTo>
                          <a:pt x="225" y="57"/>
                        </a:lnTo>
                        <a:lnTo>
                          <a:pt x="199" y="46"/>
                        </a:lnTo>
                        <a:lnTo>
                          <a:pt x="183" y="0"/>
                        </a:lnTo>
                        <a:lnTo>
                          <a:pt x="145" y="0"/>
                        </a:lnTo>
                        <a:lnTo>
                          <a:pt x="144" y="6"/>
                        </a:lnTo>
                        <a:lnTo>
                          <a:pt x="131" y="46"/>
                        </a:lnTo>
                        <a:lnTo>
                          <a:pt x="105" y="57"/>
                        </a:lnTo>
                        <a:lnTo>
                          <a:pt x="61" y="36"/>
                        </a:lnTo>
                        <a:lnTo>
                          <a:pt x="34" y="63"/>
                        </a:lnTo>
                        <a:lnTo>
                          <a:pt x="37" y="68"/>
                        </a:lnTo>
                        <a:lnTo>
                          <a:pt x="56" y="105"/>
                        </a:lnTo>
                        <a:lnTo>
                          <a:pt x="45" y="131"/>
                        </a:lnTo>
                        <a:lnTo>
                          <a:pt x="0" y="148"/>
                        </a:lnTo>
                        <a:lnTo>
                          <a:pt x="0" y="185"/>
                        </a:lnTo>
                        <a:lnTo>
                          <a:pt x="5" y="187"/>
                        </a:lnTo>
                        <a:lnTo>
                          <a:pt x="45" y="200"/>
                        </a:lnTo>
                        <a:lnTo>
                          <a:pt x="56" y="226"/>
                        </a:lnTo>
                        <a:lnTo>
                          <a:pt x="35" y="269"/>
                        </a:lnTo>
                        <a:lnTo>
                          <a:pt x="62" y="296"/>
                        </a:lnTo>
                        <a:lnTo>
                          <a:pt x="67" y="294"/>
                        </a:lnTo>
                        <a:lnTo>
                          <a:pt x="105" y="274"/>
                        </a:lnTo>
                        <a:lnTo>
                          <a:pt x="130" y="285"/>
                        </a:lnTo>
                        <a:lnTo>
                          <a:pt x="147" y="330"/>
                        </a:lnTo>
                        <a:lnTo>
                          <a:pt x="185" y="330"/>
                        </a:lnTo>
                        <a:lnTo>
                          <a:pt x="186" y="325"/>
                        </a:lnTo>
                        <a:lnTo>
                          <a:pt x="199" y="285"/>
                        </a:lnTo>
                        <a:lnTo>
                          <a:pt x="225" y="274"/>
                        </a:lnTo>
                        <a:lnTo>
                          <a:pt x="269" y="295"/>
                        </a:lnTo>
                        <a:lnTo>
                          <a:pt x="295" y="268"/>
                        </a:lnTo>
                        <a:lnTo>
                          <a:pt x="293" y="263"/>
                        </a:lnTo>
                        <a:lnTo>
                          <a:pt x="274" y="226"/>
                        </a:lnTo>
                        <a:lnTo>
                          <a:pt x="284" y="200"/>
                        </a:lnTo>
                        <a:lnTo>
                          <a:pt x="330" y="183"/>
                        </a:lnTo>
                        <a:lnTo>
                          <a:pt x="330" y="146"/>
                        </a:lnTo>
                        <a:lnTo>
                          <a:pt x="324" y="144"/>
                        </a:lnTo>
                        <a:lnTo>
                          <a:pt x="284" y="131"/>
                        </a:lnTo>
                        <a:lnTo>
                          <a:pt x="274" y="105"/>
                        </a:lnTo>
                        <a:lnTo>
                          <a:pt x="292" y="66"/>
                        </a:lnTo>
                        <a:cubicBezTo>
                          <a:pt x="289" y="60"/>
                          <a:pt x="285" y="55"/>
                          <a:pt x="282" y="49"/>
                        </a:cubicBezTo>
                        <a:lnTo>
                          <a:pt x="268" y="35"/>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85" name="Freeform 49"/>
                  <p:cNvSpPr>
                    <a:spLocks/>
                  </p:cNvSpPr>
                  <p:nvPr/>
                </p:nvSpPr>
                <p:spPr bwMode="auto">
                  <a:xfrm>
                    <a:off x="4034" y="4417"/>
                    <a:ext cx="4" cy="6"/>
                  </a:xfrm>
                  <a:custGeom>
                    <a:avLst/>
                    <a:gdLst>
                      <a:gd name="T0" fmla="*/ 0 w 12"/>
                      <a:gd name="T1" fmla="*/ 0 h 17"/>
                      <a:gd name="T2" fmla="*/ 10 w 12"/>
                      <a:gd name="T3" fmla="*/ 17 h 17"/>
                      <a:gd name="T4" fmla="*/ 12 w 12"/>
                      <a:gd name="T5" fmla="*/ 13 h 17"/>
                      <a:gd name="T6" fmla="*/ 0 w 12"/>
                      <a:gd name="T7" fmla="*/ 0 h 17"/>
                    </a:gdLst>
                    <a:ahLst/>
                    <a:cxnLst>
                      <a:cxn ang="0">
                        <a:pos x="T0" y="T1"/>
                      </a:cxn>
                      <a:cxn ang="0">
                        <a:pos x="T2" y="T3"/>
                      </a:cxn>
                      <a:cxn ang="0">
                        <a:pos x="T4" y="T5"/>
                      </a:cxn>
                      <a:cxn ang="0">
                        <a:pos x="T6" y="T7"/>
                      </a:cxn>
                    </a:cxnLst>
                    <a:rect l="0" t="0" r="r" b="b"/>
                    <a:pathLst>
                      <a:path w="12" h="17">
                        <a:moveTo>
                          <a:pt x="0" y="0"/>
                        </a:moveTo>
                        <a:cubicBezTo>
                          <a:pt x="3" y="6"/>
                          <a:pt x="7" y="11"/>
                          <a:pt x="10" y="17"/>
                        </a:cubicBezTo>
                        <a:lnTo>
                          <a:pt x="12" y="13"/>
                        </a:lnTo>
                        <a:lnTo>
                          <a:pt x="0" y="0"/>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86" name="Freeform 50"/>
                  <p:cNvSpPr>
                    <a:spLocks/>
                  </p:cNvSpPr>
                  <p:nvPr/>
                </p:nvSpPr>
                <p:spPr bwMode="auto">
                  <a:xfrm>
                    <a:off x="4113" y="4222"/>
                    <a:ext cx="95" cy="190"/>
                  </a:xfrm>
                  <a:custGeom>
                    <a:avLst/>
                    <a:gdLst>
                      <a:gd name="T0" fmla="*/ 136 w 305"/>
                      <a:gd name="T1" fmla="*/ 0 h 617"/>
                      <a:gd name="T2" fmla="*/ 121 w 305"/>
                      <a:gd name="T3" fmla="*/ 46 h 617"/>
                      <a:gd name="T4" fmla="*/ 96 w 305"/>
                      <a:gd name="T5" fmla="*/ 126 h 617"/>
                      <a:gd name="T6" fmla="*/ 84 w 305"/>
                      <a:gd name="T7" fmla="*/ 164 h 617"/>
                      <a:gd name="T8" fmla="*/ 74 w 305"/>
                      <a:gd name="T9" fmla="*/ 197 h 617"/>
                      <a:gd name="T10" fmla="*/ 1 w 305"/>
                      <a:gd name="T11" fmla="*/ 428 h 617"/>
                      <a:gd name="T12" fmla="*/ 7 w 305"/>
                      <a:gd name="T13" fmla="*/ 436 h 617"/>
                      <a:gd name="T14" fmla="*/ 74 w 305"/>
                      <a:gd name="T15" fmla="*/ 436 h 617"/>
                      <a:gd name="T16" fmla="*/ 79 w 305"/>
                      <a:gd name="T17" fmla="*/ 438 h 617"/>
                      <a:gd name="T18" fmla="*/ 80 w 305"/>
                      <a:gd name="T19" fmla="*/ 444 h 617"/>
                      <a:gd name="T20" fmla="*/ 10 w 305"/>
                      <a:gd name="T21" fmla="*/ 612 h 617"/>
                      <a:gd name="T22" fmla="*/ 13 w 305"/>
                      <a:gd name="T23" fmla="*/ 613 h 617"/>
                      <a:gd name="T24" fmla="*/ 232 w 305"/>
                      <a:gd name="T25" fmla="*/ 365 h 617"/>
                      <a:gd name="T26" fmla="*/ 229 w 305"/>
                      <a:gd name="T27" fmla="*/ 358 h 617"/>
                      <a:gd name="T28" fmla="*/ 157 w 305"/>
                      <a:gd name="T29" fmla="*/ 359 h 617"/>
                      <a:gd name="T30" fmla="*/ 144 w 305"/>
                      <a:gd name="T31" fmla="*/ 359 h 617"/>
                      <a:gd name="T32" fmla="*/ 139 w 305"/>
                      <a:gd name="T33" fmla="*/ 352 h 617"/>
                      <a:gd name="T34" fmla="*/ 208 w 305"/>
                      <a:gd name="T35" fmla="*/ 230 h 617"/>
                      <a:gd name="T36" fmla="*/ 224 w 305"/>
                      <a:gd name="T37" fmla="*/ 201 h 617"/>
                      <a:gd name="T38" fmla="*/ 243 w 305"/>
                      <a:gd name="T39" fmla="*/ 167 h 617"/>
                      <a:gd name="T40" fmla="*/ 282 w 305"/>
                      <a:gd name="T41" fmla="*/ 97 h 617"/>
                      <a:gd name="T42" fmla="*/ 305 w 305"/>
                      <a:gd name="T43" fmla="*/ 56 h 617"/>
                      <a:gd name="T44" fmla="*/ 136 w 305"/>
                      <a:gd name="T45"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5" h="617">
                        <a:moveTo>
                          <a:pt x="136" y="0"/>
                        </a:moveTo>
                        <a:lnTo>
                          <a:pt x="121" y="46"/>
                        </a:lnTo>
                        <a:lnTo>
                          <a:pt x="96" y="126"/>
                        </a:lnTo>
                        <a:lnTo>
                          <a:pt x="84" y="164"/>
                        </a:lnTo>
                        <a:lnTo>
                          <a:pt x="74" y="197"/>
                        </a:lnTo>
                        <a:lnTo>
                          <a:pt x="1" y="428"/>
                        </a:lnTo>
                        <a:cubicBezTo>
                          <a:pt x="0" y="432"/>
                          <a:pt x="2" y="436"/>
                          <a:pt x="7" y="436"/>
                        </a:cubicBezTo>
                        <a:lnTo>
                          <a:pt x="74" y="436"/>
                        </a:lnTo>
                        <a:cubicBezTo>
                          <a:pt x="76" y="436"/>
                          <a:pt x="78" y="437"/>
                          <a:pt x="79" y="438"/>
                        </a:cubicBezTo>
                        <a:cubicBezTo>
                          <a:pt x="80" y="439"/>
                          <a:pt x="81" y="442"/>
                          <a:pt x="80" y="444"/>
                        </a:cubicBezTo>
                        <a:lnTo>
                          <a:pt x="10" y="612"/>
                        </a:lnTo>
                        <a:cubicBezTo>
                          <a:pt x="9" y="616"/>
                          <a:pt x="10" y="617"/>
                          <a:pt x="13" y="613"/>
                        </a:cubicBezTo>
                        <a:lnTo>
                          <a:pt x="232" y="365"/>
                        </a:lnTo>
                        <a:cubicBezTo>
                          <a:pt x="235" y="361"/>
                          <a:pt x="234" y="358"/>
                          <a:pt x="229" y="358"/>
                        </a:cubicBezTo>
                        <a:lnTo>
                          <a:pt x="157" y="359"/>
                        </a:lnTo>
                        <a:lnTo>
                          <a:pt x="144" y="359"/>
                        </a:lnTo>
                        <a:cubicBezTo>
                          <a:pt x="139" y="359"/>
                          <a:pt x="137" y="356"/>
                          <a:pt x="139" y="352"/>
                        </a:cubicBezTo>
                        <a:lnTo>
                          <a:pt x="208" y="230"/>
                        </a:lnTo>
                        <a:lnTo>
                          <a:pt x="224" y="201"/>
                        </a:lnTo>
                        <a:lnTo>
                          <a:pt x="243" y="167"/>
                        </a:lnTo>
                        <a:lnTo>
                          <a:pt x="282" y="97"/>
                        </a:lnTo>
                        <a:lnTo>
                          <a:pt x="305" y="56"/>
                        </a:lnTo>
                        <a:cubicBezTo>
                          <a:pt x="254" y="27"/>
                          <a:pt x="197" y="7"/>
                          <a:pt x="136" y="0"/>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grpSp>
            <p:sp>
              <p:nvSpPr>
                <p:cNvPr id="82" name="TextBox 81"/>
                <p:cNvSpPr txBox="1"/>
                <p:nvPr/>
              </p:nvSpPr>
              <p:spPr>
                <a:xfrm>
                  <a:off x="9788776" y="4101523"/>
                  <a:ext cx="1044902" cy="233988"/>
                </a:xfrm>
                <a:prstGeom prst="rect">
                  <a:avLst/>
                </a:prstGeom>
                <a:noFill/>
              </p:spPr>
              <p:txBody>
                <a:bodyPr wrap="none" rtlCol="0">
                  <a:spAutoFit/>
                </a:bodyPr>
                <a:lstStyle/>
                <a:p>
                  <a:pPr algn="ctr" defTabSz="1088430"/>
                  <a:r>
                    <a:rPr lang="en-US" sz="667" dirty="0">
                      <a:solidFill>
                        <a:srgbClr val="FFFFFF"/>
                      </a:solidFill>
                      <a:latin typeface="Segoe UI"/>
                    </a:rPr>
                    <a:t>Azure Automation</a:t>
                  </a:r>
                </a:p>
              </p:txBody>
            </p:sp>
          </p:grpSp>
          <p:grpSp>
            <p:nvGrpSpPr>
              <p:cNvPr id="75" name="Group 74"/>
              <p:cNvGrpSpPr/>
              <p:nvPr/>
            </p:nvGrpSpPr>
            <p:grpSpPr>
              <a:xfrm>
                <a:off x="10853577" y="3549045"/>
                <a:ext cx="671723" cy="763636"/>
                <a:chOff x="10868349" y="3623923"/>
                <a:chExt cx="671723" cy="763636"/>
              </a:xfrm>
            </p:grpSpPr>
            <p:sp>
              <p:nvSpPr>
                <p:cNvPr id="79" name="TextBox 78"/>
                <p:cNvSpPr txBox="1"/>
                <p:nvPr/>
              </p:nvSpPr>
              <p:spPr>
                <a:xfrm>
                  <a:off x="10868349" y="4153571"/>
                  <a:ext cx="671723" cy="233988"/>
                </a:xfrm>
                <a:prstGeom prst="rect">
                  <a:avLst/>
                </a:prstGeom>
                <a:noFill/>
              </p:spPr>
              <p:txBody>
                <a:bodyPr wrap="none" rtlCol="0">
                  <a:spAutoFit/>
                </a:bodyPr>
                <a:lstStyle/>
                <a:p>
                  <a:pPr algn="ctr" defTabSz="1088430"/>
                  <a:r>
                    <a:rPr lang="en-US" sz="667" dirty="0">
                      <a:solidFill>
                        <a:srgbClr val="FFFFFF"/>
                      </a:solidFill>
                      <a:latin typeface="Segoe UI"/>
                    </a:rPr>
                    <a:t>HDInsight</a:t>
                  </a:r>
                </a:p>
              </p:txBody>
            </p:sp>
            <p:pic>
              <p:nvPicPr>
                <p:cNvPr id="80" name="Picture 79"/>
                <p:cNvPicPr>
                  <a:picLocks noChangeAspect="1"/>
                </p:cNvPicPr>
                <p:nvPr/>
              </p:nvPicPr>
              <p:blipFill>
                <a:blip r:embed="rId18" cstate="hqprint">
                  <a:biLevel thresh="25000"/>
                  <a:extLst>
                    <a:ext uri="{28A0092B-C50C-407E-A947-70E740481C1C}">
                      <a14:useLocalDpi xmlns:a14="http://schemas.microsoft.com/office/drawing/2010/main" val="0"/>
                    </a:ext>
                  </a:extLst>
                </a:blip>
                <a:stretch>
                  <a:fillRect/>
                </a:stretch>
              </p:blipFill>
              <p:spPr>
                <a:xfrm>
                  <a:off x="10934131" y="3623923"/>
                  <a:ext cx="540158" cy="540156"/>
                </a:xfrm>
                <a:prstGeom prst="rect">
                  <a:avLst/>
                </a:prstGeom>
              </p:spPr>
            </p:pic>
          </p:grpSp>
          <p:grpSp>
            <p:nvGrpSpPr>
              <p:cNvPr id="76" name="Group 75"/>
              <p:cNvGrpSpPr/>
              <p:nvPr/>
            </p:nvGrpSpPr>
            <p:grpSpPr>
              <a:xfrm>
                <a:off x="11806555" y="3587973"/>
                <a:ext cx="429296" cy="724708"/>
                <a:chOff x="12143704" y="3610803"/>
                <a:chExt cx="429296" cy="724708"/>
              </a:xfrm>
            </p:grpSpPr>
            <p:pic>
              <p:nvPicPr>
                <p:cNvPr id="77" name="Picture 76"/>
                <p:cNvPicPr>
                  <a:picLocks noChangeAspect="1"/>
                </p:cNvPicPr>
                <p:nvPr/>
              </p:nvPicPr>
              <p:blipFill>
                <a:blip r:embed="rId19" cstate="hqprint">
                  <a:biLevel thresh="25000"/>
                  <a:extLst>
                    <a:ext uri="{28A0092B-C50C-407E-A947-70E740481C1C}">
                      <a14:useLocalDpi xmlns:a14="http://schemas.microsoft.com/office/drawing/2010/main" val="0"/>
                    </a:ext>
                  </a:extLst>
                </a:blip>
                <a:stretch>
                  <a:fillRect/>
                </a:stretch>
              </p:blipFill>
              <p:spPr>
                <a:xfrm>
                  <a:off x="12143704" y="3610803"/>
                  <a:ext cx="429296" cy="429296"/>
                </a:xfrm>
                <a:prstGeom prst="rect">
                  <a:avLst/>
                </a:prstGeom>
              </p:spPr>
            </p:pic>
            <p:sp>
              <p:nvSpPr>
                <p:cNvPr id="78" name="TextBox 77"/>
                <p:cNvSpPr txBox="1"/>
                <p:nvPr/>
              </p:nvSpPr>
              <p:spPr>
                <a:xfrm>
                  <a:off x="12157143" y="4101523"/>
                  <a:ext cx="402418" cy="233988"/>
                </a:xfrm>
                <a:prstGeom prst="rect">
                  <a:avLst/>
                </a:prstGeom>
                <a:noFill/>
              </p:spPr>
              <p:txBody>
                <a:bodyPr wrap="none" rtlCol="0">
                  <a:spAutoFit/>
                </a:bodyPr>
                <a:lstStyle/>
                <a:p>
                  <a:pPr algn="ctr" defTabSz="1088430"/>
                  <a:r>
                    <a:rPr lang="en-US" sz="667" dirty="0">
                      <a:solidFill>
                        <a:srgbClr val="FFFFFF"/>
                      </a:solidFill>
                      <a:latin typeface="Segoe UI"/>
                    </a:rPr>
                    <a:t>APP</a:t>
                  </a:r>
                </a:p>
              </p:txBody>
            </p:sp>
          </p:grpSp>
        </p:grpSp>
        <p:grpSp>
          <p:nvGrpSpPr>
            <p:cNvPr id="16" name="Group 15"/>
            <p:cNvGrpSpPr/>
            <p:nvPr/>
          </p:nvGrpSpPr>
          <p:grpSpPr>
            <a:xfrm>
              <a:off x="12380102" y="1423310"/>
              <a:ext cx="1376741" cy="2970912"/>
              <a:chOff x="12956704" y="1423310"/>
              <a:chExt cx="1376741" cy="2970912"/>
            </a:xfrm>
          </p:grpSpPr>
          <p:sp>
            <p:nvSpPr>
              <p:cNvPr id="23" name="Rectangle 22"/>
              <p:cNvSpPr/>
              <p:nvPr/>
            </p:nvSpPr>
            <p:spPr>
              <a:xfrm>
                <a:off x="12956704" y="2042768"/>
                <a:ext cx="1376741" cy="23514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algn="ctr" defTabSz="1088430"/>
                <a:endParaRPr lang="en-US" sz="1167" dirty="0">
                  <a:solidFill>
                    <a:srgbClr val="FFFFFF"/>
                  </a:solidFill>
                  <a:latin typeface="Segoe UI"/>
                </a:endParaRPr>
              </a:p>
            </p:txBody>
          </p:sp>
          <p:sp>
            <p:nvSpPr>
              <p:cNvPr id="24" name="Rectangle 23"/>
              <p:cNvSpPr/>
              <p:nvPr/>
            </p:nvSpPr>
            <p:spPr>
              <a:xfrm>
                <a:off x="12956704" y="1663590"/>
                <a:ext cx="1376741" cy="3867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r>
                  <a:rPr lang="en-US" sz="1167" dirty="0">
                    <a:solidFill>
                      <a:srgbClr val="FFFFFF"/>
                    </a:solidFill>
                    <a:latin typeface="Segoe UI"/>
                  </a:rPr>
                  <a:t>BI Tools</a:t>
                </a:r>
              </a:p>
            </p:txBody>
          </p:sp>
          <p:sp>
            <p:nvSpPr>
              <p:cNvPr id="25" name="Freeform 32"/>
              <p:cNvSpPr>
                <a:spLocks/>
              </p:cNvSpPr>
              <p:nvPr/>
            </p:nvSpPr>
            <p:spPr bwMode="auto">
              <a:xfrm rot="5400000">
                <a:off x="13046064"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6" name="TextBox 25"/>
              <p:cNvSpPr txBox="1"/>
              <p:nvPr/>
            </p:nvSpPr>
            <p:spPr>
              <a:xfrm>
                <a:off x="13082777" y="1427302"/>
                <a:ext cx="304315" cy="295465"/>
              </a:xfrm>
              <a:prstGeom prst="rect">
                <a:avLst/>
              </a:prstGeom>
              <a:noFill/>
            </p:spPr>
            <p:txBody>
              <a:bodyPr wrap="none" rtlCol="0">
                <a:spAutoFit/>
              </a:bodyPr>
              <a:lstStyle/>
              <a:p>
                <a:pPr defTabSz="1088473"/>
                <a:r>
                  <a:rPr lang="en-US" sz="1000" dirty="0">
                    <a:solidFill>
                      <a:srgbClr val="FFFFFF"/>
                    </a:solidFill>
                    <a:latin typeface="Segoe UI"/>
                  </a:rPr>
                  <a:t>7</a:t>
                </a:r>
              </a:p>
            </p:txBody>
          </p:sp>
          <p:grpSp>
            <p:nvGrpSpPr>
              <p:cNvPr id="27" name="Group 16"/>
              <p:cNvGrpSpPr>
                <a:grpSpLocks noChangeAspect="1"/>
              </p:cNvGrpSpPr>
              <p:nvPr/>
            </p:nvGrpSpPr>
            <p:grpSpPr bwMode="auto">
              <a:xfrm>
                <a:off x="13091775" y="3247726"/>
                <a:ext cx="1106598" cy="217458"/>
                <a:chOff x="6612" y="3929"/>
                <a:chExt cx="1786" cy="351"/>
              </a:xfrm>
            </p:grpSpPr>
            <p:sp>
              <p:nvSpPr>
                <p:cNvPr id="46" name="Freeform 17"/>
                <p:cNvSpPr>
                  <a:spLocks/>
                </p:cNvSpPr>
                <p:nvPr/>
              </p:nvSpPr>
              <p:spPr bwMode="auto">
                <a:xfrm>
                  <a:off x="6612" y="4063"/>
                  <a:ext cx="67" cy="72"/>
                </a:xfrm>
                <a:custGeom>
                  <a:avLst/>
                  <a:gdLst>
                    <a:gd name="T0" fmla="*/ 0 w 104"/>
                    <a:gd name="T1" fmla="*/ 47 h 111"/>
                    <a:gd name="T2" fmla="*/ 41 w 104"/>
                    <a:gd name="T3" fmla="*/ 47 h 111"/>
                    <a:gd name="T4" fmla="*/ 44 w 104"/>
                    <a:gd name="T5" fmla="*/ 43 h 111"/>
                    <a:gd name="T6" fmla="*/ 44 w 104"/>
                    <a:gd name="T7" fmla="*/ 5 h 111"/>
                    <a:gd name="T8" fmla="*/ 49 w 104"/>
                    <a:gd name="T9" fmla="*/ 0 h 111"/>
                    <a:gd name="T10" fmla="*/ 60 w 104"/>
                    <a:gd name="T11" fmla="*/ 11 h 111"/>
                    <a:gd name="T12" fmla="*/ 60 w 104"/>
                    <a:gd name="T13" fmla="*/ 43 h 111"/>
                    <a:gd name="T14" fmla="*/ 64 w 104"/>
                    <a:gd name="T15" fmla="*/ 48 h 111"/>
                    <a:gd name="T16" fmla="*/ 99 w 104"/>
                    <a:gd name="T17" fmla="*/ 47 h 111"/>
                    <a:gd name="T18" fmla="*/ 104 w 104"/>
                    <a:gd name="T19" fmla="*/ 52 h 111"/>
                    <a:gd name="T20" fmla="*/ 94 w 104"/>
                    <a:gd name="T21" fmla="*/ 62 h 111"/>
                    <a:gd name="T22" fmla="*/ 66 w 104"/>
                    <a:gd name="T23" fmla="*/ 62 h 111"/>
                    <a:gd name="T24" fmla="*/ 60 w 104"/>
                    <a:gd name="T25" fmla="*/ 68 h 111"/>
                    <a:gd name="T26" fmla="*/ 60 w 104"/>
                    <a:gd name="T27" fmla="*/ 106 h 111"/>
                    <a:gd name="T28" fmla="*/ 55 w 104"/>
                    <a:gd name="T29" fmla="*/ 111 h 111"/>
                    <a:gd name="T30" fmla="*/ 44 w 104"/>
                    <a:gd name="T31" fmla="*/ 100 h 111"/>
                    <a:gd name="T32" fmla="*/ 44 w 104"/>
                    <a:gd name="T33" fmla="*/ 67 h 111"/>
                    <a:gd name="T34" fmla="*/ 40 w 104"/>
                    <a:gd name="T35" fmla="*/ 63 h 111"/>
                    <a:gd name="T36" fmla="*/ 0 w 104"/>
                    <a:gd name="T37" fmla="*/ 63 h 111"/>
                    <a:gd name="T38" fmla="*/ 0 w 104"/>
                    <a:gd name="T39" fmla="*/ 4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111">
                      <a:moveTo>
                        <a:pt x="0" y="47"/>
                      </a:moveTo>
                      <a:cubicBezTo>
                        <a:pt x="14" y="48"/>
                        <a:pt x="27" y="47"/>
                        <a:pt x="41" y="47"/>
                      </a:cubicBezTo>
                      <a:cubicBezTo>
                        <a:pt x="44" y="48"/>
                        <a:pt x="44" y="45"/>
                        <a:pt x="44" y="43"/>
                      </a:cubicBezTo>
                      <a:cubicBezTo>
                        <a:pt x="44" y="31"/>
                        <a:pt x="44" y="18"/>
                        <a:pt x="44" y="5"/>
                      </a:cubicBezTo>
                      <a:cubicBezTo>
                        <a:pt x="44" y="1"/>
                        <a:pt x="45" y="0"/>
                        <a:pt x="49" y="0"/>
                      </a:cubicBezTo>
                      <a:cubicBezTo>
                        <a:pt x="60" y="0"/>
                        <a:pt x="60" y="0"/>
                        <a:pt x="60" y="11"/>
                      </a:cubicBezTo>
                      <a:cubicBezTo>
                        <a:pt x="60" y="22"/>
                        <a:pt x="60" y="32"/>
                        <a:pt x="60" y="43"/>
                      </a:cubicBezTo>
                      <a:cubicBezTo>
                        <a:pt x="60" y="46"/>
                        <a:pt x="61" y="48"/>
                        <a:pt x="64" y="48"/>
                      </a:cubicBezTo>
                      <a:cubicBezTo>
                        <a:pt x="76" y="47"/>
                        <a:pt x="87" y="48"/>
                        <a:pt x="99" y="47"/>
                      </a:cubicBezTo>
                      <a:cubicBezTo>
                        <a:pt x="103" y="47"/>
                        <a:pt x="104" y="48"/>
                        <a:pt x="104" y="52"/>
                      </a:cubicBezTo>
                      <a:cubicBezTo>
                        <a:pt x="104" y="62"/>
                        <a:pt x="104" y="62"/>
                        <a:pt x="94" y="62"/>
                      </a:cubicBezTo>
                      <a:cubicBezTo>
                        <a:pt x="85" y="62"/>
                        <a:pt x="75" y="63"/>
                        <a:pt x="66" y="62"/>
                      </a:cubicBezTo>
                      <a:cubicBezTo>
                        <a:pt x="61" y="62"/>
                        <a:pt x="59" y="64"/>
                        <a:pt x="60" y="68"/>
                      </a:cubicBezTo>
                      <a:cubicBezTo>
                        <a:pt x="60" y="81"/>
                        <a:pt x="60" y="94"/>
                        <a:pt x="60" y="106"/>
                      </a:cubicBezTo>
                      <a:cubicBezTo>
                        <a:pt x="60" y="110"/>
                        <a:pt x="59" y="111"/>
                        <a:pt x="55" y="111"/>
                      </a:cubicBezTo>
                      <a:cubicBezTo>
                        <a:pt x="44" y="111"/>
                        <a:pt x="44" y="111"/>
                        <a:pt x="44" y="100"/>
                      </a:cubicBezTo>
                      <a:cubicBezTo>
                        <a:pt x="44" y="89"/>
                        <a:pt x="44" y="78"/>
                        <a:pt x="44" y="67"/>
                      </a:cubicBezTo>
                      <a:cubicBezTo>
                        <a:pt x="44" y="64"/>
                        <a:pt x="44" y="63"/>
                        <a:pt x="40" y="63"/>
                      </a:cubicBezTo>
                      <a:cubicBezTo>
                        <a:pt x="27" y="63"/>
                        <a:pt x="13" y="63"/>
                        <a:pt x="0" y="63"/>
                      </a:cubicBezTo>
                      <a:cubicBezTo>
                        <a:pt x="0" y="58"/>
                        <a:pt x="0" y="53"/>
                        <a:pt x="0"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7" name="Freeform 18"/>
                <p:cNvSpPr>
                  <a:spLocks/>
                </p:cNvSpPr>
                <p:nvPr/>
              </p:nvSpPr>
              <p:spPr bwMode="auto">
                <a:xfrm>
                  <a:off x="6750" y="3929"/>
                  <a:ext cx="68" cy="73"/>
                </a:xfrm>
                <a:custGeom>
                  <a:avLst/>
                  <a:gdLst>
                    <a:gd name="T0" fmla="*/ 61 w 105"/>
                    <a:gd name="T1" fmla="*/ 0 h 112"/>
                    <a:gd name="T2" fmla="*/ 61 w 105"/>
                    <a:gd name="T3" fmla="*/ 45 h 112"/>
                    <a:gd name="T4" fmla="*/ 65 w 105"/>
                    <a:gd name="T5" fmla="*/ 49 h 112"/>
                    <a:gd name="T6" fmla="*/ 100 w 105"/>
                    <a:gd name="T7" fmla="*/ 48 h 112"/>
                    <a:gd name="T8" fmla="*/ 105 w 105"/>
                    <a:gd name="T9" fmla="*/ 53 h 112"/>
                    <a:gd name="T10" fmla="*/ 95 w 105"/>
                    <a:gd name="T11" fmla="*/ 63 h 112"/>
                    <a:gd name="T12" fmla="*/ 65 w 105"/>
                    <a:gd name="T13" fmla="*/ 63 h 112"/>
                    <a:gd name="T14" fmla="*/ 61 w 105"/>
                    <a:gd name="T15" fmla="*/ 67 h 112"/>
                    <a:gd name="T16" fmla="*/ 61 w 105"/>
                    <a:gd name="T17" fmla="*/ 107 h 112"/>
                    <a:gd name="T18" fmla="*/ 57 w 105"/>
                    <a:gd name="T19" fmla="*/ 112 h 112"/>
                    <a:gd name="T20" fmla="*/ 45 w 105"/>
                    <a:gd name="T21" fmla="*/ 100 h 112"/>
                    <a:gd name="T22" fmla="*/ 45 w 105"/>
                    <a:gd name="T23" fmla="*/ 69 h 112"/>
                    <a:gd name="T24" fmla="*/ 39 w 105"/>
                    <a:gd name="T25" fmla="*/ 63 h 112"/>
                    <a:gd name="T26" fmla="*/ 5 w 105"/>
                    <a:gd name="T27" fmla="*/ 63 h 112"/>
                    <a:gd name="T28" fmla="*/ 1 w 105"/>
                    <a:gd name="T29" fmla="*/ 59 h 112"/>
                    <a:gd name="T30" fmla="*/ 11 w 105"/>
                    <a:gd name="T31" fmla="*/ 49 h 112"/>
                    <a:gd name="T32" fmla="*/ 41 w 105"/>
                    <a:gd name="T33" fmla="*/ 49 h 112"/>
                    <a:gd name="T34" fmla="*/ 45 w 105"/>
                    <a:gd name="T35" fmla="*/ 44 h 112"/>
                    <a:gd name="T36" fmla="*/ 45 w 105"/>
                    <a:gd name="T37" fmla="*/ 0 h 112"/>
                    <a:gd name="T38" fmla="*/ 61 w 105"/>
                    <a:gd name="T3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5" h="112">
                      <a:moveTo>
                        <a:pt x="61" y="0"/>
                      </a:moveTo>
                      <a:cubicBezTo>
                        <a:pt x="61" y="15"/>
                        <a:pt x="61" y="30"/>
                        <a:pt x="61" y="45"/>
                      </a:cubicBezTo>
                      <a:cubicBezTo>
                        <a:pt x="61" y="48"/>
                        <a:pt x="62" y="49"/>
                        <a:pt x="65" y="49"/>
                      </a:cubicBezTo>
                      <a:cubicBezTo>
                        <a:pt x="77" y="48"/>
                        <a:pt x="88" y="49"/>
                        <a:pt x="100" y="48"/>
                      </a:cubicBezTo>
                      <a:cubicBezTo>
                        <a:pt x="104" y="48"/>
                        <a:pt x="105" y="49"/>
                        <a:pt x="105" y="53"/>
                      </a:cubicBezTo>
                      <a:cubicBezTo>
                        <a:pt x="105" y="63"/>
                        <a:pt x="105" y="63"/>
                        <a:pt x="95" y="63"/>
                      </a:cubicBezTo>
                      <a:cubicBezTo>
                        <a:pt x="85" y="63"/>
                        <a:pt x="75" y="63"/>
                        <a:pt x="65" y="63"/>
                      </a:cubicBezTo>
                      <a:cubicBezTo>
                        <a:pt x="62" y="63"/>
                        <a:pt x="61" y="64"/>
                        <a:pt x="61" y="67"/>
                      </a:cubicBezTo>
                      <a:cubicBezTo>
                        <a:pt x="61" y="80"/>
                        <a:pt x="61" y="94"/>
                        <a:pt x="61" y="107"/>
                      </a:cubicBezTo>
                      <a:cubicBezTo>
                        <a:pt x="61" y="111"/>
                        <a:pt x="61" y="112"/>
                        <a:pt x="57" y="112"/>
                      </a:cubicBezTo>
                      <a:cubicBezTo>
                        <a:pt x="45" y="112"/>
                        <a:pt x="45" y="112"/>
                        <a:pt x="45" y="100"/>
                      </a:cubicBezTo>
                      <a:cubicBezTo>
                        <a:pt x="45" y="90"/>
                        <a:pt x="45" y="80"/>
                        <a:pt x="45" y="69"/>
                      </a:cubicBezTo>
                      <a:cubicBezTo>
                        <a:pt x="45" y="63"/>
                        <a:pt x="45" y="63"/>
                        <a:pt x="39" y="63"/>
                      </a:cubicBezTo>
                      <a:cubicBezTo>
                        <a:pt x="27" y="63"/>
                        <a:pt x="16" y="63"/>
                        <a:pt x="5" y="63"/>
                      </a:cubicBezTo>
                      <a:cubicBezTo>
                        <a:pt x="2" y="63"/>
                        <a:pt x="1" y="62"/>
                        <a:pt x="1" y="59"/>
                      </a:cubicBezTo>
                      <a:cubicBezTo>
                        <a:pt x="1" y="49"/>
                        <a:pt x="0" y="49"/>
                        <a:pt x="11" y="49"/>
                      </a:cubicBezTo>
                      <a:cubicBezTo>
                        <a:pt x="21" y="49"/>
                        <a:pt x="31" y="48"/>
                        <a:pt x="41" y="49"/>
                      </a:cubicBezTo>
                      <a:cubicBezTo>
                        <a:pt x="44" y="49"/>
                        <a:pt x="45" y="48"/>
                        <a:pt x="45" y="44"/>
                      </a:cubicBezTo>
                      <a:cubicBezTo>
                        <a:pt x="45" y="29"/>
                        <a:pt x="45" y="14"/>
                        <a:pt x="45" y="0"/>
                      </a:cubicBezTo>
                      <a:cubicBezTo>
                        <a:pt x="50" y="0"/>
                        <a:pt x="56" y="0"/>
                        <a:pt x="6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8" name="Freeform 19"/>
                <p:cNvSpPr>
                  <a:spLocks noEditPoints="1"/>
                </p:cNvSpPr>
                <p:nvPr/>
              </p:nvSpPr>
              <p:spPr bwMode="auto">
                <a:xfrm>
                  <a:off x="7506" y="4013"/>
                  <a:ext cx="107" cy="171"/>
                </a:xfrm>
                <a:custGeom>
                  <a:avLst/>
                  <a:gdLst>
                    <a:gd name="T0" fmla="*/ 156 w 165"/>
                    <a:gd name="T1" fmla="*/ 133 h 264"/>
                    <a:gd name="T2" fmla="*/ 101 w 165"/>
                    <a:gd name="T3" fmla="*/ 85 h 264"/>
                    <a:gd name="T4" fmla="*/ 43 w 165"/>
                    <a:gd name="T5" fmla="*/ 89 h 264"/>
                    <a:gd name="T6" fmla="*/ 38 w 165"/>
                    <a:gd name="T7" fmla="*/ 86 h 264"/>
                    <a:gd name="T8" fmla="*/ 38 w 165"/>
                    <a:gd name="T9" fmla="*/ 4 h 264"/>
                    <a:gd name="T10" fmla="*/ 34 w 165"/>
                    <a:gd name="T11" fmla="*/ 0 h 264"/>
                    <a:gd name="T12" fmla="*/ 4 w 165"/>
                    <a:gd name="T13" fmla="*/ 0 h 264"/>
                    <a:gd name="T14" fmla="*/ 0 w 165"/>
                    <a:gd name="T15" fmla="*/ 4 h 264"/>
                    <a:gd name="T16" fmla="*/ 1 w 165"/>
                    <a:gd name="T17" fmla="*/ 22 h 264"/>
                    <a:gd name="T18" fmla="*/ 1 w 165"/>
                    <a:gd name="T19" fmla="*/ 124 h 264"/>
                    <a:gd name="T20" fmla="*/ 1 w 165"/>
                    <a:gd name="T21" fmla="*/ 124 h 264"/>
                    <a:gd name="T22" fmla="*/ 1 w 165"/>
                    <a:gd name="T23" fmla="*/ 242 h 264"/>
                    <a:gd name="T24" fmla="*/ 2 w 165"/>
                    <a:gd name="T25" fmla="*/ 247 h 264"/>
                    <a:gd name="T26" fmla="*/ 4 w 165"/>
                    <a:gd name="T27" fmla="*/ 250 h 264"/>
                    <a:gd name="T28" fmla="*/ 97 w 165"/>
                    <a:gd name="T29" fmla="*/ 257 h 264"/>
                    <a:gd name="T30" fmla="*/ 158 w 165"/>
                    <a:gd name="T31" fmla="*/ 205 h 264"/>
                    <a:gd name="T32" fmla="*/ 156 w 165"/>
                    <a:gd name="T33" fmla="*/ 133 h 264"/>
                    <a:gd name="T34" fmla="*/ 120 w 165"/>
                    <a:gd name="T35" fmla="*/ 196 h 264"/>
                    <a:gd name="T36" fmla="*/ 81 w 165"/>
                    <a:gd name="T37" fmla="*/ 226 h 264"/>
                    <a:gd name="T38" fmla="*/ 41 w 165"/>
                    <a:gd name="T39" fmla="*/ 222 h 264"/>
                    <a:gd name="T40" fmla="*/ 38 w 165"/>
                    <a:gd name="T41" fmla="*/ 216 h 264"/>
                    <a:gd name="T42" fmla="*/ 38 w 165"/>
                    <a:gd name="T43" fmla="*/ 173 h 264"/>
                    <a:gd name="T44" fmla="*/ 38 w 165"/>
                    <a:gd name="T45" fmla="*/ 129 h 264"/>
                    <a:gd name="T46" fmla="*/ 40 w 165"/>
                    <a:gd name="T47" fmla="*/ 125 h 264"/>
                    <a:gd name="T48" fmla="*/ 88 w 165"/>
                    <a:gd name="T49" fmla="*/ 118 h 264"/>
                    <a:gd name="T50" fmla="*/ 123 w 165"/>
                    <a:gd name="T51" fmla="*/ 159 h 264"/>
                    <a:gd name="T52" fmla="*/ 120 w 165"/>
                    <a:gd name="T53" fmla="*/ 196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5" h="264">
                      <a:moveTo>
                        <a:pt x="156" y="133"/>
                      </a:moveTo>
                      <a:cubicBezTo>
                        <a:pt x="147" y="107"/>
                        <a:pt x="128" y="91"/>
                        <a:pt x="101" y="85"/>
                      </a:cubicBezTo>
                      <a:cubicBezTo>
                        <a:pt x="81" y="80"/>
                        <a:pt x="62" y="83"/>
                        <a:pt x="43" y="89"/>
                      </a:cubicBezTo>
                      <a:cubicBezTo>
                        <a:pt x="38" y="91"/>
                        <a:pt x="38" y="91"/>
                        <a:pt x="38" y="86"/>
                      </a:cubicBezTo>
                      <a:cubicBezTo>
                        <a:pt x="38" y="58"/>
                        <a:pt x="38" y="31"/>
                        <a:pt x="38" y="4"/>
                      </a:cubicBezTo>
                      <a:cubicBezTo>
                        <a:pt x="38" y="1"/>
                        <a:pt x="37" y="0"/>
                        <a:pt x="34" y="0"/>
                      </a:cubicBezTo>
                      <a:cubicBezTo>
                        <a:pt x="24" y="0"/>
                        <a:pt x="14" y="0"/>
                        <a:pt x="4" y="0"/>
                      </a:cubicBezTo>
                      <a:cubicBezTo>
                        <a:pt x="1" y="0"/>
                        <a:pt x="0" y="1"/>
                        <a:pt x="0" y="4"/>
                      </a:cubicBezTo>
                      <a:cubicBezTo>
                        <a:pt x="1" y="10"/>
                        <a:pt x="1" y="16"/>
                        <a:pt x="1" y="22"/>
                      </a:cubicBezTo>
                      <a:cubicBezTo>
                        <a:pt x="1" y="56"/>
                        <a:pt x="1" y="90"/>
                        <a:pt x="1" y="124"/>
                      </a:cubicBezTo>
                      <a:cubicBezTo>
                        <a:pt x="1" y="124"/>
                        <a:pt x="1" y="124"/>
                        <a:pt x="1" y="124"/>
                      </a:cubicBezTo>
                      <a:cubicBezTo>
                        <a:pt x="1" y="163"/>
                        <a:pt x="1" y="203"/>
                        <a:pt x="1" y="242"/>
                      </a:cubicBezTo>
                      <a:cubicBezTo>
                        <a:pt x="1" y="244"/>
                        <a:pt x="2" y="245"/>
                        <a:pt x="2" y="247"/>
                      </a:cubicBezTo>
                      <a:cubicBezTo>
                        <a:pt x="2" y="249"/>
                        <a:pt x="3" y="249"/>
                        <a:pt x="4" y="250"/>
                      </a:cubicBezTo>
                      <a:cubicBezTo>
                        <a:pt x="35" y="260"/>
                        <a:pt x="66" y="264"/>
                        <a:pt x="97" y="257"/>
                      </a:cubicBezTo>
                      <a:cubicBezTo>
                        <a:pt x="127" y="251"/>
                        <a:pt x="148" y="234"/>
                        <a:pt x="158" y="205"/>
                      </a:cubicBezTo>
                      <a:cubicBezTo>
                        <a:pt x="165" y="181"/>
                        <a:pt x="165" y="157"/>
                        <a:pt x="156" y="133"/>
                      </a:cubicBezTo>
                      <a:close/>
                      <a:moveTo>
                        <a:pt x="120" y="196"/>
                      </a:moveTo>
                      <a:cubicBezTo>
                        <a:pt x="113" y="214"/>
                        <a:pt x="99" y="223"/>
                        <a:pt x="81" y="226"/>
                      </a:cubicBezTo>
                      <a:cubicBezTo>
                        <a:pt x="67" y="228"/>
                        <a:pt x="54" y="226"/>
                        <a:pt x="41" y="222"/>
                      </a:cubicBezTo>
                      <a:cubicBezTo>
                        <a:pt x="38" y="221"/>
                        <a:pt x="38" y="219"/>
                        <a:pt x="38" y="216"/>
                      </a:cubicBezTo>
                      <a:cubicBezTo>
                        <a:pt x="38" y="202"/>
                        <a:pt x="38" y="187"/>
                        <a:pt x="38" y="173"/>
                      </a:cubicBezTo>
                      <a:cubicBezTo>
                        <a:pt x="38" y="158"/>
                        <a:pt x="38" y="144"/>
                        <a:pt x="38" y="129"/>
                      </a:cubicBezTo>
                      <a:cubicBezTo>
                        <a:pt x="38" y="127"/>
                        <a:pt x="37" y="126"/>
                        <a:pt x="40" y="125"/>
                      </a:cubicBezTo>
                      <a:cubicBezTo>
                        <a:pt x="55" y="118"/>
                        <a:pt x="71" y="114"/>
                        <a:pt x="88" y="118"/>
                      </a:cubicBezTo>
                      <a:cubicBezTo>
                        <a:pt x="109" y="124"/>
                        <a:pt x="119" y="139"/>
                        <a:pt x="123" y="159"/>
                      </a:cubicBezTo>
                      <a:cubicBezTo>
                        <a:pt x="125" y="172"/>
                        <a:pt x="124" y="184"/>
                        <a:pt x="120" y="1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9" name="Freeform 20"/>
                <p:cNvSpPr>
                  <a:spLocks noEditPoints="1"/>
                </p:cNvSpPr>
                <p:nvPr/>
              </p:nvSpPr>
              <p:spPr bwMode="auto">
                <a:xfrm>
                  <a:off x="7285" y="4065"/>
                  <a:ext cx="107" cy="117"/>
                </a:xfrm>
                <a:custGeom>
                  <a:avLst/>
                  <a:gdLst>
                    <a:gd name="T0" fmla="*/ 162 w 165"/>
                    <a:gd name="T1" fmla="*/ 1 h 180"/>
                    <a:gd name="T2" fmla="*/ 130 w 165"/>
                    <a:gd name="T3" fmla="*/ 1 h 180"/>
                    <a:gd name="T4" fmla="*/ 127 w 165"/>
                    <a:gd name="T5" fmla="*/ 3 h 180"/>
                    <a:gd name="T6" fmla="*/ 127 w 165"/>
                    <a:gd name="T7" fmla="*/ 12 h 180"/>
                    <a:gd name="T8" fmla="*/ 76 w 165"/>
                    <a:gd name="T9" fmla="*/ 2 h 180"/>
                    <a:gd name="T10" fmla="*/ 13 w 165"/>
                    <a:gd name="T11" fmla="*/ 42 h 180"/>
                    <a:gd name="T12" fmla="*/ 3 w 165"/>
                    <a:gd name="T13" fmla="*/ 107 h 180"/>
                    <a:gd name="T14" fmla="*/ 41 w 165"/>
                    <a:gd name="T15" fmla="*/ 166 h 180"/>
                    <a:gd name="T16" fmla="*/ 93 w 165"/>
                    <a:gd name="T17" fmla="*/ 179 h 180"/>
                    <a:gd name="T18" fmla="*/ 159 w 165"/>
                    <a:gd name="T19" fmla="*/ 170 h 180"/>
                    <a:gd name="T20" fmla="*/ 164 w 165"/>
                    <a:gd name="T21" fmla="*/ 164 h 180"/>
                    <a:gd name="T22" fmla="*/ 164 w 165"/>
                    <a:gd name="T23" fmla="*/ 141 h 180"/>
                    <a:gd name="T24" fmla="*/ 164 w 165"/>
                    <a:gd name="T25" fmla="*/ 76 h 180"/>
                    <a:gd name="T26" fmla="*/ 164 w 165"/>
                    <a:gd name="T27" fmla="*/ 4 h 180"/>
                    <a:gd name="T28" fmla="*/ 162 w 165"/>
                    <a:gd name="T29" fmla="*/ 1 h 180"/>
                    <a:gd name="T30" fmla="*/ 127 w 165"/>
                    <a:gd name="T31" fmla="*/ 94 h 180"/>
                    <a:gd name="T32" fmla="*/ 127 w 165"/>
                    <a:gd name="T33" fmla="*/ 94 h 180"/>
                    <a:gd name="T34" fmla="*/ 127 w 165"/>
                    <a:gd name="T35" fmla="*/ 138 h 180"/>
                    <a:gd name="T36" fmla="*/ 123 w 165"/>
                    <a:gd name="T37" fmla="*/ 142 h 180"/>
                    <a:gd name="T38" fmla="*/ 82 w 165"/>
                    <a:gd name="T39" fmla="*/ 144 h 180"/>
                    <a:gd name="T40" fmla="*/ 42 w 165"/>
                    <a:gd name="T41" fmla="*/ 98 h 180"/>
                    <a:gd name="T42" fmla="*/ 44 w 165"/>
                    <a:gd name="T43" fmla="*/ 70 h 180"/>
                    <a:gd name="T44" fmla="*/ 97 w 165"/>
                    <a:gd name="T45" fmla="*/ 36 h 180"/>
                    <a:gd name="T46" fmla="*/ 124 w 165"/>
                    <a:gd name="T47" fmla="*/ 45 h 180"/>
                    <a:gd name="T48" fmla="*/ 128 w 165"/>
                    <a:gd name="T49" fmla="*/ 51 h 180"/>
                    <a:gd name="T50" fmla="*/ 127 w 165"/>
                    <a:gd name="T51" fmla="*/ 9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80">
                      <a:moveTo>
                        <a:pt x="162" y="1"/>
                      </a:moveTo>
                      <a:cubicBezTo>
                        <a:pt x="151" y="1"/>
                        <a:pt x="141" y="1"/>
                        <a:pt x="130" y="1"/>
                      </a:cubicBezTo>
                      <a:cubicBezTo>
                        <a:pt x="128" y="1"/>
                        <a:pt x="127" y="1"/>
                        <a:pt x="127" y="3"/>
                      </a:cubicBezTo>
                      <a:cubicBezTo>
                        <a:pt x="128" y="6"/>
                        <a:pt x="127" y="9"/>
                        <a:pt x="127" y="12"/>
                      </a:cubicBezTo>
                      <a:cubicBezTo>
                        <a:pt x="99" y="1"/>
                        <a:pt x="96" y="0"/>
                        <a:pt x="76" y="2"/>
                      </a:cubicBezTo>
                      <a:cubicBezTo>
                        <a:pt x="48" y="4"/>
                        <a:pt x="27" y="17"/>
                        <a:pt x="13" y="42"/>
                      </a:cubicBezTo>
                      <a:cubicBezTo>
                        <a:pt x="3" y="62"/>
                        <a:pt x="0" y="84"/>
                        <a:pt x="3" y="107"/>
                      </a:cubicBezTo>
                      <a:cubicBezTo>
                        <a:pt x="7" y="132"/>
                        <a:pt x="18" y="153"/>
                        <a:pt x="41" y="166"/>
                      </a:cubicBezTo>
                      <a:cubicBezTo>
                        <a:pt x="57" y="175"/>
                        <a:pt x="74" y="179"/>
                        <a:pt x="93" y="179"/>
                      </a:cubicBezTo>
                      <a:cubicBezTo>
                        <a:pt x="116" y="180"/>
                        <a:pt x="138" y="177"/>
                        <a:pt x="159" y="170"/>
                      </a:cubicBezTo>
                      <a:cubicBezTo>
                        <a:pt x="163" y="169"/>
                        <a:pt x="164" y="167"/>
                        <a:pt x="164" y="164"/>
                      </a:cubicBezTo>
                      <a:cubicBezTo>
                        <a:pt x="163" y="156"/>
                        <a:pt x="164" y="148"/>
                        <a:pt x="164" y="141"/>
                      </a:cubicBezTo>
                      <a:cubicBezTo>
                        <a:pt x="164" y="119"/>
                        <a:pt x="164" y="98"/>
                        <a:pt x="164" y="76"/>
                      </a:cubicBezTo>
                      <a:cubicBezTo>
                        <a:pt x="164" y="52"/>
                        <a:pt x="164" y="28"/>
                        <a:pt x="164" y="4"/>
                      </a:cubicBezTo>
                      <a:cubicBezTo>
                        <a:pt x="164" y="2"/>
                        <a:pt x="165" y="1"/>
                        <a:pt x="162" y="1"/>
                      </a:cubicBezTo>
                      <a:close/>
                      <a:moveTo>
                        <a:pt x="127" y="94"/>
                      </a:moveTo>
                      <a:cubicBezTo>
                        <a:pt x="127" y="94"/>
                        <a:pt x="127" y="94"/>
                        <a:pt x="127" y="94"/>
                      </a:cubicBezTo>
                      <a:cubicBezTo>
                        <a:pt x="127" y="109"/>
                        <a:pt x="127" y="123"/>
                        <a:pt x="127" y="138"/>
                      </a:cubicBezTo>
                      <a:cubicBezTo>
                        <a:pt x="127" y="140"/>
                        <a:pt x="126" y="142"/>
                        <a:pt x="123" y="142"/>
                      </a:cubicBezTo>
                      <a:cubicBezTo>
                        <a:pt x="110" y="145"/>
                        <a:pt x="96" y="147"/>
                        <a:pt x="82" y="144"/>
                      </a:cubicBezTo>
                      <a:cubicBezTo>
                        <a:pt x="58" y="140"/>
                        <a:pt x="43" y="123"/>
                        <a:pt x="42" y="98"/>
                      </a:cubicBezTo>
                      <a:cubicBezTo>
                        <a:pt x="41" y="89"/>
                        <a:pt x="41" y="79"/>
                        <a:pt x="44" y="70"/>
                      </a:cubicBezTo>
                      <a:cubicBezTo>
                        <a:pt x="52" y="45"/>
                        <a:pt x="73" y="34"/>
                        <a:pt x="97" y="36"/>
                      </a:cubicBezTo>
                      <a:cubicBezTo>
                        <a:pt x="107" y="37"/>
                        <a:pt x="116" y="40"/>
                        <a:pt x="124" y="45"/>
                      </a:cubicBezTo>
                      <a:cubicBezTo>
                        <a:pt x="126" y="47"/>
                        <a:pt x="128" y="48"/>
                        <a:pt x="128" y="51"/>
                      </a:cubicBezTo>
                      <a:cubicBezTo>
                        <a:pt x="127" y="66"/>
                        <a:pt x="127" y="80"/>
                        <a:pt x="127"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0" name="Freeform 21"/>
                <p:cNvSpPr>
                  <a:spLocks noEditPoints="1"/>
                </p:cNvSpPr>
                <p:nvPr/>
              </p:nvSpPr>
              <p:spPr bwMode="auto">
                <a:xfrm>
                  <a:off x="8040" y="4065"/>
                  <a:ext cx="107" cy="120"/>
                </a:xfrm>
                <a:custGeom>
                  <a:avLst/>
                  <a:gdLst>
                    <a:gd name="T0" fmla="*/ 160 w 164"/>
                    <a:gd name="T1" fmla="*/ 2 h 185"/>
                    <a:gd name="T2" fmla="*/ 139 w 164"/>
                    <a:gd name="T3" fmla="*/ 2 h 185"/>
                    <a:gd name="T4" fmla="*/ 127 w 164"/>
                    <a:gd name="T5" fmla="*/ 2 h 185"/>
                    <a:gd name="T6" fmla="*/ 126 w 164"/>
                    <a:gd name="T7" fmla="*/ 14 h 185"/>
                    <a:gd name="T8" fmla="*/ 75 w 164"/>
                    <a:gd name="T9" fmla="*/ 3 h 185"/>
                    <a:gd name="T10" fmla="*/ 12 w 164"/>
                    <a:gd name="T11" fmla="*/ 44 h 185"/>
                    <a:gd name="T12" fmla="*/ 3 w 164"/>
                    <a:gd name="T13" fmla="*/ 107 h 185"/>
                    <a:gd name="T14" fmla="*/ 60 w 164"/>
                    <a:gd name="T15" fmla="*/ 176 h 185"/>
                    <a:gd name="T16" fmla="*/ 159 w 164"/>
                    <a:gd name="T17" fmla="*/ 171 h 185"/>
                    <a:gd name="T18" fmla="*/ 163 w 164"/>
                    <a:gd name="T19" fmla="*/ 165 h 185"/>
                    <a:gd name="T20" fmla="*/ 164 w 164"/>
                    <a:gd name="T21" fmla="*/ 77 h 185"/>
                    <a:gd name="T22" fmla="*/ 164 w 164"/>
                    <a:gd name="T23" fmla="*/ 5 h 185"/>
                    <a:gd name="T24" fmla="*/ 160 w 164"/>
                    <a:gd name="T25" fmla="*/ 2 h 185"/>
                    <a:gd name="T26" fmla="*/ 127 w 164"/>
                    <a:gd name="T27" fmla="*/ 95 h 185"/>
                    <a:gd name="T28" fmla="*/ 126 w 164"/>
                    <a:gd name="T29" fmla="*/ 95 h 185"/>
                    <a:gd name="T30" fmla="*/ 126 w 164"/>
                    <a:gd name="T31" fmla="*/ 139 h 185"/>
                    <a:gd name="T32" fmla="*/ 123 w 164"/>
                    <a:gd name="T33" fmla="*/ 143 h 185"/>
                    <a:gd name="T34" fmla="*/ 81 w 164"/>
                    <a:gd name="T35" fmla="*/ 145 h 185"/>
                    <a:gd name="T36" fmla="*/ 41 w 164"/>
                    <a:gd name="T37" fmla="*/ 101 h 185"/>
                    <a:gd name="T38" fmla="*/ 43 w 164"/>
                    <a:gd name="T39" fmla="*/ 73 h 185"/>
                    <a:gd name="T40" fmla="*/ 96 w 164"/>
                    <a:gd name="T41" fmla="*/ 37 h 185"/>
                    <a:gd name="T42" fmla="*/ 123 w 164"/>
                    <a:gd name="T43" fmla="*/ 46 h 185"/>
                    <a:gd name="T44" fmla="*/ 127 w 164"/>
                    <a:gd name="T45" fmla="*/ 52 h 185"/>
                    <a:gd name="T46" fmla="*/ 127 w 164"/>
                    <a:gd name="T47" fmla="*/ 9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4" h="185">
                      <a:moveTo>
                        <a:pt x="160" y="2"/>
                      </a:moveTo>
                      <a:cubicBezTo>
                        <a:pt x="153" y="2"/>
                        <a:pt x="146" y="2"/>
                        <a:pt x="139" y="2"/>
                      </a:cubicBezTo>
                      <a:cubicBezTo>
                        <a:pt x="135" y="2"/>
                        <a:pt x="130" y="0"/>
                        <a:pt x="127" y="2"/>
                      </a:cubicBezTo>
                      <a:cubicBezTo>
                        <a:pt x="125" y="4"/>
                        <a:pt x="127" y="9"/>
                        <a:pt x="126" y="14"/>
                      </a:cubicBezTo>
                      <a:cubicBezTo>
                        <a:pt x="110" y="4"/>
                        <a:pt x="93" y="1"/>
                        <a:pt x="75" y="3"/>
                      </a:cubicBezTo>
                      <a:cubicBezTo>
                        <a:pt x="47" y="6"/>
                        <a:pt x="25" y="19"/>
                        <a:pt x="12" y="44"/>
                      </a:cubicBezTo>
                      <a:cubicBezTo>
                        <a:pt x="2" y="64"/>
                        <a:pt x="0" y="85"/>
                        <a:pt x="3" y="107"/>
                      </a:cubicBezTo>
                      <a:cubicBezTo>
                        <a:pt x="6" y="141"/>
                        <a:pt x="27" y="166"/>
                        <a:pt x="60" y="176"/>
                      </a:cubicBezTo>
                      <a:cubicBezTo>
                        <a:pt x="94" y="185"/>
                        <a:pt x="127" y="181"/>
                        <a:pt x="159" y="171"/>
                      </a:cubicBezTo>
                      <a:cubicBezTo>
                        <a:pt x="162" y="170"/>
                        <a:pt x="163" y="168"/>
                        <a:pt x="163" y="165"/>
                      </a:cubicBezTo>
                      <a:cubicBezTo>
                        <a:pt x="163" y="135"/>
                        <a:pt x="163" y="106"/>
                        <a:pt x="164" y="77"/>
                      </a:cubicBezTo>
                      <a:cubicBezTo>
                        <a:pt x="164" y="53"/>
                        <a:pt x="164" y="29"/>
                        <a:pt x="164" y="5"/>
                      </a:cubicBezTo>
                      <a:cubicBezTo>
                        <a:pt x="164" y="2"/>
                        <a:pt x="163" y="2"/>
                        <a:pt x="160" y="2"/>
                      </a:cubicBezTo>
                      <a:close/>
                      <a:moveTo>
                        <a:pt x="127" y="95"/>
                      </a:moveTo>
                      <a:cubicBezTo>
                        <a:pt x="126" y="95"/>
                        <a:pt x="126" y="95"/>
                        <a:pt x="126" y="95"/>
                      </a:cubicBezTo>
                      <a:cubicBezTo>
                        <a:pt x="126" y="110"/>
                        <a:pt x="126" y="124"/>
                        <a:pt x="126" y="139"/>
                      </a:cubicBezTo>
                      <a:cubicBezTo>
                        <a:pt x="126" y="141"/>
                        <a:pt x="126" y="143"/>
                        <a:pt x="123" y="143"/>
                      </a:cubicBezTo>
                      <a:cubicBezTo>
                        <a:pt x="109" y="146"/>
                        <a:pt x="95" y="148"/>
                        <a:pt x="81" y="145"/>
                      </a:cubicBezTo>
                      <a:cubicBezTo>
                        <a:pt x="57" y="141"/>
                        <a:pt x="44" y="125"/>
                        <a:pt x="41" y="101"/>
                      </a:cubicBezTo>
                      <a:cubicBezTo>
                        <a:pt x="40" y="92"/>
                        <a:pt x="40" y="82"/>
                        <a:pt x="43" y="73"/>
                      </a:cubicBezTo>
                      <a:cubicBezTo>
                        <a:pt x="50" y="46"/>
                        <a:pt x="72" y="35"/>
                        <a:pt x="96" y="37"/>
                      </a:cubicBezTo>
                      <a:cubicBezTo>
                        <a:pt x="106" y="37"/>
                        <a:pt x="115" y="41"/>
                        <a:pt x="123" y="46"/>
                      </a:cubicBezTo>
                      <a:cubicBezTo>
                        <a:pt x="126" y="48"/>
                        <a:pt x="127" y="49"/>
                        <a:pt x="127" y="52"/>
                      </a:cubicBezTo>
                      <a:cubicBezTo>
                        <a:pt x="127" y="67"/>
                        <a:pt x="127" y="81"/>
                        <a:pt x="127"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1" name="Freeform 22"/>
                <p:cNvSpPr>
                  <a:spLocks noEditPoints="1"/>
                </p:cNvSpPr>
                <p:nvPr/>
              </p:nvSpPr>
              <p:spPr bwMode="auto">
                <a:xfrm>
                  <a:off x="7838" y="4065"/>
                  <a:ext cx="108" cy="119"/>
                </a:xfrm>
                <a:custGeom>
                  <a:avLst/>
                  <a:gdLst>
                    <a:gd name="T0" fmla="*/ 165 w 166"/>
                    <a:gd name="T1" fmla="*/ 75 h 182"/>
                    <a:gd name="T2" fmla="*/ 95 w 166"/>
                    <a:gd name="T3" fmla="*/ 2 h 182"/>
                    <a:gd name="T4" fmla="*/ 21 w 166"/>
                    <a:gd name="T5" fmla="*/ 31 h 182"/>
                    <a:gd name="T6" fmla="*/ 1 w 166"/>
                    <a:gd name="T7" fmla="*/ 97 h 182"/>
                    <a:gd name="T8" fmla="*/ 35 w 166"/>
                    <a:gd name="T9" fmla="*/ 164 h 182"/>
                    <a:gd name="T10" fmla="*/ 88 w 166"/>
                    <a:gd name="T11" fmla="*/ 181 h 182"/>
                    <a:gd name="T12" fmla="*/ 153 w 166"/>
                    <a:gd name="T13" fmla="*/ 169 h 182"/>
                    <a:gd name="T14" fmla="*/ 156 w 166"/>
                    <a:gd name="T15" fmla="*/ 166 h 182"/>
                    <a:gd name="T16" fmla="*/ 156 w 166"/>
                    <a:gd name="T17" fmla="*/ 133 h 182"/>
                    <a:gd name="T18" fmla="*/ 154 w 166"/>
                    <a:gd name="T19" fmla="*/ 134 h 182"/>
                    <a:gd name="T20" fmla="*/ 85 w 166"/>
                    <a:gd name="T21" fmla="*/ 146 h 182"/>
                    <a:gd name="T22" fmla="*/ 40 w 166"/>
                    <a:gd name="T23" fmla="*/ 102 h 182"/>
                    <a:gd name="T24" fmla="*/ 44 w 166"/>
                    <a:gd name="T25" fmla="*/ 98 h 182"/>
                    <a:gd name="T26" fmla="*/ 76 w 166"/>
                    <a:gd name="T27" fmla="*/ 98 h 182"/>
                    <a:gd name="T28" fmla="*/ 161 w 166"/>
                    <a:gd name="T29" fmla="*/ 98 h 182"/>
                    <a:gd name="T30" fmla="*/ 166 w 166"/>
                    <a:gd name="T31" fmla="*/ 94 h 182"/>
                    <a:gd name="T32" fmla="*/ 165 w 166"/>
                    <a:gd name="T33" fmla="*/ 75 h 182"/>
                    <a:gd name="T34" fmla="*/ 123 w 166"/>
                    <a:gd name="T35" fmla="*/ 71 h 182"/>
                    <a:gd name="T36" fmla="*/ 42 w 166"/>
                    <a:gd name="T37" fmla="*/ 71 h 182"/>
                    <a:gd name="T38" fmla="*/ 92 w 166"/>
                    <a:gd name="T39" fmla="*/ 36 h 182"/>
                    <a:gd name="T40" fmla="*/ 125 w 166"/>
                    <a:gd name="T41" fmla="*/ 68 h 182"/>
                    <a:gd name="T42" fmla="*/ 123 w 166"/>
                    <a:gd name="T43" fmla="*/ 7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6" h="182">
                      <a:moveTo>
                        <a:pt x="165" y="75"/>
                      </a:moveTo>
                      <a:cubicBezTo>
                        <a:pt x="160" y="37"/>
                        <a:pt x="137" y="6"/>
                        <a:pt x="95" y="2"/>
                      </a:cubicBezTo>
                      <a:cubicBezTo>
                        <a:pt x="66" y="0"/>
                        <a:pt x="40" y="7"/>
                        <a:pt x="21" y="31"/>
                      </a:cubicBezTo>
                      <a:cubicBezTo>
                        <a:pt x="5" y="50"/>
                        <a:pt x="0" y="73"/>
                        <a:pt x="1" y="97"/>
                      </a:cubicBezTo>
                      <a:cubicBezTo>
                        <a:pt x="2" y="125"/>
                        <a:pt x="13" y="148"/>
                        <a:pt x="35" y="164"/>
                      </a:cubicBezTo>
                      <a:cubicBezTo>
                        <a:pt x="51" y="175"/>
                        <a:pt x="69" y="179"/>
                        <a:pt x="88" y="181"/>
                      </a:cubicBezTo>
                      <a:cubicBezTo>
                        <a:pt x="111" y="182"/>
                        <a:pt x="133" y="179"/>
                        <a:pt x="153" y="169"/>
                      </a:cubicBezTo>
                      <a:cubicBezTo>
                        <a:pt x="155" y="168"/>
                        <a:pt x="156" y="168"/>
                        <a:pt x="156" y="166"/>
                      </a:cubicBezTo>
                      <a:cubicBezTo>
                        <a:pt x="156" y="155"/>
                        <a:pt x="156" y="144"/>
                        <a:pt x="156" y="133"/>
                      </a:cubicBezTo>
                      <a:cubicBezTo>
                        <a:pt x="155" y="133"/>
                        <a:pt x="155" y="133"/>
                        <a:pt x="154" y="134"/>
                      </a:cubicBezTo>
                      <a:cubicBezTo>
                        <a:pt x="132" y="145"/>
                        <a:pt x="109" y="148"/>
                        <a:pt x="85" y="146"/>
                      </a:cubicBezTo>
                      <a:cubicBezTo>
                        <a:pt x="60" y="144"/>
                        <a:pt x="43" y="127"/>
                        <a:pt x="40" y="102"/>
                      </a:cubicBezTo>
                      <a:cubicBezTo>
                        <a:pt x="40" y="98"/>
                        <a:pt x="41" y="98"/>
                        <a:pt x="44" y="98"/>
                      </a:cubicBezTo>
                      <a:cubicBezTo>
                        <a:pt x="55" y="98"/>
                        <a:pt x="65" y="98"/>
                        <a:pt x="76" y="98"/>
                      </a:cubicBezTo>
                      <a:cubicBezTo>
                        <a:pt x="104" y="98"/>
                        <a:pt x="133" y="98"/>
                        <a:pt x="161" y="98"/>
                      </a:cubicBezTo>
                      <a:cubicBezTo>
                        <a:pt x="164" y="98"/>
                        <a:pt x="166" y="98"/>
                        <a:pt x="166" y="94"/>
                      </a:cubicBezTo>
                      <a:cubicBezTo>
                        <a:pt x="166" y="88"/>
                        <a:pt x="166" y="82"/>
                        <a:pt x="165" y="75"/>
                      </a:cubicBezTo>
                      <a:close/>
                      <a:moveTo>
                        <a:pt x="123" y="71"/>
                      </a:moveTo>
                      <a:cubicBezTo>
                        <a:pt x="96" y="71"/>
                        <a:pt x="69" y="71"/>
                        <a:pt x="42" y="71"/>
                      </a:cubicBezTo>
                      <a:cubicBezTo>
                        <a:pt x="47" y="50"/>
                        <a:pt x="70" y="34"/>
                        <a:pt x="92" y="36"/>
                      </a:cubicBezTo>
                      <a:cubicBezTo>
                        <a:pt x="112" y="38"/>
                        <a:pt x="123" y="48"/>
                        <a:pt x="125" y="68"/>
                      </a:cubicBezTo>
                      <a:cubicBezTo>
                        <a:pt x="125" y="70"/>
                        <a:pt x="126" y="71"/>
                        <a:pt x="123"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2" name="Freeform 23"/>
                <p:cNvSpPr>
                  <a:spLocks/>
                </p:cNvSpPr>
                <p:nvPr/>
              </p:nvSpPr>
              <p:spPr bwMode="auto">
                <a:xfrm>
                  <a:off x="7045" y="4020"/>
                  <a:ext cx="152" cy="163"/>
                </a:xfrm>
                <a:custGeom>
                  <a:avLst/>
                  <a:gdLst>
                    <a:gd name="T0" fmla="*/ 99 w 235"/>
                    <a:gd name="T1" fmla="*/ 195 h 251"/>
                    <a:gd name="T2" fmla="*/ 99 w 235"/>
                    <a:gd name="T3" fmla="*/ 143 h 251"/>
                    <a:gd name="T4" fmla="*/ 94 w 235"/>
                    <a:gd name="T5" fmla="*/ 138 h 251"/>
                    <a:gd name="T6" fmla="*/ 6 w 235"/>
                    <a:gd name="T7" fmla="*/ 139 h 251"/>
                    <a:gd name="T8" fmla="*/ 1 w 235"/>
                    <a:gd name="T9" fmla="*/ 134 h 251"/>
                    <a:gd name="T10" fmla="*/ 1 w 235"/>
                    <a:gd name="T11" fmla="*/ 108 h 251"/>
                    <a:gd name="T12" fmla="*/ 5 w 235"/>
                    <a:gd name="T13" fmla="*/ 104 h 251"/>
                    <a:gd name="T14" fmla="*/ 94 w 235"/>
                    <a:gd name="T15" fmla="*/ 105 h 251"/>
                    <a:gd name="T16" fmla="*/ 99 w 235"/>
                    <a:gd name="T17" fmla="*/ 99 h 251"/>
                    <a:gd name="T18" fmla="*/ 99 w 235"/>
                    <a:gd name="T19" fmla="*/ 6 h 251"/>
                    <a:gd name="T20" fmla="*/ 104 w 235"/>
                    <a:gd name="T21" fmla="*/ 1 h 251"/>
                    <a:gd name="T22" fmla="*/ 131 w 235"/>
                    <a:gd name="T23" fmla="*/ 1 h 251"/>
                    <a:gd name="T24" fmla="*/ 136 w 235"/>
                    <a:gd name="T25" fmla="*/ 6 h 251"/>
                    <a:gd name="T26" fmla="*/ 136 w 235"/>
                    <a:gd name="T27" fmla="*/ 99 h 251"/>
                    <a:gd name="T28" fmla="*/ 141 w 235"/>
                    <a:gd name="T29" fmla="*/ 105 h 251"/>
                    <a:gd name="T30" fmla="*/ 230 w 235"/>
                    <a:gd name="T31" fmla="*/ 104 h 251"/>
                    <a:gd name="T32" fmla="*/ 235 w 235"/>
                    <a:gd name="T33" fmla="*/ 109 h 251"/>
                    <a:gd name="T34" fmla="*/ 235 w 235"/>
                    <a:gd name="T35" fmla="*/ 134 h 251"/>
                    <a:gd name="T36" fmla="*/ 230 w 235"/>
                    <a:gd name="T37" fmla="*/ 139 h 251"/>
                    <a:gd name="T38" fmla="*/ 141 w 235"/>
                    <a:gd name="T39" fmla="*/ 138 h 251"/>
                    <a:gd name="T40" fmla="*/ 136 w 235"/>
                    <a:gd name="T41" fmla="*/ 144 h 251"/>
                    <a:gd name="T42" fmla="*/ 136 w 235"/>
                    <a:gd name="T43" fmla="*/ 246 h 251"/>
                    <a:gd name="T44" fmla="*/ 131 w 235"/>
                    <a:gd name="T45" fmla="*/ 251 h 251"/>
                    <a:gd name="T46" fmla="*/ 104 w 235"/>
                    <a:gd name="T47" fmla="*/ 251 h 251"/>
                    <a:gd name="T48" fmla="*/ 99 w 235"/>
                    <a:gd name="T49" fmla="*/ 246 h 251"/>
                    <a:gd name="T50" fmla="*/ 99 w 235"/>
                    <a:gd name="T51" fmla="*/ 195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5" h="251">
                      <a:moveTo>
                        <a:pt x="99" y="195"/>
                      </a:moveTo>
                      <a:cubicBezTo>
                        <a:pt x="99" y="178"/>
                        <a:pt x="99" y="160"/>
                        <a:pt x="99" y="143"/>
                      </a:cubicBezTo>
                      <a:cubicBezTo>
                        <a:pt x="99" y="140"/>
                        <a:pt x="98" y="138"/>
                        <a:pt x="94" y="138"/>
                      </a:cubicBezTo>
                      <a:cubicBezTo>
                        <a:pt x="65" y="139"/>
                        <a:pt x="35" y="138"/>
                        <a:pt x="6" y="139"/>
                      </a:cubicBezTo>
                      <a:cubicBezTo>
                        <a:pt x="2" y="139"/>
                        <a:pt x="0" y="138"/>
                        <a:pt x="1" y="134"/>
                      </a:cubicBezTo>
                      <a:cubicBezTo>
                        <a:pt x="1" y="125"/>
                        <a:pt x="1" y="117"/>
                        <a:pt x="1" y="108"/>
                      </a:cubicBezTo>
                      <a:cubicBezTo>
                        <a:pt x="1" y="105"/>
                        <a:pt x="2" y="104"/>
                        <a:pt x="5" y="104"/>
                      </a:cubicBezTo>
                      <a:cubicBezTo>
                        <a:pt x="34" y="104"/>
                        <a:pt x="64" y="104"/>
                        <a:pt x="94" y="105"/>
                      </a:cubicBezTo>
                      <a:cubicBezTo>
                        <a:pt x="98" y="105"/>
                        <a:pt x="99" y="104"/>
                        <a:pt x="99" y="99"/>
                      </a:cubicBezTo>
                      <a:cubicBezTo>
                        <a:pt x="99" y="68"/>
                        <a:pt x="99" y="37"/>
                        <a:pt x="99" y="6"/>
                      </a:cubicBezTo>
                      <a:cubicBezTo>
                        <a:pt x="99" y="2"/>
                        <a:pt x="100" y="0"/>
                        <a:pt x="104" y="1"/>
                      </a:cubicBezTo>
                      <a:cubicBezTo>
                        <a:pt x="113" y="1"/>
                        <a:pt x="122" y="1"/>
                        <a:pt x="131" y="1"/>
                      </a:cubicBezTo>
                      <a:cubicBezTo>
                        <a:pt x="135" y="0"/>
                        <a:pt x="136" y="2"/>
                        <a:pt x="136" y="6"/>
                      </a:cubicBezTo>
                      <a:cubicBezTo>
                        <a:pt x="136" y="37"/>
                        <a:pt x="136" y="68"/>
                        <a:pt x="136" y="99"/>
                      </a:cubicBezTo>
                      <a:cubicBezTo>
                        <a:pt x="136" y="104"/>
                        <a:pt x="137" y="105"/>
                        <a:pt x="141" y="105"/>
                      </a:cubicBezTo>
                      <a:cubicBezTo>
                        <a:pt x="171" y="104"/>
                        <a:pt x="200" y="104"/>
                        <a:pt x="230" y="104"/>
                      </a:cubicBezTo>
                      <a:cubicBezTo>
                        <a:pt x="234" y="104"/>
                        <a:pt x="235" y="105"/>
                        <a:pt x="235" y="109"/>
                      </a:cubicBezTo>
                      <a:cubicBezTo>
                        <a:pt x="234" y="117"/>
                        <a:pt x="234" y="126"/>
                        <a:pt x="235" y="134"/>
                      </a:cubicBezTo>
                      <a:cubicBezTo>
                        <a:pt x="235" y="138"/>
                        <a:pt x="233" y="139"/>
                        <a:pt x="230" y="139"/>
                      </a:cubicBezTo>
                      <a:cubicBezTo>
                        <a:pt x="200" y="139"/>
                        <a:pt x="171" y="139"/>
                        <a:pt x="141" y="138"/>
                      </a:cubicBezTo>
                      <a:cubicBezTo>
                        <a:pt x="137" y="138"/>
                        <a:pt x="136" y="140"/>
                        <a:pt x="136" y="144"/>
                      </a:cubicBezTo>
                      <a:cubicBezTo>
                        <a:pt x="136" y="178"/>
                        <a:pt x="136" y="212"/>
                        <a:pt x="136" y="246"/>
                      </a:cubicBezTo>
                      <a:cubicBezTo>
                        <a:pt x="136" y="250"/>
                        <a:pt x="135" y="251"/>
                        <a:pt x="131" y="251"/>
                      </a:cubicBezTo>
                      <a:cubicBezTo>
                        <a:pt x="122" y="251"/>
                        <a:pt x="113" y="251"/>
                        <a:pt x="104" y="251"/>
                      </a:cubicBezTo>
                      <a:cubicBezTo>
                        <a:pt x="100" y="251"/>
                        <a:pt x="99" y="250"/>
                        <a:pt x="99" y="246"/>
                      </a:cubicBezTo>
                      <a:cubicBezTo>
                        <a:pt x="99" y="229"/>
                        <a:pt x="99" y="212"/>
                        <a:pt x="99"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3" name="Freeform 24"/>
                <p:cNvSpPr>
                  <a:spLocks/>
                </p:cNvSpPr>
                <p:nvPr/>
              </p:nvSpPr>
              <p:spPr bwMode="auto">
                <a:xfrm>
                  <a:off x="8246" y="4069"/>
                  <a:ext cx="99" cy="115"/>
                </a:xfrm>
                <a:custGeom>
                  <a:avLst/>
                  <a:gdLst>
                    <a:gd name="T0" fmla="*/ 1 w 152"/>
                    <a:gd name="T1" fmla="*/ 61 h 177"/>
                    <a:gd name="T2" fmla="*/ 0 w 152"/>
                    <a:gd name="T3" fmla="*/ 4 h 177"/>
                    <a:gd name="T4" fmla="*/ 5 w 152"/>
                    <a:gd name="T5" fmla="*/ 0 h 177"/>
                    <a:gd name="T6" fmla="*/ 33 w 152"/>
                    <a:gd name="T7" fmla="*/ 0 h 177"/>
                    <a:gd name="T8" fmla="*/ 38 w 152"/>
                    <a:gd name="T9" fmla="*/ 5 h 177"/>
                    <a:gd name="T10" fmla="*/ 38 w 152"/>
                    <a:gd name="T11" fmla="*/ 109 h 177"/>
                    <a:gd name="T12" fmla="*/ 80 w 152"/>
                    <a:gd name="T13" fmla="*/ 146 h 177"/>
                    <a:gd name="T14" fmla="*/ 88 w 152"/>
                    <a:gd name="T15" fmla="*/ 145 h 177"/>
                    <a:gd name="T16" fmla="*/ 115 w 152"/>
                    <a:gd name="T17" fmla="*/ 110 h 177"/>
                    <a:gd name="T18" fmla="*/ 115 w 152"/>
                    <a:gd name="T19" fmla="*/ 5 h 177"/>
                    <a:gd name="T20" fmla="*/ 120 w 152"/>
                    <a:gd name="T21" fmla="*/ 0 h 177"/>
                    <a:gd name="T22" fmla="*/ 148 w 152"/>
                    <a:gd name="T23" fmla="*/ 0 h 177"/>
                    <a:gd name="T24" fmla="*/ 152 w 152"/>
                    <a:gd name="T25" fmla="*/ 4 h 177"/>
                    <a:gd name="T26" fmla="*/ 152 w 152"/>
                    <a:gd name="T27" fmla="*/ 115 h 177"/>
                    <a:gd name="T28" fmla="*/ 116 w 152"/>
                    <a:gd name="T29" fmla="*/ 166 h 177"/>
                    <a:gd name="T30" fmla="*/ 35 w 152"/>
                    <a:gd name="T31" fmla="*/ 166 h 177"/>
                    <a:gd name="T32" fmla="*/ 1 w 152"/>
                    <a:gd name="T33" fmla="*/ 113 h 177"/>
                    <a:gd name="T34" fmla="*/ 1 w 152"/>
                    <a:gd name="T35" fmla="*/ 61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177">
                      <a:moveTo>
                        <a:pt x="1" y="61"/>
                      </a:moveTo>
                      <a:cubicBezTo>
                        <a:pt x="1" y="42"/>
                        <a:pt x="1" y="23"/>
                        <a:pt x="0" y="4"/>
                      </a:cubicBezTo>
                      <a:cubicBezTo>
                        <a:pt x="0" y="1"/>
                        <a:pt x="1" y="0"/>
                        <a:pt x="5" y="0"/>
                      </a:cubicBezTo>
                      <a:cubicBezTo>
                        <a:pt x="14" y="0"/>
                        <a:pt x="24" y="0"/>
                        <a:pt x="33" y="0"/>
                      </a:cubicBezTo>
                      <a:cubicBezTo>
                        <a:pt x="37" y="0"/>
                        <a:pt x="38" y="1"/>
                        <a:pt x="38" y="5"/>
                      </a:cubicBezTo>
                      <a:cubicBezTo>
                        <a:pt x="38" y="39"/>
                        <a:pt x="38" y="74"/>
                        <a:pt x="38" y="109"/>
                      </a:cubicBezTo>
                      <a:cubicBezTo>
                        <a:pt x="38" y="136"/>
                        <a:pt x="55" y="148"/>
                        <a:pt x="80" y="146"/>
                      </a:cubicBezTo>
                      <a:cubicBezTo>
                        <a:pt x="82" y="146"/>
                        <a:pt x="85" y="146"/>
                        <a:pt x="88" y="145"/>
                      </a:cubicBezTo>
                      <a:cubicBezTo>
                        <a:pt x="105" y="141"/>
                        <a:pt x="115" y="129"/>
                        <a:pt x="115" y="110"/>
                      </a:cubicBezTo>
                      <a:cubicBezTo>
                        <a:pt x="115" y="75"/>
                        <a:pt x="115" y="40"/>
                        <a:pt x="115" y="5"/>
                      </a:cubicBezTo>
                      <a:cubicBezTo>
                        <a:pt x="115" y="1"/>
                        <a:pt x="116" y="0"/>
                        <a:pt x="120" y="0"/>
                      </a:cubicBezTo>
                      <a:cubicBezTo>
                        <a:pt x="129" y="0"/>
                        <a:pt x="139" y="0"/>
                        <a:pt x="148" y="0"/>
                      </a:cubicBezTo>
                      <a:cubicBezTo>
                        <a:pt x="151" y="0"/>
                        <a:pt x="152" y="1"/>
                        <a:pt x="152" y="4"/>
                      </a:cubicBezTo>
                      <a:cubicBezTo>
                        <a:pt x="152" y="41"/>
                        <a:pt x="152" y="78"/>
                        <a:pt x="152" y="115"/>
                      </a:cubicBezTo>
                      <a:cubicBezTo>
                        <a:pt x="152" y="139"/>
                        <a:pt x="139" y="157"/>
                        <a:pt x="116" y="166"/>
                      </a:cubicBezTo>
                      <a:cubicBezTo>
                        <a:pt x="89" y="177"/>
                        <a:pt x="62" y="177"/>
                        <a:pt x="35" y="166"/>
                      </a:cubicBezTo>
                      <a:cubicBezTo>
                        <a:pt x="12" y="156"/>
                        <a:pt x="1" y="138"/>
                        <a:pt x="1" y="113"/>
                      </a:cubicBezTo>
                      <a:cubicBezTo>
                        <a:pt x="0" y="96"/>
                        <a:pt x="1" y="78"/>
                        <a:pt x="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4" name="Freeform 25"/>
                <p:cNvSpPr>
                  <a:spLocks/>
                </p:cNvSpPr>
                <p:nvPr/>
              </p:nvSpPr>
              <p:spPr bwMode="auto">
                <a:xfrm>
                  <a:off x="7711" y="3990"/>
                  <a:ext cx="24" cy="213"/>
                </a:xfrm>
                <a:custGeom>
                  <a:avLst/>
                  <a:gdLst>
                    <a:gd name="T0" fmla="*/ 0 w 37"/>
                    <a:gd name="T1" fmla="*/ 163 h 327"/>
                    <a:gd name="T2" fmla="*/ 0 w 37"/>
                    <a:gd name="T3" fmla="*/ 5 h 327"/>
                    <a:gd name="T4" fmla="*/ 5 w 37"/>
                    <a:gd name="T5" fmla="*/ 0 h 327"/>
                    <a:gd name="T6" fmla="*/ 33 w 37"/>
                    <a:gd name="T7" fmla="*/ 0 h 327"/>
                    <a:gd name="T8" fmla="*/ 36 w 37"/>
                    <a:gd name="T9" fmla="*/ 4 h 327"/>
                    <a:gd name="T10" fmla="*/ 36 w 37"/>
                    <a:gd name="T11" fmla="*/ 54 h 327"/>
                    <a:gd name="T12" fmla="*/ 37 w 37"/>
                    <a:gd name="T13" fmla="*/ 321 h 327"/>
                    <a:gd name="T14" fmla="*/ 31 w 37"/>
                    <a:gd name="T15" fmla="*/ 327 h 327"/>
                    <a:gd name="T16" fmla="*/ 4 w 37"/>
                    <a:gd name="T17" fmla="*/ 327 h 327"/>
                    <a:gd name="T18" fmla="*/ 0 w 37"/>
                    <a:gd name="T19" fmla="*/ 322 h 327"/>
                    <a:gd name="T20" fmla="*/ 0 w 37"/>
                    <a:gd name="T21" fmla="*/ 16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27">
                      <a:moveTo>
                        <a:pt x="0" y="163"/>
                      </a:moveTo>
                      <a:cubicBezTo>
                        <a:pt x="0" y="111"/>
                        <a:pt x="0" y="58"/>
                        <a:pt x="0" y="5"/>
                      </a:cubicBezTo>
                      <a:cubicBezTo>
                        <a:pt x="0" y="1"/>
                        <a:pt x="1" y="0"/>
                        <a:pt x="5" y="0"/>
                      </a:cubicBezTo>
                      <a:cubicBezTo>
                        <a:pt x="14" y="0"/>
                        <a:pt x="23" y="0"/>
                        <a:pt x="33" y="0"/>
                      </a:cubicBezTo>
                      <a:cubicBezTo>
                        <a:pt x="36" y="0"/>
                        <a:pt x="37" y="1"/>
                        <a:pt x="36" y="4"/>
                      </a:cubicBezTo>
                      <a:cubicBezTo>
                        <a:pt x="36" y="20"/>
                        <a:pt x="36" y="37"/>
                        <a:pt x="36" y="54"/>
                      </a:cubicBezTo>
                      <a:cubicBezTo>
                        <a:pt x="36" y="143"/>
                        <a:pt x="36" y="232"/>
                        <a:pt x="37" y="321"/>
                      </a:cubicBezTo>
                      <a:cubicBezTo>
                        <a:pt x="37" y="326"/>
                        <a:pt x="35" y="327"/>
                        <a:pt x="31" y="327"/>
                      </a:cubicBezTo>
                      <a:cubicBezTo>
                        <a:pt x="22" y="327"/>
                        <a:pt x="13" y="327"/>
                        <a:pt x="4" y="327"/>
                      </a:cubicBezTo>
                      <a:cubicBezTo>
                        <a:pt x="1" y="327"/>
                        <a:pt x="0" y="326"/>
                        <a:pt x="0" y="322"/>
                      </a:cubicBezTo>
                      <a:cubicBezTo>
                        <a:pt x="0" y="269"/>
                        <a:pt x="0" y="216"/>
                        <a:pt x="0"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5" name="Freeform 26"/>
                <p:cNvSpPr>
                  <a:spLocks/>
                </p:cNvSpPr>
                <p:nvPr/>
              </p:nvSpPr>
              <p:spPr bwMode="auto">
                <a:xfrm>
                  <a:off x="6728" y="4038"/>
                  <a:ext cx="113" cy="122"/>
                </a:xfrm>
                <a:custGeom>
                  <a:avLst/>
                  <a:gdLst>
                    <a:gd name="T0" fmla="*/ 102 w 175"/>
                    <a:gd name="T1" fmla="*/ 149 h 188"/>
                    <a:gd name="T2" fmla="*/ 102 w 175"/>
                    <a:gd name="T3" fmla="*/ 184 h 188"/>
                    <a:gd name="T4" fmla="*/ 97 w 175"/>
                    <a:gd name="T5" fmla="*/ 188 h 188"/>
                    <a:gd name="T6" fmla="*/ 78 w 175"/>
                    <a:gd name="T7" fmla="*/ 188 h 188"/>
                    <a:gd name="T8" fmla="*/ 73 w 175"/>
                    <a:gd name="T9" fmla="*/ 183 h 188"/>
                    <a:gd name="T10" fmla="*/ 73 w 175"/>
                    <a:gd name="T11" fmla="*/ 114 h 188"/>
                    <a:gd name="T12" fmla="*/ 67 w 175"/>
                    <a:gd name="T13" fmla="*/ 108 h 188"/>
                    <a:gd name="T14" fmla="*/ 5 w 175"/>
                    <a:gd name="T15" fmla="*/ 108 h 188"/>
                    <a:gd name="T16" fmla="*/ 0 w 175"/>
                    <a:gd name="T17" fmla="*/ 103 h 188"/>
                    <a:gd name="T18" fmla="*/ 0 w 175"/>
                    <a:gd name="T19" fmla="*/ 85 h 188"/>
                    <a:gd name="T20" fmla="*/ 4 w 175"/>
                    <a:gd name="T21" fmla="*/ 80 h 188"/>
                    <a:gd name="T22" fmla="*/ 68 w 175"/>
                    <a:gd name="T23" fmla="*/ 80 h 188"/>
                    <a:gd name="T24" fmla="*/ 73 w 175"/>
                    <a:gd name="T25" fmla="*/ 75 h 188"/>
                    <a:gd name="T26" fmla="*/ 73 w 175"/>
                    <a:gd name="T27" fmla="*/ 5 h 188"/>
                    <a:gd name="T28" fmla="*/ 78 w 175"/>
                    <a:gd name="T29" fmla="*/ 1 h 188"/>
                    <a:gd name="T30" fmla="*/ 97 w 175"/>
                    <a:gd name="T31" fmla="*/ 1 h 188"/>
                    <a:gd name="T32" fmla="*/ 102 w 175"/>
                    <a:gd name="T33" fmla="*/ 5 h 188"/>
                    <a:gd name="T34" fmla="*/ 102 w 175"/>
                    <a:gd name="T35" fmla="*/ 75 h 188"/>
                    <a:gd name="T36" fmla="*/ 107 w 175"/>
                    <a:gd name="T37" fmla="*/ 80 h 188"/>
                    <a:gd name="T38" fmla="*/ 170 w 175"/>
                    <a:gd name="T39" fmla="*/ 80 h 188"/>
                    <a:gd name="T40" fmla="*/ 175 w 175"/>
                    <a:gd name="T41" fmla="*/ 85 h 188"/>
                    <a:gd name="T42" fmla="*/ 175 w 175"/>
                    <a:gd name="T43" fmla="*/ 104 h 188"/>
                    <a:gd name="T44" fmla="*/ 170 w 175"/>
                    <a:gd name="T45" fmla="*/ 108 h 188"/>
                    <a:gd name="T46" fmla="*/ 107 w 175"/>
                    <a:gd name="T47" fmla="*/ 108 h 188"/>
                    <a:gd name="T48" fmla="*/ 102 w 175"/>
                    <a:gd name="T49" fmla="*/ 114 h 188"/>
                    <a:gd name="T50" fmla="*/ 102 w 175"/>
                    <a:gd name="T51"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5" h="188">
                      <a:moveTo>
                        <a:pt x="102" y="149"/>
                      </a:moveTo>
                      <a:cubicBezTo>
                        <a:pt x="102" y="160"/>
                        <a:pt x="102" y="172"/>
                        <a:pt x="102" y="184"/>
                      </a:cubicBezTo>
                      <a:cubicBezTo>
                        <a:pt x="102" y="187"/>
                        <a:pt x="101" y="188"/>
                        <a:pt x="97" y="188"/>
                      </a:cubicBezTo>
                      <a:cubicBezTo>
                        <a:pt x="91" y="188"/>
                        <a:pt x="84" y="188"/>
                        <a:pt x="78" y="188"/>
                      </a:cubicBezTo>
                      <a:cubicBezTo>
                        <a:pt x="74" y="188"/>
                        <a:pt x="73" y="187"/>
                        <a:pt x="73" y="183"/>
                      </a:cubicBezTo>
                      <a:cubicBezTo>
                        <a:pt x="73" y="160"/>
                        <a:pt x="73" y="137"/>
                        <a:pt x="73" y="114"/>
                      </a:cubicBezTo>
                      <a:cubicBezTo>
                        <a:pt x="73" y="109"/>
                        <a:pt x="72" y="108"/>
                        <a:pt x="67" y="108"/>
                      </a:cubicBezTo>
                      <a:cubicBezTo>
                        <a:pt x="47" y="108"/>
                        <a:pt x="26" y="108"/>
                        <a:pt x="5" y="108"/>
                      </a:cubicBezTo>
                      <a:cubicBezTo>
                        <a:pt x="1" y="108"/>
                        <a:pt x="0" y="108"/>
                        <a:pt x="0" y="103"/>
                      </a:cubicBezTo>
                      <a:cubicBezTo>
                        <a:pt x="0" y="97"/>
                        <a:pt x="0" y="91"/>
                        <a:pt x="0" y="85"/>
                      </a:cubicBezTo>
                      <a:cubicBezTo>
                        <a:pt x="0" y="81"/>
                        <a:pt x="1" y="80"/>
                        <a:pt x="4" y="80"/>
                      </a:cubicBezTo>
                      <a:cubicBezTo>
                        <a:pt x="25" y="80"/>
                        <a:pt x="46" y="80"/>
                        <a:pt x="68" y="80"/>
                      </a:cubicBezTo>
                      <a:cubicBezTo>
                        <a:pt x="72" y="80"/>
                        <a:pt x="73" y="79"/>
                        <a:pt x="73" y="75"/>
                      </a:cubicBezTo>
                      <a:cubicBezTo>
                        <a:pt x="73" y="52"/>
                        <a:pt x="73" y="29"/>
                        <a:pt x="73" y="5"/>
                      </a:cubicBezTo>
                      <a:cubicBezTo>
                        <a:pt x="73" y="2"/>
                        <a:pt x="74" y="0"/>
                        <a:pt x="78" y="1"/>
                      </a:cubicBezTo>
                      <a:cubicBezTo>
                        <a:pt x="84" y="1"/>
                        <a:pt x="91" y="1"/>
                        <a:pt x="97" y="1"/>
                      </a:cubicBezTo>
                      <a:cubicBezTo>
                        <a:pt x="101" y="0"/>
                        <a:pt x="102" y="2"/>
                        <a:pt x="102" y="5"/>
                      </a:cubicBezTo>
                      <a:cubicBezTo>
                        <a:pt x="102" y="28"/>
                        <a:pt x="102" y="52"/>
                        <a:pt x="102" y="75"/>
                      </a:cubicBezTo>
                      <a:cubicBezTo>
                        <a:pt x="102" y="80"/>
                        <a:pt x="103" y="80"/>
                        <a:pt x="107" y="80"/>
                      </a:cubicBezTo>
                      <a:cubicBezTo>
                        <a:pt x="128" y="80"/>
                        <a:pt x="149" y="80"/>
                        <a:pt x="170" y="80"/>
                      </a:cubicBezTo>
                      <a:cubicBezTo>
                        <a:pt x="174" y="80"/>
                        <a:pt x="175" y="81"/>
                        <a:pt x="175" y="85"/>
                      </a:cubicBezTo>
                      <a:cubicBezTo>
                        <a:pt x="175" y="91"/>
                        <a:pt x="175" y="98"/>
                        <a:pt x="175" y="104"/>
                      </a:cubicBezTo>
                      <a:cubicBezTo>
                        <a:pt x="175" y="108"/>
                        <a:pt x="174" y="108"/>
                        <a:pt x="170" y="108"/>
                      </a:cubicBezTo>
                      <a:cubicBezTo>
                        <a:pt x="149" y="108"/>
                        <a:pt x="128" y="108"/>
                        <a:pt x="107" y="108"/>
                      </a:cubicBezTo>
                      <a:cubicBezTo>
                        <a:pt x="103" y="108"/>
                        <a:pt x="102" y="109"/>
                        <a:pt x="102" y="114"/>
                      </a:cubicBezTo>
                      <a:cubicBezTo>
                        <a:pt x="102" y="125"/>
                        <a:pt x="102" y="137"/>
                        <a:pt x="102" y="1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6" name="Freeform 27"/>
                <p:cNvSpPr>
                  <a:spLocks/>
                </p:cNvSpPr>
                <p:nvPr/>
              </p:nvSpPr>
              <p:spPr bwMode="auto">
                <a:xfrm>
                  <a:off x="6822" y="4128"/>
                  <a:ext cx="103" cy="107"/>
                </a:xfrm>
                <a:custGeom>
                  <a:avLst/>
                  <a:gdLst>
                    <a:gd name="T0" fmla="*/ 66 w 158"/>
                    <a:gd name="T1" fmla="*/ 129 h 165"/>
                    <a:gd name="T2" fmla="*/ 67 w 158"/>
                    <a:gd name="T3" fmla="*/ 97 h 165"/>
                    <a:gd name="T4" fmla="*/ 62 w 158"/>
                    <a:gd name="T5" fmla="*/ 93 h 165"/>
                    <a:gd name="T6" fmla="*/ 5 w 158"/>
                    <a:gd name="T7" fmla="*/ 93 h 165"/>
                    <a:gd name="T8" fmla="*/ 1 w 158"/>
                    <a:gd name="T9" fmla="*/ 89 h 165"/>
                    <a:gd name="T10" fmla="*/ 1 w 158"/>
                    <a:gd name="T11" fmla="*/ 75 h 165"/>
                    <a:gd name="T12" fmla="*/ 5 w 158"/>
                    <a:gd name="T13" fmla="*/ 71 h 165"/>
                    <a:gd name="T14" fmla="*/ 62 w 158"/>
                    <a:gd name="T15" fmla="*/ 71 h 165"/>
                    <a:gd name="T16" fmla="*/ 67 w 158"/>
                    <a:gd name="T17" fmla="*/ 66 h 165"/>
                    <a:gd name="T18" fmla="*/ 66 w 158"/>
                    <a:gd name="T19" fmla="*/ 4 h 165"/>
                    <a:gd name="T20" fmla="*/ 71 w 158"/>
                    <a:gd name="T21" fmla="*/ 0 h 165"/>
                    <a:gd name="T22" fmla="*/ 88 w 158"/>
                    <a:gd name="T23" fmla="*/ 0 h 165"/>
                    <a:gd name="T24" fmla="*/ 92 w 158"/>
                    <a:gd name="T25" fmla="*/ 4 h 165"/>
                    <a:gd name="T26" fmla="*/ 92 w 158"/>
                    <a:gd name="T27" fmla="*/ 66 h 165"/>
                    <a:gd name="T28" fmla="*/ 97 w 158"/>
                    <a:gd name="T29" fmla="*/ 71 h 165"/>
                    <a:gd name="T30" fmla="*/ 153 w 158"/>
                    <a:gd name="T31" fmla="*/ 71 h 165"/>
                    <a:gd name="T32" fmla="*/ 157 w 158"/>
                    <a:gd name="T33" fmla="*/ 76 h 165"/>
                    <a:gd name="T34" fmla="*/ 157 w 158"/>
                    <a:gd name="T35" fmla="*/ 88 h 165"/>
                    <a:gd name="T36" fmla="*/ 153 w 158"/>
                    <a:gd name="T37" fmla="*/ 93 h 165"/>
                    <a:gd name="T38" fmla="*/ 97 w 158"/>
                    <a:gd name="T39" fmla="*/ 93 h 165"/>
                    <a:gd name="T40" fmla="*/ 92 w 158"/>
                    <a:gd name="T41" fmla="*/ 99 h 165"/>
                    <a:gd name="T42" fmla="*/ 92 w 158"/>
                    <a:gd name="T43" fmla="*/ 160 h 165"/>
                    <a:gd name="T44" fmla="*/ 87 w 158"/>
                    <a:gd name="T45" fmla="*/ 165 h 165"/>
                    <a:gd name="T46" fmla="*/ 71 w 158"/>
                    <a:gd name="T47" fmla="*/ 165 h 165"/>
                    <a:gd name="T48" fmla="*/ 66 w 158"/>
                    <a:gd name="T49" fmla="*/ 160 h 165"/>
                    <a:gd name="T50" fmla="*/ 66 w 158"/>
                    <a:gd name="T51" fmla="*/ 12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 h="165">
                      <a:moveTo>
                        <a:pt x="66" y="129"/>
                      </a:moveTo>
                      <a:cubicBezTo>
                        <a:pt x="66" y="118"/>
                        <a:pt x="66" y="108"/>
                        <a:pt x="67" y="97"/>
                      </a:cubicBezTo>
                      <a:cubicBezTo>
                        <a:pt x="67" y="94"/>
                        <a:pt x="66" y="93"/>
                        <a:pt x="62" y="93"/>
                      </a:cubicBezTo>
                      <a:cubicBezTo>
                        <a:pt x="43" y="93"/>
                        <a:pt x="24" y="93"/>
                        <a:pt x="5" y="93"/>
                      </a:cubicBezTo>
                      <a:cubicBezTo>
                        <a:pt x="2" y="93"/>
                        <a:pt x="0" y="92"/>
                        <a:pt x="1" y="89"/>
                      </a:cubicBezTo>
                      <a:cubicBezTo>
                        <a:pt x="1" y="84"/>
                        <a:pt x="1" y="80"/>
                        <a:pt x="1" y="75"/>
                      </a:cubicBezTo>
                      <a:cubicBezTo>
                        <a:pt x="1" y="72"/>
                        <a:pt x="2" y="71"/>
                        <a:pt x="5" y="71"/>
                      </a:cubicBezTo>
                      <a:cubicBezTo>
                        <a:pt x="24" y="71"/>
                        <a:pt x="43" y="71"/>
                        <a:pt x="62" y="71"/>
                      </a:cubicBezTo>
                      <a:cubicBezTo>
                        <a:pt x="66" y="71"/>
                        <a:pt x="67" y="70"/>
                        <a:pt x="67" y="66"/>
                      </a:cubicBezTo>
                      <a:cubicBezTo>
                        <a:pt x="66" y="46"/>
                        <a:pt x="67" y="25"/>
                        <a:pt x="66" y="4"/>
                      </a:cubicBezTo>
                      <a:cubicBezTo>
                        <a:pt x="66" y="1"/>
                        <a:pt x="67" y="0"/>
                        <a:pt x="71" y="0"/>
                      </a:cubicBezTo>
                      <a:cubicBezTo>
                        <a:pt x="77" y="0"/>
                        <a:pt x="82" y="0"/>
                        <a:pt x="88" y="0"/>
                      </a:cubicBezTo>
                      <a:cubicBezTo>
                        <a:pt x="91" y="0"/>
                        <a:pt x="92" y="1"/>
                        <a:pt x="92" y="4"/>
                      </a:cubicBezTo>
                      <a:cubicBezTo>
                        <a:pt x="92" y="24"/>
                        <a:pt x="92" y="45"/>
                        <a:pt x="92" y="66"/>
                      </a:cubicBezTo>
                      <a:cubicBezTo>
                        <a:pt x="92" y="70"/>
                        <a:pt x="93" y="71"/>
                        <a:pt x="97" y="71"/>
                      </a:cubicBezTo>
                      <a:cubicBezTo>
                        <a:pt x="116" y="71"/>
                        <a:pt x="134" y="71"/>
                        <a:pt x="153" y="71"/>
                      </a:cubicBezTo>
                      <a:cubicBezTo>
                        <a:pt x="157" y="71"/>
                        <a:pt x="158" y="72"/>
                        <a:pt x="157" y="76"/>
                      </a:cubicBezTo>
                      <a:cubicBezTo>
                        <a:pt x="157" y="80"/>
                        <a:pt x="157" y="84"/>
                        <a:pt x="157" y="88"/>
                      </a:cubicBezTo>
                      <a:cubicBezTo>
                        <a:pt x="158" y="92"/>
                        <a:pt x="157" y="93"/>
                        <a:pt x="153" y="93"/>
                      </a:cubicBezTo>
                      <a:cubicBezTo>
                        <a:pt x="134" y="93"/>
                        <a:pt x="116" y="93"/>
                        <a:pt x="97" y="93"/>
                      </a:cubicBezTo>
                      <a:cubicBezTo>
                        <a:pt x="93" y="93"/>
                        <a:pt x="92" y="94"/>
                        <a:pt x="92" y="99"/>
                      </a:cubicBezTo>
                      <a:cubicBezTo>
                        <a:pt x="92" y="119"/>
                        <a:pt x="92" y="140"/>
                        <a:pt x="92" y="160"/>
                      </a:cubicBezTo>
                      <a:cubicBezTo>
                        <a:pt x="92" y="164"/>
                        <a:pt x="91" y="165"/>
                        <a:pt x="87" y="165"/>
                      </a:cubicBezTo>
                      <a:cubicBezTo>
                        <a:pt x="82" y="164"/>
                        <a:pt x="76" y="164"/>
                        <a:pt x="71" y="165"/>
                      </a:cubicBezTo>
                      <a:cubicBezTo>
                        <a:pt x="67" y="165"/>
                        <a:pt x="66" y="163"/>
                        <a:pt x="66" y="160"/>
                      </a:cubicBezTo>
                      <a:cubicBezTo>
                        <a:pt x="67" y="149"/>
                        <a:pt x="66" y="139"/>
                        <a:pt x="66" y="1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7" name="Freeform 28"/>
                <p:cNvSpPr>
                  <a:spLocks/>
                </p:cNvSpPr>
                <p:nvPr/>
              </p:nvSpPr>
              <p:spPr bwMode="auto">
                <a:xfrm>
                  <a:off x="6644" y="4128"/>
                  <a:ext cx="102" cy="107"/>
                </a:xfrm>
                <a:custGeom>
                  <a:avLst/>
                  <a:gdLst>
                    <a:gd name="T0" fmla="*/ 66 w 157"/>
                    <a:gd name="T1" fmla="*/ 35 h 165"/>
                    <a:gd name="T2" fmla="*/ 66 w 157"/>
                    <a:gd name="T3" fmla="*/ 4 h 165"/>
                    <a:gd name="T4" fmla="*/ 70 w 157"/>
                    <a:gd name="T5" fmla="*/ 0 h 165"/>
                    <a:gd name="T6" fmla="*/ 87 w 157"/>
                    <a:gd name="T7" fmla="*/ 0 h 165"/>
                    <a:gd name="T8" fmla="*/ 92 w 157"/>
                    <a:gd name="T9" fmla="*/ 4 h 165"/>
                    <a:gd name="T10" fmla="*/ 91 w 157"/>
                    <a:gd name="T11" fmla="*/ 66 h 165"/>
                    <a:gd name="T12" fmla="*/ 97 w 157"/>
                    <a:gd name="T13" fmla="*/ 71 h 165"/>
                    <a:gd name="T14" fmla="*/ 151 w 157"/>
                    <a:gd name="T15" fmla="*/ 71 h 165"/>
                    <a:gd name="T16" fmla="*/ 157 w 157"/>
                    <a:gd name="T17" fmla="*/ 77 h 165"/>
                    <a:gd name="T18" fmla="*/ 157 w 157"/>
                    <a:gd name="T19" fmla="*/ 88 h 165"/>
                    <a:gd name="T20" fmla="*/ 151 w 157"/>
                    <a:gd name="T21" fmla="*/ 93 h 165"/>
                    <a:gd name="T22" fmla="*/ 98 w 157"/>
                    <a:gd name="T23" fmla="*/ 93 h 165"/>
                    <a:gd name="T24" fmla="*/ 91 w 157"/>
                    <a:gd name="T25" fmla="*/ 100 h 165"/>
                    <a:gd name="T26" fmla="*/ 92 w 157"/>
                    <a:gd name="T27" fmla="*/ 160 h 165"/>
                    <a:gd name="T28" fmla="*/ 87 w 157"/>
                    <a:gd name="T29" fmla="*/ 165 h 165"/>
                    <a:gd name="T30" fmla="*/ 71 w 157"/>
                    <a:gd name="T31" fmla="*/ 165 h 165"/>
                    <a:gd name="T32" fmla="*/ 66 w 157"/>
                    <a:gd name="T33" fmla="*/ 160 h 165"/>
                    <a:gd name="T34" fmla="*/ 66 w 157"/>
                    <a:gd name="T35" fmla="*/ 99 h 165"/>
                    <a:gd name="T36" fmla="*/ 60 w 157"/>
                    <a:gd name="T37" fmla="*/ 93 h 165"/>
                    <a:gd name="T38" fmla="*/ 5 w 157"/>
                    <a:gd name="T39" fmla="*/ 93 h 165"/>
                    <a:gd name="T40" fmla="*/ 0 w 157"/>
                    <a:gd name="T41" fmla="*/ 89 h 165"/>
                    <a:gd name="T42" fmla="*/ 0 w 157"/>
                    <a:gd name="T43" fmla="*/ 76 h 165"/>
                    <a:gd name="T44" fmla="*/ 5 w 157"/>
                    <a:gd name="T45" fmla="*/ 71 h 165"/>
                    <a:gd name="T46" fmla="*/ 61 w 157"/>
                    <a:gd name="T47" fmla="*/ 71 h 165"/>
                    <a:gd name="T48" fmla="*/ 66 w 157"/>
                    <a:gd name="T49" fmla="*/ 66 h 165"/>
                    <a:gd name="T50" fmla="*/ 66 w 157"/>
                    <a:gd name="T51" fmla="*/ 3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65">
                      <a:moveTo>
                        <a:pt x="66" y="35"/>
                      </a:moveTo>
                      <a:cubicBezTo>
                        <a:pt x="66" y="25"/>
                        <a:pt x="66" y="15"/>
                        <a:pt x="66" y="4"/>
                      </a:cubicBezTo>
                      <a:cubicBezTo>
                        <a:pt x="66" y="1"/>
                        <a:pt x="66" y="0"/>
                        <a:pt x="70" y="0"/>
                      </a:cubicBezTo>
                      <a:cubicBezTo>
                        <a:pt x="76" y="0"/>
                        <a:pt x="82" y="0"/>
                        <a:pt x="87" y="0"/>
                      </a:cubicBezTo>
                      <a:cubicBezTo>
                        <a:pt x="91" y="0"/>
                        <a:pt x="92" y="1"/>
                        <a:pt x="92" y="4"/>
                      </a:cubicBezTo>
                      <a:cubicBezTo>
                        <a:pt x="91" y="25"/>
                        <a:pt x="92" y="45"/>
                        <a:pt x="91" y="66"/>
                      </a:cubicBezTo>
                      <a:cubicBezTo>
                        <a:pt x="91" y="70"/>
                        <a:pt x="92" y="71"/>
                        <a:pt x="97" y="71"/>
                      </a:cubicBezTo>
                      <a:cubicBezTo>
                        <a:pt x="115" y="71"/>
                        <a:pt x="133" y="71"/>
                        <a:pt x="151" y="71"/>
                      </a:cubicBezTo>
                      <a:cubicBezTo>
                        <a:pt x="156" y="71"/>
                        <a:pt x="157" y="72"/>
                        <a:pt x="157" y="77"/>
                      </a:cubicBezTo>
                      <a:cubicBezTo>
                        <a:pt x="157" y="81"/>
                        <a:pt x="157" y="84"/>
                        <a:pt x="157" y="88"/>
                      </a:cubicBezTo>
                      <a:cubicBezTo>
                        <a:pt x="157" y="92"/>
                        <a:pt x="156" y="94"/>
                        <a:pt x="151" y="93"/>
                      </a:cubicBezTo>
                      <a:cubicBezTo>
                        <a:pt x="133" y="93"/>
                        <a:pt x="115" y="93"/>
                        <a:pt x="98" y="93"/>
                      </a:cubicBezTo>
                      <a:cubicBezTo>
                        <a:pt x="91" y="93"/>
                        <a:pt x="91" y="93"/>
                        <a:pt x="91" y="100"/>
                      </a:cubicBezTo>
                      <a:cubicBezTo>
                        <a:pt x="91" y="120"/>
                        <a:pt x="91" y="140"/>
                        <a:pt x="92" y="160"/>
                      </a:cubicBezTo>
                      <a:cubicBezTo>
                        <a:pt x="92" y="164"/>
                        <a:pt x="91" y="165"/>
                        <a:pt x="87" y="165"/>
                      </a:cubicBezTo>
                      <a:cubicBezTo>
                        <a:pt x="82" y="164"/>
                        <a:pt x="76" y="165"/>
                        <a:pt x="71" y="165"/>
                      </a:cubicBezTo>
                      <a:cubicBezTo>
                        <a:pt x="67" y="165"/>
                        <a:pt x="66" y="164"/>
                        <a:pt x="66" y="160"/>
                      </a:cubicBezTo>
                      <a:cubicBezTo>
                        <a:pt x="66" y="140"/>
                        <a:pt x="66" y="119"/>
                        <a:pt x="66" y="99"/>
                      </a:cubicBezTo>
                      <a:cubicBezTo>
                        <a:pt x="66" y="94"/>
                        <a:pt x="65" y="93"/>
                        <a:pt x="60" y="93"/>
                      </a:cubicBezTo>
                      <a:cubicBezTo>
                        <a:pt x="42" y="94"/>
                        <a:pt x="23" y="93"/>
                        <a:pt x="5" y="93"/>
                      </a:cubicBezTo>
                      <a:cubicBezTo>
                        <a:pt x="2" y="93"/>
                        <a:pt x="0" y="93"/>
                        <a:pt x="0" y="89"/>
                      </a:cubicBezTo>
                      <a:cubicBezTo>
                        <a:pt x="1" y="85"/>
                        <a:pt x="1" y="80"/>
                        <a:pt x="0" y="76"/>
                      </a:cubicBezTo>
                      <a:cubicBezTo>
                        <a:pt x="0" y="72"/>
                        <a:pt x="2" y="71"/>
                        <a:pt x="5" y="71"/>
                      </a:cubicBezTo>
                      <a:cubicBezTo>
                        <a:pt x="24" y="71"/>
                        <a:pt x="42" y="71"/>
                        <a:pt x="61" y="71"/>
                      </a:cubicBezTo>
                      <a:cubicBezTo>
                        <a:pt x="65" y="71"/>
                        <a:pt x="66" y="70"/>
                        <a:pt x="66" y="66"/>
                      </a:cubicBezTo>
                      <a:cubicBezTo>
                        <a:pt x="66" y="56"/>
                        <a:pt x="66" y="46"/>
                        <a:pt x="66"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8" name="Freeform 29"/>
                <p:cNvSpPr>
                  <a:spLocks/>
                </p:cNvSpPr>
                <p:nvPr/>
              </p:nvSpPr>
              <p:spPr bwMode="auto">
                <a:xfrm>
                  <a:off x="6823" y="3961"/>
                  <a:ext cx="102" cy="108"/>
                </a:xfrm>
                <a:custGeom>
                  <a:avLst/>
                  <a:gdLst>
                    <a:gd name="T0" fmla="*/ 65 w 157"/>
                    <a:gd name="T1" fmla="*/ 36 h 165"/>
                    <a:gd name="T2" fmla="*/ 65 w 157"/>
                    <a:gd name="T3" fmla="*/ 5 h 165"/>
                    <a:gd name="T4" fmla="*/ 70 w 157"/>
                    <a:gd name="T5" fmla="*/ 0 h 165"/>
                    <a:gd name="T6" fmla="*/ 86 w 157"/>
                    <a:gd name="T7" fmla="*/ 0 h 165"/>
                    <a:gd name="T8" fmla="*/ 91 w 157"/>
                    <a:gd name="T9" fmla="*/ 5 h 165"/>
                    <a:gd name="T10" fmla="*/ 91 w 157"/>
                    <a:gd name="T11" fmla="*/ 67 h 165"/>
                    <a:gd name="T12" fmla="*/ 96 w 157"/>
                    <a:gd name="T13" fmla="*/ 72 h 165"/>
                    <a:gd name="T14" fmla="*/ 151 w 157"/>
                    <a:gd name="T15" fmla="*/ 72 h 165"/>
                    <a:gd name="T16" fmla="*/ 156 w 157"/>
                    <a:gd name="T17" fmla="*/ 77 h 165"/>
                    <a:gd name="T18" fmla="*/ 156 w 157"/>
                    <a:gd name="T19" fmla="*/ 90 h 165"/>
                    <a:gd name="T20" fmla="*/ 152 w 157"/>
                    <a:gd name="T21" fmla="*/ 94 h 165"/>
                    <a:gd name="T22" fmla="*/ 96 w 157"/>
                    <a:gd name="T23" fmla="*/ 94 h 165"/>
                    <a:gd name="T24" fmla="*/ 91 w 157"/>
                    <a:gd name="T25" fmla="*/ 99 h 165"/>
                    <a:gd name="T26" fmla="*/ 91 w 157"/>
                    <a:gd name="T27" fmla="*/ 160 h 165"/>
                    <a:gd name="T28" fmla="*/ 86 w 157"/>
                    <a:gd name="T29" fmla="*/ 165 h 165"/>
                    <a:gd name="T30" fmla="*/ 70 w 157"/>
                    <a:gd name="T31" fmla="*/ 165 h 165"/>
                    <a:gd name="T32" fmla="*/ 65 w 157"/>
                    <a:gd name="T33" fmla="*/ 160 h 165"/>
                    <a:gd name="T34" fmla="*/ 66 w 157"/>
                    <a:gd name="T35" fmla="*/ 99 h 165"/>
                    <a:gd name="T36" fmla="*/ 60 w 157"/>
                    <a:gd name="T37" fmla="*/ 94 h 165"/>
                    <a:gd name="T38" fmla="*/ 4 w 157"/>
                    <a:gd name="T39" fmla="*/ 94 h 165"/>
                    <a:gd name="T40" fmla="*/ 0 w 157"/>
                    <a:gd name="T41" fmla="*/ 90 h 165"/>
                    <a:gd name="T42" fmla="*/ 0 w 157"/>
                    <a:gd name="T43" fmla="*/ 76 h 165"/>
                    <a:gd name="T44" fmla="*/ 4 w 157"/>
                    <a:gd name="T45" fmla="*/ 72 h 165"/>
                    <a:gd name="T46" fmla="*/ 60 w 157"/>
                    <a:gd name="T47" fmla="*/ 72 h 165"/>
                    <a:gd name="T48" fmla="*/ 66 w 157"/>
                    <a:gd name="T49" fmla="*/ 67 h 165"/>
                    <a:gd name="T50" fmla="*/ 65 w 157"/>
                    <a:gd name="T51" fmla="*/ 3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65">
                      <a:moveTo>
                        <a:pt x="65" y="36"/>
                      </a:moveTo>
                      <a:cubicBezTo>
                        <a:pt x="65" y="26"/>
                        <a:pt x="66" y="15"/>
                        <a:pt x="65" y="5"/>
                      </a:cubicBezTo>
                      <a:cubicBezTo>
                        <a:pt x="65" y="1"/>
                        <a:pt x="67" y="0"/>
                        <a:pt x="70" y="0"/>
                      </a:cubicBezTo>
                      <a:cubicBezTo>
                        <a:pt x="76" y="1"/>
                        <a:pt x="81" y="1"/>
                        <a:pt x="86" y="0"/>
                      </a:cubicBezTo>
                      <a:cubicBezTo>
                        <a:pt x="90" y="0"/>
                        <a:pt x="91" y="2"/>
                        <a:pt x="91" y="5"/>
                      </a:cubicBezTo>
                      <a:cubicBezTo>
                        <a:pt x="91" y="26"/>
                        <a:pt x="91" y="46"/>
                        <a:pt x="91" y="67"/>
                      </a:cubicBezTo>
                      <a:cubicBezTo>
                        <a:pt x="91" y="71"/>
                        <a:pt x="92" y="72"/>
                        <a:pt x="96" y="72"/>
                      </a:cubicBezTo>
                      <a:cubicBezTo>
                        <a:pt x="114" y="72"/>
                        <a:pt x="133" y="72"/>
                        <a:pt x="151" y="72"/>
                      </a:cubicBezTo>
                      <a:cubicBezTo>
                        <a:pt x="156" y="72"/>
                        <a:pt x="157" y="73"/>
                        <a:pt x="156" y="77"/>
                      </a:cubicBezTo>
                      <a:cubicBezTo>
                        <a:pt x="156" y="81"/>
                        <a:pt x="156" y="85"/>
                        <a:pt x="156" y="90"/>
                      </a:cubicBezTo>
                      <a:cubicBezTo>
                        <a:pt x="157" y="93"/>
                        <a:pt x="155" y="94"/>
                        <a:pt x="152" y="94"/>
                      </a:cubicBezTo>
                      <a:cubicBezTo>
                        <a:pt x="133" y="94"/>
                        <a:pt x="115" y="94"/>
                        <a:pt x="96" y="94"/>
                      </a:cubicBezTo>
                      <a:cubicBezTo>
                        <a:pt x="92" y="94"/>
                        <a:pt x="91" y="95"/>
                        <a:pt x="91" y="99"/>
                      </a:cubicBezTo>
                      <a:cubicBezTo>
                        <a:pt x="91" y="119"/>
                        <a:pt x="91" y="140"/>
                        <a:pt x="91" y="160"/>
                      </a:cubicBezTo>
                      <a:cubicBezTo>
                        <a:pt x="91" y="164"/>
                        <a:pt x="90" y="165"/>
                        <a:pt x="86" y="165"/>
                      </a:cubicBezTo>
                      <a:cubicBezTo>
                        <a:pt x="81" y="165"/>
                        <a:pt x="75" y="165"/>
                        <a:pt x="70" y="165"/>
                      </a:cubicBezTo>
                      <a:cubicBezTo>
                        <a:pt x="66" y="165"/>
                        <a:pt x="65" y="164"/>
                        <a:pt x="65" y="160"/>
                      </a:cubicBezTo>
                      <a:cubicBezTo>
                        <a:pt x="66" y="140"/>
                        <a:pt x="65" y="119"/>
                        <a:pt x="66" y="99"/>
                      </a:cubicBezTo>
                      <a:cubicBezTo>
                        <a:pt x="66" y="95"/>
                        <a:pt x="64" y="94"/>
                        <a:pt x="60" y="94"/>
                      </a:cubicBezTo>
                      <a:cubicBezTo>
                        <a:pt x="41" y="94"/>
                        <a:pt x="23" y="94"/>
                        <a:pt x="4" y="94"/>
                      </a:cubicBezTo>
                      <a:cubicBezTo>
                        <a:pt x="1" y="94"/>
                        <a:pt x="0" y="93"/>
                        <a:pt x="0" y="90"/>
                      </a:cubicBezTo>
                      <a:cubicBezTo>
                        <a:pt x="0" y="85"/>
                        <a:pt x="0" y="81"/>
                        <a:pt x="0" y="76"/>
                      </a:cubicBezTo>
                      <a:cubicBezTo>
                        <a:pt x="0" y="73"/>
                        <a:pt x="1" y="72"/>
                        <a:pt x="4" y="72"/>
                      </a:cubicBezTo>
                      <a:cubicBezTo>
                        <a:pt x="23" y="72"/>
                        <a:pt x="42" y="72"/>
                        <a:pt x="60" y="72"/>
                      </a:cubicBezTo>
                      <a:cubicBezTo>
                        <a:pt x="65" y="72"/>
                        <a:pt x="66" y="71"/>
                        <a:pt x="66" y="67"/>
                      </a:cubicBezTo>
                      <a:cubicBezTo>
                        <a:pt x="65" y="56"/>
                        <a:pt x="65" y="46"/>
                        <a:pt x="65"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9" name="Freeform 30"/>
                <p:cNvSpPr>
                  <a:spLocks/>
                </p:cNvSpPr>
                <p:nvPr/>
              </p:nvSpPr>
              <p:spPr bwMode="auto">
                <a:xfrm>
                  <a:off x="6643" y="3961"/>
                  <a:ext cx="103" cy="108"/>
                </a:xfrm>
                <a:custGeom>
                  <a:avLst/>
                  <a:gdLst>
                    <a:gd name="T0" fmla="*/ 69 w 159"/>
                    <a:gd name="T1" fmla="*/ 36 h 165"/>
                    <a:gd name="T2" fmla="*/ 69 w 159"/>
                    <a:gd name="T3" fmla="*/ 5 h 165"/>
                    <a:gd name="T4" fmla="*/ 73 w 159"/>
                    <a:gd name="T5" fmla="*/ 0 h 165"/>
                    <a:gd name="T6" fmla="*/ 88 w 159"/>
                    <a:gd name="T7" fmla="*/ 0 h 165"/>
                    <a:gd name="T8" fmla="*/ 93 w 159"/>
                    <a:gd name="T9" fmla="*/ 5 h 165"/>
                    <a:gd name="T10" fmla="*/ 92 w 159"/>
                    <a:gd name="T11" fmla="*/ 66 h 165"/>
                    <a:gd name="T12" fmla="*/ 98 w 159"/>
                    <a:gd name="T13" fmla="*/ 72 h 165"/>
                    <a:gd name="T14" fmla="*/ 154 w 159"/>
                    <a:gd name="T15" fmla="*/ 72 h 165"/>
                    <a:gd name="T16" fmla="*/ 159 w 159"/>
                    <a:gd name="T17" fmla="*/ 76 h 165"/>
                    <a:gd name="T18" fmla="*/ 159 w 159"/>
                    <a:gd name="T19" fmla="*/ 89 h 165"/>
                    <a:gd name="T20" fmla="*/ 154 w 159"/>
                    <a:gd name="T21" fmla="*/ 93 h 165"/>
                    <a:gd name="T22" fmla="*/ 98 w 159"/>
                    <a:gd name="T23" fmla="*/ 93 h 165"/>
                    <a:gd name="T24" fmla="*/ 92 w 159"/>
                    <a:gd name="T25" fmla="*/ 99 h 165"/>
                    <a:gd name="T26" fmla="*/ 93 w 159"/>
                    <a:gd name="T27" fmla="*/ 160 h 165"/>
                    <a:gd name="T28" fmla="*/ 88 w 159"/>
                    <a:gd name="T29" fmla="*/ 165 h 165"/>
                    <a:gd name="T30" fmla="*/ 73 w 159"/>
                    <a:gd name="T31" fmla="*/ 165 h 165"/>
                    <a:gd name="T32" fmla="*/ 69 w 159"/>
                    <a:gd name="T33" fmla="*/ 161 h 165"/>
                    <a:gd name="T34" fmla="*/ 69 w 159"/>
                    <a:gd name="T35" fmla="*/ 99 h 165"/>
                    <a:gd name="T36" fmla="*/ 64 w 159"/>
                    <a:gd name="T37" fmla="*/ 93 h 165"/>
                    <a:gd name="T38" fmla="*/ 8 w 159"/>
                    <a:gd name="T39" fmla="*/ 93 h 165"/>
                    <a:gd name="T40" fmla="*/ 3 w 159"/>
                    <a:gd name="T41" fmla="*/ 89 h 165"/>
                    <a:gd name="T42" fmla="*/ 4 w 159"/>
                    <a:gd name="T43" fmla="*/ 73 h 165"/>
                    <a:gd name="T44" fmla="*/ 19 w 159"/>
                    <a:gd name="T45" fmla="*/ 72 h 165"/>
                    <a:gd name="T46" fmla="*/ 64 w 159"/>
                    <a:gd name="T47" fmla="*/ 72 h 165"/>
                    <a:gd name="T48" fmla="*/ 69 w 159"/>
                    <a:gd name="T49" fmla="*/ 66 h 165"/>
                    <a:gd name="T50" fmla="*/ 69 w 159"/>
                    <a:gd name="T51" fmla="*/ 3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9" h="165">
                      <a:moveTo>
                        <a:pt x="69" y="36"/>
                      </a:moveTo>
                      <a:cubicBezTo>
                        <a:pt x="69" y="25"/>
                        <a:pt x="69" y="15"/>
                        <a:pt x="69" y="5"/>
                      </a:cubicBezTo>
                      <a:cubicBezTo>
                        <a:pt x="69" y="1"/>
                        <a:pt x="70" y="0"/>
                        <a:pt x="73" y="0"/>
                      </a:cubicBezTo>
                      <a:cubicBezTo>
                        <a:pt x="78" y="1"/>
                        <a:pt x="83" y="1"/>
                        <a:pt x="88" y="0"/>
                      </a:cubicBezTo>
                      <a:cubicBezTo>
                        <a:pt x="92" y="0"/>
                        <a:pt x="93" y="2"/>
                        <a:pt x="93" y="5"/>
                      </a:cubicBezTo>
                      <a:cubicBezTo>
                        <a:pt x="92" y="25"/>
                        <a:pt x="93" y="46"/>
                        <a:pt x="92" y="66"/>
                      </a:cubicBezTo>
                      <a:cubicBezTo>
                        <a:pt x="92" y="71"/>
                        <a:pt x="94" y="72"/>
                        <a:pt x="98" y="72"/>
                      </a:cubicBezTo>
                      <a:cubicBezTo>
                        <a:pt x="117" y="72"/>
                        <a:pt x="136" y="72"/>
                        <a:pt x="154" y="72"/>
                      </a:cubicBezTo>
                      <a:cubicBezTo>
                        <a:pt x="158" y="72"/>
                        <a:pt x="159" y="73"/>
                        <a:pt x="159" y="76"/>
                      </a:cubicBezTo>
                      <a:cubicBezTo>
                        <a:pt x="158" y="80"/>
                        <a:pt x="159" y="85"/>
                        <a:pt x="159" y="89"/>
                      </a:cubicBezTo>
                      <a:cubicBezTo>
                        <a:pt x="159" y="93"/>
                        <a:pt x="158" y="93"/>
                        <a:pt x="154" y="93"/>
                      </a:cubicBezTo>
                      <a:cubicBezTo>
                        <a:pt x="136" y="93"/>
                        <a:pt x="117" y="94"/>
                        <a:pt x="98" y="93"/>
                      </a:cubicBezTo>
                      <a:cubicBezTo>
                        <a:pt x="93" y="93"/>
                        <a:pt x="92" y="95"/>
                        <a:pt x="92" y="99"/>
                      </a:cubicBezTo>
                      <a:cubicBezTo>
                        <a:pt x="93" y="119"/>
                        <a:pt x="92" y="140"/>
                        <a:pt x="93" y="160"/>
                      </a:cubicBezTo>
                      <a:cubicBezTo>
                        <a:pt x="93" y="164"/>
                        <a:pt x="92" y="165"/>
                        <a:pt x="88" y="165"/>
                      </a:cubicBezTo>
                      <a:cubicBezTo>
                        <a:pt x="83" y="164"/>
                        <a:pt x="78" y="164"/>
                        <a:pt x="73" y="165"/>
                      </a:cubicBezTo>
                      <a:cubicBezTo>
                        <a:pt x="70" y="165"/>
                        <a:pt x="69" y="164"/>
                        <a:pt x="69" y="161"/>
                      </a:cubicBezTo>
                      <a:cubicBezTo>
                        <a:pt x="69" y="140"/>
                        <a:pt x="69" y="119"/>
                        <a:pt x="69" y="99"/>
                      </a:cubicBezTo>
                      <a:cubicBezTo>
                        <a:pt x="69" y="95"/>
                        <a:pt x="68" y="93"/>
                        <a:pt x="64" y="93"/>
                      </a:cubicBezTo>
                      <a:cubicBezTo>
                        <a:pt x="45" y="93"/>
                        <a:pt x="26" y="93"/>
                        <a:pt x="8" y="93"/>
                      </a:cubicBezTo>
                      <a:cubicBezTo>
                        <a:pt x="4" y="93"/>
                        <a:pt x="2" y="93"/>
                        <a:pt x="3" y="89"/>
                      </a:cubicBezTo>
                      <a:cubicBezTo>
                        <a:pt x="3" y="83"/>
                        <a:pt x="0" y="76"/>
                        <a:pt x="4" y="73"/>
                      </a:cubicBezTo>
                      <a:cubicBezTo>
                        <a:pt x="7" y="70"/>
                        <a:pt x="14" y="72"/>
                        <a:pt x="19" y="72"/>
                      </a:cubicBezTo>
                      <a:cubicBezTo>
                        <a:pt x="34" y="72"/>
                        <a:pt x="49" y="72"/>
                        <a:pt x="64" y="72"/>
                      </a:cubicBezTo>
                      <a:cubicBezTo>
                        <a:pt x="68" y="72"/>
                        <a:pt x="69" y="71"/>
                        <a:pt x="69" y="66"/>
                      </a:cubicBezTo>
                      <a:cubicBezTo>
                        <a:pt x="69" y="56"/>
                        <a:pt x="69" y="46"/>
                        <a:pt x="69"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0" name="Freeform 31"/>
                <p:cNvSpPr>
                  <a:spLocks/>
                </p:cNvSpPr>
                <p:nvPr/>
              </p:nvSpPr>
              <p:spPr bwMode="auto">
                <a:xfrm>
                  <a:off x="6885" y="4060"/>
                  <a:ext cx="73" cy="78"/>
                </a:xfrm>
                <a:custGeom>
                  <a:avLst/>
                  <a:gdLst>
                    <a:gd name="T0" fmla="*/ 66 w 113"/>
                    <a:gd name="T1" fmla="*/ 94 h 119"/>
                    <a:gd name="T2" fmla="*/ 66 w 113"/>
                    <a:gd name="T3" fmla="*/ 115 h 119"/>
                    <a:gd name="T4" fmla="*/ 62 w 113"/>
                    <a:gd name="T5" fmla="*/ 119 h 119"/>
                    <a:gd name="T6" fmla="*/ 49 w 113"/>
                    <a:gd name="T7" fmla="*/ 119 h 119"/>
                    <a:gd name="T8" fmla="*/ 44 w 113"/>
                    <a:gd name="T9" fmla="*/ 114 h 119"/>
                    <a:gd name="T10" fmla="*/ 44 w 113"/>
                    <a:gd name="T11" fmla="*/ 75 h 119"/>
                    <a:gd name="T12" fmla="*/ 38 w 113"/>
                    <a:gd name="T13" fmla="*/ 69 h 119"/>
                    <a:gd name="T14" fmla="*/ 4 w 113"/>
                    <a:gd name="T15" fmla="*/ 69 h 119"/>
                    <a:gd name="T16" fmla="*/ 0 w 113"/>
                    <a:gd name="T17" fmla="*/ 65 h 119"/>
                    <a:gd name="T18" fmla="*/ 0 w 113"/>
                    <a:gd name="T19" fmla="*/ 53 h 119"/>
                    <a:gd name="T20" fmla="*/ 4 w 113"/>
                    <a:gd name="T21" fmla="*/ 49 h 119"/>
                    <a:gd name="T22" fmla="*/ 40 w 113"/>
                    <a:gd name="T23" fmla="*/ 49 h 119"/>
                    <a:gd name="T24" fmla="*/ 45 w 113"/>
                    <a:gd name="T25" fmla="*/ 45 h 119"/>
                    <a:gd name="T26" fmla="*/ 44 w 113"/>
                    <a:gd name="T27" fmla="*/ 4 h 119"/>
                    <a:gd name="T28" fmla="*/ 48 w 113"/>
                    <a:gd name="T29" fmla="*/ 0 h 119"/>
                    <a:gd name="T30" fmla="*/ 63 w 113"/>
                    <a:gd name="T31" fmla="*/ 0 h 119"/>
                    <a:gd name="T32" fmla="*/ 66 w 113"/>
                    <a:gd name="T33" fmla="*/ 4 h 119"/>
                    <a:gd name="T34" fmla="*/ 66 w 113"/>
                    <a:gd name="T35" fmla="*/ 45 h 119"/>
                    <a:gd name="T36" fmla="*/ 71 w 113"/>
                    <a:gd name="T37" fmla="*/ 49 h 119"/>
                    <a:gd name="T38" fmla="*/ 106 w 113"/>
                    <a:gd name="T39" fmla="*/ 49 h 119"/>
                    <a:gd name="T40" fmla="*/ 111 w 113"/>
                    <a:gd name="T41" fmla="*/ 54 h 119"/>
                    <a:gd name="T42" fmla="*/ 110 w 113"/>
                    <a:gd name="T43" fmla="*/ 68 h 119"/>
                    <a:gd name="T44" fmla="*/ 96 w 113"/>
                    <a:gd name="T45" fmla="*/ 69 h 119"/>
                    <a:gd name="T46" fmla="*/ 70 w 113"/>
                    <a:gd name="T47" fmla="*/ 69 h 119"/>
                    <a:gd name="T48" fmla="*/ 66 w 113"/>
                    <a:gd name="T49" fmla="*/ 73 h 119"/>
                    <a:gd name="T50" fmla="*/ 66 w 113"/>
                    <a:gd name="T51" fmla="*/ 9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3" h="119">
                      <a:moveTo>
                        <a:pt x="66" y="94"/>
                      </a:moveTo>
                      <a:cubicBezTo>
                        <a:pt x="66" y="101"/>
                        <a:pt x="66" y="108"/>
                        <a:pt x="66" y="115"/>
                      </a:cubicBezTo>
                      <a:cubicBezTo>
                        <a:pt x="67" y="118"/>
                        <a:pt x="65" y="119"/>
                        <a:pt x="62" y="119"/>
                      </a:cubicBezTo>
                      <a:cubicBezTo>
                        <a:pt x="58" y="119"/>
                        <a:pt x="53" y="119"/>
                        <a:pt x="49" y="119"/>
                      </a:cubicBezTo>
                      <a:cubicBezTo>
                        <a:pt x="45" y="119"/>
                        <a:pt x="44" y="118"/>
                        <a:pt x="44" y="114"/>
                      </a:cubicBezTo>
                      <a:cubicBezTo>
                        <a:pt x="45" y="101"/>
                        <a:pt x="44" y="88"/>
                        <a:pt x="44" y="75"/>
                      </a:cubicBezTo>
                      <a:cubicBezTo>
                        <a:pt x="44" y="68"/>
                        <a:pt x="45" y="69"/>
                        <a:pt x="38" y="69"/>
                      </a:cubicBezTo>
                      <a:cubicBezTo>
                        <a:pt x="27" y="69"/>
                        <a:pt x="15" y="69"/>
                        <a:pt x="4" y="69"/>
                      </a:cubicBezTo>
                      <a:cubicBezTo>
                        <a:pt x="1" y="69"/>
                        <a:pt x="0" y="69"/>
                        <a:pt x="0" y="65"/>
                      </a:cubicBezTo>
                      <a:cubicBezTo>
                        <a:pt x="0" y="61"/>
                        <a:pt x="0" y="57"/>
                        <a:pt x="0" y="53"/>
                      </a:cubicBezTo>
                      <a:cubicBezTo>
                        <a:pt x="0" y="50"/>
                        <a:pt x="1" y="49"/>
                        <a:pt x="4" y="49"/>
                      </a:cubicBezTo>
                      <a:cubicBezTo>
                        <a:pt x="16" y="49"/>
                        <a:pt x="28" y="49"/>
                        <a:pt x="40" y="49"/>
                      </a:cubicBezTo>
                      <a:cubicBezTo>
                        <a:pt x="43" y="50"/>
                        <a:pt x="45" y="48"/>
                        <a:pt x="45" y="45"/>
                      </a:cubicBezTo>
                      <a:cubicBezTo>
                        <a:pt x="44" y="31"/>
                        <a:pt x="45" y="17"/>
                        <a:pt x="44" y="4"/>
                      </a:cubicBezTo>
                      <a:cubicBezTo>
                        <a:pt x="44" y="1"/>
                        <a:pt x="45" y="0"/>
                        <a:pt x="48" y="0"/>
                      </a:cubicBezTo>
                      <a:cubicBezTo>
                        <a:pt x="53" y="0"/>
                        <a:pt x="58" y="0"/>
                        <a:pt x="63" y="0"/>
                      </a:cubicBezTo>
                      <a:cubicBezTo>
                        <a:pt x="66" y="0"/>
                        <a:pt x="66" y="1"/>
                        <a:pt x="66" y="4"/>
                      </a:cubicBezTo>
                      <a:cubicBezTo>
                        <a:pt x="66" y="17"/>
                        <a:pt x="66" y="31"/>
                        <a:pt x="66" y="45"/>
                      </a:cubicBezTo>
                      <a:cubicBezTo>
                        <a:pt x="66" y="48"/>
                        <a:pt x="67" y="50"/>
                        <a:pt x="71" y="49"/>
                      </a:cubicBezTo>
                      <a:cubicBezTo>
                        <a:pt x="83" y="49"/>
                        <a:pt x="94" y="50"/>
                        <a:pt x="106" y="49"/>
                      </a:cubicBezTo>
                      <a:cubicBezTo>
                        <a:pt x="110" y="49"/>
                        <a:pt x="111" y="50"/>
                        <a:pt x="111" y="54"/>
                      </a:cubicBezTo>
                      <a:cubicBezTo>
                        <a:pt x="110" y="59"/>
                        <a:pt x="113" y="65"/>
                        <a:pt x="110" y="68"/>
                      </a:cubicBezTo>
                      <a:cubicBezTo>
                        <a:pt x="107" y="71"/>
                        <a:pt x="101" y="69"/>
                        <a:pt x="96" y="69"/>
                      </a:cubicBezTo>
                      <a:cubicBezTo>
                        <a:pt x="87" y="69"/>
                        <a:pt x="79" y="69"/>
                        <a:pt x="70" y="69"/>
                      </a:cubicBezTo>
                      <a:cubicBezTo>
                        <a:pt x="67" y="69"/>
                        <a:pt x="66" y="70"/>
                        <a:pt x="66" y="73"/>
                      </a:cubicBezTo>
                      <a:cubicBezTo>
                        <a:pt x="66" y="80"/>
                        <a:pt x="66" y="87"/>
                        <a:pt x="66"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1" name="Freeform 32"/>
                <p:cNvSpPr>
                  <a:spLocks/>
                </p:cNvSpPr>
                <p:nvPr/>
              </p:nvSpPr>
              <p:spPr bwMode="auto">
                <a:xfrm>
                  <a:off x="6748" y="4193"/>
                  <a:ext cx="73" cy="78"/>
                </a:xfrm>
                <a:custGeom>
                  <a:avLst/>
                  <a:gdLst>
                    <a:gd name="T0" fmla="*/ 45 w 112"/>
                    <a:gd name="T1" fmla="*/ 94 h 120"/>
                    <a:gd name="T2" fmla="*/ 45 w 112"/>
                    <a:gd name="T3" fmla="*/ 74 h 120"/>
                    <a:gd name="T4" fmla="*/ 41 w 112"/>
                    <a:gd name="T5" fmla="*/ 70 h 120"/>
                    <a:gd name="T6" fmla="*/ 6 w 112"/>
                    <a:gd name="T7" fmla="*/ 70 h 120"/>
                    <a:gd name="T8" fmla="*/ 0 w 112"/>
                    <a:gd name="T9" fmla="*/ 64 h 120"/>
                    <a:gd name="T10" fmla="*/ 1 w 112"/>
                    <a:gd name="T11" fmla="*/ 54 h 120"/>
                    <a:gd name="T12" fmla="*/ 5 w 112"/>
                    <a:gd name="T13" fmla="*/ 50 h 120"/>
                    <a:gd name="T14" fmla="*/ 40 w 112"/>
                    <a:gd name="T15" fmla="*/ 50 h 120"/>
                    <a:gd name="T16" fmla="*/ 45 w 112"/>
                    <a:gd name="T17" fmla="*/ 45 h 120"/>
                    <a:gd name="T18" fmla="*/ 45 w 112"/>
                    <a:gd name="T19" fmla="*/ 5 h 120"/>
                    <a:gd name="T20" fmla="*/ 49 w 112"/>
                    <a:gd name="T21" fmla="*/ 0 h 120"/>
                    <a:gd name="T22" fmla="*/ 63 w 112"/>
                    <a:gd name="T23" fmla="*/ 0 h 120"/>
                    <a:gd name="T24" fmla="*/ 67 w 112"/>
                    <a:gd name="T25" fmla="*/ 5 h 120"/>
                    <a:gd name="T26" fmla="*/ 67 w 112"/>
                    <a:gd name="T27" fmla="*/ 45 h 120"/>
                    <a:gd name="T28" fmla="*/ 72 w 112"/>
                    <a:gd name="T29" fmla="*/ 50 h 120"/>
                    <a:gd name="T30" fmla="*/ 107 w 112"/>
                    <a:gd name="T31" fmla="*/ 50 h 120"/>
                    <a:gd name="T32" fmla="*/ 111 w 112"/>
                    <a:gd name="T33" fmla="*/ 55 h 120"/>
                    <a:gd name="T34" fmla="*/ 111 w 112"/>
                    <a:gd name="T35" fmla="*/ 66 h 120"/>
                    <a:gd name="T36" fmla="*/ 108 w 112"/>
                    <a:gd name="T37" fmla="*/ 70 h 120"/>
                    <a:gd name="T38" fmla="*/ 71 w 112"/>
                    <a:gd name="T39" fmla="*/ 70 h 120"/>
                    <a:gd name="T40" fmla="*/ 67 w 112"/>
                    <a:gd name="T41" fmla="*/ 74 h 120"/>
                    <a:gd name="T42" fmla="*/ 67 w 112"/>
                    <a:gd name="T43" fmla="*/ 115 h 120"/>
                    <a:gd name="T44" fmla="*/ 62 w 112"/>
                    <a:gd name="T45" fmla="*/ 120 h 120"/>
                    <a:gd name="T46" fmla="*/ 48 w 112"/>
                    <a:gd name="T47" fmla="*/ 120 h 120"/>
                    <a:gd name="T48" fmla="*/ 45 w 112"/>
                    <a:gd name="T49" fmla="*/ 116 h 120"/>
                    <a:gd name="T50" fmla="*/ 45 w 112"/>
                    <a:gd name="T51" fmla="*/ 9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2" h="120">
                      <a:moveTo>
                        <a:pt x="45" y="94"/>
                      </a:moveTo>
                      <a:cubicBezTo>
                        <a:pt x="45" y="88"/>
                        <a:pt x="45" y="81"/>
                        <a:pt x="45" y="74"/>
                      </a:cubicBezTo>
                      <a:cubicBezTo>
                        <a:pt x="45" y="71"/>
                        <a:pt x="44" y="70"/>
                        <a:pt x="41" y="70"/>
                      </a:cubicBezTo>
                      <a:cubicBezTo>
                        <a:pt x="29" y="70"/>
                        <a:pt x="18" y="70"/>
                        <a:pt x="6" y="70"/>
                      </a:cubicBezTo>
                      <a:cubicBezTo>
                        <a:pt x="1" y="70"/>
                        <a:pt x="0" y="69"/>
                        <a:pt x="0" y="64"/>
                      </a:cubicBezTo>
                      <a:cubicBezTo>
                        <a:pt x="1" y="61"/>
                        <a:pt x="1" y="58"/>
                        <a:pt x="1" y="54"/>
                      </a:cubicBezTo>
                      <a:cubicBezTo>
                        <a:pt x="0" y="51"/>
                        <a:pt x="2" y="50"/>
                        <a:pt x="5" y="50"/>
                      </a:cubicBezTo>
                      <a:cubicBezTo>
                        <a:pt x="16" y="50"/>
                        <a:pt x="28" y="50"/>
                        <a:pt x="40" y="50"/>
                      </a:cubicBezTo>
                      <a:cubicBezTo>
                        <a:pt x="44" y="51"/>
                        <a:pt x="45" y="49"/>
                        <a:pt x="45" y="45"/>
                      </a:cubicBezTo>
                      <a:cubicBezTo>
                        <a:pt x="45" y="32"/>
                        <a:pt x="45" y="18"/>
                        <a:pt x="45" y="5"/>
                      </a:cubicBezTo>
                      <a:cubicBezTo>
                        <a:pt x="45" y="2"/>
                        <a:pt x="46" y="0"/>
                        <a:pt x="49" y="0"/>
                      </a:cubicBezTo>
                      <a:cubicBezTo>
                        <a:pt x="54" y="1"/>
                        <a:pt x="58" y="1"/>
                        <a:pt x="63" y="0"/>
                      </a:cubicBezTo>
                      <a:cubicBezTo>
                        <a:pt x="66" y="0"/>
                        <a:pt x="67" y="1"/>
                        <a:pt x="67" y="5"/>
                      </a:cubicBezTo>
                      <a:cubicBezTo>
                        <a:pt x="67" y="18"/>
                        <a:pt x="67" y="32"/>
                        <a:pt x="67" y="45"/>
                      </a:cubicBezTo>
                      <a:cubicBezTo>
                        <a:pt x="67" y="49"/>
                        <a:pt x="68" y="51"/>
                        <a:pt x="72" y="50"/>
                      </a:cubicBezTo>
                      <a:cubicBezTo>
                        <a:pt x="83" y="50"/>
                        <a:pt x="95" y="50"/>
                        <a:pt x="107" y="50"/>
                      </a:cubicBezTo>
                      <a:cubicBezTo>
                        <a:pt x="110" y="50"/>
                        <a:pt x="112" y="51"/>
                        <a:pt x="111" y="55"/>
                      </a:cubicBezTo>
                      <a:cubicBezTo>
                        <a:pt x="111" y="58"/>
                        <a:pt x="111" y="62"/>
                        <a:pt x="111" y="66"/>
                      </a:cubicBezTo>
                      <a:cubicBezTo>
                        <a:pt x="112" y="69"/>
                        <a:pt x="110" y="70"/>
                        <a:pt x="108" y="70"/>
                      </a:cubicBezTo>
                      <a:cubicBezTo>
                        <a:pt x="95" y="70"/>
                        <a:pt x="83" y="70"/>
                        <a:pt x="71" y="70"/>
                      </a:cubicBezTo>
                      <a:cubicBezTo>
                        <a:pt x="68" y="70"/>
                        <a:pt x="67" y="71"/>
                        <a:pt x="67" y="74"/>
                      </a:cubicBezTo>
                      <a:cubicBezTo>
                        <a:pt x="67" y="88"/>
                        <a:pt x="67" y="101"/>
                        <a:pt x="67" y="115"/>
                      </a:cubicBezTo>
                      <a:cubicBezTo>
                        <a:pt x="67" y="118"/>
                        <a:pt x="66" y="120"/>
                        <a:pt x="62" y="120"/>
                      </a:cubicBezTo>
                      <a:cubicBezTo>
                        <a:pt x="58" y="119"/>
                        <a:pt x="53" y="120"/>
                        <a:pt x="48" y="120"/>
                      </a:cubicBezTo>
                      <a:cubicBezTo>
                        <a:pt x="46" y="120"/>
                        <a:pt x="45" y="119"/>
                        <a:pt x="45" y="116"/>
                      </a:cubicBezTo>
                      <a:cubicBezTo>
                        <a:pt x="45" y="109"/>
                        <a:pt x="45" y="102"/>
                        <a:pt x="45"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2" name="Freeform 33"/>
                <p:cNvSpPr>
                  <a:spLocks/>
                </p:cNvSpPr>
                <p:nvPr/>
              </p:nvSpPr>
              <p:spPr bwMode="auto">
                <a:xfrm>
                  <a:off x="7778" y="4244"/>
                  <a:ext cx="48" cy="35"/>
                </a:xfrm>
                <a:custGeom>
                  <a:avLst/>
                  <a:gdLst>
                    <a:gd name="T0" fmla="*/ 23 w 74"/>
                    <a:gd name="T1" fmla="*/ 29 h 53"/>
                    <a:gd name="T2" fmla="*/ 31 w 74"/>
                    <a:gd name="T3" fmla="*/ 6 h 53"/>
                    <a:gd name="T4" fmla="*/ 37 w 74"/>
                    <a:gd name="T5" fmla="*/ 2 h 53"/>
                    <a:gd name="T6" fmla="*/ 43 w 74"/>
                    <a:gd name="T7" fmla="*/ 6 h 53"/>
                    <a:gd name="T8" fmla="*/ 51 w 74"/>
                    <a:gd name="T9" fmla="*/ 29 h 53"/>
                    <a:gd name="T10" fmla="*/ 58 w 74"/>
                    <a:gd name="T11" fmla="*/ 9 h 53"/>
                    <a:gd name="T12" fmla="*/ 72 w 74"/>
                    <a:gd name="T13" fmla="*/ 2 h 53"/>
                    <a:gd name="T14" fmla="*/ 73 w 74"/>
                    <a:gd name="T15" fmla="*/ 5 h 53"/>
                    <a:gd name="T16" fmla="*/ 55 w 74"/>
                    <a:gd name="T17" fmla="*/ 51 h 53"/>
                    <a:gd name="T18" fmla="*/ 51 w 74"/>
                    <a:gd name="T19" fmla="*/ 53 h 53"/>
                    <a:gd name="T20" fmla="*/ 47 w 74"/>
                    <a:gd name="T21" fmla="*/ 50 h 53"/>
                    <a:gd name="T22" fmla="*/ 38 w 74"/>
                    <a:gd name="T23" fmla="*/ 24 h 53"/>
                    <a:gd name="T24" fmla="*/ 35 w 74"/>
                    <a:gd name="T25" fmla="*/ 29 h 53"/>
                    <a:gd name="T26" fmla="*/ 27 w 74"/>
                    <a:gd name="T27" fmla="*/ 51 h 53"/>
                    <a:gd name="T28" fmla="*/ 24 w 74"/>
                    <a:gd name="T29" fmla="*/ 53 h 53"/>
                    <a:gd name="T30" fmla="*/ 20 w 74"/>
                    <a:gd name="T31" fmla="*/ 51 h 53"/>
                    <a:gd name="T32" fmla="*/ 1 w 74"/>
                    <a:gd name="T33" fmla="*/ 6 h 53"/>
                    <a:gd name="T34" fmla="*/ 4 w 74"/>
                    <a:gd name="T35" fmla="*/ 2 h 53"/>
                    <a:gd name="T36" fmla="*/ 17 w 74"/>
                    <a:gd name="T37" fmla="*/ 11 h 53"/>
                    <a:gd name="T38" fmla="*/ 23 w 74"/>
                    <a:gd name="T39" fmla="*/ 2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 h="53">
                      <a:moveTo>
                        <a:pt x="23" y="29"/>
                      </a:moveTo>
                      <a:cubicBezTo>
                        <a:pt x="26" y="21"/>
                        <a:pt x="29" y="14"/>
                        <a:pt x="31" y="6"/>
                      </a:cubicBezTo>
                      <a:cubicBezTo>
                        <a:pt x="32" y="3"/>
                        <a:pt x="34" y="2"/>
                        <a:pt x="37" y="2"/>
                      </a:cubicBezTo>
                      <a:cubicBezTo>
                        <a:pt x="41" y="2"/>
                        <a:pt x="42" y="3"/>
                        <a:pt x="43" y="6"/>
                      </a:cubicBezTo>
                      <a:cubicBezTo>
                        <a:pt x="45" y="13"/>
                        <a:pt x="48" y="21"/>
                        <a:pt x="51" y="29"/>
                      </a:cubicBezTo>
                      <a:cubicBezTo>
                        <a:pt x="54" y="22"/>
                        <a:pt x="56" y="16"/>
                        <a:pt x="58" y="9"/>
                      </a:cubicBezTo>
                      <a:cubicBezTo>
                        <a:pt x="61" y="3"/>
                        <a:pt x="65" y="0"/>
                        <a:pt x="72" y="2"/>
                      </a:cubicBezTo>
                      <a:cubicBezTo>
                        <a:pt x="74" y="3"/>
                        <a:pt x="74" y="4"/>
                        <a:pt x="73" y="5"/>
                      </a:cubicBezTo>
                      <a:cubicBezTo>
                        <a:pt x="67" y="20"/>
                        <a:pt x="61" y="36"/>
                        <a:pt x="55" y="51"/>
                      </a:cubicBezTo>
                      <a:cubicBezTo>
                        <a:pt x="54" y="53"/>
                        <a:pt x="53" y="53"/>
                        <a:pt x="51" y="53"/>
                      </a:cubicBezTo>
                      <a:cubicBezTo>
                        <a:pt x="49" y="53"/>
                        <a:pt x="48" y="52"/>
                        <a:pt x="47" y="50"/>
                      </a:cubicBezTo>
                      <a:cubicBezTo>
                        <a:pt x="44" y="41"/>
                        <a:pt x="41" y="33"/>
                        <a:pt x="38" y="24"/>
                      </a:cubicBezTo>
                      <a:cubicBezTo>
                        <a:pt x="35" y="25"/>
                        <a:pt x="35" y="27"/>
                        <a:pt x="35" y="29"/>
                      </a:cubicBezTo>
                      <a:cubicBezTo>
                        <a:pt x="32" y="36"/>
                        <a:pt x="29" y="44"/>
                        <a:pt x="27" y="51"/>
                      </a:cubicBezTo>
                      <a:cubicBezTo>
                        <a:pt x="26" y="52"/>
                        <a:pt x="26" y="53"/>
                        <a:pt x="24" y="53"/>
                      </a:cubicBezTo>
                      <a:cubicBezTo>
                        <a:pt x="22" y="53"/>
                        <a:pt x="20" y="53"/>
                        <a:pt x="20" y="51"/>
                      </a:cubicBezTo>
                      <a:cubicBezTo>
                        <a:pt x="14" y="36"/>
                        <a:pt x="7" y="21"/>
                        <a:pt x="1" y="6"/>
                      </a:cubicBezTo>
                      <a:cubicBezTo>
                        <a:pt x="0" y="3"/>
                        <a:pt x="1" y="2"/>
                        <a:pt x="4" y="2"/>
                      </a:cubicBezTo>
                      <a:cubicBezTo>
                        <a:pt x="13" y="2"/>
                        <a:pt x="13" y="2"/>
                        <a:pt x="17" y="11"/>
                      </a:cubicBezTo>
                      <a:cubicBezTo>
                        <a:pt x="19" y="16"/>
                        <a:pt x="21" y="22"/>
                        <a:pt x="23"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3" name="Freeform 34"/>
                <p:cNvSpPr>
                  <a:spLocks noEditPoints="1"/>
                </p:cNvSpPr>
                <p:nvPr/>
              </p:nvSpPr>
              <p:spPr bwMode="auto">
                <a:xfrm>
                  <a:off x="7272" y="4245"/>
                  <a:ext cx="36" cy="35"/>
                </a:xfrm>
                <a:custGeom>
                  <a:avLst/>
                  <a:gdLst>
                    <a:gd name="T0" fmla="*/ 28 w 56"/>
                    <a:gd name="T1" fmla="*/ 0 h 54"/>
                    <a:gd name="T2" fmla="*/ 1 w 56"/>
                    <a:gd name="T3" fmla="*/ 26 h 54"/>
                    <a:gd name="T4" fmla="*/ 28 w 56"/>
                    <a:gd name="T5" fmla="*/ 52 h 54"/>
                    <a:gd name="T6" fmla="*/ 56 w 56"/>
                    <a:gd name="T7" fmla="*/ 27 h 54"/>
                    <a:gd name="T8" fmla="*/ 28 w 56"/>
                    <a:gd name="T9" fmla="*/ 0 h 54"/>
                    <a:gd name="T10" fmla="*/ 28 w 56"/>
                    <a:gd name="T11" fmla="*/ 42 h 54"/>
                    <a:gd name="T12" fmla="*/ 14 w 56"/>
                    <a:gd name="T13" fmla="*/ 26 h 54"/>
                    <a:gd name="T14" fmla="*/ 29 w 56"/>
                    <a:gd name="T15" fmla="*/ 11 h 54"/>
                    <a:gd name="T16" fmla="*/ 42 w 56"/>
                    <a:gd name="T17" fmla="*/ 27 h 54"/>
                    <a:gd name="T18" fmla="*/ 28 w 56"/>
                    <a:gd name="T19"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4">
                      <a:moveTo>
                        <a:pt x="28" y="0"/>
                      </a:moveTo>
                      <a:cubicBezTo>
                        <a:pt x="12" y="0"/>
                        <a:pt x="1" y="11"/>
                        <a:pt x="1" y="26"/>
                      </a:cubicBezTo>
                      <a:cubicBezTo>
                        <a:pt x="0" y="40"/>
                        <a:pt x="12" y="54"/>
                        <a:pt x="28" y="52"/>
                      </a:cubicBezTo>
                      <a:cubicBezTo>
                        <a:pt x="45" y="54"/>
                        <a:pt x="56" y="40"/>
                        <a:pt x="56" y="27"/>
                      </a:cubicBezTo>
                      <a:cubicBezTo>
                        <a:pt x="56" y="11"/>
                        <a:pt x="45" y="0"/>
                        <a:pt x="28" y="0"/>
                      </a:cubicBezTo>
                      <a:close/>
                      <a:moveTo>
                        <a:pt x="28" y="42"/>
                      </a:moveTo>
                      <a:cubicBezTo>
                        <a:pt x="20" y="42"/>
                        <a:pt x="14" y="35"/>
                        <a:pt x="14" y="26"/>
                      </a:cubicBezTo>
                      <a:cubicBezTo>
                        <a:pt x="14" y="17"/>
                        <a:pt x="20" y="11"/>
                        <a:pt x="29" y="11"/>
                      </a:cubicBezTo>
                      <a:cubicBezTo>
                        <a:pt x="37" y="11"/>
                        <a:pt x="43" y="18"/>
                        <a:pt x="42" y="27"/>
                      </a:cubicBezTo>
                      <a:cubicBezTo>
                        <a:pt x="42" y="35"/>
                        <a:pt x="36" y="42"/>
                        <a:pt x="28"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4" name="Freeform 35"/>
                <p:cNvSpPr>
                  <a:spLocks noEditPoints="1"/>
                </p:cNvSpPr>
                <p:nvPr/>
              </p:nvSpPr>
              <p:spPr bwMode="auto">
                <a:xfrm>
                  <a:off x="8118" y="4245"/>
                  <a:ext cx="29" cy="34"/>
                </a:xfrm>
                <a:custGeom>
                  <a:avLst/>
                  <a:gdLst>
                    <a:gd name="T0" fmla="*/ 43 w 44"/>
                    <a:gd name="T1" fmla="*/ 49 h 52"/>
                    <a:gd name="T2" fmla="*/ 33 w 44"/>
                    <a:gd name="T3" fmla="*/ 29 h 52"/>
                    <a:gd name="T4" fmla="*/ 33 w 44"/>
                    <a:gd name="T5" fmla="*/ 26 h 52"/>
                    <a:gd name="T6" fmla="*/ 39 w 44"/>
                    <a:gd name="T7" fmla="*/ 16 h 52"/>
                    <a:gd name="T8" fmla="*/ 24 w 44"/>
                    <a:gd name="T9" fmla="*/ 0 h 52"/>
                    <a:gd name="T10" fmla="*/ 4 w 44"/>
                    <a:gd name="T11" fmla="*/ 0 h 52"/>
                    <a:gd name="T12" fmla="*/ 0 w 44"/>
                    <a:gd name="T13" fmla="*/ 4 h 52"/>
                    <a:gd name="T14" fmla="*/ 0 w 44"/>
                    <a:gd name="T15" fmla="*/ 25 h 52"/>
                    <a:gd name="T16" fmla="*/ 0 w 44"/>
                    <a:gd name="T17" fmla="*/ 41 h 52"/>
                    <a:gd name="T18" fmla="*/ 10 w 44"/>
                    <a:gd name="T19" fmla="*/ 51 h 52"/>
                    <a:gd name="T20" fmla="*/ 13 w 44"/>
                    <a:gd name="T21" fmla="*/ 47 h 52"/>
                    <a:gd name="T22" fmla="*/ 13 w 44"/>
                    <a:gd name="T23" fmla="*/ 35 h 52"/>
                    <a:gd name="T24" fmla="*/ 14 w 44"/>
                    <a:gd name="T25" fmla="*/ 31 h 52"/>
                    <a:gd name="T26" fmla="*/ 20 w 44"/>
                    <a:gd name="T27" fmla="*/ 32 h 52"/>
                    <a:gd name="T28" fmla="*/ 23 w 44"/>
                    <a:gd name="T29" fmla="*/ 36 h 52"/>
                    <a:gd name="T30" fmla="*/ 28 w 44"/>
                    <a:gd name="T31" fmla="*/ 48 h 52"/>
                    <a:gd name="T32" fmla="*/ 32 w 44"/>
                    <a:gd name="T33" fmla="*/ 51 h 52"/>
                    <a:gd name="T34" fmla="*/ 42 w 44"/>
                    <a:gd name="T35" fmla="*/ 51 h 52"/>
                    <a:gd name="T36" fmla="*/ 43 w 44"/>
                    <a:gd name="T37" fmla="*/ 49 h 52"/>
                    <a:gd name="T38" fmla="*/ 18 w 44"/>
                    <a:gd name="T39" fmla="*/ 21 h 52"/>
                    <a:gd name="T40" fmla="*/ 13 w 44"/>
                    <a:gd name="T41" fmla="*/ 15 h 52"/>
                    <a:gd name="T42" fmla="*/ 18 w 44"/>
                    <a:gd name="T43" fmla="*/ 9 h 52"/>
                    <a:gd name="T44" fmla="*/ 26 w 44"/>
                    <a:gd name="T45" fmla="*/ 15 h 52"/>
                    <a:gd name="T46" fmla="*/ 18 w 44"/>
                    <a:gd name="T47" fmla="*/ 2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52">
                      <a:moveTo>
                        <a:pt x="43" y="49"/>
                      </a:moveTo>
                      <a:cubicBezTo>
                        <a:pt x="40" y="42"/>
                        <a:pt x="38" y="34"/>
                        <a:pt x="33" y="29"/>
                      </a:cubicBezTo>
                      <a:cubicBezTo>
                        <a:pt x="32" y="27"/>
                        <a:pt x="32" y="27"/>
                        <a:pt x="33" y="26"/>
                      </a:cubicBezTo>
                      <a:cubicBezTo>
                        <a:pt x="37" y="23"/>
                        <a:pt x="39" y="20"/>
                        <a:pt x="39" y="16"/>
                      </a:cubicBezTo>
                      <a:cubicBezTo>
                        <a:pt x="40" y="7"/>
                        <a:pt x="34" y="1"/>
                        <a:pt x="24" y="0"/>
                      </a:cubicBezTo>
                      <a:cubicBezTo>
                        <a:pt x="17" y="0"/>
                        <a:pt x="10" y="0"/>
                        <a:pt x="4" y="0"/>
                      </a:cubicBezTo>
                      <a:cubicBezTo>
                        <a:pt x="0" y="0"/>
                        <a:pt x="0" y="1"/>
                        <a:pt x="0" y="4"/>
                      </a:cubicBezTo>
                      <a:cubicBezTo>
                        <a:pt x="0" y="11"/>
                        <a:pt x="0" y="18"/>
                        <a:pt x="0" y="25"/>
                      </a:cubicBezTo>
                      <a:cubicBezTo>
                        <a:pt x="0" y="31"/>
                        <a:pt x="0" y="36"/>
                        <a:pt x="0" y="41"/>
                      </a:cubicBezTo>
                      <a:cubicBezTo>
                        <a:pt x="0" y="52"/>
                        <a:pt x="0" y="51"/>
                        <a:pt x="10" y="51"/>
                      </a:cubicBezTo>
                      <a:cubicBezTo>
                        <a:pt x="13" y="51"/>
                        <a:pt x="13" y="50"/>
                        <a:pt x="13" y="47"/>
                      </a:cubicBezTo>
                      <a:cubicBezTo>
                        <a:pt x="13" y="43"/>
                        <a:pt x="13" y="39"/>
                        <a:pt x="13" y="35"/>
                      </a:cubicBezTo>
                      <a:cubicBezTo>
                        <a:pt x="13" y="33"/>
                        <a:pt x="12" y="31"/>
                        <a:pt x="14" y="31"/>
                      </a:cubicBezTo>
                      <a:cubicBezTo>
                        <a:pt x="16" y="30"/>
                        <a:pt x="18" y="31"/>
                        <a:pt x="20" y="32"/>
                      </a:cubicBezTo>
                      <a:cubicBezTo>
                        <a:pt x="21" y="33"/>
                        <a:pt x="22" y="34"/>
                        <a:pt x="23" y="36"/>
                      </a:cubicBezTo>
                      <a:cubicBezTo>
                        <a:pt x="25" y="40"/>
                        <a:pt x="27" y="44"/>
                        <a:pt x="28" y="48"/>
                      </a:cubicBezTo>
                      <a:cubicBezTo>
                        <a:pt x="29" y="50"/>
                        <a:pt x="30" y="51"/>
                        <a:pt x="32" y="51"/>
                      </a:cubicBezTo>
                      <a:cubicBezTo>
                        <a:pt x="35" y="51"/>
                        <a:pt x="38" y="51"/>
                        <a:pt x="42" y="51"/>
                      </a:cubicBezTo>
                      <a:cubicBezTo>
                        <a:pt x="43" y="51"/>
                        <a:pt x="44" y="50"/>
                        <a:pt x="43" y="49"/>
                      </a:cubicBezTo>
                      <a:close/>
                      <a:moveTo>
                        <a:pt x="18" y="21"/>
                      </a:moveTo>
                      <a:cubicBezTo>
                        <a:pt x="13" y="21"/>
                        <a:pt x="13" y="19"/>
                        <a:pt x="13" y="15"/>
                      </a:cubicBezTo>
                      <a:cubicBezTo>
                        <a:pt x="13" y="11"/>
                        <a:pt x="13" y="9"/>
                        <a:pt x="18" y="9"/>
                      </a:cubicBezTo>
                      <a:cubicBezTo>
                        <a:pt x="23" y="10"/>
                        <a:pt x="26" y="11"/>
                        <a:pt x="26" y="15"/>
                      </a:cubicBezTo>
                      <a:cubicBezTo>
                        <a:pt x="26" y="19"/>
                        <a:pt x="23" y="20"/>
                        <a:pt x="18"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5" name="Freeform 36"/>
                <p:cNvSpPr>
                  <a:spLocks noEditPoints="1"/>
                </p:cNvSpPr>
                <p:nvPr/>
              </p:nvSpPr>
              <p:spPr bwMode="auto">
                <a:xfrm>
                  <a:off x="7949" y="4245"/>
                  <a:ext cx="37" cy="34"/>
                </a:xfrm>
                <a:custGeom>
                  <a:avLst/>
                  <a:gdLst>
                    <a:gd name="T0" fmla="*/ 55 w 57"/>
                    <a:gd name="T1" fmla="*/ 46 h 52"/>
                    <a:gd name="T2" fmla="*/ 41 w 57"/>
                    <a:gd name="T3" fmla="*/ 10 h 52"/>
                    <a:gd name="T4" fmla="*/ 26 w 57"/>
                    <a:gd name="T5" fmla="*/ 0 h 52"/>
                    <a:gd name="T6" fmla="*/ 21 w 57"/>
                    <a:gd name="T7" fmla="*/ 4 h 52"/>
                    <a:gd name="T8" fmla="*/ 4 w 57"/>
                    <a:gd name="T9" fmla="*/ 43 h 52"/>
                    <a:gd name="T10" fmla="*/ 9 w 57"/>
                    <a:gd name="T11" fmla="*/ 51 h 52"/>
                    <a:gd name="T12" fmla="*/ 16 w 57"/>
                    <a:gd name="T13" fmla="*/ 48 h 52"/>
                    <a:gd name="T14" fmla="*/ 26 w 57"/>
                    <a:gd name="T15" fmla="*/ 41 h 52"/>
                    <a:gd name="T16" fmla="*/ 29 w 57"/>
                    <a:gd name="T17" fmla="*/ 41 h 52"/>
                    <a:gd name="T18" fmla="*/ 33 w 57"/>
                    <a:gd name="T19" fmla="*/ 41 h 52"/>
                    <a:gd name="T20" fmla="*/ 42 w 57"/>
                    <a:gd name="T21" fmla="*/ 47 h 52"/>
                    <a:gd name="T22" fmla="*/ 47 w 57"/>
                    <a:gd name="T23" fmla="*/ 51 h 52"/>
                    <a:gd name="T24" fmla="*/ 53 w 57"/>
                    <a:gd name="T25" fmla="*/ 51 h 52"/>
                    <a:gd name="T26" fmla="*/ 55 w 57"/>
                    <a:gd name="T27" fmla="*/ 46 h 52"/>
                    <a:gd name="T28" fmla="*/ 35 w 57"/>
                    <a:gd name="T29" fmla="*/ 32 h 52"/>
                    <a:gd name="T30" fmla="*/ 27 w 57"/>
                    <a:gd name="T31" fmla="*/ 21 h 52"/>
                    <a:gd name="T32" fmla="*/ 30 w 57"/>
                    <a:gd name="T33" fmla="*/ 14 h 52"/>
                    <a:gd name="T34" fmla="*/ 36 w 57"/>
                    <a:gd name="T35" fmla="*/ 31 h 52"/>
                    <a:gd name="T36" fmla="*/ 35 w 57"/>
                    <a:gd name="T37"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2">
                      <a:moveTo>
                        <a:pt x="55" y="46"/>
                      </a:moveTo>
                      <a:cubicBezTo>
                        <a:pt x="51" y="34"/>
                        <a:pt x="46" y="22"/>
                        <a:pt x="41" y="10"/>
                      </a:cubicBezTo>
                      <a:cubicBezTo>
                        <a:pt x="37" y="0"/>
                        <a:pt x="37" y="0"/>
                        <a:pt x="26" y="0"/>
                      </a:cubicBezTo>
                      <a:cubicBezTo>
                        <a:pt x="23" y="0"/>
                        <a:pt x="22" y="1"/>
                        <a:pt x="21" y="4"/>
                      </a:cubicBezTo>
                      <a:cubicBezTo>
                        <a:pt x="15" y="17"/>
                        <a:pt x="9" y="30"/>
                        <a:pt x="4" y="43"/>
                      </a:cubicBezTo>
                      <a:cubicBezTo>
                        <a:pt x="0" y="51"/>
                        <a:pt x="0" y="51"/>
                        <a:pt x="9" y="51"/>
                      </a:cubicBezTo>
                      <a:cubicBezTo>
                        <a:pt x="12" y="51"/>
                        <a:pt x="15" y="52"/>
                        <a:pt x="16" y="48"/>
                      </a:cubicBezTo>
                      <a:cubicBezTo>
                        <a:pt x="17" y="42"/>
                        <a:pt x="20" y="40"/>
                        <a:pt x="26" y="41"/>
                      </a:cubicBezTo>
                      <a:cubicBezTo>
                        <a:pt x="27" y="41"/>
                        <a:pt x="28" y="41"/>
                        <a:pt x="29" y="41"/>
                      </a:cubicBezTo>
                      <a:cubicBezTo>
                        <a:pt x="30" y="41"/>
                        <a:pt x="32" y="41"/>
                        <a:pt x="33" y="41"/>
                      </a:cubicBezTo>
                      <a:cubicBezTo>
                        <a:pt x="38" y="40"/>
                        <a:pt x="41" y="42"/>
                        <a:pt x="42" y="47"/>
                      </a:cubicBezTo>
                      <a:cubicBezTo>
                        <a:pt x="42" y="50"/>
                        <a:pt x="44" y="51"/>
                        <a:pt x="47" y="51"/>
                      </a:cubicBezTo>
                      <a:cubicBezTo>
                        <a:pt x="49" y="51"/>
                        <a:pt x="51" y="51"/>
                        <a:pt x="53" y="51"/>
                      </a:cubicBezTo>
                      <a:cubicBezTo>
                        <a:pt x="56" y="51"/>
                        <a:pt x="57" y="50"/>
                        <a:pt x="55" y="46"/>
                      </a:cubicBezTo>
                      <a:close/>
                      <a:moveTo>
                        <a:pt x="35" y="32"/>
                      </a:moveTo>
                      <a:cubicBezTo>
                        <a:pt x="22" y="33"/>
                        <a:pt x="22" y="33"/>
                        <a:pt x="27" y="21"/>
                      </a:cubicBezTo>
                      <a:cubicBezTo>
                        <a:pt x="27" y="19"/>
                        <a:pt x="28" y="17"/>
                        <a:pt x="30" y="14"/>
                      </a:cubicBezTo>
                      <a:cubicBezTo>
                        <a:pt x="32" y="20"/>
                        <a:pt x="34" y="26"/>
                        <a:pt x="36" y="31"/>
                      </a:cubicBezTo>
                      <a:cubicBezTo>
                        <a:pt x="36" y="32"/>
                        <a:pt x="36" y="32"/>
                        <a:pt x="35"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6" name="Freeform 37"/>
                <p:cNvSpPr>
                  <a:spLocks/>
                </p:cNvSpPr>
                <p:nvPr/>
              </p:nvSpPr>
              <p:spPr bwMode="auto">
                <a:xfrm>
                  <a:off x="7111" y="4244"/>
                  <a:ext cx="26" cy="35"/>
                </a:xfrm>
                <a:custGeom>
                  <a:avLst/>
                  <a:gdLst>
                    <a:gd name="T0" fmla="*/ 37 w 40"/>
                    <a:gd name="T1" fmla="*/ 16 h 54"/>
                    <a:gd name="T2" fmla="*/ 27 w 40"/>
                    <a:gd name="T3" fmla="*/ 12 h 54"/>
                    <a:gd name="T4" fmla="*/ 22 w 40"/>
                    <a:gd name="T5" fmla="*/ 11 h 54"/>
                    <a:gd name="T6" fmla="*/ 14 w 40"/>
                    <a:gd name="T7" fmla="*/ 14 h 54"/>
                    <a:gd name="T8" fmla="*/ 20 w 40"/>
                    <a:gd name="T9" fmla="*/ 20 h 54"/>
                    <a:gd name="T10" fmla="*/ 30 w 40"/>
                    <a:gd name="T11" fmla="*/ 25 h 54"/>
                    <a:gd name="T12" fmla="*/ 39 w 40"/>
                    <a:gd name="T13" fmla="*/ 41 h 54"/>
                    <a:gd name="T14" fmla="*/ 27 w 40"/>
                    <a:gd name="T15" fmla="*/ 53 h 54"/>
                    <a:gd name="T16" fmla="*/ 7 w 40"/>
                    <a:gd name="T17" fmla="*/ 51 h 54"/>
                    <a:gd name="T18" fmla="*/ 1 w 40"/>
                    <a:gd name="T19" fmla="*/ 44 h 54"/>
                    <a:gd name="T20" fmla="*/ 1 w 40"/>
                    <a:gd name="T21" fmla="*/ 38 h 54"/>
                    <a:gd name="T22" fmla="*/ 7 w 40"/>
                    <a:gd name="T23" fmla="*/ 40 h 54"/>
                    <a:gd name="T24" fmla="*/ 21 w 40"/>
                    <a:gd name="T25" fmla="*/ 44 h 54"/>
                    <a:gd name="T26" fmla="*/ 26 w 40"/>
                    <a:gd name="T27" fmla="*/ 40 h 54"/>
                    <a:gd name="T28" fmla="*/ 22 w 40"/>
                    <a:gd name="T29" fmla="*/ 35 h 54"/>
                    <a:gd name="T30" fmla="*/ 9 w 40"/>
                    <a:gd name="T31" fmla="*/ 30 h 54"/>
                    <a:gd name="T32" fmla="*/ 1 w 40"/>
                    <a:gd name="T33" fmla="*/ 14 h 54"/>
                    <a:gd name="T34" fmla="*/ 13 w 40"/>
                    <a:gd name="T35" fmla="*/ 2 h 54"/>
                    <a:gd name="T36" fmla="*/ 35 w 40"/>
                    <a:gd name="T37" fmla="*/ 4 h 54"/>
                    <a:gd name="T38" fmla="*/ 37 w 40"/>
                    <a:gd name="T39" fmla="*/ 7 h 54"/>
                    <a:gd name="T40" fmla="*/ 37 w 40"/>
                    <a:gd name="T41" fmla="*/ 1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54">
                      <a:moveTo>
                        <a:pt x="37" y="16"/>
                      </a:moveTo>
                      <a:cubicBezTo>
                        <a:pt x="33" y="14"/>
                        <a:pt x="30" y="13"/>
                        <a:pt x="27" y="12"/>
                      </a:cubicBezTo>
                      <a:cubicBezTo>
                        <a:pt x="25" y="12"/>
                        <a:pt x="24" y="11"/>
                        <a:pt x="22" y="11"/>
                      </a:cubicBezTo>
                      <a:cubicBezTo>
                        <a:pt x="19" y="11"/>
                        <a:pt x="15" y="10"/>
                        <a:pt x="14" y="14"/>
                      </a:cubicBezTo>
                      <a:cubicBezTo>
                        <a:pt x="12" y="18"/>
                        <a:pt x="17" y="19"/>
                        <a:pt x="20" y="20"/>
                      </a:cubicBezTo>
                      <a:cubicBezTo>
                        <a:pt x="23" y="22"/>
                        <a:pt x="27" y="23"/>
                        <a:pt x="30" y="25"/>
                      </a:cubicBezTo>
                      <a:cubicBezTo>
                        <a:pt x="37" y="28"/>
                        <a:pt x="40" y="33"/>
                        <a:pt x="39" y="41"/>
                      </a:cubicBezTo>
                      <a:cubicBezTo>
                        <a:pt x="38" y="47"/>
                        <a:pt x="34" y="51"/>
                        <a:pt x="27" y="53"/>
                      </a:cubicBezTo>
                      <a:cubicBezTo>
                        <a:pt x="20" y="54"/>
                        <a:pt x="13" y="54"/>
                        <a:pt x="7" y="51"/>
                      </a:cubicBezTo>
                      <a:cubicBezTo>
                        <a:pt x="3" y="50"/>
                        <a:pt x="0" y="48"/>
                        <a:pt x="1" y="44"/>
                      </a:cubicBezTo>
                      <a:cubicBezTo>
                        <a:pt x="2" y="42"/>
                        <a:pt x="1" y="40"/>
                        <a:pt x="1" y="38"/>
                      </a:cubicBezTo>
                      <a:cubicBezTo>
                        <a:pt x="4" y="38"/>
                        <a:pt x="5" y="39"/>
                        <a:pt x="7" y="40"/>
                      </a:cubicBezTo>
                      <a:cubicBezTo>
                        <a:pt x="11" y="42"/>
                        <a:pt x="16" y="44"/>
                        <a:pt x="21" y="44"/>
                      </a:cubicBezTo>
                      <a:cubicBezTo>
                        <a:pt x="23" y="43"/>
                        <a:pt x="25" y="43"/>
                        <a:pt x="26" y="40"/>
                      </a:cubicBezTo>
                      <a:cubicBezTo>
                        <a:pt x="26" y="37"/>
                        <a:pt x="24" y="36"/>
                        <a:pt x="22" y="35"/>
                      </a:cubicBezTo>
                      <a:cubicBezTo>
                        <a:pt x="18" y="33"/>
                        <a:pt x="13" y="32"/>
                        <a:pt x="9" y="30"/>
                      </a:cubicBezTo>
                      <a:cubicBezTo>
                        <a:pt x="3" y="26"/>
                        <a:pt x="0" y="21"/>
                        <a:pt x="1" y="14"/>
                      </a:cubicBezTo>
                      <a:cubicBezTo>
                        <a:pt x="1" y="8"/>
                        <a:pt x="6" y="4"/>
                        <a:pt x="13" y="2"/>
                      </a:cubicBezTo>
                      <a:cubicBezTo>
                        <a:pt x="21" y="0"/>
                        <a:pt x="28" y="2"/>
                        <a:pt x="35" y="4"/>
                      </a:cubicBezTo>
                      <a:cubicBezTo>
                        <a:pt x="36" y="5"/>
                        <a:pt x="37" y="6"/>
                        <a:pt x="37" y="7"/>
                      </a:cubicBezTo>
                      <a:cubicBezTo>
                        <a:pt x="37" y="10"/>
                        <a:pt x="37" y="13"/>
                        <a:pt x="37"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7" name="Freeform 38"/>
                <p:cNvSpPr>
                  <a:spLocks/>
                </p:cNvSpPr>
                <p:nvPr/>
              </p:nvSpPr>
              <p:spPr bwMode="auto">
                <a:xfrm>
                  <a:off x="8282" y="4245"/>
                  <a:ext cx="23" cy="34"/>
                </a:xfrm>
                <a:custGeom>
                  <a:avLst/>
                  <a:gdLst>
                    <a:gd name="T0" fmla="*/ 17 w 36"/>
                    <a:gd name="T1" fmla="*/ 51 h 51"/>
                    <a:gd name="T2" fmla="*/ 3 w 36"/>
                    <a:gd name="T3" fmla="*/ 51 h 51"/>
                    <a:gd name="T4" fmla="*/ 0 w 36"/>
                    <a:gd name="T5" fmla="*/ 48 h 51"/>
                    <a:gd name="T6" fmla="*/ 0 w 36"/>
                    <a:gd name="T7" fmla="*/ 3 h 51"/>
                    <a:gd name="T8" fmla="*/ 3 w 36"/>
                    <a:gd name="T9" fmla="*/ 0 h 51"/>
                    <a:gd name="T10" fmla="*/ 31 w 36"/>
                    <a:gd name="T11" fmla="*/ 0 h 51"/>
                    <a:gd name="T12" fmla="*/ 34 w 36"/>
                    <a:gd name="T13" fmla="*/ 6 h 51"/>
                    <a:gd name="T14" fmla="*/ 31 w 36"/>
                    <a:gd name="T15" fmla="*/ 10 h 51"/>
                    <a:gd name="T16" fmla="*/ 16 w 36"/>
                    <a:gd name="T17" fmla="*/ 10 h 51"/>
                    <a:gd name="T18" fmla="*/ 13 w 36"/>
                    <a:gd name="T19" fmla="*/ 15 h 51"/>
                    <a:gd name="T20" fmla="*/ 16 w 36"/>
                    <a:gd name="T21" fmla="*/ 20 h 51"/>
                    <a:gd name="T22" fmla="*/ 30 w 36"/>
                    <a:gd name="T23" fmla="*/ 20 h 51"/>
                    <a:gd name="T24" fmla="*/ 33 w 36"/>
                    <a:gd name="T25" fmla="*/ 25 h 51"/>
                    <a:gd name="T26" fmla="*/ 29 w 36"/>
                    <a:gd name="T27" fmla="*/ 29 h 51"/>
                    <a:gd name="T28" fmla="*/ 17 w 36"/>
                    <a:gd name="T29" fmla="*/ 29 h 51"/>
                    <a:gd name="T30" fmla="*/ 13 w 36"/>
                    <a:gd name="T31" fmla="*/ 33 h 51"/>
                    <a:gd name="T32" fmla="*/ 20 w 36"/>
                    <a:gd name="T33" fmla="*/ 41 h 51"/>
                    <a:gd name="T34" fmla="*/ 31 w 36"/>
                    <a:gd name="T35" fmla="*/ 41 h 51"/>
                    <a:gd name="T36" fmla="*/ 35 w 36"/>
                    <a:gd name="T37" fmla="*/ 46 h 51"/>
                    <a:gd name="T38" fmla="*/ 31 w 36"/>
                    <a:gd name="T39" fmla="*/ 51 h 51"/>
                    <a:gd name="T40" fmla="*/ 17 w 36"/>
                    <a:gd name="T4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51">
                      <a:moveTo>
                        <a:pt x="17" y="51"/>
                      </a:moveTo>
                      <a:cubicBezTo>
                        <a:pt x="12" y="51"/>
                        <a:pt x="8" y="51"/>
                        <a:pt x="3" y="51"/>
                      </a:cubicBezTo>
                      <a:cubicBezTo>
                        <a:pt x="1" y="51"/>
                        <a:pt x="0" y="50"/>
                        <a:pt x="0" y="48"/>
                      </a:cubicBezTo>
                      <a:cubicBezTo>
                        <a:pt x="0" y="33"/>
                        <a:pt x="0" y="18"/>
                        <a:pt x="0" y="3"/>
                      </a:cubicBezTo>
                      <a:cubicBezTo>
                        <a:pt x="0" y="1"/>
                        <a:pt x="1" y="0"/>
                        <a:pt x="3" y="0"/>
                      </a:cubicBezTo>
                      <a:cubicBezTo>
                        <a:pt x="12" y="0"/>
                        <a:pt x="22" y="0"/>
                        <a:pt x="31" y="0"/>
                      </a:cubicBezTo>
                      <a:cubicBezTo>
                        <a:pt x="36" y="0"/>
                        <a:pt x="33" y="3"/>
                        <a:pt x="34" y="6"/>
                      </a:cubicBezTo>
                      <a:cubicBezTo>
                        <a:pt x="34" y="8"/>
                        <a:pt x="34" y="10"/>
                        <a:pt x="31" y="10"/>
                      </a:cubicBezTo>
                      <a:cubicBezTo>
                        <a:pt x="26" y="10"/>
                        <a:pt x="21" y="10"/>
                        <a:pt x="16" y="10"/>
                      </a:cubicBezTo>
                      <a:cubicBezTo>
                        <a:pt x="11" y="10"/>
                        <a:pt x="13" y="13"/>
                        <a:pt x="13" y="15"/>
                      </a:cubicBezTo>
                      <a:cubicBezTo>
                        <a:pt x="13" y="17"/>
                        <a:pt x="11" y="20"/>
                        <a:pt x="16" y="20"/>
                      </a:cubicBezTo>
                      <a:cubicBezTo>
                        <a:pt x="20" y="19"/>
                        <a:pt x="25" y="20"/>
                        <a:pt x="30" y="20"/>
                      </a:cubicBezTo>
                      <a:cubicBezTo>
                        <a:pt x="34" y="19"/>
                        <a:pt x="33" y="23"/>
                        <a:pt x="33" y="25"/>
                      </a:cubicBezTo>
                      <a:cubicBezTo>
                        <a:pt x="33" y="27"/>
                        <a:pt x="33" y="30"/>
                        <a:pt x="29" y="29"/>
                      </a:cubicBezTo>
                      <a:cubicBezTo>
                        <a:pt x="25" y="29"/>
                        <a:pt x="21" y="29"/>
                        <a:pt x="17" y="29"/>
                      </a:cubicBezTo>
                      <a:cubicBezTo>
                        <a:pt x="14" y="29"/>
                        <a:pt x="13" y="30"/>
                        <a:pt x="13" y="33"/>
                      </a:cubicBezTo>
                      <a:cubicBezTo>
                        <a:pt x="13" y="43"/>
                        <a:pt x="12" y="41"/>
                        <a:pt x="20" y="41"/>
                      </a:cubicBezTo>
                      <a:cubicBezTo>
                        <a:pt x="24" y="41"/>
                        <a:pt x="28" y="41"/>
                        <a:pt x="31" y="41"/>
                      </a:cubicBezTo>
                      <a:cubicBezTo>
                        <a:pt x="35" y="41"/>
                        <a:pt x="35" y="43"/>
                        <a:pt x="35" y="46"/>
                      </a:cubicBezTo>
                      <a:cubicBezTo>
                        <a:pt x="34" y="48"/>
                        <a:pt x="36" y="51"/>
                        <a:pt x="31" y="51"/>
                      </a:cubicBezTo>
                      <a:cubicBezTo>
                        <a:pt x="27" y="51"/>
                        <a:pt x="22" y="51"/>
                        <a:pt x="17" y="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8" name="Freeform 39"/>
                <p:cNvSpPr>
                  <a:spLocks/>
                </p:cNvSpPr>
                <p:nvPr/>
              </p:nvSpPr>
              <p:spPr bwMode="auto">
                <a:xfrm>
                  <a:off x="7453" y="4245"/>
                  <a:ext cx="22" cy="34"/>
                </a:xfrm>
                <a:custGeom>
                  <a:avLst/>
                  <a:gdLst>
                    <a:gd name="T0" fmla="*/ 0 w 34"/>
                    <a:gd name="T1" fmla="*/ 25 h 51"/>
                    <a:gd name="T2" fmla="*/ 0 w 34"/>
                    <a:gd name="T3" fmla="*/ 4 h 51"/>
                    <a:gd name="T4" fmla="*/ 3 w 34"/>
                    <a:gd name="T5" fmla="*/ 0 h 51"/>
                    <a:gd name="T6" fmla="*/ 30 w 34"/>
                    <a:gd name="T7" fmla="*/ 0 h 51"/>
                    <a:gd name="T8" fmla="*/ 33 w 34"/>
                    <a:gd name="T9" fmla="*/ 5 h 51"/>
                    <a:gd name="T10" fmla="*/ 30 w 34"/>
                    <a:gd name="T11" fmla="*/ 10 h 51"/>
                    <a:gd name="T12" fmla="*/ 16 w 34"/>
                    <a:gd name="T13" fmla="*/ 10 h 51"/>
                    <a:gd name="T14" fmla="*/ 13 w 34"/>
                    <a:gd name="T15" fmla="*/ 13 h 51"/>
                    <a:gd name="T16" fmla="*/ 13 w 34"/>
                    <a:gd name="T17" fmla="*/ 18 h 51"/>
                    <a:gd name="T18" fmla="*/ 16 w 34"/>
                    <a:gd name="T19" fmla="*/ 20 h 51"/>
                    <a:gd name="T20" fmla="*/ 29 w 34"/>
                    <a:gd name="T21" fmla="*/ 20 h 51"/>
                    <a:gd name="T22" fmla="*/ 32 w 34"/>
                    <a:gd name="T23" fmla="*/ 25 h 51"/>
                    <a:gd name="T24" fmla="*/ 29 w 34"/>
                    <a:gd name="T25" fmla="*/ 30 h 51"/>
                    <a:gd name="T26" fmla="*/ 18 w 34"/>
                    <a:gd name="T27" fmla="*/ 30 h 51"/>
                    <a:gd name="T28" fmla="*/ 13 w 34"/>
                    <a:gd name="T29" fmla="*/ 35 h 51"/>
                    <a:gd name="T30" fmla="*/ 13 w 34"/>
                    <a:gd name="T31" fmla="*/ 47 h 51"/>
                    <a:gd name="T32" fmla="*/ 9 w 34"/>
                    <a:gd name="T33" fmla="*/ 51 h 51"/>
                    <a:gd name="T34" fmla="*/ 0 w 34"/>
                    <a:gd name="T35" fmla="*/ 42 h 51"/>
                    <a:gd name="T36" fmla="*/ 0 w 34"/>
                    <a:gd name="T37"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51">
                      <a:moveTo>
                        <a:pt x="0" y="25"/>
                      </a:moveTo>
                      <a:cubicBezTo>
                        <a:pt x="0" y="18"/>
                        <a:pt x="0" y="11"/>
                        <a:pt x="0" y="4"/>
                      </a:cubicBezTo>
                      <a:cubicBezTo>
                        <a:pt x="0" y="1"/>
                        <a:pt x="1" y="0"/>
                        <a:pt x="3" y="0"/>
                      </a:cubicBezTo>
                      <a:cubicBezTo>
                        <a:pt x="12" y="0"/>
                        <a:pt x="21" y="0"/>
                        <a:pt x="30" y="0"/>
                      </a:cubicBezTo>
                      <a:cubicBezTo>
                        <a:pt x="34" y="0"/>
                        <a:pt x="33" y="3"/>
                        <a:pt x="33" y="5"/>
                      </a:cubicBezTo>
                      <a:cubicBezTo>
                        <a:pt x="33" y="7"/>
                        <a:pt x="34" y="10"/>
                        <a:pt x="30" y="10"/>
                      </a:cubicBezTo>
                      <a:cubicBezTo>
                        <a:pt x="25" y="10"/>
                        <a:pt x="21" y="10"/>
                        <a:pt x="16" y="10"/>
                      </a:cubicBezTo>
                      <a:cubicBezTo>
                        <a:pt x="14" y="10"/>
                        <a:pt x="13" y="10"/>
                        <a:pt x="13" y="13"/>
                      </a:cubicBezTo>
                      <a:cubicBezTo>
                        <a:pt x="13" y="15"/>
                        <a:pt x="13" y="16"/>
                        <a:pt x="13" y="18"/>
                      </a:cubicBezTo>
                      <a:cubicBezTo>
                        <a:pt x="13" y="20"/>
                        <a:pt x="14" y="21"/>
                        <a:pt x="16" y="20"/>
                      </a:cubicBezTo>
                      <a:cubicBezTo>
                        <a:pt x="20" y="20"/>
                        <a:pt x="24" y="21"/>
                        <a:pt x="29" y="20"/>
                      </a:cubicBezTo>
                      <a:cubicBezTo>
                        <a:pt x="33" y="20"/>
                        <a:pt x="32" y="23"/>
                        <a:pt x="32" y="25"/>
                      </a:cubicBezTo>
                      <a:cubicBezTo>
                        <a:pt x="32" y="27"/>
                        <a:pt x="33" y="30"/>
                        <a:pt x="29" y="30"/>
                      </a:cubicBezTo>
                      <a:cubicBezTo>
                        <a:pt x="25" y="30"/>
                        <a:pt x="21" y="30"/>
                        <a:pt x="18" y="30"/>
                      </a:cubicBezTo>
                      <a:cubicBezTo>
                        <a:pt x="14" y="30"/>
                        <a:pt x="13" y="31"/>
                        <a:pt x="13" y="35"/>
                      </a:cubicBezTo>
                      <a:cubicBezTo>
                        <a:pt x="13" y="39"/>
                        <a:pt x="13" y="43"/>
                        <a:pt x="13" y="47"/>
                      </a:cubicBezTo>
                      <a:cubicBezTo>
                        <a:pt x="13" y="50"/>
                        <a:pt x="12" y="51"/>
                        <a:pt x="9" y="51"/>
                      </a:cubicBezTo>
                      <a:cubicBezTo>
                        <a:pt x="0" y="51"/>
                        <a:pt x="0" y="51"/>
                        <a:pt x="0" y="42"/>
                      </a:cubicBezTo>
                      <a:cubicBezTo>
                        <a:pt x="0" y="36"/>
                        <a:pt x="0" y="31"/>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9" name="Freeform 40"/>
                <p:cNvSpPr>
                  <a:spLocks/>
                </p:cNvSpPr>
                <p:nvPr/>
              </p:nvSpPr>
              <p:spPr bwMode="auto">
                <a:xfrm>
                  <a:off x="7614" y="4245"/>
                  <a:ext cx="33" cy="34"/>
                </a:xfrm>
                <a:custGeom>
                  <a:avLst/>
                  <a:gdLst>
                    <a:gd name="T0" fmla="*/ 26 w 50"/>
                    <a:gd name="T1" fmla="*/ 0 h 51"/>
                    <a:gd name="T2" fmla="*/ 46 w 50"/>
                    <a:gd name="T3" fmla="*/ 0 h 51"/>
                    <a:gd name="T4" fmla="*/ 49 w 50"/>
                    <a:gd name="T5" fmla="*/ 5 h 51"/>
                    <a:gd name="T6" fmla="*/ 46 w 50"/>
                    <a:gd name="T7" fmla="*/ 10 h 51"/>
                    <a:gd name="T8" fmla="*/ 45 w 50"/>
                    <a:gd name="T9" fmla="*/ 10 h 51"/>
                    <a:gd name="T10" fmla="*/ 33 w 50"/>
                    <a:gd name="T11" fmla="*/ 11 h 51"/>
                    <a:gd name="T12" fmla="*/ 33 w 50"/>
                    <a:gd name="T13" fmla="*/ 22 h 51"/>
                    <a:gd name="T14" fmla="*/ 33 w 50"/>
                    <a:gd name="T15" fmla="*/ 47 h 51"/>
                    <a:gd name="T16" fmla="*/ 29 w 50"/>
                    <a:gd name="T17" fmla="*/ 51 h 51"/>
                    <a:gd name="T18" fmla="*/ 19 w 50"/>
                    <a:gd name="T19" fmla="*/ 41 h 51"/>
                    <a:gd name="T20" fmla="*/ 19 w 50"/>
                    <a:gd name="T21" fmla="*/ 14 h 51"/>
                    <a:gd name="T22" fmla="*/ 14 w 50"/>
                    <a:gd name="T23" fmla="*/ 10 h 51"/>
                    <a:gd name="T24" fmla="*/ 8 w 50"/>
                    <a:gd name="T25" fmla="*/ 10 h 51"/>
                    <a:gd name="T26" fmla="*/ 2 w 50"/>
                    <a:gd name="T27" fmla="*/ 2 h 51"/>
                    <a:gd name="T28" fmla="*/ 6 w 50"/>
                    <a:gd name="T29" fmla="*/ 0 h 51"/>
                    <a:gd name="T30" fmla="*/ 26 w 50"/>
                    <a:gd name="T3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51">
                      <a:moveTo>
                        <a:pt x="26" y="0"/>
                      </a:moveTo>
                      <a:cubicBezTo>
                        <a:pt x="32" y="0"/>
                        <a:pt x="39" y="0"/>
                        <a:pt x="46" y="0"/>
                      </a:cubicBezTo>
                      <a:cubicBezTo>
                        <a:pt x="50" y="0"/>
                        <a:pt x="49" y="3"/>
                        <a:pt x="49" y="5"/>
                      </a:cubicBezTo>
                      <a:cubicBezTo>
                        <a:pt x="49" y="8"/>
                        <a:pt x="50" y="10"/>
                        <a:pt x="46" y="10"/>
                      </a:cubicBezTo>
                      <a:cubicBezTo>
                        <a:pt x="45" y="10"/>
                        <a:pt x="45" y="10"/>
                        <a:pt x="45" y="10"/>
                      </a:cubicBezTo>
                      <a:cubicBezTo>
                        <a:pt x="41" y="10"/>
                        <a:pt x="36" y="8"/>
                        <a:pt x="33" y="11"/>
                      </a:cubicBezTo>
                      <a:cubicBezTo>
                        <a:pt x="31" y="13"/>
                        <a:pt x="33" y="18"/>
                        <a:pt x="33" y="22"/>
                      </a:cubicBezTo>
                      <a:cubicBezTo>
                        <a:pt x="33" y="30"/>
                        <a:pt x="33" y="39"/>
                        <a:pt x="33" y="47"/>
                      </a:cubicBezTo>
                      <a:cubicBezTo>
                        <a:pt x="33" y="50"/>
                        <a:pt x="32" y="51"/>
                        <a:pt x="29" y="51"/>
                      </a:cubicBezTo>
                      <a:cubicBezTo>
                        <a:pt x="19" y="51"/>
                        <a:pt x="19" y="51"/>
                        <a:pt x="19" y="41"/>
                      </a:cubicBezTo>
                      <a:cubicBezTo>
                        <a:pt x="19" y="32"/>
                        <a:pt x="19" y="23"/>
                        <a:pt x="19" y="14"/>
                      </a:cubicBezTo>
                      <a:cubicBezTo>
                        <a:pt x="19" y="10"/>
                        <a:pt x="18" y="9"/>
                        <a:pt x="14" y="10"/>
                      </a:cubicBezTo>
                      <a:cubicBezTo>
                        <a:pt x="12" y="10"/>
                        <a:pt x="10" y="10"/>
                        <a:pt x="8" y="10"/>
                      </a:cubicBezTo>
                      <a:cubicBezTo>
                        <a:pt x="3" y="10"/>
                        <a:pt x="0" y="6"/>
                        <a:pt x="2" y="2"/>
                      </a:cubicBezTo>
                      <a:cubicBezTo>
                        <a:pt x="3" y="0"/>
                        <a:pt x="5" y="0"/>
                        <a:pt x="6" y="0"/>
                      </a:cubicBezTo>
                      <a:cubicBezTo>
                        <a:pt x="12" y="0"/>
                        <a:pt x="19" y="0"/>
                        <a:pt x="2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70" name="Freeform 41"/>
                <p:cNvSpPr>
                  <a:spLocks noEditPoints="1"/>
                </p:cNvSpPr>
                <p:nvPr/>
              </p:nvSpPr>
              <p:spPr bwMode="auto">
                <a:xfrm>
                  <a:off x="8370" y="4068"/>
                  <a:ext cx="28" cy="29"/>
                </a:xfrm>
                <a:custGeom>
                  <a:avLst/>
                  <a:gdLst>
                    <a:gd name="T0" fmla="*/ 43 w 43"/>
                    <a:gd name="T1" fmla="*/ 21 h 44"/>
                    <a:gd name="T2" fmla="*/ 22 w 43"/>
                    <a:gd name="T3" fmla="*/ 44 h 44"/>
                    <a:gd name="T4" fmla="*/ 0 w 43"/>
                    <a:gd name="T5" fmla="*/ 22 h 44"/>
                    <a:gd name="T6" fmla="*/ 22 w 43"/>
                    <a:gd name="T7" fmla="*/ 0 h 44"/>
                    <a:gd name="T8" fmla="*/ 43 w 43"/>
                    <a:gd name="T9" fmla="*/ 21 h 44"/>
                    <a:gd name="T10" fmla="*/ 4 w 43"/>
                    <a:gd name="T11" fmla="*/ 21 h 44"/>
                    <a:gd name="T12" fmla="*/ 21 w 43"/>
                    <a:gd name="T13" fmla="*/ 40 h 44"/>
                    <a:gd name="T14" fmla="*/ 39 w 43"/>
                    <a:gd name="T15" fmla="*/ 22 h 44"/>
                    <a:gd name="T16" fmla="*/ 22 w 43"/>
                    <a:gd name="T17" fmla="*/ 3 h 44"/>
                    <a:gd name="T18" fmla="*/ 4 w 43"/>
                    <a:gd name="T19"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4">
                      <a:moveTo>
                        <a:pt x="43" y="21"/>
                      </a:moveTo>
                      <a:cubicBezTo>
                        <a:pt x="43" y="34"/>
                        <a:pt x="34" y="44"/>
                        <a:pt x="22" y="44"/>
                      </a:cubicBezTo>
                      <a:cubicBezTo>
                        <a:pt x="9" y="44"/>
                        <a:pt x="0" y="34"/>
                        <a:pt x="0" y="22"/>
                      </a:cubicBezTo>
                      <a:cubicBezTo>
                        <a:pt x="0" y="9"/>
                        <a:pt x="9" y="0"/>
                        <a:pt x="22" y="0"/>
                      </a:cubicBezTo>
                      <a:cubicBezTo>
                        <a:pt x="34" y="0"/>
                        <a:pt x="43" y="9"/>
                        <a:pt x="43" y="21"/>
                      </a:cubicBezTo>
                      <a:close/>
                      <a:moveTo>
                        <a:pt x="4" y="21"/>
                      </a:moveTo>
                      <a:cubicBezTo>
                        <a:pt x="4" y="31"/>
                        <a:pt x="11" y="40"/>
                        <a:pt x="21" y="40"/>
                      </a:cubicBezTo>
                      <a:cubicBezTo>
                        <a:pt x="31" y="40"/>
                        <a:pt x="39" y="32"/>
                        <a:pt x="39" y="22"/>
                      </a:cubicBezTo>
                      <a:cubicBezTo>
                        <a:pt x="39" y="12"/>
                        <a:pt x="31" y="4"/>
                        <a:pt x="22" y="3"/>
                      </a:cubicBezTo>
                      <a:cubicBezTo>
                        <a:pt x="12" y="3"/>
                        <a:pt x="4" y="11"/>
                        <a:pt x="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71" name="Freeform 42"/>
                <p:cNvSpPr>
                  <a:spLocks noEditPoints="1"/>
                </p:cNvSpPr>
                <p:nvPr/>
              </p:nvSpPr>
              <p:spPr bwMode="auto">
                <a:xfrm>
                  <a:off x="8377" y="4073"/>
                  <a:ext cx="13" cy="18"/>
                </a:xfrm>
                <a:custGeom>
                  <a:avLst/>
                  <a:gdLst>
                    <a:gd name="T0" fmla="*/ 2 w 20"/>
                    <a:gd name="T1" fmla="*/ 14 h 27"/>
                    <a:gd name="T2" fmla="*/ 2 w 20"/>
                    <a:gd name="T3" fmla="*/ 9 h 27"/>
                    <a:gd name="T4" fmla="*/ 4 w 20"/>
                    <a:gd name="T5" fmla="*/ 2 h 27"/>
                    <a:gd name="T6" fmla="*/ 18 w 20"/>
                    <a:gd name="T7" fmla="*/ 4 h 27"/>
                    <a:gd name="T8" fmla="*/ 18 w 20"/>
                    <a:gd name="T9" fmla="*/ 12 h 27"/>
                    <a:gd name="T10" fmla="*/ 17 w 20"/>
                    <a:gd name="T11" fmla="*/ 17 h 27"/>
                    <a:gd name="T12" fmla="*/ 20 w 20"/>
                    <a:gd name="T13" fmla="*/ 25 h 27"/>
                    <a:gd name="T14" fmla="*/ 19 w 20"/>
                    <a:gd name="T15" fmla="*/ 26 h 27"/>
                    <a:gd name="T16" fmla="*/ 15 w 20"/>
                    <a:gd name="T17" fmla="*/ 25 h 27"/>
                    <a:gd name="T18" fmla="*/ 14 w 20"/>
                    <a:gd name="T19" fmla="*/ 20 h 27"/>
                    <a:gd name="T20" fmla="*/ 9 w 20"/>
                    <a:gd name="T21" fmla="*/ 16 h 27"/>
                    <a:gd name="T22" fmla="*/ 6 w 20"/>
                    <a:gd name="T23" fmla="*/ 21 h 27"/>
                    <a:gd name="T24" fmla="*/ 6 w 20"/>
                    <a:gd name="T25" fmla="*/ 24 h 27"/>
                    <a:gd name="T26" fmla="*/ 4 w 20"/>
                    <a:gd name="T27" fmla="*/ 26 h 27"/>
                    <a:gd name="T28" fmla="*/ 2 w 20"/>
                    <a:gd name="T29" fmla="*/ 24 h 27"/>
                    <a:gd name="T30" fmla="*/ 2 w 20"/>
                    <a:gd name="T31" fmla="*/ 14 h 27"/>
                    <a:gd name="T32" fmla="*/ 9 w 20"/>
                    <a:gd name="T33" fmla="*/ 4 h 27"/>
                    <a:gd name="T34" fmla="*/ 6 w 20"/>
                    <a:gd name="T35" fmla="*/ 7 h 27"/>
                    <a:gd name="T36" fmla="*/ 8 w 20"/>
                    <a:gd name="T37" fmla="*/ 13 h 27"/>
                    <a:gd name="T38" fmla="*/ 15 w 20"/>
                    <a:gd name="T39" fmla="*/ 9 h 27"/>
                    <a:gd name="T40" fmla="*/ 9 w 20"/>
                    <a:gd name="T41"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7">
                      <a:moveTo>
                        <a:pt x="2" y="14"/>
                      </a:moveTo>
                      <a:cubicBezTo>
                        <a:pt x="2" y="12"/>
                        <a:pt x="2" y="11"/>
                        <a:pt x="2" y="9"/>
                      </a:cubicBezTo>
                      <a:cubicBezTo>
                        <a:pt x="3" y="7"/>
                        <a:pt x="0" y="3"/>
                        <a:pt x="4" y="2"/>
                      </a:cubicBezTo>
                      <a:cubicBezTo>
                        <a:pt x="8" y="1"/>
                        <a:pt x="14" y="0"/>
                        <a:pt x="18" y="4"/>
                      </a:cubicBezTo>
                      <a:cubicBezTo>
                        <a:pt x="20" y="6"/>
                        <a:pt x="20" y="10"/>
                        <a:pt x="18" y="12"/>
                      </a:cubicBezTo>
                      <a:cubicBezTo>
                        <a:pt x="16" y="14"/>
                        <a:pt x="16" y="15"/>
                        <a:pt x="17" y="17"/>
                      </a:cubicBezTo>
                      <a:cubicBezTo>
                        <a:pt x="19" y="19"/>
                        <a:pt x="19" y="22"/>
                        <a:pt x="20" y="25"/>
                      </a:cubicBezTo>
                      <a:cubicBezTo>
                        <a:pt x="20" y="26"/>
                        <a:pt x="20" y="26"/>
                        <a:pt x="19" y="26"/>
                      </a:cubicBezTo>
                      <a:cubicBezTo>
                        <a:pt x="17" y="26"/>
                        <a:pt x="16" y="27"/>
                        <a:pt x="15" y="25"/>
                      </a:cubicBezTo>
                      <a:cubicBezTo>
                        <a:pt x="15" y="24"/>
                        <a:pt x="14" y="22"/>
                        <a:pt x="14" y="20"/>
                      </a:cubicBezTo>
                      <a:cubicBezTo>
                        <a:pt x="13" y="17"/>
                        <a:pt x="11" y="16"/>
                        <a:pt x="9" y="16"/>
                      </a:cubicBezTo>
                      <a:cubicBezTo>
                        <a:pt x="5" y="16"/>
                        <a:pt x="7" y="19"/>
                        <a:pt x="6" y="21"/>
                      </a:cubicBezTo>
                      <a:cubicBezTo>
                        <a:pt x="6" y="22"/>
                        <a:pt x="6" y="23"/>
                        <a:pt x="6" y="24"/>
                      </a:cubicBezTo>
                      <a:cubicBezTo>
                        <a:pt x="6" y="26"/>
                        <a:pt x="6" y="26"/>
                        <a:pt x="4" y="26"/>
                      </a:cubicBezTo>
                      <a:cubicBezTo>
                        <a:pt x="3" y="26"/>
                        <a:pt x="2" y="26"/>
                        <a:pt x="2" y="24"/>
                      </a:cubicBezTo>
                      <a:cubicBezTo>
                        <a:pt x="2" y="21"/>
                        <a:pt x="2" y="17"/>
                        <a:pt x="2" y="14"/>
                      </a:cubicBezTo>
                      <a:close/>
                      <a:moveTo>
                        <a:pt x="9" y="4"/>
                      </a:moveTo>
                      <a:cubicBezTo>
                        <a:pt x="8" y="4"/>
                        <a:pt x="6" y="5"/>
                        <a:pt x="6" y="7"/>
                      </a:cubicBezTo>
                      <a:cubicBezTo>
                        <a:pt x="7" y="9"/>
                        <a:pt x="4" y="12"/>
                        <a:pt x="8" y="13"/>
                      </a:cubicBezTo>
                      <a:cubicBezTo>
                        <a:pt x="11" y="13"/>
                        <a:pt x="14" y="13"/>
                        <a:pt x="15" y="9"/>
                      </a:cubicBezTo>
                      <a:cubicBezTo>
                        <a:pt x="15" y="6"/>
                        <a:pt x="12" y="5"/>
                        <a:pt x="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grpSp>
          <p:grpSp>
            <p:nvGrpSpPr>
              <p:cNvPr id="28" name="Group 4"/>
              <p:cNvGrpSpPr>
                <a:grpSpLocks noChangeAspect="1"/>
              </p:cNvGrpSpPr>
              <p:nvPr/>
            </p:nvGrpSpPr>
            <p:grpSpPr bwMode="auto">
              <a:xfrm>
                <a:off x="13148543" y="3855720"/>
                <a:ext cx="1111130" cy="341660"/>
                <a:chOff x="8512" y="2383"/>
                <a:chExt cx="1509" cy="464"/>
              </a:xfrm>
            </p:grpSpPr>
            <p:sp>
              <p:nvSpPr>
                <p:cNvPr id="37" name="Freeform 5"/>
                <p:cNvSpPr>
                  <a:spLocks noEditPoints="1"/>
                </p:cNvSpPr>
                <p:nvPr/>
              </p:nvSpPr>
              <p:spPr bwMode="auto">
                <a:xfrm>
                  <a:off x="9480" y="2383"/>
                  <a:ext cx="469" cy="464"/>
                </a:xfrm>
                <a:custGeom>
                  <a:avLst/>
                  <a:gdLst>
                    <a:gd name="T0" fmla="*/ 1094 w 1181"/>
                    <a:gd name="T1" fmla="*/ 566 h 1165"/>
                    <a:gd name="T2" fmla="*/ 1021 w 1181"/>
                    <a:gd name="T3" fmla="*/ 841 h 1165"/>
                    <a:gd name="T4" fmla="*/ 1027 w 1181"/>
                    <a:gd name="T5" fmla="*/ 871 h 1165"/>
                    <a:gd name="T6" fmla="*/ 1156 w 1181"/>
                    <a:gd name="T7" fmla="*/ 979 h 1165"/>
                    <a:gd name="T8" fmla="*/ 1162 w 1181"/>
                    <a:gd name="T9" fmla="*/ 1034 h 1165"/>
                    <a:gd name="T10" fmla="*/ 1071 w 1181"/>
                    <a:gd name="T11" fmla="*/ 1143 h 1165"/>
                    <a:gd name="T12" fmla="*/ 1020 w 1181"/>
                    <a:gd name="T13" fmla="*/ 1145 h 1165"/>
                    <a:gd name="T14" fmla="*/ 888 w 1181"/>
                    <a:gd name="T15" fmla="*/ 1035 h 1165"/>
                    <a:gd name="T16" fmla="*/ 836 w 1181"/>
                    <a:gd name="T17" fmla="*/ 1031 h 1165"/>
                    <a:gd name="T18" fmla="*/ 162 w 1181"/>
                    <a:gd name="T19" fmla="*/ 949 h 1165"/>
                    <a:gd name="T20" fmla="*/ 6 w 1181"/>
                    <a:gd name="T21" fmla="*/ 545 h 1165"/>
                    <a:gd name="T22" fmla="*/ 488 w 1181"/>
                    <a:gd name="T23" fmla="*/ 29 h 1165"/>
                    <a:gd name="T24" fmla="*/ 1080 w 1181"/>
                    <a:gd name="T25" fmla="*/ 442 h 1165"/>
                    <a:gd name="T26" fmla="*/ 1094 w 1181"/>
                    <a:gd name="T27" fmla="*/ 566 h 1165"/>
                    <a:gd name="T28" fmla="*/ 882 w 1181"/>
                    <a:gd name="T29" fmla="*/ 570 h 1165"/>
                    <a:gd name="T30" fmla="*/ 551 w 1181"/>
                    <a:gd name="T31" fmla="*/ 238 h 1165"/>
                    <a:gd name="T32" fmla="*/ 218 w 1181"/>
                    <a:gd name="T33" fmla="*/ 568 h 1165"/>
                    <a:gd name="T34" fmla="*/ 550 w 1181"/>
                    <a:gd name="T35" fmla="*/ 901 h 1165"/>
                    <a:gd name="T36" fmla="*/ 882 w 1181"/>
                    <a:gd name="T37" fmla="*/ 57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81" h="1165">
                      <a:moveTo>
                        <a:pt x="1094" y="566"/>
                      </a:moveTo>
                      <a:cubicBezTo>
                        <a:pt x="1096" y="668"/>
                        <a:pt x="1069" y="758"/>
                        <a:pt x="1021" y="841"/>
                      </a:cubicBezTo>
                      <a:cubicBezTo>
                        <a:pt x="1013" y="855"/>
                        <a:pt x="1015" y="862"/>
                        <a:pt x="1027" y="871"/>
                      </a:cubicBezTo>
                      <a:cubicBezTo>
                        <a:pt x="1071" y="906"/>
                        <a:pt x="1113" y="943"/>
                        <a:pt x="1156" y="979"/>
                      </a:cubicBezTo>
                      <a:cubicBezTo>
                        <a:pt x="1178" y="998"/>
                        <a:pt x="1181" y="1012"/>
                        <a:pt x="1162" y="1034"/>
                      </a:cubicBezTo>
                      <a:cubicBezTo>
                        <a:pt x="1133" y="1071"/>
                        <a:pt x="1102" y="1107"/>
                        <a:pt x="1071" y="1143"/>
                      </a:cubicBezTo>
                      <a:cubicBezTo>
                        <a:pt x="1056" y="1162"/>
                        <a:pt x="1042" y="1162"/>
                        <a:pt x="1020" y="1145"/>
                      </a:cubicBezTo>
                      <a:cubicBezTo>
                        <a:pt x="976" y="1109"/>
                        <a:pt x="932" y="1072"/>
                        <a:pt x="888" y="1035"/>
                      </a:cubicBezTo>
                      <a:cubicBezTo>
                        <a:pt x="864" y="1014"/>
                        <a:pt x="864" y="1014"/>
                        <a:pt x="836" y="1031"/>
                      </a:cubicBezTo>
                      <a:cubicBezTo>
                        <a:pt x="620" y="1165"/>
                        <a:pt x="339" y="1131"/>
                        <a:pt x="162" y="949"/>
                      </a:cubicBezTo>
                      <a:cubicBezTo>
                        <a:pt x="53" y="837"/>
                        <a:pt x="0" y="701"/>
                        <a:pt x="6" y="545"/>
                      </a:cubicBezTo>
                      <a:cubicBezTo>
                        <a:pt x="16" y="281"/>
                        <a:pt x="227" y="57"/>
                        <a:pt x="488" y="29"/>
                      </a:cubicBezTo>
                      <a:cubicBezTo>
                        <a:pt x="764" y="0"/>
                        <a:pt x="1014" y="174"/>
                        <a:pt x="1080" y="442"/>
                      </a:cubicBezTo>
                      <a:cubicBezTo>
                        <a:pt x="1090" y="484"/>
                        <a:pt x="1096" y="527"/>
                        <a:pt x="1094" y="566"/>
                      </a:cubicBezTo>
                      <a:close/>
                      <a:moveTo>
                        <a:pt x="882" y="570"/>
                      </a:moveTo>
                      <a:cubicBezTo>
                        <a:pt x="885" y="398"/>
                        <a:pt x="747" y="238"/>
                        <a:pt x="551" y="238"/>
                      </a:cubicBezTo>
                      <a:cubicBezTo>
                        <a:pt x="362" y="239"/>
                        <a:pt x="221" y="383"/>
                        <a:pt x="218" y="568"/>
                      </a:cubicBezTo>
                      <a:cubicBezTo>
                        <a:pt x="216" y="750"/>
                        <a:pt x="367" y="900"/>
                        <a:pt x="550" y="901"/>
                      </a:cubicBezTo>
                      <a:cubicBezTo>
                        <a:pt x="733" y="901"/>
                        <a:pt x="882" y="753"/>
                        <a:pt x="882" y="5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38" name="Freeform 6"/>
                <p:cNvSpPr>
                  <a:spLocks noEditPoints="1"/>
                </p:cNvSpPr>
                <p:nvPr/>
              </p:nvSpPr>
              <p:spPr bwMode="auto">
                <a:xfrm>
                  <a:off x="8512" y="2446"/>
                  <a:ext cx="363" cy="356"/>
                </a:xfrm>
                <a:custGeom>
                  <a:avLst/>
                  <a:gdLst>
                    <a:gd name="T0" fmla="*/ 408 w 912"/>
                    <a:gd name="T1" fmla="*/ 0 h 894"/>
                    <a:gd name="T2" fmla="*/ 867 w 912"/>
                    <a:gd name="T3" fmla="*/ 371 h 894"/>
                    <a:gd name="T4" fmla="*/ 810 w 912"/>
                    <a:gd name="T5" fmla="*/ 631 h 894"/>
                    <a:gd name="T6" fmla="*/ 815 w 912"/>
                    <a:gd name="T7" fmla="*/ 663 h 894"/>
                    <a:gd name="T8" fmla="*/ 893 w 912"/>
                    <a:gd name="T9" fmla="*/ 731 h 894"/>
                    <a:gd name="T10" fmla="*/ 897 w 912"/>
                    <a:gd name="T11" fmla="*/ 776 h 894"/>
                    <a:gd name="T12" fmla="*/ 828 w 912"/>
                    <a:gd name="T13" fmla="*/ 854 h 894"/>
                    <a:gd name="T14" fmla="*/ 785 w 912"/>
                    <a:gd name="T15" fmla="*/ 857 h 894"/>
                    <a:gd name="T16" fmla="*/ 698 w 912"/>
                    <a:gd name="T17" fmla="*/ 781 h 894"/>
                    <a:gd name="T18" fmla="*/ 660 w 912"/>
                    <a:gd name="T19" fmla="*/ 777 h 894"/>
                    <a:gd name="T20" fmla="*/ 85 w 912"/>
                    <a:gd name="T21" fmla="*/ 616 h 894"/>
                    <a:gd name="T22" fmla="*/ 141 w 912"/>
                    <a:gd name="T23" fmla="*/ 139 h 894"/>
                    <a:gd name="T24" fmla="*/ 408 w 912"/>
                    <a:gd name="T25" fmla="*/ 0 h 894"/>
                    <a:gd name="T26" fmla="*/ 451 w 912"/>
                    <a:gd name="T27" fmla="*/ 654 h 894"/>
                    <a:gd name="T28" fmla="*/ 691 w 912"/>
                    <a:gd name="T29" fmla="*/ 417 h 894"/>
                    <a:gd name="T30" fmla="*/ 454 w 912"/>
                    <a:gd name="T31" fmla="*/ 180 h 894"/>
                    <a:gd name="T32" fmla="*/ 214 w 912"/>
                    <a:gd name="T33" fmla="*/ 415 h 894"/>
                    <a:gd name="T34" fmla="*/ 451 w 912"/>
                    <a:gd name="T35" fmla="*/ 654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2" h="894">
                      <a:moveTo>
                        <a:pt x="408" y="0"/>
                      </a:moveTo>
                      <a:cubicBezTo>
                        <a:pt x="666" y="1"/>
                        <a:pt x="843" y="160"/>
                        <a:pt x="867" y="371"/>
                      </a:cubicBezTo>
                      <a:cubicBezTo>
                        <a:pt x="878" y="464"/>
                        <a:pt x="858" y="551"/>
                        <a:pt x="810" y="631"/>
                      </a:cubicBezTo>
                      <a:cubicBezTo>
                        <a:pt x="802" y="645"/>
                        <a:pt x="802" y="653"/>
                        <a:pt x="815" y="663"/>
                      </a:cubicBezTo>
                      <a:cubicBezTo>
                        <a:pt x="842" y="685"/>
                        <a:pt x="868" y="708"/>
                        <a:pt x="893" y="731"/>
                      </a:cubicBezTo>
                      <a:cubicBezTo>
                        <a:pt x="911" y="747"/>
                        <a:pt x="912" y="758"/>
                        <a:pt x="897" y="776"/>
                      </a:cubicBezTo>
                      <a:cubicBezTo>
                        <a:pt x="874" y="802"/>
                        <a:pt x="851" y="828"/>
                        <a:pt x="828" y="854"/>
                      </a:cubicBezTo>
                      <a:cubicBezTo>
                        <a:pt x="813" y="871"/>
                        <a:pt x="803" y="872"/>
                        <a:pt x="785" y="857"/>
                      </a:cubicBezTo>
                      <a:cubicBezTo>
                        <a:pt x="755" y="832"/>
                        <a:pt x="726" y="807"/>
                        <a:pt x="698" y="781"/>
                      </a:cubicBezTo>
                      <a:cubicBezTo>
                        <a:pt x="686" y="770"/>
                        <a:pt x="675" y="769"/>
                        <a:pt x="660" y="777"/>
                      </a:cubicBezTo>
                      <a:cubicBezTo>
                        <a:pt x="451" y="894"/>
                        <a:pt x="204" y="824"/>
                        <a:pt x="85" y="616"/>
                      </a:cubicBezTo>
                      <a:cubicBezTo>
                        <a:pt x="0" y="467"/>
                        <a:pt x="24" y="264"/>
                        <a:pt x="141" y="139"/>
                      </a:cubicBezTo>
                      <a:cubicBezTo>
                        <a:pt x="226" y="48"/>
                        <a:pt x="330" y="1"/>
                        <a:pt x="408" y="0"/>
                      </a:cubicBezTo>
                      <a:close/>
                      <a:moveTo>
                        <a:pt x="451" y="654"/>
                      </a:moveTo>
                      <a:cubicBezTo>
                        <a:pt x="584" y="654"/>
                        <a:pt x="691" y="549"/>
                        <a:pt x="691" y="417"/>
                      </a:cubicBezTo>
                      <a:cubicBezTo>
                        <a:pt x="691" y="286"/>
                        <a:pt x="586" y="180"/>
                        <a:pt x="454" y="180"/>
                      </a:cubicBezTo>
                      <a:cubicBezTo>
                        <a:pt x="321" y="179"/>
                        <a:pt x="214" y="284"/>
                        <a:pt x="214" y="415"/>
                      </a:cubicBezTo>
                      <a:cubicBezTo>
                        <a:pt x="213" y="548"/>
                        <a:pt x="318" y="654"/>
                        <a:pt x="451" y="6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39" name="Freeform 7"/>
                <p:cNvSpPr>
                  <a:spLocks/>
                </p:cNvSpPr>
                <p:nvPr/>
              </p:nvSpPr>
              <p:spPr bwMode="auto">
                <a:xfrm>
                  <a:off x="9154" y="2446"/>
                  <a:ext cx="247" cy="334"/>
                </a:xfrm>
                <a:custGeom>
                  <a:avLst/>
                  <a:gdLst>
                    <a:gd name="T0" fmla="*/ 0 w 621"/>
                    <a:gd name="T1" fmla="*/ 416 h 838"/>
                    <a:gd name="T2" fmla="*/ 0 w 621"/>
                    <a:gd name="T3" fmla="*/ 47 h 838"/>
                    <a:gd name="T4" fmla="*/ 48 w 621"/>
                    <a:gd name="T5" fmla="*/ 0 h 838"/>
                    <a:gd name="T6" fmla="*/ 139 w 621"/>
                    <a:gd name="T7" fmla="*/ 0 h 838"/>
                    <a:gd name="T8" fmla="*/ 183 w 621"/>
                    <a:gd name="T9" fmla="*/ 44 h 838"/>
                    <a:gd name="T10" fmla="*/ 183 w 621"/>
                    <a:gd name="T11" fmla="*/ 382 h 838"/>
                    <a:gd name="T12" fmla="*/ 189 w 621"/>
                    <a:gd name="T13" fmla="*/ 410 h 838"/>
                    <a:gd name="T14" fmla="*/ 212 w 621"/>
                    <a:gd name="T15" fmla="*/ 393 h 838"/>
                    <a:gd name="T16" fmla="*/ 357 w 621"/>
                    <a:gd name="T17" fmla="*/ 240 h 838"/>
                    <a:gd name="T18" fmla="*/ 413 w 621"/>
                    <a:gd name="T19" fmla="*/ 216 h 838"/>
                    <a:gd name="T20" fmla="*/ 559 w 621"/>
                    <a:gd name="T21" fmla="*/ 216 h 838"/>
                    <a:gd name="T22" fmla="*/ 584 w 621"/>
                    <a:gd name="T23" fmla="*/ 225 h 838"/>
                    <a:gd name="T24" fmla="*/ 572 w 621"/>
                    <a:gd name="T25" fmla="*/ 247 h 838"/>
                    <a:gd name="T26" fmla="*/ 417 w 621"/>
                    <a:gd name="T27" fmla="*/ 407 h 838"/>
                    <a:gd name="T28" fmla="*/ 409 w 621"/>
                    <a:gd name="T29" fmla="*/ 472 h 838"/>
                    <a:gd name="T30" fmla="*/ 602 w 621"/>
                    <a:gd name="T31" fmla="*/ 791 h 838"/>
                    <a:gd name="T32" fmla="*/ 612 w 621"/>
                    <a:gd name="T33" fmla="*/ 825 h 838"/>
                    <a:gd name="T34" fmla="*/ 579 w 621"/>
                    <a:gd name="T35" fmla="*/ 833 h 838"/>
                    <a:gd name="T36" fmla="*/ 453 w 621"/>
                    <a:gd name="T37" fmla="*/ 833 h 838"/>
                    <a:gd name="T38" fmla="*/ 395 w 621"/>
                    <a:gd name="T39" fmla="*/ 801 h 838"/>
                    <a:gd name="T40" fmla="*/ 267 w 621"/>
                    <a:gd name="T41" fmla="*/ 586 h 838"/>
                    <a:gd name="T42" fmla="*/ 244 w 621"/>
                    <a:gd name="T43" fmla="*/ 582 h 838"/>
                    <a:gd name="T44" fmla="*/ 239 w 621"/>
                    <a:gd name="T45" fmla="*/ 586 h 838"/>
                    <a:gd name="T46" fmla="*/ 180 w 621"/>
                    <a:gd name="T47" fmla="*/ 714 h 838"/>
                    <a:gd name="T48" fmla="*/ 180 w 621"/>
                    <a:gd name="T49" fmla="*/ 798 h 838"/>
                    <a:gd name="T50" fmla="*/ 145 w 621"/>
                    <a:gd name="T51" fmla="*/ 833 h 838"/>
                    <a:gd name="T52" fmla="*/ 42 w 621"/>
                    <a:gd name="T53" fmla="*/ 833 h 838"/>
                    <a:gd name="T54" fmla="*/ 1 w 621"/>
                    <a:gd name="T55" fmla="*/ 791 h 838"/>
                    <a:gd name="T56" fmla="*/ 0 w 621"/>
                    <a:gd name="T57" fmla="*/ 416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1" h="838">
                      <a:moveTo>
                        <a:pt x="0" y="416"/>
                      </a:moveTo>
                      <a:cubicBezTo>
                        <a:pt x="0" y="293"/>
                        <a:pt x="0" y="170"/>
                        <a:pt x="0" y="47"/>
                      </a:cubicBezTo>
                      <a:cubicBezTo>
                        <a:pt x="1" y="8"/>
                        <a:pt x="8" y="0"/>
                        <a:pt x="48" y="0"/>
                      </a:cubicBezTo>
                      <a:cubicBezTo>
                        <a:pt x="79" y="0"/>
                        <a:pt x="109" y="0"/>
                        <a:pt x="139" y="0"/>
                      </a:cubicBezTo>
                      <a:cubicBezTo>
                        <a:pt x="173" y="1"/>
                        <a:pt x="183" y="10"/>
                        <a:pt x="183" y="44"/>
                      </a:cubicBezTo>
                      <a:cubicBezTo>
                        <a:pt x="183" y="156"/>
                        <a:pt x="183" y="269"/>
                        <a:pt x="183" y="382"/>
                      </a:cubicBezTo>
                      <a:cubicBezTo>
                        <a:pt x="183" y="392"/>
                        <a:pt x="178" y="406"/>
                        <a:pt x="189" y="410"/>
                      </a:cubicBezTo>
                      <a:cubicBezTo>
                        <a:pt x="200" y="414"/>
                        <a:pt x="205" y="400"/>
                        <a:pt x="212" y="393"/>
                      </a:cubicBezTo>
                      <a:cubicBezTo>
                        <a:pt x="260" y="342"/>
                        <a:pt x="308" y="291"/>
                        <a:pt x="357" y="240"/>
                      </a:cubicBezTo>
                      <a:cubicBezTo>
                        <a:pt x="372" y="224"/>
                        <a:pt x="391" y="216"/>
                        <a:pt x="413" y="216"/>
                      </a:cubicBezTo>
                      <a:cubicBezTo>
                        <a:pt x="462" y="216"/>
                        <a:pt x="510" y="216"/>
                        <a:pt x="559" y="216"/>
                      </a:cubicBezTo>
                      <a:cubicBezTo>
                        <a:pt x="568" y="216"/>
                        <a:pt x="580" y="215"/>
                        <a:pt x="584" y="225"/>
                      </a:cubicBezTo>
                      <a:cubicBezTo>
                        <a:pt x="587" y="235"/>
                        <a:pt x="578" y="241"/>
                        <a:pt x="572" y="247"/>
                      </a:cubicBezTo>
                      <a:cubicBezTo>
                        <a:pt x="520" y="301"/>
                        <a:pt x="468" y="354"/>
                        <a:pt x="417" y="407"/>
                      </a:cubicBezTo>
                      <a:cubicBezTo>
                        <a:pt x="394" y="431"/>
                        <a:pt x="392" y="444"/>
                        <a:pt x="409" y="472"/>
                      </a:cubicBezTo>
                      <a:cubicBezTo>
                        <a:pt x="473" y="578"/>
                        <a:pt x="538" y="684"/>
                        <a:pt x="602" y="791"/>
                      </a:cubicBezTo>
                      <a:cubicBezTo>
                        <a:pt x="608" y="801"/>
                        <a:pt x="621" y="812"/>
                        <a:pt x="612" y="825"/>
                      </a:cubicBezTo>
                      <a:cubicBezTo>
                        <a:pt x="605" y="838"/>
                        <a:pt x="590" y="833"/>
                        <a:pt x="579" y="833"/>
                      </a:cubicBezTo>
                      <a:cubicBezTo>
                        <a:pt x="537" y="833"/>
                        <a:pt x="495" y="833"/>
                        <a:pt x="453" y="833"/>
                      </a:cubicBezTo>
                      <a:cubicBezTo>
                        <a:pt x="427" y="834"/>
                        <a:pt x="408" y="824"/>
                        <a:pt x="395" y="801"/>
                      </a:cubicBezTo>
                      <a:cubicBezTo>
                        <a:pt x="353" y="729"/>
                        <a:pt x="309" y="658"/>
                        <a:pt x="267" y="586"/>
                      </a:cubicBezTo>
                      <a:cubicBezTo>
                        <a:pt x="260" y="574"/>
                        <a:pt x="254" y="570"/>
                        <a:pt x="244" y="582"/>
                      </a:cubicBezTo>
                      <a:cubicBezTo>
                        <a:pt x="243" y="584"/>
                        <a:pt x="241" y="585"/>
                        <a:pt x="239" y="586"/>
                      </a:cubicBezTo>
                      <a:cubicBezTo>
                        <a:pt x="195" y="618"/>
                        <a:pt x="173" y="659"/>
                        <a:pt x="180" y="714"/>
                      </a:cubicBezTo>
                      <a:cubicBezTo>
                        <a:pt x="183" y="742"/>
                        <a:pt x="180" y="770"/>
                        <a:pt x="180" y="798"/>
                      </a:cubicBezTo>
                      <a:cubicBezTo>
                        <a:pt x="180" y="824"/>
                        <a:pt x="172" y="833"/>
                        <a:pt x="145" y="833"/>
                      </a:cubicBezTo>
                      <a:cubicBezTo>
                        <a:pt x="111" y="833"/>
                        <a:pt x="76" y="833"/>
                        <a:pt x="42" y="833"/>
                      </a:cubicBezTo>
                      <a:cubicBezTo>
                        <a:pt x="11" y="833"/>
                        <a:pt x="1" y="823"/>
                        <a:pt x="1" y="791"/>
                      </a:cubicBezTo>
                      <a:cubicBezTo>
                        <a:pt x="0" y="666"/>
                        <a:pt x="0" y="541"/>
                        <a:pt x="0" y="4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0" name="Freeform 8"/>
                <p:cNvSpPr>
                  <a:spLocks/>
                </p:cNvSpPr>
                <p:nvPr/>
              </p:nvSpPr>
              <p:spPr bwMode="auto">
                <a:xfrm>
                  <a:off x="8908" y="2446"/>
                  <a:ext cx="74" cy="332"/>
                </a:xfrm>
                <a:custGeom>
                  <a:avLst/>
                  <a:gdLst>
                    <a:gd name="T0" fmla="*/ 187 w 187"/>
                    <a:gd name="T1" fmla="*/ 416 h 833"/>
                    <a:gd name="T2" fmla="*/ 187 w 187"/>
                    <a:gd name="T3" fmla="*/ 785 h 833"/>
                    <a:gd name="T4" fmla="*/ 138 w 187"/>
                    <a:gd name="T5" fmla="*/ 833 h 833"/>
                    <a:gd name="T6" fmla="*/ 39 w 187"/>
                    <a:gd name="T7" fmla="*/ 833 h 833"/>
                    <a:gd name="T8" fmla="*/ 0 w 187"/>
                    <a:gd name="T9" fmla="*/ 797 h 833"/>
                    <a:gd name="T10" fmla="*/ 0 w 187"/>
                    <a:gd name="T11" fmla="*/ 776 h 833"/>
                    <a:gd name="T12" fmla="*/ 0 w 187"/>
                    <a:gd name="T13" fmla="*/ 57 h 833"/>
                    <a:gd name="T14" fmla="*/ 2 w 187"/>
                    <a:gd name="T15" fmla="*/ 29 h 833"/>
                    <a:gd name="T16" fmla="*/ 33 w 187"/>
                    <a:gd name="T17" fmla="*/ 1 h 833"/>
                    <a:gd name="T18" fmla="*/ 153 w 187"/>
                    <a:gd name="T19" fmla="*/ 1 h 833"/>
                    <a:gd name="T20" fmla="*/ 187 w 187"/>
                    <a:gd name="T21" fmla="*/ 41 h 833"/>
                    <a:gd name="T22" fmla="*/ 187 w 187"/>
                    <a:gd name="T23" fmla="*/ 416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 h="833">
                      <a:moveTo>
                        <a:pt x="187" y="416"/>
                      </a:moveTo>
                      <a:cubicBezTo>
                        <a:pt x="187" y="539"/>
                        <a:pt x="187" y="662"/>
                        <a:pt x="187" y="785"/>
                      </a:cubicBezTo>
                      <a:cubicBezTo>
                        <a:pt x="187" y="826"/>
                        <a:pt x="179" y="833"/>
                        <a:pt x="138" y="833"/>
                      </a:cubicBezTo>
                      <a:cubicBezTo>
                        <a:pt x="105" y="833"/>
                        <a:pt x="72" y="833"/>
                        <a:pt x="39" y="833"/>
                      </a:cubicBezTo>
                      <a:cubicBezTo>
                        <a:pt x="12" y="833"/>
                        <a:pt x="2" y="823"/>
                        <a:pt x="0" y="797"/>
                      </a:cubicBezTo>
                      <a:cubicBezTo>
                        <a:pt x="0" y="790"/>
                        <a:pt x="0" y="783"/>
                        <a:pt x="0" y="776"/>
                      </a:cubicBezTo>
                      <a:cubicBezTo>
                        <a:pt x="0" y="536"/>
                        <a:pt x="0" y="297"/>
                        <a:pt x="0" y="57"/>
                      </a:cubicBezTo>
                      <a:cubicBezTo>
                        <a:pt x="0" y="47"/>
                        <a:pt x="0" y="38"/>
                        <a:pt x="2" y="29"/>
                      </a:cubicBezTo>
                      <a:cubicBezTo>
                        <a:pt x="4" y="11"/>
                        <a:pt x="15" y="1"/>
                        <a:pt x="33" y="1"/>
                      </a:cubicBezTo>
                      <a:cubicBezTo>
                        <a:pt x="73" y="0"/>
                        <a:pt x="113" y="0"/>
                        <a:pt x="153" y="1"/>
                      </a:cubicBezTo>
                      <a:cubicBezTo>
                        <a:pt x="177" y="1"/>
                        <a:pt x="186" y="13"/>
                        <a:pt x="187" y="41"/>
                      </a:cubicBezTo>
                      <a:cubicBezTo>
                        <a:pt x="187" y="166"/>
                        <a:pt x="187" y="291"/>
                        <a:pt x="187" y="4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1" name="Freeform 9"/>
                <p:cNvSpPr>
                  <a:spLocks/>
                </p:cNvSpPr>
                <p:nvPr/>
              </p:nvSpPr>
              <p:spPr bwMode="auto">
                <a:xfrm>
                  <a:off x="9033" y="2532"/>
                  <a:ext cx="73" cy="246"/>
                </a:xfrm>
                <a:custGeom>
                  <a:avLst/>
                  <a:gdLst>
                    <a:gd name="T0" fmla="*/ 0 w 184"/>
                    <a:gd name="T1" fmla="*/ 308 h 618"/>
                    <a:gd name="T2" fmla="*/ 0 w 184"/>
                    <a:gd name="T3" fmla="*/ 44 h 618"/>
                    <a:gd name="T4" fmla="*/ 45 w 184"/>
                    <a:gd name="T5" fmla="*/ 0 h 618"/>
                    <a:gd name="T6" fmla="*/ 144 w 184"/>
                    <a:gd name="T7" fmla="*/ 0 h 618"/>
                    <a:gd name="T8" fmla="*/ 183 w 184"/>
                    <a:gd name="T9" fmla="*/ 36 h 618"/>
                    <a:gd name="T10" fmla="*/ 183 w 184"/>
                    <a:gd name="T11" fmla="*/ 59 h 618"/>
                    <a:gd name="T12" fmla="*/ 183 w 184"/>
                    <a:gd name="T13" fmla="*/ 559 h 618"/>
                    <a:gd name="T14" fmla="*/ 183 w 184"/>
                    <a:gd name="T15" fmla="*/ 576 h 618"/>
                    <a:gd name="T16" fmla="*/ 138 w 184"/>
                    <a:gd name="T17" fmla="*/ 618 h 618"/>
                    <a:gd name="T18" fmla="*/ 37 w 184"/>
                    <a:gd name="T19" fmla="*/ 618 h 618"/>
                    <a:gd name="T20" fmla="*/ 0 w 184"/>
                    <a:gd name="T21" fmla="*/ 581 h 618"/>
                    <a:gd name="T22" fmla="*/ 0 w 184"/>
                    <a:gd name="T23" fmla="*/ 308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4" h="618">
                      <a:moveTo>
                        <a:pt x="0" y="308"/>
                      </a:moveTo>
                      <a:cubicBezTo>
                        <a:pt x="0" y="220"/>
                        <a:pt x="0" y="132"/>
                        <a:pt x="0" y="44"/>
                      </a:cubicBezTo>
                      <a:cubicBezTo>
                        <a:pt x="0" y="8"/>
                        <a:pt x="8" y="0"/>
                        <a:pt x="45" y="0"/>
                      </a:cubicBezTo>
                      <a:cubicBezTo>
                        <a:pt x="78" y="0"/>
                        <a:pt x="111" y="0"/>
                        <a:pt x="144" y="0"/>
                      </a:cubicBezTo>
                      <a:cubicBezTo>
                        <a:pt x="171" y="1"/>
                        <a:pt x="180" y="9"/>
                        <a:pt x="183" y="36"/>
                      </a:cubicBezTo>
                      <a:cubicBezTo>
                        <a:pt x="184" y="44"/>
                        <a:pt x="183" y="51"/>
                        <a:pt x="183" y="59"/>
                      </a:cubicBezTo>
                      <a:cubicBezTo>
                        <a:pt x="183" y="226"/>
                        <a:pt x="183" y="392"/>
                        <a:pt x="183" y="559"/>
                      </a:cubicBezTo>
                      <a:cubicBezTo>
                        <a:pt x="183" y="565"/>
                        <a:pt x="184" y="570"/>
                        <a:pt x="183" y="576"/>
                      </a:cubicBezTo>
                      <a:cubicBezTo>
                        <a:pt x="182" y="610"/>
                        <a:pt x="173" y="618"/>
                        <a:pt x="138" y="618"/>
                      </a:cubicBezTo>
                      <a:cubicBezTo>
                        <a:pt x="105" y="618"/>
                        <a:pt x="71" y="618"/>
                        <a:pt x="37" y="618"/>
                      </a:cubicBezTo>
                      <a:cubicBezTo>
                        <a:pt x="10" y="618"/>
                        <a:pt x="1" y="609"/>
                        <a:pt x="0" y="581"/>
                      </a:cubicBezTo>
                      <a:cubicBezTo>
                        <a:pt x="0" y="490"/>
                        <a:pt x="0" y="399"/>
                        <a:pt x="0"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2" name="Freeform 10"/>
                <p:cNvSpPr>
                  <a:spLocks/>
                </p:cNvSpPr>
                <p:nvPr/>
              </p:nvSpPr>
              <p:spPr bwMode="auto">
                <a:xfrm>
                  <a:off x="9033" y="2446"/>
                  <a:ext cx="71" cy="56"/>
                </a:xfrm>
                <a:custGeom>
                  <a:avLst/>
                  <a:gdLst>
                    <a:gd name="T0" fmla="*/ 89 w 177"/>
                    <a:gd name="T1" fmla="*/ 0 h 140"/>
                    <a:gd name="T2" fmla="*/ 148 w 177"/>
                    <a:gd name="T3" fmla="*/ 0 h 140"/>
                    <a:gd name="T4" fmla="*/ 176 w 177"/>
                    <a:gd name="T5" fmla="*/ 28 h 140"/>
                    <a:gd name="T6" fmla="*/ 176 w 177"/>
                    <a:gd name="T7" fmla="*/ 109 h 140"/>
                    <a:gd name="T8" fmla="*/ 152 w 177"/>
                    <a:gd name="T9" fmla="*/ 136 h 140"/>
                    <a:gd name="T10" fmla="*/ 26 w 177"/>
                    <a:gd name="T11" fmla="*/ 137 h 140"/>
                    <a:gd name="T12" fmla="*/ 0 w 177"/>
                    <a:gd name="T13" fmla="*/ 106 h 140"/>
                    <a:gd name="T14" fmla="*/ 1 w 177"/>
                    <a:gd name="T15" fmla="*/ 31 h 140"/>
                    <a:gd name="T16" fmla="*/ 31 w 177"/>
                    <a:gd name="T17" fmla="*/ 1 h 140"/>
                    <a:gd name="T18" fmla="*/ 89 w 177"/>
                    <a:gd name="T1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40">
                      <a:moveTo>
                        <a:pt x="89" y="0"/>
                      </a:moveTo>
                      <a:cubicBezTo>
                        <a:pt x="109" y="0"/>
                        <a:pt x="128" y="0"/>
                        <a:pt x="148" y="0"/>
                      </a:cubicBezTo>
                      <a:cubicBezTo>
                        <a:pt x="166" y="1"/>
                        <a:pt x="176" y="10"/>
                        <a:pt x="176" y="28"/>
                      </a:cubicBezTo>
                      <a:cubicBezTo>
                        <a:pt x="177" y="55"/>
                        <a:pt x="177" y="82"/>
                        <a:pt x="176" y="109"/>
                      </a:cubicBezTo>
                      <a:cubicBezTo>
                        <a:pt x="176" y="125"/>
                        <a:pt x="167" y="135"/>
                        <a:pt x="152" y="136"/>
                      </a:cubicBezTo>
                      <a:cubicBezTo>
                        <a:pt x="110" y="140"/>
                        <a:pt x="68" y="140"/>
                        <a:pt x="26" y="137"/>
                      </a:cubicBezTo>
                      <a:cubicBezTo>
                        <a:pt x="9" y="135"/>
                        <a:pt x="1" y="123"/>
                        <a:pt x="0" y="106"/>
                      </a:cubicBezTo>
                      <a:cubicBezTo>
                        <a:pt x="0" y="81"/>
                        <a:pt x="0" y="56"/>
                        <a:pt x="1" y="31"/>
                      </a:cubicBezTo>
                      <a:cubicBezTo>
                        <a:pt x="1" y="11"/>
                        <a:pt x="10" y="1"/>
                        <a:pt x="31" y="1"/>
                      </a:cubicBezTo>
                      <a:cubicBezTo>
                        <a:pt x="50" y="0"/>
                        <a:pt x="70" y="0"/>
                        <a:pt x="8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3" name="Freeform 11"/>
                <p:cNvSpPr>
                  <a:spLocks/>
                </p:cNvSpPr>
                <p:nvPr/>
              </p:nvSpPr>
              <p:spPr bwMode="auto">
                <a:xfrm>
                  <a:off x="9613" y="2524"/>
                  <a:ext cx="171" cy="172"/>
                </a:xfrm>
                <a:custGeom>
                  <a:avLst/>
                  <a:gdLst>
                    <a:gd name="T0" fmla="*/ 431 w 432"/>
                    <a:gd name="T1" fmla="*/ 217 h 431"/>
                    <a:gd name="T2" fmla="*/ 215 w 432"/>
                    <a:gd name="T3" fmla="*/ 431 h 431"/>
                    <a:gd name="T4" fmla="*/ 1 w 432"/>
                    <a:gd name="T5" fmla="*/ 217 h 431"/>
                    <a:gd name="T6" fmla="*/ 217 w 432"/>
                    <a:gd name="T7" fmla="*/ 1 h 431"/>
                    <a:gd name="T8" fmla="*/ 431 w 432"/>
                    <a:gd name="T9" fmla="*/ 217 h 431"/>
                  </a:gdLst>
                  <a:ahLst/>
                  <a:cxnLst>
                    <a:cxn ang="0">
                      <a:pos x="T0" y="T1"/>
                    </a:cxn>
                    <a:cxn ang="0">
                      <a:pos x="T2" y="T3"/>
                    </a:cxn>
                    <a:cxn ang="0">
                      <a:pos x="T4" y="T5"/>
                    </a:cxn>
                    <a:cxn ang="0">
                      <a:pos x="T6" y="T7"/>
                    </a:cxn>
                    <a:cxn ang="0">
                      <a:pos x="T8" y="T9"/>
                    </a:cxn>
                  </a:cxnLst>
                  <a:rect l="0" t="0" r="r" b="b"/>
                  <a:pathLst>
                    <a:path w="432" h="431">
                      <a:moveTo>
                        <a:pt x="431" y="217"/>
                      </a:moveTo>
                      <a:cubicBezTo>
                        <a:pt x="431" y="336"/>
                        <a:pt x="335" y="431"/>
                        <a:pt x="215" y="431"/>
                      </a:cubicBezTo>
                      <a:cubicBezTo>
                        <a:pt x="98" y="431"/>
                        <a:pt x="0" y="333"/>
                        <a:pt x="1" y="217"/>
                      </a:cubicBezTo>
                      <a:cubicBezTo>
                        <a:pt x="1" y="98"/>
                        <a:pt x="99" y="1"/>
                        <a:pt x="217" y="1"/>
                      </a:cubicBezTo>
                      <a:cubicBezTo>
                        <a:pt x="334" y="0"/>
                        <a:pt x="432" y="98"/>
                        <a:pt x="431" y="2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4" name="Freeform 12"/>
                <p:cNvSpPr>
                  <a:spLocks noEditPoints="1"/>
                </p:cNvSpPr>
                <p:nvPr/>
              </p:nvSpPr>
              <p:spPr bwMode="auto">
                <a:xfrm>
                  <a:off x="9951" y="2413"/>
                  <a:ext cx="70" cy="70"/>
                </a:xfrm>
                <a:custGeom>
                  <a:avLst/>
                  <a:gdLst>
                    <a:gd name="T0" fmla="*/ 88 w 176"/>
                    <a:gd name="T1" fmla="*/ 176 h 176"/>
                    <a:gd name="T2" fmla="*/ 0 w 176"/>
                    <a:gd name="T3" fmla="*/ 88 h 176"/>
                    <a:gd name="T4" fmla="*/ 88 w 176"/>
                    <a:gd name="T5" fmla="*/ 0 h 176"/>
                    <a:gd name="T6" fmla="*/ 176 w 176"/>
                    <a:gd name="T7" fmla="*/ 88 h 176"/>
                    <a:gd name="T8" fmla="*/ 88 w 176"/>
                    <a:gd name="T9" fmla="*/ 176 h 176"/>
                    <a:gd name="T10" fmla="*/ 88 w 176"/>
                    <a:gd name="T11" fmla="*/ 12 h 176"/>
                    <a:gd name="T12" fmla="*/ 12 w 176"/>
                    <a:gd name="T13" fmla="*/ 88 h 176"/>
                    <a:gd name="T14" fmla="*/ 88 w 176"/>
                    <a:gd name="T15" fmla="*/ 164 h 176"/>
                    <a:gd name="T16" fmla="*/ 164 w 176"/>
                    <a:gd name="T17" fmla="*/ 88 h 176"/>
                    <a:gd name="T18" fmla="*/ 88 w 176"/>
                    <a:gd name="T19" fmla="*/ 1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88" y="176"/>
                      </a:moveTo>
                      <a:cubicBezTo>
                        <a:pt x="40" y="176"/>
                        <a:pt x="0" y="137"/>
                        <a:pt x="0" y="88"/>
                      </a:cubicBezTo>
                      <a:cubicBezTo>
                        <a:pt x="0" y="40"/>
                        <a:pt x="40" y="0"/>
                        <a:pt x="88" y="0"/>
                      </a:cubicBezTo>
                      <a:cubicBezTo>
                        <a:pt x="137" y="0"/>
                        <a:pt x="176" y="40"/>
                        <a:pt x="176" y="88"/>
                      </a:cubicBezTo>
                      <a:cubicBezTo>
                        <a:pt x="176" y="137"/>
                        <a:pt x="137" y="176"/>
                        <a:pt x="88" y="176"/>
                      </a:cubicBezTo>
                      <a:close/>
                      <a:moveTo>
                        <a:pt x="88" y="12"/>
                      </a:moveTo>
                      <a:cubicBezTo>
                        <a:pt x="46" y="12"/>
                        <a:pt x="12" y="46"/>
                        <a:pt x="12" y="88"/>
                      </a:cubicBezTo>
                      <a:cubicBezTo>
                        <a:pt x="12" y="130"/>
                        <a:pt x="46" y="164"/>
                        <a:pt x="88" y="164"/>
                      </a:cubicBezTo>
                      <a:cubicBezTo>
                        <a:pt x="130" y="164"/>
                        <a:pt x="164" y="130"/>
                        <a:pt x="164" y="88"/>
                      </a:cubicBezTo>
                      <a:cubicBezTo>
                        <a:pt x="164" y="46"/>
                        <a:pt x="130" y="12"/>
                        <a:pt x="88"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5" name="Freeform 13"/>
                <p:cNvSpPr>
                  <a:spLocks noEditPoints="1"/>
                </p:cNvSpPr>
                <p:nvPr/>
              </p:nvSpPr>
              <p:spPr bwMode="auto">
                <a:xfrm>
                  <a:off x="9978" y="2434"/>
                  <a:ext cx="18" cy="28"/>
                </a:xfrm>
                <a:custGeom>
                  <a:avLst/>
                  <a:gdLst>
                    <a:gd name="T0" fmla="*/ 0 w 45"/>
                    <a:gd name="T1" fmla="*/ 2 h 70"/>
                    <a:gd name="T2" fmla="*/ 17 w 45"/>
                    <a:gd name="T3" fmla="*/ 0 h 70"/>
                    <a:gd name="T4" fmla="*/ 37 w 45"/>
                    <a:gd name="T5" fmla="*/ 6 h 70"/>
                    <a:gd name="T6" fmla="*/ 43 w 45"/>
                    <a:gd name="T7" fmla="*/ 19 h 70"/>
                    <a:gd name="T8" fmla="*/ 29 w 45"/>
                    <a:gd name="T9" fmla="*/ 37 h 70"/>
                    <a:gd name="T10" fmla="*/ 29 w 45"/>
                    <a:gd name="T11" fmla="*/ 37 h 70"/>
                    <a:gd name="T12" fmla="*/ 40 w 45"/>
                    <a:gd name="T13" fmla="*/ 51 h 70"/>
                    <a:gd name="T14" fmla="*/ 45 w 45"/>
                    <a:gd name="T15" fmla="*/ 70 h 70"/>
                    <a:gd name="T16" fmla="*/ 36 w 45"/>
                    <a:gd name="T17" fmla="*/ 70 h 70"/>
                    <a:gd name="T18" fmla="*/ 31 w 45"/>
                    <a:gd name="T19" fmla="*/ 54 h 70"/>
                    <a:gd name="T20" fmla="*/ 17 w 45"/>
                    <a:gd name="T21" fmla="*/ 40 h 70"/>
                    <a:gd name="T22" fmla="*/ 9 w 45"/>
                    <a:gd name="T23" fmla="*/ 40 h 70"/>
                    <a:gd name="T24" fmla="*/ 9 w 45"/>
                    <a:gd name="T25" fmla="*/ 70 h 70"/>
                    <a:gd name="T26" fmla="*/ 0 w 45"/>
                    <a:gd name="T27" fmla="*/ 70 h 70"/>
                    <a:gd name="T28" fmla="*/ 0 w 45"/>
                    <a:gd name="T29" fmla="*/ 2 h 70"/>
                    <a:gd name="T30" fmla="*/ 9 w 45"/>
                    <a:gd name="T31" fmla="*/ 33 h 70"/>
                    <a:gd name="T32" fmla="*/ 18 w 45"/>
                    <a:gd name="T33" fmla="*/ 33 h 70"/>
                    <a:gd name="T34" fmla="*/ 34 w 45"/>
                    <a:gd name="T35" fmla="*/ 20 h 70"/>
                    <a:gd name="T36" fmla="*/ 18 w 45"/>
                    <a:gd name="T37" fmla="*/ 7 h 70"/>
                    <a:gd name="T38" fmla="*/ 9 w 45"/>
                    <a:gd name="T39" fmla="*/ 8 h 70"/>
                    <a:gd name="T40" fmla="*/ 9 w 45"/>
                    <a:gd name="T41" fmla="*/ 3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70">
                      <a:moveTo>
                        <a:pt x="0" y="2"/>
                      </a:moveTo>
                      <a:cubicBezTo>
                        <a:pt x="4" y="1"/>
                        <a:pt x="11" y="0"/>
                        <a:pt x="17" y="0"/>
                      </a:cubicBezTo>
                      <a:cubicBezTo>
                        <a:pt x="27" y="0"/>
                        <a:pt x="33" y="2"/>
                        <a:pt x="37" y="6"/>
                      </a:cubicBezTo>
                      <a:cubicBezTo>
                        <a:pt x="41" y="9"/>
                        <a:pt x="43" y="14"/>
                        <a:pt x="43" y="19"/>
                      </a:cubicBezTo>
                      <a:cubicBezTo>
                        <a:pt x="43" y="28"/>
                        <a:pt x="37" y="34"/>
                        <a:pt x="29" y="37"/>
                      </a:cubicBezTo>
                      <a:cubicBezTo>
                        <a:pt x="29" y="37"/>
                        <a:pt x="29" y="37"/>
                        <a:pt x="29" y="37"/>
                      </a:cubicBezTo>
                      <a:cubicBezTo>
                        <a:pt x="35" y="39"/>
                        <a:pt x="38" y="44"/>
                        <a:pt x="40" y="51"/>
                      </a:cubicBezTo>
                      <a:cubicBezTo>
                        <a:pt x="42" y="61"/>
                        <a:pt x="44" y="68"/>
                        <a:pt x="45" y="70"/>
                      </a:cubicBezTo>
                      <a:cubicBezTo>
                        <a:pt x="36" y="70"/>
                        <a:pt x="36" y="70"/>
                        <a:pt x="36" y="70"/>
                      </a:cubicBezTo>
                      <a:cubicBezTo>
                        <a:pt x="35" y="68"/>
                        <a:pt x="33" y="62"/>
                        <a:pt x="31" y="54"/>
                      </a:cubicBezTo>
                      <a:cubicBezTo>
                        <a:pt x="29" y="44"/>
                        <a:pt x="25" y="40"/>
                        <a:pt x="17" y="40"/>
                      </a:cubicBezTo>
                      <a:cubicBezTo>
                        <a:pt x="9" y="40"/>
                        <a:pt x="9" y="40"/>
                        <a:pt x="9" y="40"/>
                      </a:cubicBezTo>
                      <a:cubicBezTo>
                        <a:pt x="9" y="70"/>
                        <a:pt x="9" y="70"/>
                        <a:pt x="9" y="70"/>
                      </a:cubicBezTo>
                      <a:cubicBezTo>
                        <a:pt x="0" y="70"/>
                        <a:pt x="0" y="70"/>
                        <a:pt x="0" y="70"/>
                      </a:cubicBezTo>
                      <a:lnTo>
                        <a:pt x="0" y="2"/>
                      </a:lnTo>
                      <a:close/>
                      <a:moveTo>
                        <a:pt x="9" y="33"/>
                      </a:moveTo>
                      <a:cubicBezTo>
                        <a:pt x="18" y="33"/>
                        <a:pt x="18" y="33"/>
                        <a:pt x="18" y="33"/>
                      </a:cubicBezTo>
                      <a:cubicBezTo>
                        <a:pt x="27" y="33"/>
                        <a:pt x="34" y="28"/>
                        <a:pt x="34" y="20"/>
                      </a:cubicBezTo>
                      <a:cubicBezTo>
                        <a:pt x="34" y="11"/>
                        <a:pt x="27" y="7"/>
                        <a:pt x="18" y="7"/>
                      </a:cubicBezTo>
                      <a:cubicBezTo>
                        <a:pt x="13" y="7"/>
                        <a:pt x="10" y="7"/>
                        <a:pt x="9" y="8"/>
                      </a:cubicBezTo>
                      <a:lnTo>
                        <a:pt x="9"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grpSp>
          <p:grpSp>
            <p:nvGrpSpPr>
              <p:cNvPr id="29" name="Group 28"/>
              <p:cNvGrpSpPr/>
              <p:nvPr/>
            </p:nvGrpSpPr>
            <p:grpSpPr>
              <a:xfrm>
                <a:off x="13349609" y="2182228"/>
                <a:ext cx="590932" cy="693504"/>
                <a:chOff x="13349609" y="2182228"/>
                <a:chExt cx="590932" cy="693504"/>
              </a:xfrm>
            </p:grpSpPr>
            <p:sp>
              <p:nvSpPr>
                <p:cNvPr id="30" name="TextBox 29"/>
                <p:cNvSpPr txBox="1"/>
                <p:nvPr/>
              </p:nvSpPr>
              <p:spPr>
                <a:xfrm>
                  <a:off x="13349609" y="2641744"/>
                  <a:ext cx="590932" cy="233988"/>
                </a:xfrm>
                <a:prstGeom prst="rect">
                  <a:avLst/>
                </a:prstGeom>
                <a:noFill/>
              </p:spPr>
              <p:txBody>
                <a:bodyPr wrap="none" rtlCol="0">
                  <a:spAutoFit/>
                </a:bodyPr>
                <a:lstStyle/>
                <a:p>
                  <a:pPr algn="ctr" defTabSz="1088430"/>
                  <a:r>
                    <a:rPr lang="en-US" sz="667" dirty="0">
                      <a:solidFill>
                        <a:srgbClr val="FFFFFF"/>
                      </a:solidFill>
                      <a:latin typeface="Segoe UI"/>
                    </a:rPr>
                    <a:t>PowerBI</a:t>
                  </a:r>
                </a:p>
              </p:txBody>
            </p:sp>
            <p:grpSp>
              <p:nvGrpSpPr>
                <p:cNvPr id="31" name="Group 4"/>
                <p:cNvGrpSpPr>
                  <a:grpSpLocks noChangeAspect="1"/>
                </p:cNvGrpSpPr>
                <p:nvPr/>
              </p:nvGrpSpPr>
              <p:grpSpPr bwMode="auto">
                <a:xfrm>
                  <a:off x="13427754" y="2182228"/>
                  <a:ext cx="434641" cy="460088"/>
                  <a:chOff x="3" y="-13"/>
                  <a:chExt cx="1281" cy="1356"/>
                </a:xfrm>
              </p:grpSpPr>
              <p:sp>
                <p:nvSpPr>
                  <p:cNvPr id="32" name="Freeform 31"/>
                  <p:cNvSpPr>
                    <a:spLocks/>
                  </p:cNvSpPr>
                  <p:nvPr/>
                </p:nvSpPr>
                <p:spPr bwMode="auto">
                  <a:xfrm>
                    <a:off x="37" y="-13"/>
                    <a:ext cx="1247" cy="1242"/>
                  </a:xfrm>
                  <a:custGeom>
                    <a:avLst/>
                    <a:gdLst>
                      <a:gd name="T0" fmla="*/ 524 w 525"/>
                      <a:gd name="T1" fmla="*/ 320 h 523"/>
                      <a:gd name="T2" fmla="*/ 524 w 525"/>
                      <a:gd name="T3" fmla="*/ 452 h 523"/>
                      <a:gd name="T4" fmla="*/ 475 w 525"/>
                      <a:gd name="T5" fmla="*/ 518 h 523"/>
                      <a:gd name="T6" fmla="*/ 399 w 525"/>
                      <a:gd name="T7" fmla="*/ 498 h 523"/>
                      <a:gd name="T8" fmla="*/ 396 w 525"/>
                      <a:gd name="T9" fmla="*/ 480 h 523"/>
                      <a:gd name="T10" fmla="*/ 413 w 525"/>
                      <a:gd name="T11" fmla="*/ 472 h 523"/>
                      <a:gd name="T12" fmla="*/ 441 w 525"/>
                      <a:gd name="T13" fmla="*/ 480 h 523"/>
                      <a:gd name="T14" fmla="*/ 491 w 525"/>
                      <a:gd name="T15" fmla="*/ 443 h 523"/>
                      <a:gd name="T16" fmla="*/ 491 w 525"/>
                      <a:gd name="T17" fmla="*/ 265 h 523"/>
                      <a:gd name="T18" fmla="*/ 491 w 525"/>
                      <a:gd name="T19" fmla="*/ 198 h 523"/>
                      <a:gd name="T20" fmla="*/ 459 w 525"/>
                      <a:gd name="T21" fmla="*/ 155 h 523"/>
                      <a:gd name="T22" fmla="*/ 161 w 525"/>
                      <a:gd name="T23" fmla="*/ 69 h 523"/>
                      <a:gd name="T24" fmla="*/ 71 w 525"/>
                      <a:gd name="T25" fmla="*/ 43 h 523"/>
                      <a:gd name="T26" fmla="*/ 33 w 525"/>
                      <a:gd name="T27" fmla="*/ 72 h 523"/>
                      <a:gd name="T28" fmla="*/ 33 w 525"/>
                      <a:gd name="T29" fmla="*/ 242 h 523"/>
                      <a:gd name="T30" fmla="*/ 32 w 525"/>
                      <a:gd name="T31" fmla="*/ 262 h 523"/>
                      <a:gd name="T32" fmla="*/ 17 w 525"/>
                      <a:gd name="T33" fmla="*/ 275 h 523"/>
                      <a:gd name="T34" fmla="*/ 2 w 525"/>
                      <a:gd name="T35" fmla="*/ 263 h 523"/>
                      <a:gd name="T36" fmla="*/ 0 w 525"/>
                      <a:gd name="T37" fmla="*/ 242 h 523"/>
                      <a:gd name="T38" fmla="*/ 0 w 525"/>
                      <a:gd name="T39" fmla="*/ 82 h 523"/>
                      <a:gd name="T40" fmla="*/ 3 w 525"/>
                      <a:gd name="T41" fmla="*/ 50 h 523"/>
                      <a:gd name="T42" fmla="*/ 70 w 525"/>
                      <a:gd name="T43" fmla="*/ 9 h 523"/>
                      <a:gd name="T44" fmla="*/ 473 w 525"/>
                      <a:gd name="T45" fmla="*/ 126 h 523"/>
                      <a:gd name="T46" fmla="*/ 524 w 525"/>
                      <a:gd name="T47" fmla="*/ 196 h 523"/>
                      <a:gd name="T48" fmla="*/ 524 w 525"/>
                      <a:gd name="T49" fmla="*/ 320 h 523"/>
                      <a:gd name="T50" fmla="*/ 524 w 525"/>
                      <a:gd name="T51" fmla="*/ 32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5" h="523">
                        <a:moveTo>
                          <a:pt x="524" y="320"/>
                        </a:moveTo>
                        <a:cubicBezTo>
                          <a:pt x="524" y="364"/>
                          <a:pt x="525" y="408"/>
                          <a:pt x="524" y="452"/>
                        </a:cubicBezTo>
                        <a:cubicBezTo>
                          <a:pt x="523" y="489"/>
                          <a:pt x="506" y="513"/>
                          <a:pt x="475" y="518"/>
                        </a:cubicBezTo>
                        <a:cubicBezTo>
                          <a:pt x="447" y="523"/>
                          <a:pt x="423" y="509"/>
                          <a:pt x="399" y="498"/>
                        </a:cubicBezTo>
                        <a:cubicBezTo>
                          <a:pt x="393" y="495"/>
                          <a:pt x="393" y="486"/>
                          <a:pt x="396" y="480"/>
                        </a:cubicBezTo>
                        <a:cubicBezTo>
                          <a:pt x="399" y="473"/>
                          <a:pt x="405" y="470"/>
                          <a:pt x="413" y="472"/>
                        </a:cubicBezTo>
                        <a:cubicBezTo>
                          <a:pt x="422" y="474"/>
                          <a:pt x="432" y="477"/>
                          <a:pt x="441" y="480"/>
                        </a:cubicBezTo>
                        <a:cubicBezTo>
                          <a:pt x="479" y="493"/>
                          <a:pt x="491" y="484"/>
                          <a:pt x="491" y="443"/>
                        </a:cubicBezTo>
                        <a:cubicBezTo>
                          <a:pt x="491" y="384"/>
                          <a:pt x="491" y="325"/>
                          <a:pt x="491" y="265"/>
                        </a:cubicBezTo>
                        <a:cubicBezTo>
                          <a:pt x="491" y="243"/>
                          <a:pt x="491" y="220"/>
                          <a:pt x="491" y="198"/>
                        </a:cubicBezTo>
                        <a:cubicBezTo>
                          <a:pt x="491" y="170"/>
                          <a:pt x="486" y="163"/>
                          <a:pt x="459" y="155"/>
                        </a:cubicBezTo>
                        <a:cubicBezTo>
                          <a:pt x="360" y="126"/>
                          <a:pt x="261" y="98"/>
                          <a:pt x="161" y="69"/>
                        </a:cubicBezTo>
                        <a:cubicBezTo>
                          <a:pt x="131" y="60"/>
                          <a:pt x="101" y="51"/>
                          <a:pt x="71" y="43"/>
                        </a:cubicBezTo>
                        <a:cubicBezTo>
                          <a:pt x="45" y="36"/>
                          <a:pt x="33" y="44"/>
                          <a:pt x="33" y="72"/>
                        </a:cubicBezTo>
                        <a:cubicBezTo>
                          <a:pt x="33" y="129"/>
                          <a:pt x="33" y="185"/>
                          <a:pt x="33" y="242"/>
                        </a:cubicBezTo>
                        <a:cubicBezTo>
                          <a:pt x="33" y="249"/>
                          <a:pt x="33" y="255"/>
                          <a:pt x="32" y="262"/>
                        </a:cubicBezTo>
                        <a:cubicBezTo>
                          <a:pt x="30" y="270"/>
                          <a:pt x="25" y="275"/>
                          <a:pt x="17" y="275"/>
                        </a:cubicBezTo>
                        <a:cubicBezTo>
                          <a:pt x="9" y="275"/>
                          <a:pt x="4" y="270"/>
                          <a:pt x="2" y="263"/>
                        </a:cubicBezTo>
                        <a:cubicBezTo>
                          <a:pt x="1" y="256"/>
                          <a:pt x="0" y="249"/>
                          <a:pt x="0" y="242"/>
                        </a:cubicBezTo>
                        <a:cubicBezTo>
                          <a:pt x="0" y="188"/>
                          <a:pt x="0" y="135"/>
                          <a:pt x="0" y="82"/>
                        </a:cubicBezTo>
                        <a:cubicBezTo>
                          <a:pt x="0" y="71"/>
                          <a:pt x="1" y="60"/>
                          <a:pt x="3" y="50"/>
                        </a:cubicBezTo>
                        <a:cubicBezTo>
                          <a:pt x="11" y="17"/>
                          <a:pt x="38" y="0"/>
                          <a:pt x="70" y="9"/>
                        </a:cubicBezTo>
                        <a:cubicBezTo>
                          <a:pt x="204" y="48"/>
                          <a:pt x="338" y="86"/>
                          <a:pt x="473" y="126"/>
                        </a:cubicBezTo>
                        <a:cubicBezTo>
                          <a:pt x="510" y="137"/>
                          <a:pt x="524" y="157"/>
                          <a:pt x="524" y="196"/>
                        </a:cubicBezTo>
                        <a:cubicBezTo>
                          <a:pt x="524" y="238"/>
                          <a:pt x="524" y="279"/>
                          <a:pt x="524" y="320"/>
                        </a:cubicBezTo>
                        <a:cubicBezTo>
                          <a:pt x="524" y="320"/>
                          <a:pt x="524" y="320"/>
                          <a:pt x="524" y="3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33" name="Freeform 32"/>
                  <p:cNvSpPr>
                    <a:spLocks/>
                  </p:cNvSpPr>
                  <p:nvPr/>
                </p:nvSpPr>
                <p:spPr bwMode="auto">
                  <a:xfrm>
                    <a:off x="718" y="452"/>
                    <a:ext cx="169" cy="891"/>
                  </a:xfrm>
                  <a:custGeom>
                    <a:avLst/>
                    <a:gdLst>
                      <a:gd name="T0" fmla="*/ 70 w 71"/>
                      <a:gd name="T1" fmla="*/ 186 h 375"/>
                      <a:gd name="T2" fmla="*/ 70 w 71"/>
                      <a:gd name="T3" fmla="*/ 332 h 375"/>
                      <a:gd name="T4" fmla="*/ 50 w 71"/>
                      <a:gd name="T5" fmla="*/ 368 h 375"/>
                      <a:gd name="T6" fmla="*/ 16 w 71"/>
                      <a:gd name="T7" fmla="*/ 366 h 375"/>
                      <a:gd name="T8" fmla="*/ 0 w 71"/>
                      <a:gd name="T9" fmla="*/ 336 h 375"/>
                      <a:gd name="T10" fmla="*/ 0 w 71"/>
                      <a:gd name="T11" fmla="*/ 38 h 375"/>
                      <a:gd name="T12" fmla="*/ 35 w 71"/>
                      <a:gd name="T13" fmla="*/ 0 h 375"/>
                      <a:gd name="T14" fmla="*/ 70 w 71"/>
                      <a:gd name="T15" fmla="*/ 39 h 375"/>
                      <a:gd name="T16" fmla="*/ 70 w 71"/>
                      <a:gd name="T17" fmla="*/ 186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75">
                        <a:moveTo>
                          <a:pt x="70" y="186"/>
                        </a:moveTo>
                        <a:cubicBezTo>
                          <a:pt x="70" y="235"/>
                          <a:pt x="70" y="284"/>
                          <a:pt x="70" y="332"/>
                        </a:cubicBezTo>
                        <a:cubicBezTo>
                          <a:pt x="70" y="348"/>
                          <a:pt x="64" y="361"/>
                          <a:pt x="50" y="368"/>
                        </a:cubicBezTo>
                        <a:cubicBezTo>
                          <a:pt x="38" y="375"/>
                          <a:pt x="27" y="373"/>
                          <a:pt x="16" y="366"/>
                        </a:cubicBezTo>
                        <a:cubicBezTo>
                          <a:pt x="5" y="359"/>
                          <a:pt x="0" y="349"/>
                          <a:pt x="0" y="336"/>
                        </a:cubicBezTo>
                        <a:cubicBezTo>
                          <a:pt x="0" y="237"/>
                          <a:pt x="0" y="137"/>
                          <a:pt x="0" y="38"/>
                        </a:cubicBezTo>
                        <a:cubicBezTo>
                          <a:pt x="0" y="16"/>
                          <a:pt x="15" y="0"/>
                          <a:pt x="35" y="0"/>
                        </a:cubicBezTo>
                        <a:cubicBezTo>
                          <a:pt x="54" y="0"/>
                          <a:pt x="70" y="16"/>
                          <a:pt x="70" y="39"/>
                        </a:cubicBezTo>
                        <a:cubicBezTo>
                          <a:pt x="71" y="88"/>
                          <a:pt x="70" y="137"/>
                          <a:pt x="70" y="18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34" name="Freeform 7"/>
                  <p:cNvSpPr>
                    <a:spLocks/>
                  </p:cNvSpPr>
                  <p:nvPr/>
                </p:nvSpPr>
                <p:spPr bwMode="auto">
                  <a:xfrm>
                    <a:off x="479" y="545"/>
                    <a:ext cx="168" cy="707"/>
                  </a:xfrm>
                  <a:custGeom>
                    <a:avLst/>
                    <a:gdLst>
                      <a:gd name="T0" fmla="*/ 1 w 71"/>
                      <a:gd name="T1" fmla="*/ 148 h 298"/>
                      <a:gd name="T2" fmla="*/ 1 w 71"/>
                      <a:gd name="T3" fmla="*/ 40 h 298"/>
                      <a:gd name="T4" fmla="*/ 35 w 71"/>
                      <a:gd name="T5" fmla="*/ 0 h 298"/>
                      <a:gd name="T6" fmla="*/ 71 w 71"/>
                      <a:gd name="T7" fmla="*/ 39 h 298"/>
                      <a:gd name="T8" fmla="*/ 71 w 71"/>
                      <a:gd name="T9" fmla="*/ 257 h 298"/>
                      <a:gd name="T10" fmla="*/ 36 w 71"/>
                      <a:gd name="T11" fmla="*/ 298 h 298"/>
                      <a:gd name="T12" fmla="*/ 1 w 71"/>
                      <a:gd name="T13" fmla="*/ 256 h 298"/>
                      <a:gd name="T14" fmla="*/ 1 w 71"/>
                      <a:gd name="T15" fmla="*/ 148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298">
                        <a:moveTo>
                          <a:pt x="1" y="148"/>
                        </a:moveTo>
                        <a:cubicBezTo>
                          <a:pt x="1" y="112"/>
                          <a:pt x="0" y="76"/>
                          <a:pt x="1" y="40"/>
                        </a:cubicBezTo>
                        <a:cubicBezTo>
                          <a:pt x="1" y="14"/>
                          <a:pt x="14" y="0"/>
                          <a:pt x="35" y="0"/>
                        </a:cubicBezTo>
                        <a:cubicBezTo>
                          <a:pt x="57" y="0"/>
                          <a:pt x="71" y="15"/>
                          <a:pt x="71" y="39"/>
                        </a:cubicBezTo>
                        <a:cubicBezTo>
                          <a:pt x="71" y="112"/>
                          <a:pt x="71" y="184"/>
                          <a:pt x="71" y="257"/>
                        </a:cubicBezTo>
                        <a:cubicBezTo>
                          <a:pt x="71" y="280"/>
                          <a:pt x="55" y="298"/>
                          <a:pt x="36" y="298"/>
                        </a:cubicBezTo>
                        <a:cubicBezTo>
                          <a:pt x="15" y="298"/>
                          <a:pt x="1" y="281"/>
                          <a:pt x="1" y="256"/>
                        </a:cubicBezTo>
                        <a:cubicBezTo>
                          <a:pt x="1" y="220"/>
                          <a:pt x="1" y="184"/>
                          <a:pt x="1" y="14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35" name="Freeform 8"/>
                  <p:cNvSpPr>
                    <a:spLocks/>
                  </p:cNvSpPr>
                  <p:nvPr/>
                </p:nvSpPr>
                <p:spPr bwMode="auto">
                  <a:xfrm>
                    <a:off x="241" y="635"/>
                    <a:ext cx="169" cy="522"/>
                  </a:xfrm>
                  <a:custGeom>
                    <a:avLst/>
                    <a:gdLst>
                      <a:gd name="T0" fmla="*/ 71 w 71"/>
                      <a:gd name="T1" fmla="*/ 109 h 220"/>
                      <a:gd name="T2" fmla="*/ 71 w 71"/>
                      <a:gd name="T3" fmla="*/ 179 h 220"/>
                      <a:gd name="T4" fmla="*/ 35 w 71"/>
                      <a:gd name="T5" fmla="*/ 219 h 220"/>
                      <a:gd name="T6" fmla="*/ 1 w 71"/>
                      <a:gd name="T7" fmla="*/ 179 h 220"/>
                      <a:gd name="T8" fmla="*/ 1 w 71"/>
                      <a:gd name="T9" fmla="*/ 39 h 220"/>
                      <a:gd name="T10" fmla="*/ 35 w 71"/>
                      <a:gd name="T11" fmla="*/ 1 h 220"/>
                      <a:gd name="T12" fmla="*/ 71 w 71"/>
                      <a:gd name="T13" fmla="*/ 40 h 220"/>
                      <a:gd name="T14" fmla="*/ 71 w 71"/>
                      <a:gd name="T15" fmla="*/ 109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220">
                        <a:moveTo>
                          <a:pt x="71" y="109"/>
                        </a:moveTo>
                        <a:cubicBezTo>
                          <a:pt x="71" y="133"/>
                          <a:pt x="71" y="156"/>
                          <a:pt x="71" y="179"/>
                        </a:cubicBezTo>
                        <a:cubicBezTo>
                          <a:pt x="70" y="203"/>
                          <a:pt x="55" y="220"/>
                          <a:pt x="35" y="219"/>
                        </a:cubicBezTo>
                        <a:cubicBezTo>
                          <a:pt x="14" y="219"/>
                          <a:pt x="1" y="203"/>
                          <a:pt x="1" y="179"/>
                        </a:cubicBezTo>
                        <a:cubicBezTo>
                          <a:pt x="0" y="132"/>
                          <a:pt x="0" y="86"/>
                          <a:pt x="1" y="39"/>
                        </a:cubicBezTo>
                        <a:cubicBezTo>
                          <a:pt x="1" y="16"/>
                          <a:pt x="14" y="1"/>
                          <a:pt x="35" y="1"/>
                        </a:cubicBezTo>
                        <a:cubicBezTo>
                          <a:pt x="56" y="0"/>
                          <a:pt x="70" y="15"/>
                          <a:pt x="71" y="40"/>
                        </a:cubicBezTo>
                        <a:cubicBezTo>
                          <a:pt x="71" y="63"/>
                          <a:pt x="71" y="86"/>
                          <a:pt x="71" y="10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36" name="Freeform 9"/>
                  <p:cNvSpPr>
                    <a:spLocks/>
                  </p:cNvSpPr>
                  <p:nvPr/>
                </p:nvSpPr>
                <p:spPr bwMode="auto">
                  <a:xfrm>
                    <a:off x="3" y="713"/>
                    <a:ext cx="174" cy="364"/>
                  </a:xfrm>
                  <a:custGeom>
                    <a:avLst/>
                    <a:gdLst>
                      <a:gd name="T0" fmla="*/ 1 w 73"/>
                      <a:gd name="T1" fmla="*/ 75 h 153"/>
                      <a:gd name="T2" fmla="*/ 1 w 73"/>
                      <a:gd name="T3" fmla="*/ 36 h 153"/>
                      <a:gd name="T4" fmla="*/ 31 w 73"/>
                      <a:gd name="T5" fmla="*/ 2 h 153"/>
                      <a:gd name="T6" fmla="*/ 69 w 73"/>
                      <a:gd name="T7" fmla="*/ 30 h 153"/>
                      <a:gd name="T8" fmla="*/ 69 w 73"/>
                      <a:gd name="T9" fmla="*/ 123 h 153"/>
                      <a:gd name="T10" fmla="*/ 32 w 73"/>
                      <a:gd name="T11" fmla="*/ 152 h 153"/>
                      <a:gd name="T12" fmla="*/ 1 w 73"/>
                      <a:gd name="T13" fmla="*/ 117 h 153"/>
                      <a:gd name="T14" fmla="*/ 1 w 73"/>
                      <a:gd name="T15" fmla="*/ 75 h 153"/>
                      <a:gd name="T16" fmla="*/ 1 w 73"/>
                      <a:gd name="T17" fmla="*/ 7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53">
                        <a:moveTo>
                          <a:pt x="1" y="75"/>
                        </a:moveTo>
                        <a:cubicBezTo>
                          <a:pt x="1" y="62"/>
                          <a:pt x="0" y="49"/>
                          <a:pt x="1" y="36"/>
                        </a:cubicBezTo>
                        <a:cubicBezTo>
                          <a:pt x="2" y="16"/>
                          <a:pt x="14" y="4"/>
                          <a:pt x="31" y="2"/>
                        </a:cubicBezTo>
                        <a:cubicBezTo>
                          <a:pt x="48" y="0"/>
                          <a:pt x="66" y="11"/>
                          <a:pt x="69" y="30"/>
                        </a:cubicBezTo>
                        <a:cubicBezTo>
                          <a:pt x="73" y="61"/>
                          <a:pt x="73" y="92"/>
                          <a:pt x="69" y="123"/>
                        </a:cubicBezTo>
                        <a:cubicBezTo>
                          <a:pt x="67" y="142"/>
                          <a:pt x="50" y="153"/>
                          <a:pt x="32" y="152"/>
                        </a:cubicBezTo>
                        <a:cubicBezTo>
                          <a:pt x="14" y="151"/>
                          <a:pt x="1" y="137"/>
                          <a:pt x="1" y="117"/>
                        </a:cubicBezTo>
                        <a:cubicBezTo>
                          <a:pt x="0" y="103"/>
                          <a:pt x="1" y="89"/>
                          <a:pt x="1" y="75"/>
                        </a:cubicBezTo>
                        <a:cubicBezTo>
                          <a:pt x="1" y="75"/>
                          <a:pt x="1" y="75"/>
                          <a:pt x="1" y="7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grpSp>
        </p:grpSp>
        <p:sp>
          <p:nvSpPr>
            <p:cNvPr id="17" name="Freeform 32"/>
            <p:cNvSpPr>
              <a:spLocks/>
            </p:cNvSpPr>
            <p:nvPr/>
          </p:nvSpPr>
          <p:spPr bwMode="auto">
            <a:xfrm rot="5400000">
              <a:off x="9451243"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9" name="TextBox 18"/>
            <p:cNvSpPr txBox="1"/>
            <p:nvPr/>
          </p:nvSpPr>
          <p:spPr>
            <a:xfrm>
              <a:off x="9487956" y="1427302"/>
              <a:ext cx="304315" cy="295465"/>
            </a:xfrm>
            <a:prstGeom prst="rect">
              <a:avLst/>
            </a:prstGeom>
            <a:noFill/>
          </p:spPr>
          <p:txBody>
            <a:bodyPr wrap="none" rtlCol="0">
              <a:spAutoFit/>
            </a:bodyPr>
            <a:lstStyle/>
            <a:p>
              <a:pPr defTabSz="1088473"/>
              <a:r>
                <a:rPr lang="en-US" sz="1000" dirty="0">
                  <a:solidFill>
                    <a:srgbClr val="FFFFFF"/>
                  </a:solidFill>
                  <a:latin typeface="Segoe UI"/>
                </a:rPr>
                <a:t>5</a:t>
              </a:r>
            </a:p>
          </p:txBody>
        </p:sp>
        <p:grpSp>
          <p:nvGrpSpPr>
            <p:cNvPr id="20" name="Group 19"/>
            <p:cNvGrpSpPr/>
            <p:nvPr/>
          </p:nvGrpSpPr>
          <p:grpSpPr>
            <a:xfrm>
              <a:off x="9126339" y="3106178"/>
              <a:ext cx="341450" cy="305285"/>
              <a:chOff x="9451243" y="3151447"/>
              <a:chExt cx="341450" cy="305285"/>
            </a:xfrm>
          </p:grpSpPr>
          <p:sp>
            <p:nvSpPr>
              <p:cNvPr id="21" name="Freeform 32"/>
              <p:cNvSpPr>
                <a:spLocks/>
              </p:cNvSpPr>
              <p:nvPr/>
            </p:nvSpPr>
            <p:spPr bwMode="auto">
              <a:xfrm>
                <a:off x="9451243" y="315144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2" name="TextBox 21"/>
              <p:cNvSpPr txBox="1"/>
              <p:nvPr/>
            </p:nvSpPr>
            <p:spPr>
              <a:xfrm>
                <a:off x="9468947" y="3161267"/>
                <a:ext cx="304315" cy="295465"/>
              </a:xfrm>
              <a:prstGeom prst="rect">
                <a:avLst/>
              </a:prstGeom>
              <a:noFill/>
            </p:spPr>
            <p:txBody>
              <a:bodyPr wrap="none" rtlCol="0">
                <a:spAutoFit/>
              </a:bodyPr>
              <a:lstStyle/>
              <a:p>
                <a:pPr defTabSz="1088473"/>
                <a:r>
                  <a:rPr lang="en-US" sz="1000" dirty="0">
                    <a:solidFill>
                      <a:srgbClr val="FFFFFF"/>
                    </a:solidFill>
                    <a:latin typeface="Segoe UI"/>
                  </a:rPr>
                  <a:t>6</a:t>
                </a:r>
              </a:p>
            </p:txBody>
          </p:sp>
        </p:grpSp>
      </p:grpSp>
    </p:spTree>
    <p:extLst>
      <p:ext uri="{BB962C8B-B14F-4D97-AF65-F5344CB8AC3E}">
        <p14:creationId xmlns:p14="http://schemas.microsoft.com/office/powerpoint/2010/main" val="21301953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Device connection and data collection</a:t>
            </a:r>
          </a:p>
        </p:txBody>
      </p:sp>
      <p:grpSp>
        <p:nvGrpSpPr>
          <p:cNvPr id="44" name="Group 43"/>
          <p:cNvGrpSpPr/>
          <p:nvPr/>
        </p:nvGrpSpPr>
        <p:grpSpPr>
          <a:xfrm>
            <a:off x="580761" y="1386325"/>
            <a:ext cx="1964498" cy="2275527"/>
            <a:chOff x="696900" y="10038782"/>
            <a:chExt cx="2357397" cy="2730632"/>
          </a:xfrm>
        </p:grpSpPr>
        <p:sp>
          <p:nvSpPr>
            <p:cNvPr id="225" name="Rectangle 224"/>
            <p:cNvSpPr/>
            <p:nvPr/>
          </p:nvSpPr>
          <p:spPr>
            <a:xfrm>
              <a:off x="696900" y="10417960"/>
              <a:ext cx="2357397" cy="23514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algn="ctr" defTabSz="1088430"/>
              <a:endParaRPr lang="en-US" sz="1167" dirty="0">
                <a:solidFill>
                  <a:srgbClr val="FFFFFF"/>
                </a:solidFill>
                <a:latin typeface="Segoe UI"/>
              </a:endParaRPr>
            </a:p>
          </p:txBody>
        </p:sp>
        <p:sp>
          <p:nvSpPr>
            <p:cNvPr id="226" name="Rectangle 225"/>
            <p:cNvSpPr/>
            <p:nvPr/>
          </p:nvSpPr>
          <p:spPr>
            <a:xfrm>
              <a:off x="696900" y="10038782"/>
              <a:ext cx="2357397" cy="3867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r>
                <a:rPr lang="en-US" sz="1167" dirty="0">
                  <a:solidFill>
                    <a:srgbClr val="FFFFFF"/>
                  </a:solidFill>
                  <a:latin typeface="Segoe UI"/>
                </a:rPr>
                <a:t>IoT devices and social</a:t>
              </a:r>
            </a:p>
          </p:txBody>
        </p:sp>
        <p:grpSp>
          <p:nvGrpSpPr>
            <p:cNvPr id="227" name="Group 226"/>
            <p:cNvGrpSpPr/>
            <p:nvPr/>
          </p:nvGrpSpPr>
          <p:grpSpPr>
            <a:xfrm>
              <a:off x="912401" y="10703847"/>
              <a:ext cx="1926394" cy="1779681"/>
              <a:chOff x="906587" y="5600095"/>
              <a:chExt cx="1926394" cy="1779681"/>
            </a:xfrm>
          </p:grpSpPr>
          <p:grpSp>
            <p:nvGrpSpPr>
              <p:cNvPr id="228" name="Group 227"/>
              <p:cNvGrpSpPr/>
              <p:nvPr/>
            </p:nvGrpSpPr>
            <p:grpSpPr>
              <a:xfrm>
                <a:off x="906587" y="6999670"/>
                <a:ext cx="1926394" cy="380106"/>
                <a:chOff x="906587" y="6585584"/>
                <a:chExt cx="1926394" cy="380106"/>
              </a:xfrm>
            </p:grpSpPr>
            <p:pic>
              <p:nvPicPr>
                <p:cNvPr id="239" name="Picture 238"/>
                <p:cNvPicPr>
                  <a:picLocks noChangeAspect="1"/>
                </p:cNvPicPr>
                <p:nvPr/>
              </p:nvPicPr>
              <p:blipFill rotWithShape="1">
                <a:blip r:embed="rId2">
                  <a:biLevel thresh="50000"/>
                </a:blip>
                <a:srcRect b="28135"/>
                <a:stretch/>
              </p:blipFill>
              <p:spPr>
                <a:xfrm>
                  <a:off x="1438604" y="6643501"/>
                  <a:ext cx="357083" cy="322189"/>
                </a:xfrm>
                <a:prstGeom prst="rect">
                  <a:avLst/>
                </a:prstGeom>
              </p:spPr>
            </p:pic>
            <p:pic>
              <p:nvPicPr>
                <p:cNvPr id="240" name="Picture 6" descr="http://www.advaiya.com/blog/wp-content/uploads/2015/06/FB.png"/>
                <p:cNvPicPr>
                  <a:picLocks noChangeAspect="1" noChangeArrowheads="1"/>
                </p:cNvPicPr>
                <p:nvPr/>
              </p:nvPicPr>
              <p:blipFill rotWithShape="1">
                <a:blip r:embed="rId3" cstate="hqprint">
                  <a:lum bright="70000" contrast="-70000"/>
                  <a:extLst>
                    <a:ext uri="{28A0092B-C50C-407E-A947-70E740481C1C}">
                      <a14:useLocalDpi xmlns:a14="http://schemas.microsoft.com/office/drawing/2010/main" val="0"/>
                    </a:ext>
                  </a:extLst>
                </a:blip>
                <a:srcRect l="34508" t="4710" r="7492"/>
                <a:stretch/>
              </p:blipFill>
              <p:spPr bwMode="auto">
                <a:xfrm>
                  <a:off x="2009319" y="6585584"/>
                  <a:ext cx="231358" cy="380106"/>
                </a:xfrm>
                <a:prstGeom prst="rect">
                  <a:avLst/>
                </a:prstGeom>
                <a:noFill/>
                <a:extLst>
                  <a:ext uri="{909E8E84-426E-40DD-AFC4-6F175D3DCCD1}">
                    <a14:hiddenFill xmlns:a14="http://schemas.microsoft.com/office/drawing/2010/main">
                      <a:solidFill>
                        <a:srgbClr val="FFFFFF"/>
                      </a:solidFill>
                    </a14:hiddenFill>
                  </a:ext>
                </a:extLst>
              </p:spPr>
            </p:pic>
            <p:sp>
              <p:nvSpPr>
                <p:cNvPr id="241" name="Freeform 36"/>
                <p:cNvSpPr>
                  <a:spLocks/>
                </p:cNvSpPr>
                <p:nvPr/>
              </p:nvSpPr>
              <p:spPr bwMode="auto">
                <a:xfrm>
                  <a:off x="906587" y="6650540"/>
                  <a:ext cx="305685" cy="315150"/>
                </a:xfrm>
                <a:custGeom>
                  <a:avLst/>
                  <a:gdLst>
                    <a:gd name="T0" fmla="*/ 1034 w 1378"/>
                    <a:gd name="T1" fmla="*/ 578 h 1421"/>
                    <a:gd name="T2" fmla="*/ 1351 w 1378"/>
                    <a:gd name="T3" fmla="*/ 578 h 1421"/>
                    <a:gd name="T4" fmla="*/ 1367 w 1378"/>
                    <a:gd name="T5" fmla="*/ 593 h 1421"/>
                    <a:gd name="T6" fmla="*/ 1378 w 1378"/>
                    <a:gd name="T7" fmla="*/ 731 h 1421"/>
                    <a:gd name="T8" fmla="*/ 1316 w 1378"/>
                    <a:gd name="T9" fmla="*/ 1035 h 1421"/>
                    <a:gd name="T10" fmla="*/ 1052 w 1378"/>
                    <a:gd name="T11" fmla="*/ 1328 h 1421"/>
                    <a:gd name="T12" fmla="*/ 802 w 1378"/>
                    <a:gd name="T13" fmla="*/ 1408 h 1421"/>
                    <a:gd name="T14" fmla="*/ 494 w 1378"/>
                    <a:gd name="T15" fmla="*/ 1382 h 1421"/>
                    <a:gd name="T16" fmla="*/ 243 w 1378"/>
                    <a:gd name="T17" fmla="*/ 1242 h 1421"/>
                    <a:gd name="T18" fmla="*/ 74 w 1378"/>
                    <a:gd name="T19" fmla="*/ 1024 h 1421"/>
                    <a:gd name="T20" fmla="*/ 5 w 1378"/>
                    <a:gd name="T21" fmla="*/ 793 h 1421"/>
                    <a:gd name="T22" fmla="*/ 0 w 1378"/>
                    <a:gd name="T23" fmla="*/ 710 h 1421"/>
                    <a:gd name="T24" fmla="*/ 68 w 1378"/>
                    <a:gd name="T25" fmla="*/ 409 h 1421"/>
                    <a:gd name="T26" fmla="*/ 214 w 1378"/>
                    <a:gd name="T27" fmla="*/ 206 h 1421"/>
                    <a:gd name="T28" fmla="*/ 615 w 1378"/>
                    <a:gd name="T29" fmla="*/ 13 h 1421"/>
                    <a:gd name="T30" fmla="*/ 927 w 1378"/>
                    <a:gd name="T31" fmla="*/ 43 h 1421"/>
                    <a:gd name="T32" fmla="*/ 1168 w 1378"/>
                    <a:gd name="T33" fmla="*/ 185 h 1421"/>
                    <a:gd name="T34" fmla="*/ 1168 w 1378"/>
                    <a:gd name="T35" fmla="*/ 198 h 1421"/>
                    <a:gd name="T36" fmla="*/ 983 w 1378"/>
                    <a:gd name="T37" fmla="*/ 384 h 1421"/>
                    <a:gd name="T38" fmla="*/ 967 w 1378"/>
                    <a:gd name="T39" fmla="*/ 383 h 1421"/>
                    <a:gd name="T40" fmla="*/ 748 w 1378"/>
                    <a:gd name="T41" fmla="*/ 287 h 1421"/>
                    <a:gd name="T42" fmla="*/ 402 w 1378"/>
                    <a:gd name="T43" fmla="*/ 415 h 1421"/>
                    <a:gd name="T44" fmla="*/ 293 w 1378"/>
                    <a:gd name="T45" fmla="*/ 624 h 1421"/>
                    <a:gd name="T46" fmla="*/ 381 w 1378"/>
                    <a:gd name="T47" fmla="*/ 981 h 1421"/>
                    <a:gd name="T48" fmla="*/ 634 w 1378"/>
                    <a:gd name="T49" fmla="*/ 1132 h 1421"/>
                    <a:gd name="T50" fmla="*/ 886 w 1378"/>
                    <a:gd name="T51" fmla="*/ 1102 h 1421"/>
                    <a:gd name="T52" fmla="*/ 1050 w 1378"/>
                    <a:gd name="T53" fmla="*/ 955 h 1421"/>
                    <a:gd name="T54" fmla="*/ 1084 w 1378"/>
                    <a:gd name="T55" fmla="*/ 863 h 1421"/>
                    <a:gd name="T56" fmla="*/ 1075 w 1378"/>
                    <a:gd name="T57" fmla="*/ 853 h 1421"/>
                    <a:gd name="T58" fmla="*/ 1030 w 1378"/>
                    <a:gd name="T59" fmla="*/ 853 h 1421"/>
                    <a:gd name="T60" fmla="*/ 718 w 1378"/>
                    <a:gd name="T61" fmla="*/ 853 h 1421"/>
                    <a:gd name="T62" fmla="*/ 702 w 1378"/>
                    <a:gd name="T63" fmla="*/ 838 h 1421"/>
                    <a:gd name="T64" fmla="*/ 702 w 1378"/>
                    <a:gd name="T65" fmla="*/ 594 h 1421"/>
                    <a:gd name="T66" fmla="*/ 718 w 1378"/>
                    <a:gd name="T67" fmla="*/ 578 h 1421"/>
                    <a:gd name="T68" fmla="*/ 1034 w 1378"/>
                    <a:gd name="T69" fmla="*/ 578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8" h="1421">
                      <a:moveTo>
                        <a:pt x="1034" y="578"/>
                      </a:moveTo>
                      <a:cubicBezTo>
                        <a:pt x="1140" y="578"/>
                        <a:pt x="1245" y="578"/>
                        <a:pt x="1351" y="578"/>
                      </a:cubicBezTo>
                      <a:cubicBezTo>
                        <a:pt x="1365" y="578"/>
                        <a:pt x="1365" y="579"/>
                        <a:pt x="1367" y="593"/>
                      </a:cubicBezTo>
                      <a:cubicBezTo>
                        <a:pt x="1374" y="638"/>
                        <a:pt x="1378" y="685"/>
                        <a:pt x="1378" y="731"/>
                      </a:cubicBezTo>
                      <a:cubicBezTo>
                        <a:pt x="1377" y="836"/>
                        <a:pt x="1359" y="939"/>
                        <a:pt x="1316" y="1035"/>
                      </a:cubicBezTo>
                      <a:cubicBezTo>
                        <a:pt x="1260" y="1162"/>
                        <a:pt x="1173" y="1260"/>
                        <a:pt x="1052" y="1328"/>
                      </a:cubicBezTo>
                      <a:cubicBezTo>
                        <a:pt x="974" y="1372"/>
                        <a:pt x="890" y="1397"/>
                        <a:pt x="802" y="1408"/>
                      </a:cubicBezTo>
                      <a:cubicBezTo>
                        <a:pt x="697" y="1421"/>
                        <a:pt x="595" y="1413"/>
                        <a:pt x="494" y="1382"/>
                      </a:cubicBezTo>
                      <a:cubicBezTo>
                        <a:pt x="401" y="1353"/>
                        <a:pt x="317" y="1306"/>
                        <a:pt x="243" y="1242"/>
                      </a:cubicBezTo>
                      <a:cubicBezTo>
                        <a:pt x="172" y="1180"/>
                        <a:pt x="116" y="1108"/>
                        <a:pt x="74" y="1024"/>
                      </a:cubicBezTo>
                      <a:cubicBezTo>
                        <a:pt x="38" y="951"/>
                        <a:pt x="15" y="874"/>
                        <a:pt x="5" y="793"/>
                      </a:cubicBezTo>
                      <a:cubicBezTo>
                        <a:pt x="2" y="766"/>
                        <a:pt x="0" y="738"/>
                        <a:pt x="0" y="710"/>
                      </a:cubicBezTo>
                      <a:cubicBezTo>
                        <a:pt x="1" y="605"/>
                        <a:pt x="23" y="504"/>
                        <a:pt x="68" y="409"/>
                      </a:cubicBezTo>
                      <a:cubicBezTo>
                        <a:pt x="105" y="332"/>
                        <a:pt x="153" y="264"/>
                        <a:pt x="214" y="206"/>
                      </a:cubicBezTo>
                      <a:cubicBezTo>
                        <a:pt x="327" y="98"/>
                        <a:pt x="460" y="33"/>
                        <a:pt x="615" y="13"/>
                      </a:cubicBezTo>
                      <a:cubicBezTo>
                        <a:pt x="721" y="0"/>
                        <a:pt x="825" y="9"/>
                        <a:pt x="927" y="43"/>
                      </a:cubicBezTo>
                      <a:cubicBezTo>
                        <a:pt x="1017" y="73"/>
                        <a:pt x="1097" y="121"/>
                        <a:pt x="1168" y="185"/>
                      </a:cubicBezTo>
                      <a:cubicBezTo>
                        <a:pt x="1173" y="190"/>
                        <a:pt x="1173" y="193"/>
                        <a:pt x="1168" y="198"/>
                      </a:cubicBezTo>
                      <a:cubicBezTo>
                        <a:pt x="1106" y="260"/>
                        <a:pt x="1044" y="322"/>
                        <a:pt x="983" y="384"/>
                      </a:cubicBezTo>
                      <a:cubicBezTo>
                        <a:pt x="977" y="389"/>
                        <a:pt x="973" y="389"/>
                        <a:pt x="967" y="383"/>
                      </a:cubicBezTo>
                      <a:cubicBezTo>
                        <a:pt x="905" y="327"/>
                        <a:pt x="832" y="295"/>
                        <a:pt x="748" y="287"/>
                      </a:cubicBezTo>
                      <a:cubicBezTo>
                        <a:pt x="612" y="273"/>
                        <a:pt x="497" y="318"/>
                        <a:pt x="402" y="415"/>
                      </a:cubicBezTo>
                      <a:cubicBezTo>
                        <a:pt x="346" y="474"/>
                        <a:pt x="309" y="545"/>
                        <a:pt x="293" y="624"/>
                      </a:cubicBezTo>
                      <a:cubicBezTo>
                        <a:pt x="267" y="756"/>
                        <a:pt x="297" y="876"/>
                        <a:pt x="381" y="981"/>
                      </a:cubicBezTo>
                      <a:cubicBezTo>
                        <a:pt x="446" y="1063"/>
                        <a:pt x="531" y="1114"/>
                        <a:pt x="634" y="1132"/>
                      </a:cubicBezTo>
                      <a:cubicBezTo>
                        <a:pt x="721" y="1146"/>
                        <a:pt x="805" y="1137"/>
                        <a:pt x="886" y="1102"/>
                      </a:cubicBezTo>
                      <a:cubicBezTo>
                        <a:pt x="957" y="1071"/>
                        <a:pt x="1013" y="1023"/>
                        <a:pt x="1050" y="955"/>
                      </a:cubicBezTo>
                      <a:cubicBezTo>
                        <a:pt x="1066" y="926"/>
                        <a:pt x="1077" y="895"/>
                        <a:pt x="1084" y="863"/>
                      </a:cubicBezTo>
                      <a:cubicBezTo>
                        <a:pt x="1085" y="855"/>
                        <a:pt x="1082" y="853"/>
                        <a:pt x="1075" y="853"/>
                      </a:cubicBezTo>
                      <a:cubicBezTo>
                        <a:pt x="1060" y="853"/>
                        <a:pt x="1045" y="853"/>
                        <a:pt x="1030" y="853"/>
                      </a:cubicBezTo>
                      <a:cubicBezTo>
                        <a:pt x="926" y="853"/>
                        <a:pt x="822" y="853"/>
                        <a:pt x="718" y="853"/>
                      </a:cubicBezTo>
                      <a:cubicBezTo>
                        <a:pt x="702" y="853"/>
                        <a:pt x="702" y="853"/>
                        <a:pt x="702" y="838"/>
                      </a:cubicBezTo>
                      <a:cubicBezTo>
                        <a:pt x="702" y="757"/>
                        <a:pt x="702" y="675"/>
                        <a:pt x="702" y="594"/>
                      </a:cubicBezTo>
                      <a:cubicBezTo>
                        <a:pt x="702" y="579"/>
                        <a:pt x="703" y="578"/>
                        <a:pt x="718" y="578"/>
                      </a:cubicBezTo>
                      <a:cubicBezTo>
                        <a:pt x="823" y="578"/>
                        <a:pt x="929" y="578"/>
                        <a:pt x="1034" y="578"/>
                      </a:cubicBezTo>
                      <a:close/>
                    </a:path>
                  </a:pathLst>
                </a:custGeom>
                <a:solidFill>
                  <a:schemeClr val="bg1"/>
                </a:solidFill>
                <a:ln>
                  <a:noFill/>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nvGrpSpPr>
                <p:cNvPr id="242" name="Group 16"/>
                <p:cNvGrpSpPr>
                  <a:grpSpLocks noChangeAspect="1"/>
                </p:cNvGrpSpPr>
                <p:nvPr/>
              </p:nvGrpSpPr>
              <p:grpSpPr bwMode="auto">
                <a:xfrm>
                  <a:off x="2479709" y="6627650"/>
                  <a:ext cx="353272" cy="338040"/>
                  <a:chOff x="4954" y="1994"/>
                  <a:chExt cx="603" cy="577"/>
                </a:xfrm>
                <a:solidFill>
                  <a:schemeClr val="bg1"/>
                </a:solidFill>
              </p:grpSpPr>
              <p:sp>
                <p:nvSpPr>
                  <p:cNvPr id="243" name="Freeform 17"/>
                  <p:cNvSpPr>
                    <a:spLocks/>
                  </p:cNvSpPr>
                  <p:nvPr/>
                </p:nvSpPr>
                <p:spPr bwMode="auto">
                  <a:xfrm>
                    <a:off x="5163" y="2173"/>
                    <a:ext cx="394" cy="398"/>
                  </a:xfrm>
                  <a:custGeom>
                    <a:avLst/>
                    <a:gdLst>
                      <a:gd name="T0" fmla="*/ 2215 w 6722"/>
                      <a:gd name="T1" fmla="*/ 1065 h 6778"/>
                      <a:gd name="T2" fmla="*/ 2241 w 6722"/>
                      <a:gd name="T3" fmla="*/ 1034 h 6778"/>
                      <a:gd name="T4" fmla="*/ 2564 w 6722"/>
                      <a:gd name="T5" fmla="*/ 633 h 6778"/>
                      <a:gd name="T6" fmla="*/ 3558 w 6722"/>
                      <a:gd name="T7" fmla="*/ 73 h 6778"/>
                      <a:gd name="T8" fmla="*/ 4016 w 6722"/>
                      <a:gd name="T9" fmla="*/ 7 h 6778"/>
                      <a:gd name="T10" fmla="*/ 4280 w 6722"/>
                      <a:gd name="T11" fmla="*/ 3 h 6778"/>
                      <a:gd name="T12" fmla="*/ 5382 w 6722"/>
                      <a:gd name="T13" fmla="*/ 269 h 6778"/>
                      <a:gd name="T14" fmla="*/ 6180 w 6722"/>
                      <a:gd name="T15" fmla="*/ 962 h 6778"/>
                      <a:gd name="T16" fmla="*/ 6595 w 6722"/>
                      <a:gd name="T17" fmla="*/ 1900 h 6778"/>
                      <a:gd name="T18" fmla="*/ 6693 w 6722"/>
                      <a:gd name="T19" fmla="*/ 2470 h 6778"/>
                      <a:gd name="T20" fmla="*/ 6716 w 6722"/>
                      <a:gd name="T21" fmla="*/ 2921 h 6778"/>
                      <a:gd name="T22" fmla="*/ 6715 w 6722"/>
                      <a:gd name="T23" fmla="*/ 6701 h 6778"/>
                      <a:gd name="T24" fmla="*/ 6645 w 6722"/>
                      <a:gd name="T25" fmla="*/ 6773 h 6778"/>
                      <a:gd name="T26" fmla="*/ 4581 w 6722"/>
                      <a:gd name="T27" fmla="*/ 6773 h 6778"/>
                      <a:gd name="T28" fmla="*/ 4511 w 6722"/>
                      <a:gd name="T29" fmla="*/ 6701 h 6778"/>
                      <a:gd name="T30" fmla="*/ 4510 w 6722"/>
                      <a:gd name="T31" fmla="*/ 3201 h 6778"/>
                      <a:gd name="T32" fmla="*/ 4431 w 6722"/>
                      <a:gd name="T33" fmla="*/ 2560 h 6778"/>
                      <a:gd name="T34" fmla="*/ 4221 w 6722"/>
                      <a:gd name="T35" fmla="*/ 2114 h 6778"/>
                      <a:gd name="T36" fmla="*/ 3621 w 6722"/>
                      <a:gd name="T37" fmla="*/ 1765 h 6778"/>
                      <a:gd name="T38" fmla="*/ 3358 w 6722"/>
                      <a:gd name="T39" fmla="*/ 1749 h 6778"/>
                      <a:gd name="T40" fmla="*/ 2647 w 6722"/>
                      <a:gd name="T41" fmla="*/ 2027 h 6778"/>
                      <a:gd name="T42" fmla="*/ 2286 w 6722"/>
                      <a:gd name="T43" fmla="*/ 2543 h 6778"/>
                      <a:gd name="T44" fmla="*/ 2227 w 6722"/>
                      <a:gd name="T45" fmla="*/ 2795 h 6778"/>
                      <a:gd name="T46" fmla="*/ 2211 w 6722"/>
                      <a:gd name="T47" fmla="*/ 3166 h 6778"/>
                      <a:gd name="T48" fmla="*/ 2211 w 6722"/>
                      <a:gd name="T49" fmla="*/ 6702 h 6778"/>
                      <a:gd name="T50" fmla="*/ 2139 w 6722"/>
                      <a:gd name="T51" fmla="*/ 6773 h 6778"/>
                      <a:gd name="T52" fmla="*/ 76 w 6722"/>
                      <a:gd name="T53" fmla="*/ 6773 h 6778"/>
                      <a:gd name="T54" fmla="*/ 48 w 6722"/>
                      <a:gd name="T55" fmla="*/ 6773 h 6778"/>
                      <a:gd name="T56" fmla="*/ 2 w 6722"/>
                      <a:gd name="T57" fmla="*/ 6727 h 6778"/>
                      <a:gd name="T58" fmla="*/ 7 w 6722"/>
                      <a:gd name="T59" fmla="*/ 6479 h 6778"/>
                      <a:gd name="T60" fmla="*/ 10 w 6722"/>
                      <a:gd name="T61" fmla="*/ 4715 h 6778"/>
                      <a:gd name="T62" fmla="*/ 15 w 6722"/>
                      <a:gd name="T63" fmla="*/ 1596 h 6778"/>
                      <a:gd name="T64" fmla="*/ 13 w 6722"/>
                      <a:gd name="T65" fmla="*/ 664 h 6778"/>
                      <a:gd name="T66" fmla="*/ 6 w 6722"/>
                      <a:gd name="T67" fmla="*/ 200 h 6778"/>
                      <a:gd name="T68" fmla="*/ 47 w 6722"/>
                      <a:gd name="T69" fmla="*/ 156 h 6778"/>
                      <a:gd name="T70" fmla="*/ 75 w 6722"/>
                      <a:gd name="T71" fmla="*/ 155 h 6778"/>
                      <a:gd name="T72" fmla="*/ 2135 w 6722"/>
                      <a:gd name="T73" fmla="*/ 155 h 6778"/>
                      <a:gd name="T74" fmla="*/ 2211 w 6722"/>
                      <a:gd name="T75" fmla="*/ 232 h 6778"/>
                      <a:gd name="T76" fmla="*/ 2211 w 6722"/>
                      <a:gd name="T77" fmla="*/ 1020 h 6778"/>
                      <a:gd name="T78" fmla="*/ 2215 w 6722"/>
                      <a:gd name="T79" fmla="*/ 1065 h 6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722" h="6778">
                        <a:moveTo>
                          <a:pt x="2215" y="1065"/>
                        </a:moveTo>
                        <a:cubicBezTo>
                          <a:pt x="2229" y="1057"/>
                          <a:pt x="2234" y="1044"/>
                          <a:pt x="2241" y="1034"/>
                        </a:cubicBezTo>
                        <a:cubicBezTo>
                          <a:pt x="2338" y="892"/>
                          <a:pt x="2443" y="756"/>
                          <a:pt x="2564" y="633"/>
                        </a:cubicBezTo>
                        <a:cubicBezTo>
                          <a:pt x="2842" y="351"/>
                          <a:pt x="3174" y="166"/>
                          <a:pt x="3558" y="73"/>
                        </a:cubicBezTo>
                        <a:cubicBezTo>
                          <a:pt x="3708" y="37"/>
                          <a:pt x="3861" y="16"/>
                          <a:pt x="4016" y="7"/>
                        </a:cubicBezTo>
                        <a:cubicBezTo>
                          <a:pt x="4104" y="2"/>
                          <a:pt x="4192" y="0"/>
                          <a:pt x="4280" y="3"/>
                        </a:cubicBezTo>
                        <a:cubicBezTo>
                          <a:pt x="4665" y="17"/>
                          <a:pt x="5036" y="93"/>
                          <a:pt x="5382" y="269"/>
                        </a:cubicBezTo>
                        <a:cubicBezTo>
                          <a:pt x="5706" y="433"/>
                          <a:pt x="5972" y="664"/>
                          <a:pt x="6180" y="962"/>
                        </a:cubicBezTo>
                        <a:cubicBezTo>
                          <a:pt x="6380" y="1247"/>
                          <a:pt x="6511" y="1563"/>
                          <a:pt x="6595" y="1900"/>
                        </a:cubicBezTo>
                        <a:cubicBezTo>
                          <a:pt x="6642" y="2088"/>
                          <a:pt x="6674" y="2278"/>
                          <a:pt x="6693" y="2470"/>
                        </a:cubicBezTo>
                        <a:cubicBezTo>
                          <a:pt x="6707" y="2620"/>
                          <a:pt x="6716" y="2770"/>
                          <a:pt x="6716" y="2921"/>
                        </a:cubicBezTo>
                        <a:cubicBezTo>
                          <a:pt x="6715" y="4181"/>
                          <a:pt x="6715" y="5441"/>
                          <a:pt x="6715" y="6701"/>
                        </a:cubicBezTo>
                        <a:cubicBezTo>
                          <a:pt x="6715" y="6777"/>
                          <a:pt x="6722" y="6773"/>
                          <a:pt x="6645" y="6773"/>
                        </a:cubicBezTo>
                        <a:cubicBezTo>
                          <a:pt x="5957" y="6773"/>
                          <a:pt x="5269" y="6773"/>
                          <a:pt x="4581" y="6773"/>
                        </a:cubicBezTo>
                        <a:cubicBezTo>
                          <a:pt x="4505" y="6773"/>
                          <a:pt x="4511" y="6777"/>
                          <a:pt x="4511" y="6701"/>
                        </a:cubicBezTo>
                        <a:cubicBezTo>
                          <a:pt x="4511" y="5534"/>
                          <a:pt x="4511" y="4368"/>
                          <a:pt x="4510" y="3201"/>
                        </a:cubicBezTo>
                        <a:cubicBezTo>
                          <a:pt x="4509" y="2985"/>
                          <a:pt x="4489" y="2770"/>
                          <a:pt x="4431" y="2560"/>
                        </a:cubicBezTo>
                        <a:cubicBezTo>
                          <a:pt x="4386" y="2400"/>
                          <a:pt x="4322" y="2248"/>
                          <a:pt x="4221" y="2114"/>
                        </a:cubicBezTo>
                        <a:cubicBezTo>
                          <a:pt x="4069" y="1915"/>
                          <a:pt x="3866" y="1805"/>
                          <a:pt x="3621" y="1765"/>
                        </a:cubicBezTo>
                        <a:cubicBezTo>
                          <a:pt x="3534" y="1751"/>
                          <a:pt x="3446" y="1746"/>
                          <a:pt x="3358" y="1749"/>
                        </a:cubicBezTo>
                        <a:cubicBezTo>
                          <a:pt x="3089" y="1760"/>
                          <a:pt x="2850" y="1848"/>
                          <a:pt x="2647" y="2027"/>
                        </a:cubicBezTo>
                        <a:cubicBezTo>
                          <a:pt x="2484" y="2169"/>
                          <a:pt x="2367" y="2344"/>
                          <a:pt x="2286" y="2543"/>
                        </a:cubicBezTo>
                        <a:cubicBezTo>
                          <a:pt x="2253" y="2624"/>
                          <a:pt x="2236" y="2709"/>
                          <a:pt x="2227" y="2795"/>
                        </a:cubicBezTo>
                        <a:cubicBezTo>
                          <a:pt x="2213" y="2919"/>
                          <a:pt x="2211" y="3042"/>
                          <a:pt x="2211" y="3166"/>
                        </a:cubicBezTo>
                        <a:cubicBezTo>
                          <a:pt x="2211" y="4345"/>
                          <a:pt x="2211" y="5524"/>
                          <a:pt x="2211" y="6702"/>
                        </a:cubicBezTo>
                        <a:cubicBezTo>
                          <a:pt x="2211" y="6778"/>
                          <a:pt x="2216" y="6773"/>
                          <a:pt x="2139" y="6773"/>
                        </a:cubicBezTo>
                        <a:cubicBezTo>
                          <a:pt x="1451" y="6773"/>
                          <a:pt x="763" y="6773"/>
                          <a:pt x="76" y="6773"/>
                        </a:cubicBezTo>
                        <a:cubicBezTo>
                          <a:pt x="66" y="6773"/>
                          <a:pt x="57" y="6773"/>
                          <a:pt x="48" y="6773"/>
                        </a:cubicBezTo>
                        <a:cubicBezTo>
                          <a:pt x="7" y="6772"/>
                          <a:pt x="3" y="6769"/>
                          <a:pt x="2" y="6727"/>
                        </a:cubicBezTo>
                        <a:cubicBezTo>
                          <a:pt x="0" y="6644"/>
                          <a:pt x="7" y="6561"/>
                          <a:pt x="7" y="6479"/>
                        </a:cubicBezTo>
                        <a:cubicBezTo>
                          <a:pt x="7" y="5891"/>
                          <a:pt x="5" y="5303"/>
                          <a:pt x="10" y="4715"/>
                        </a:cubicBezTo>
                        <a:cubicBezTo>
                          <a:pt x="19" y="3675"/>
                          <a:pt x="14" y="2635"/>
                          <a:pt x="15" y="1596"/>
                        </a:cubicBezTo>
                        <a:cubicBezTo>
                          <a:pt x="16" y="1285"/>
                          <a:pt x="17" y="974"/>
                          <a:pt x="13" y="664"/>
                        </a:cubicBezTo>
                        <a:cubicBezTo>
                          <a:pt x="11" y="509"/>
                          <a:pt x="9" y="354"/>
                          <a:pt x="6" y="200"/>
                        </a:cubicBezTo>
                        <a:cubicBezTo>
                          <a:pt x="5" y="157"/>
                          <a:pt x="6" y="157"/>
                          <a:pt x="47" y="156"/>
                        </a:cubicBezTo>
                        <a:cubicBezTo>
                          <a:pt x="56" y="155"/>
                          <a:pt x="66" y="155"/>
                          <a:pt x="75" y="155"/>
                        </a:cubicBezTo>
                        <a:cubicBezTo>
                          <a:pt x="761" y="155"/>
                          <a:pt x="1448" y="156"/>
                          <a:pt x="2135" y="155"/>
                        </a:cubicBezTo>
                        <a:cubicBezTo>
                          <a:pt x="2225" y="155"/>
                          <a:pt x="2211" y="161"/>
                          <a:pt x="2211" y="232"/>
                        </a:cubicBezTo>
                        <a:cubicBezTo>
                          <a:pt x="2211" y="494"/>
                          <a:pt x="2211" y="757"/>
                          <a:pt x="2211" y="1020"/>
                        </a:cubicBezTo>
                        <a:cubicBezTo>
                          <a:pt x="2211" y="1034"/>
                          <a:pt x="2209" y="1048"/>
                          <a:pt x="2215" y="10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44" name="Freeform 18"/>
                  <p:cNvSpPr>
                    <a:spLocks/>
                  </p:cNvSpPr>
                  <p:nvPr/>
                </p:nvSpPr>
                <p:spPr bwMode="auto">
                  <a:xfrm>
                    <a:off x="4962" y="2182"/>
                    <a:ext cx="130" cy="389"/>
                  </a:xfrm>
                  <a:custGeom>
                    <a:avLst/>
                    <a:gdLst>
                      <a:gd name="T0" fmla="*/ 2211 w 2211"/>
                      <a:gd name="T1" fmla="*/ 3313 h 6619"/>
                      <a:gd name="T2" fmla="*/ 2211 w 2211"/>
                      <a:gd name="T3" fmla="*/ 6545 h 6619"/>
                      <a:gd name="T4" fmla="*/ 2210 w 2211"/>
                      <a:gd name="T5" fmla="*/ 6593 h 6619"/>
                      <a:gd name="T6" fmla="*/ 2185 w 2211"/>
                      <a:gd name="T7" fmla="*/ 6618 h 6619"/>
                      <a:gd name="T8" fmla="*/ 2153 w 2211"/>
                      <a:gd name="T9" fmla="*/ 6618 h 6619"/>
                      <a:gd name="T10" fmla="*/ 57 w 2211"/>
                      <a:gd name="T11" fmla="*/ 6618 h 6619"/>
                      <a:gd name="T12" fmla="*/ 33 w 2211"/>
                      <a:gd name="T13" fmla="*/ 6618 h 6619"/>
                      <a:gd name="T14" fmla="*/ 1 w 2211"/>
                      <a:gd name="T15" fmla="*/ 6587 h 6619"/>
                      <a:gd name="T16" fmla="*/ 1 w 2211"/>
                      <a:gd name="T17" fmla="*/ 6551 h 6619"/>
                      <a:gd name="T18" fmla="*/ 1 w 2211"/>
                      <a:gd name="T19" fmla="*/ 71 h 6619"/>
                      <a:gd name="T20" fmla="*/ 71 w 2211"/>
                      <a:gd name="T21" fmla="*/ 0 h 6619"/>
                      <a:gd name="T22" fmla="*/ 2139 w 2211"/>
                      <a:gd name="T23" fmla="*/ 0 h 6619"/>
                      <a:gd name="T24" fmla="*/ 2211 w 2211"/>
                      <a:gd name="T25" fmla="*/ 74 h 6619"/>
                      <a:gd name="T26" fmla="*/ 2211 w 2211"/>
                      <a:gd name="T27" fmla="*/ 3313 h 6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1" h="6619">
                        <a:moveTo>
                          <a:pt x="2211" y="3313"/>
                        </a:moveTo>
                        <a:cubicBezTo>
                          <a:pt x="2211" y="4390"/>
                          <a:pt x="2211" y="5468"/>
                          <a:pt x="2211" y="6545"/>
                        </a:cubicBezTo>
                        <a:cubicBezTo>
                          <a:pt x="2211" y="6561"/>
                          <a:pt x="2211" y="6577"/>
                          <a:pt x="2210" y="6593"/>
                        </a:cubicBezTo>
                        <a:cubicBezTo>
                          <a:pt x="2209" y="6609"/>
                          <a:pt x="2201" y="6617"/>
                          <a:pt x="2185" y="6618"/>
                        </a:cubicBezTo>
                        <a:cubicBezTo>
                          <a:pt x="2174" y="6618"/>
                          <a:pt x="2163" y="6618"/>
                          <a:pt x="2153" y="6618"/>
                        </a:cubicBezTo>
                        <a:cubicBezTo>
                          <a:pt x="1454" y="6618"/>
                          <a:pt x="756" y="6618"/>
                          <a:pt x="57" y="6618"/>
                        </a:cubicBezTo>
                        <a:cubicBezTo>
                          <a:pt x="49" y="6618"/>
                          <a:pt x="41" y="6619"/>
                          <a:pt x="33" y="6618"/>
                        </a:cubicBezTo>
                        <a:cubicBezTo>
                          <a:pt x="8" y="6616"/>
                          <a:pt x="4" y="6612"/>
                          <a:pt x="1" y="6587"/>
                        </a:cubicBezTo>
                        <a:cubicBezTo>
                          <a:pt x="0" y="6575"/>
                          <a:pt x="1" y="6563"/>
                          <a:pt x="1" y="6551"/>
                        </a:cubicBezTo>
                        <a:cubicBezTo>
                          <a:pt x="1" y="4391"/>
                          <a:pt x="1" y="2231"/>
                          <a:pt x="1" y="71"/>
                        </a:cubicBezTo>
                        <a:cubicBezTo>
                          <a:pt x="1" y="1"/>
                          <a:pt x="1" y="0"/>
                          <a:pt x="71" y="0"/>
                        </a:cubicBezTo>
                        <a:cubicBezTo>
                          <a:pt x="760" y="0"/>
                          <a:pt x="1450" y="0"/>
                          <a:pt x="2139" y="0"/>
                        </a:cubicBezTo>
                        <a:cubicBezTo>
                          <a:pt x="2211" y="0"/>
                          <a:pt x="2211" y="1"/>
                          <a:pt x="2211" y="74"/>
                        </a:cubicBezTo>
                        <a:cubicBezTo>
                          <a:pt x="2211" y="1153"/>
                          <a:pt x="2211" y="2233"/>
                          <a:pt x="2211" y="33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45" name="Freeform 19"/>
                  <p:cNvSpPr>
                    <a:spLocks/>
                  </p:cNvSpPr>
                  <p:nvPr/>
                </p:nvSpPr>
                <p:spPr bwMode="auto">
                  <a:xfrm>
                    <a:off x="4954" y="1994"/>
                    <a:ext cx="147" cy="136"/>
                  </a:xfrm>
                  <a:custGeom>
                    <a:avLst/>
                    <a:gdLst>
                      <a:gd name="T0" fmla="*/ 1251 w 2507"/>
                      <a:gd name="T1" fmla="*/ 2303 h 2305"/>
                      <a:gd name="T2" fmla="*/ 624 w 2507"/>
                      <a:gd name="T3" fmla="*/ 2163 h 2305"/>
                      <a:gd name="T4" fmla="*/ 34 w 2507"/>
                      <a:gd name="T5" fmla="*/ 1338 h 2305"/>
                      <a:gd name="T6" fmla="*/ 99 w 2507"/>
                      <a:gd name="T7" fmla="*/ 725 h 2305"/>
                      <a:gd name="T8" fmla="*/ 612 w 2507"/>
                      <a:gd name="T9" fmla="*/ 160 h 2305"/>
                      <a:gd name="T10" fmla="*/ 1096 w 2507"/>
                      <a:gd name="T11" fmla="*/ 18 h 2305"/>
                      <a:gd name="T12" fmla="*/ 1662 w 2507"/>
                      <a:gd name="T13" fmla="*/ 59 h 2305"/>
                      <a:gd name="T14" fmla="*/ 2172 w 2507"/>
                      <a:gd name="T15" fmla="*/ 346 h 2305"/>
                      <a:gd name="T16" fmla="*/ 2469 w 2507"/>
                      <a:gd name="T17" fmla="*/ 890 h 2305"/>
                      <a:gd name="T18" fmla="*/ 2501 w 2507"/>
                      <a:gd name="T19" fmla="*/ 1199 h 2305"/>
                      <a:gd name="T20" fmla="*/ 1829 w 2507"/>
                      <a:gd name="T21" fmla="*/ 2190 h 2305"/>
                      <a:gd name="T22" fmla="*/ 1251 w 2507"/>
                      <a:gd name="T23" fmla="*/ 2303 h 2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07" h="2305">
                        <a:moveTo>
                          <a:pt x="1251" y="2303"/>
                        </a:moveTo>
                        <a:cubicBezTo>
                          <a:pt x="1030" y="2305"/>
                          <a:pt x="819" y="2266"/>
                          <a:pt x="624" y="2163"/>
                        </a:cubicBezTo>
                        <a:cubicBezTo>
                          <a:pt x="290" y="1987"/>
                          <a:pt x="93" y="1710"/>
                          <a:pt x="34" y="1338"/>
                        </a:cubicBezTo>
                        <a:cubicBezTo>
                          <a:pt x="0" y="1128"/>
                          <a:pt x="21" y="923"/>
                          <a:pt x="99" y="725"/>
                        </a:cubicBezTo>
                        <a:cubicBezTo>
                          <a:pt x="199" y="473"/>
                          <a:pt x="373" y="287"/>
                          <a:pt x="612" y="160"/>
                        </a:cubicBezTo>
                        <a:cubicBezTo>
                          <a:pt x="763" y="80"/>
                          <a:pt x="925" y="35"/>
                          <a:pt x="1096" y="18"/>
                        </a:cubicBezTo>
                        <a:cubicBezTo>
                          <a:pt x="1287" y="0"/>
                          <a:pt x="1476" y="8"/>
                          <a:pt x="1662" y="59"/>
                        </a:cubicBezTo>
                        <a:cubicBezTo>
                          <a:pt x="1856" y="112"/>
                          <a:pt x="2029" y="205"/>
                          <a:pt x="2172" y="346"/>
                        </a:cubicBezTo>
                        <a:cubicBezTo>
                          <a:pt x="2324" y="498"/>
                          <a:pt x="2422" y="680"/>
                          <a:pt x="2469" y="890"/>
                        </a:cubicBezTo>
                        <a:cubicBezTo>
                          <a:pt x="2493" y="991"/>
                          <a:pt x="2507" y="1094"/>
                          <a:pt x="2501" y="1199"/>
                        </a:cubicBezTo>
                        <a:cubicBezTo>
                          <a:pt x="2475" y="1662"/>
                          <a:pt x="2254" y="1997"/>
                          <a:pt x="1829" y="2190"/>
                        </a:cubicBezTo>
                        <a:cubicBezTo>
                          <a:pt x="1646" y="2274"/>
                          <a:pt x="1450" y="2305"/>
                          <a:pt x="1251" y="23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grpSp>
          <p:grpSp>
            <p:nvGrpSpPr>
              <p:cNvPr id="229" name="Group 228"/>
              <p:cNvGrpSpPr/>
              <p:nvPr/>
            </p:nvGrpSpPr>
            <p:grpSpPr>
              <a:xfrm>
                <a:off x="906587" y="5600095"/>
                <a:ext cx="1926394" cy="361415"/>
                <a:chOff x="906587" y="5600095"/>
                <a:chExt cx="1926394" cy="361415"/>
              </a:xfrm>
            </p:grpSpPr>
            <p:pic>
              <p:nvPicPr>
                <p:cNvPr id="235" name="Picture 2" descr="http://enterprisetimes.co.uk/wp-content/uploads/2015/07/Jasper-and-Microsoft.jpg"/>
                <p:cNvPicPr>
                  <a:picLocks noChangeAspect="1" noChangeArrowheads="1"/>
                </p:cNvPicPr>
                <p:nvPr/>
              </p:nvPicPr>
              <p:blipFill rotWithShape="1">
                <a:blip r:embed="rId4" cstate="print">
                  <a:grayscl/>
                  <a:extLst>
                    <a:ext uri="{28A0092B-C50C-407E-A947-70E740481C1C}">
                      <a14:useLocalDpi xmlns:a14="http://schemas.microsoft.com/office/drawing/2010/main" val="0"/>
                    </a:ext>
                  </a:extLst>
                </a:blip>
                <a:srcRect/>
                <a:stretch/>
              </p:blipFill>
              <p:spPr bwMode="auto">
                <a:xfrm>
                  <a:off x="906587" y="5600095"/>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236" name="Picture 2" descr="http://enterprisetimes.co.uk/wp-content/uploads/2015/07/Jasper-and-Microsoft.jpg"/>
                <p:cNvPicPr>
                  <a:picLocks noChangeAspect="1" noChangeArrowheads="1"/>
                </p:cNvPicPr>
                <p:nvPr/>
              </p:nvPicPr>
              <p:blipFill rotWithShape="1">
                <a:blip r:embed="rId5" cstate="print">
                  <a:grayscl/>
                  <a:extLst>
                    <a:ext uri="{28A0092B-C50C-407E-A947-70E740481C1C}">
                      <a14:useLocalDpi xmlns:a14="http://schemas.microsoft.com/office/drawing/2010/main" val="0"/>
                    </a:ext>
                  </a:extLst>
                </a:blip>
                <a:srcRect/>
                <a:stretch/>
              </p:blipFill>
              <p:spPr bwMode="auto">
                <a:xfrm>
                  <a:off x="1431593" y="5600095"/>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237" name="Picture 2" descr="http://enterprisetimes.co.uk/wp-content/uploads/2015/07/Jasper-and-Microsoft.jpg"/>
                <p:cNvPicPr>
                  <a:picLocks noChangeAspect="1" noChangeArrowheads="1"/>
                </p:cNvPicPr>
                <p:nvPr/>
              </p:nvPicPr>
              <p:blipFill rotWithShape="1">
                <a:blip r:embed="rId6" cstate="print">
                  <a:grayscl/>
                  <a:extLst>
                    <a:ext uri="{28A0092B-C50C-407E-A947-70E740481C1C}">
                      <a14:useLocalDpi xmlns:a14="http://schemas.microsoft.com/office/drawing/2010/main" val="0"/>
                    </a:ext>
                  </a:extLst>
                </a:blip>
                <a:srcRect/>
                <a:stretch/>
              </p:blipFill>
              <p:spPr bwMode="auto">
                <a:xfrm>
                  <a:off x="1956597" y="5600095"/>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238" name="Picture 2" descr="http://enterprisetimes.co.uk/wp-content/uploads/2015/07/Jasper-and-Microsoft.jpg"/>
                <p:cNvPicPr>
                  <a:picLocks noChangeAspect="1" noChangeArrowheads="1"/>
                </p:cNvPicPr>
                <p:nvPr/>
              </p:nvPicPr>
              <p:blipFill rotWithShape="1">
                <a:blip r:embed="rId7" cstate="print">
                  <a:grayscl/>
                  <a:extLst>
                    <a:ext uri="{28A0092B-C50C-407E-A947-70E740481C1C}">
                      <a14:useLocalDpi xmlns:a14="http://schemas.microsoft.com/office/drawing/2010/main" val="0"/>
                    </a:ext>
                  </a:extLst>
                </a:blip>
                <a:srcRect/>
                <a:stretch/>
              </p:blipFill>
              <p:spPr bwMode="auto">
                <a:xfrm>
                  <a:off x="2465113" y="5600095"/>
                  <a:ext cx="367868" cy="361415"/>
                </a:xfrm>
                <a:prstGeom prst="ellipse">
                  <a:avLst/>
                </a:prstGeom>
                <a:noFill/>
                <a:extLst>
                  <a:ext uri="{909E8E84-426E-40DD-AFC4-6F175D3DCCD1}">
                    <a14:hiddenFill xmlns:a14="http://schemas.microsoft.com/office/drawing/2010/main">
                      <a:solidFill>
                        <a:srgbClr val="FFFFFF"/>
                      </a:solidFill>
                    </a14:hiddenFill>
                  </a:ext>
                </a:extLst>
              </p:spPr>
            </p:pic>
          </p:grpSp>
          <p:grpSp>
            <p:nvGrpSpPr>
              <p:cNvPr id="230" name="Group 229"/>
              <p:cNvGrpSpPr/>
              <p:nvPr/>
            </p:nvGrpSpPr>
            <p:grpSpPr>
              <a:xfrm>
                <a:off x="906587" y="6284150"/>
                <a:ext cx="1926394" cy="361415"/>
                <a:chOff x="906587" y="6284150"/>
                <a:chExt cx="1926394" cy="361415"/>
              </a:xfrm>
            </p:grpSpPr>
            <p:pic>
              <p:nvPicPr>
                <p:cNvPr id="231" name="Picture 2" descr="http://enterprisetimes.co.uk/wp-content/uploads/2015/07/Jasper-and-Microsoft.jpg"/>
                <p:cNvPicPr>
                  <a:picLocks noChangeAspect="1" noChangeArrowheads="1"/>
                </p:cNvPicPr>
                <p:nvPr/>
              </p:nvPicPr>
              <p:blipFill rotWithShape="1">
                <a:blip r:embed="rId8" cstate="print">
                  <a:grayscl/>
                  <a:extLst>
                    <a:ext uri="{28A0092B-C50C-407E-A947-70E740481C1C}">
                      <a14:useLocalDpi xmlns:a14="http://schemas.microsoft.com/office/drawing/2010/main" val="0"/>
                    </a:ext>
                  </a:extLst>
                </a:blip>
                <a:srcRect/>
                <a:stretch/>
              </p:blipFill>
              <p:spPr bwMode="auto">
                <a:xfrm>
                  <a:off x="906587" y="6284150"/>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232" name="Picture 2" descr="http://enterprisetimes.co.uk/wp-content/uploads/2015/07/Jasper-and-Microsoft.jpg"/>
                <p:cNvPicPr>
                  <a:picLocks noChangeAspect="1" noChangeArrowheads="1"/>
                </p:cNvPicPr>
                <p:nvPr/>
              </p:nvPicPr>
              <p:blipFill rotWithShape="1">
                <a:blip r:embed="rId9" cstate="print">
                  <a:grayscl/>
                  <a:extLst>
                    <a:ext uri="{28A0092B-C50C-407E-A947-70E740481C1C}">
                      <a14:useLocalDpi xmlns:a14="http://schemas.microsoft.com/office/drawing/2010/main" val="0"/>
                    </a:ext>
                  </a:extLst>
                </a:blip>
                <a:srcRect/>
                <a:stretch/>
              </p:blipFill>
              <p:spPr bwMode="auto">
                <a:xfrm>
                  <a:off x="1426096" y="6284150"/>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233" name="Picture 2" descr="http://enterprisetimes.co.uk/wp-content/uploads/2015/07/Jasper-and-Microsoft.jpg"/>
                <p:cNvPicPr>
                  <a:picLocks noChangeAspect="1" noChangeArrowheads="1"/>
                </p:cNvPicPr>
                <p:nvPr/>
              </p:nvPicPr>
              <p:blipFill rotWithShape="1">
                <a:blip r:embed="rId10" cstate="print">
                  <a:grayscl/>
                  <a:extLst>
                    <a:ext uri="{28A0092B-C50C-407E-A947-70E740481C1C}">
                      <a14:useLocalDpi xmlns:a14="http://schemas.microsoft.com/office/drawing/2010/main" val="0"/>
                    </a:ext>
                  </a:extLst>
                </a:blip>
                <a:srcRect/>
                <a:stretch/>
              </p:blipFill>
              <p:spPr bwMode="auto">
                <a:xfrm>
                  <a:off x="1945605" y="6284150"/>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234" name="Picture 2" descr="http://enterprisetimes.co.uk/wp-content/uploads/2015/07/Jasper-and-Microsoft.jpg"/>
                <p:cNvPicPr>
                  <a:picLocks noChangeAspect="1" noChangeArrowheads="1"/>
                </p:cNvPicPr>
                <p:nvPr/>
              </p:nvPicPr>
              <p:blipFill rotWithShape="1">
                <a:blip r:embed="rId11" cstate="print">
                  <a:grayscl/>
                  <a:extLst>
                    <a:ext uri="{28A0092B-C50C-407E-A947-70E740481C1C}">
                      <a14:useLocalDpi xmlns:a14="http://schemas.microsoft.com/office/drawing/2010/main" val="0"/>
                    </a:ext>
                  </a:extLst>
                </a:blip>
                <a:srcRect/>
                <a:stretch/>
              </p:blipFill>
              <p:spPr bwMode="auto">
                <a:xfrm>
                  <a:off x="2465113" y="6284150"/>
                  <a:ext cx="367868" cy="361415"/>
                </a:xfrm>
                <a:prstGeom prst="ellipse">
                  <a:avLst/>
                </a:prstGeom>
                <a:noFill/>
                <a:extLst>
                  <a:ext uri="{909E8E84-426E-40DD-AFC4-6F175D3DCCD1}">
                    <a14:hiddenFill xmlns:a14="http://schemas.microsoft.com/office/drawing/2010/main">
                      <a:solidFill>
                        <a:srgbClr val="FFFFFF"/>
                      </a:solidFill>
                    </a14:hiddenFill>
                  </a:ext>
                </a:extLst>
              </p:spPr>
            </p:pic>
          </p:grpSp>
        </p:grpSp>
      </p:grpSp>
      <p:grpSp>
        <p:nvGrpSpPr>
          <p:cNvPr id="46" name="Group 45"/>
          <p:cNvGrpSpPr/>
          <p:nvPr/>
        </p:nvGrpSpPr>
        <p:grpSpPr>
          <a:xfrm>
            <a:off x="655101" y="1186092"/>
            <a:ext cx="266476" cy="284542"/>
            <a:chOff x="786122" y="1423310"/>
            <a:chExt cx="319771" cy="341450"/>
          </a:xfrm>
        </p:grpSpPr>
        <p:sp>
          <p:nvSpPr>
            <p:cNvPr id="223" name="Freeform 32"/>
            <p:cNvSpPr>
              <a:spLocks/>
            </p:cNvSpPr>
            <p:nvPr/>
          </p:nvSpPr>
          <p:spPr bwMode="auto">
            <a:xfrm rot="5400000">
              <a:off x="764865"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24" name="TextBox 223"/>
            <p:cNvSpPr txBox="1"/>
            <p:nvPr/>
          </p:nvSpPr>
          <p:spPr>
            <a:xfrm>
              <a:off x="801578" y="1427302"/>
              <a:ext cx="304315" cy="295465"/>
            </a:xfrm>
            <a:prstGeom prst="rect">
              <a:avLst/>
            </a:prstGeom>
            <a:noFill/>
          </p:spPr>
          <p:txBody>
            <a:bodyPr wrap="none" rtlCol="0">
              <a:spAutoFit/>
            </a:bodyPr>
            <a:lstStyle/>
            <a:p>
              <a:pPr defTabSz="1088473"/>
              <a:r>
                <a:rPr lang="en-US" sz="1000" dirty="0">
                  <a:solidFill>
                    <a:srgbClr val="FFFFFF"/>
                  </a:solidFill>
                  <a:latin typeface="Segoe UI"/>
                </a:rPr>
                <a:t>1</a:t>
              </a:r>
            </a:p>
          </p:txBody>
        </p:sp>
      </p:grpSp>
      <p:grpSp>
        <p:nvGrpSpPr>
          <p:cNvPr id="47" name="Group 46"/>
          <p:cNvGrpSpPr/>
          <p:nvPr/>
        </p:nvGrpSpPr>
        <p:grpSpPr>
          <a:xfrm>
            <a:off x="2594921" y="1186092"/>
            <a:ext cx="1053873" cy="2475760"/>
            <a:chOff x="3113905" y="1423310"/>
            <a:chExt cx="1264647" cy="2970912"/>
          </a:xfrm>
        </p:grpSpPr>
        <p:sp>
          <p:nvSpPr>
            <p:cNvPr id="216" name="Rectangle 215"/>
            <p:cNvSpPr/>
            <p:nvPr/>
          </p:nvSpPr>
          <p:spPr>
            <a:xfrm>
              <a:off x="3113905" y="2042768"/>
              <a:ext cx="1264647" cy="23514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algn="ctr" defTabSz="1088430"/>
              <a:endParaRPr lang="en-US" sz="1167" dirty="0">
                <a:solidFill>
                  <a:srgbClr val="FFFFFF"/>
                </a:solidFill>
                <a:latin typeface="Segoe UI"/>
              </a:endParaRPr>
            </a:p>
          </p:txBody>
        </p:sp>
        <p:sp>
          <p:nvSpPr>
            <p:cNvPr id="217" name="Rectangle 216"/>
            <p:cNvSpPr/>
            <p:nvPr/>
          </p:nvSpPr>
          <p:spPr>
            <a:xfrm>
              <a:off x="3113905" y="1663590"/>
              <a:ext cx="1264647" cy="3867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r>
                <a:rPr lang="en-US" sz="1100" dirty="0">
                  <a:solidFill>
                    <a:srgbClr val="FFFFFF"/>
                  </a:solidFill>
                  <a:latin typeface="Segoe UI"/>
                </a:rPr>
                <a:t>Connection</a:t>
              </a:r>
              <a:endParaRPr lang="en-US" sz="1167" dirty="0">
                <a:solidFill>
                  <a:srgbClr val="FFFFFF"/>
                </a:solidFill>
                <a:latin typeface="Segoe UI"/>
              </a:endParaRPr>
            </a:p>
          </p:txBody>
        </p:sp>
        <p:sp>
          <p:nvSpPr>
            <p:cNvPr id="218" name="Freeform 32"/>
            <p:cNvSpPr>
              <a:spLocks/>
            </p:cNvSpPr>
            <p:nvPr/>
          </p:nvSpPr>
          <p:spPr bwMode="auto">
            <a:xfrm rot="5400000">
              <a:off x="3203265"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19" name="TextBox 218"/>
            <p:cNvSpPr txBox="1"/>
            <p:nvPr/>
          </p:nvSpPr>
          <p:spPr>
            <a:xfrm>
              <a:off x="3239978" y="1427302"/>
              <a:ext cx="304315" cy="295465"/>
            </a:xfrm>
            <a:prstGeom prst="rect">
              <a:avLst/>
            </a:prstGeom>
            <a:noFill/>
          </p:spPr>
          <p:txBody>
            <a:bodyPr wrap="none" rtlCol="0">
              <a:spAutoFit/>
            </a:bodyPr>
            <a:lstStyle/>
            <a:p>
              <a:pPr defTabSz="1088473"/>
              <a:r>
                <a:rPr lang="en-US" sz="1000" dirty="0">
                  <a:solidFill>
                    <a:srgbClr val="FFFFFF"/>
                  </a:solidFill>
                  <a:latin typeface="Segoe UI"/>
                </a:rPr>
                <a:t>2</a:t>
              </a:r>
            </a:p>
          </p:txBody>
        </p:sp>
        <p:grpSp>
          <p:nvGrpSpPr>
            <p:cNvPr id="220" name="Group 219"/>
            <p:cNvGrpSpPr/>
            <p:nvPr/>
          </p:nvGrpSpPr>
          <p:grpSpPr>
            <a:xfrm>
              <a:off x="3430245" y="2741434"/>
              <a:ext cx="631966" cy="972590"/>
              <a:chOff x="3493410" y="2318572"/>
              <a:chExt cx="631966" cy="972590"/>
            </a:xfrm>
          </p:grpSpPr>
          <p:sp>
            <p:nvSpPr>
              <p:cNvPr id="221" name="Freeform 220"/>
              <p:cNvSpPr>
                <a:spLocks noEditPoints="1"/>
              </p:cNvSpPr>
              <p:nvPr/>
            </p:nvSpPr>
            <p:spPr bwMode="auto">
              <a:xfrm>
                <a:off x="3493410" y="2318572"/>
                <a:ext cx="631966" cy="629299"/>
              </a:xfrm>
              <a:custGeom>
                <a:avLst/>
                <a:gdLst>
                  <a:gd name="T0" fmla="*/ 519 w 528"/>
                  <a:gd name="T1" fmla="*/ 0 h 526"/>
                  <a:gd name="T2" fmla="*/ 386 w 528"/>
                  <a:gd name="T3" fmla="*/ 0 h 526"/>
                  <a:gd name="T4" fmla="*/ 378 w 528"/>
                  <a:gd name="T5" fmla="*/ 10 h 526"/>
                  <a:gd name="T6" fmla="*/ 378 w 528"/>
                  <a:gd name="T7" fmla="*/ 58 h 526"/>
                  <a:gd name="T8" fmla="*/ 386 w 528"/>
                  <a:gd name="T9" fmla="*/ 66 h 526"/>
                  <a:gd name="T10" fmla="*/ 462 w 528"/>
                  <a:gd name="T11" fmla="*/ 66 h 526"/>
                  <a:gd name="T12" fmla="*/ 462 w 528"/>
                  <a:gd name="T13" fmla="*/ 141 h 526"/>
                  <a:gd name="T14" fmla="*/ 471 w 528"/>
                  <a:gd name="T15" fmla="*/ 149 h 526"/>
                  <a:gd name="T16" fmla="*/ 519 w 528"/>
                  <a:gd name="T17" fmla="*/ 149 h 526"/>
                  <a:gd name="T18" fmla="*/ 528 w 528"/>
                  <a:gd name="T19" fmla="*/ 141 h 526"/>
                  <a:gd name="T20" fmla="*/ 528 w 528"/>
                  <a:gd name="T21" fmla="*/ 9 h 526"/>
                  <a:gd name="T22" fmla="*/ 519 w 528"/>
                  <a:gd name="T23" fmla="*/ 0 h 526"/>
                  <a:gd name="T24" fmla="*/ 142 w 528"/>
                  <a:gd name="T25" fmla="*/ 460 h 526"/>
                  <a:gd name="T26" fmla="*/ 66 w 528"/>
                  <a:gd name="T27" fmla="*/ 460 h 526"/>
                  <a:gd name="T28" fmla="*/ 66 w 528"/>
                  <a:gd name="T29" fmla="*/ 386 h 526"/>
                  <a:gd name="T30" fmla="*/ 56 w 528"/>
                  <a:gd name="T31" fmla="*/ 378 h 526"/>
                  <a:gd name="T32" fmla="*/ 8 w 528"/>
                  <a:gd name="T33" fmla="*/ 378 h 526"/>
                  <a:gd name="T34" fmla="*/ 0 w 528"/>
                  <a:gd name="T35" fmla="*/ 386 h 526"/>
                  <a:gd name="T36" fmla="*/ 0 w 528"/>
                  <a:gd name="T37" fmla="*/ 518 h 526"/>
                  <a:gd name="T38" fmla="*/ 8 w 528"/>
                  <a:gd name="T39" fmla="*/ 526 h 526"/>
                  <a:gd name="T40" fmla="*/ 142 w 528"/>
                  <a:gd name="T41" fmla="*/ 526 h 526"/>
                  <a:gd name="T42" fmla="*/ 150 w 528"/>
                  <a:gd name="T43" fmla="*/ 516 h 526"/>
                  <a:gd name="T44" fmla="*/ 150 w 528"/>
                  <a:gd name="T45" fmla="*/ 469 h 526"/>
                  <a:gd name="T46" fmla="*/ 142 w 528"/>
                  <a:gd name="T47" fmla="*/ 460 h 526"/>
                  <a:gd name="T48" fmla="*/ 440 w 528"/>
                  <a:gd name="T49" fmla="*/ 380 h 526"/>
                  <a:gd name="T50" fmla="*/ 430 w 528"/>
                  <a:gd name="T51" fmla="*/ 381 h 526"/>
                  <a:gd name="T52" fmla="*/ 379 w 528"/>
                  <a:gd name="T53" fmla="*/ 292 h 526"/>
                  <a:gd name="T54" fmla="*/ 399 w 528"/>
                  <a:gd name="T55" fmla="*/ 248 h 526"/>
                  <a:gd name="T56" fmla="*/ 338 w 528"/>
                  <a:gd name="T57" fmla="*/ 187 h 526"/>
                  <a:gd name="T58" fmla="*/ 313 w 528"/>
                  <a:gd name="T59" fmla="*/ 192 h 526"/>
                  <a:gd name="T60" fmla="*/ 259 w 528"/>
                  <a:gd name="T61" fmla="*/ 116 h 526"/>
                  <a:gd name="T62" fmla="*/ 270 w 528"/>
                  <a:gd name="T63" fmla="*/ 83 h 526"/>
                  <a:gd name="T64" fmla="*/ 219 w 528"/>
                  <a:gd name="T65" fmla="*/ 32 h 526"/>
                  <a:gd name="T66" fmla="*/ 168 w 528"/>
                  <a:gd name="T67" fmla="*/ 83 h 526"/>
                  <a:gd name="T68" fmla="*/ 219 w 528"/>
                  <a:gd name="T69" fmla="*/ 134 h 526"/>
                  <a:gd name="T70" fmla="*/ 236 w 528"/>
                  <a:gd name="T71" fmla="*/ 131 h 526"/>
                  <a:gd name="T72" fmla="*/ 290 w 528"/>
                  <a:gd name="T73" fmla="*/ 208 h 526"/>
                  <a:gd name="T74" fmla="*/ 275 w 528"/>
                  <a:gd name="T75" fmla="*/ 239 h 526"/>
                  <a:gd name="T76" fmla="*/ 117 w 528"/>
                  <a:gd name="T77" fmla="*/ 253 h 526"/>
                  <a:gd name="T78" fmla="*/ 81 w 528"/>
                  <a:gd name="T79" fmla="*/ 231 h 526"/>
                  <a:gd name="T80" fmla="*/ 40 w 528"/>
                  <a:gd name="T81" fmla="*/ 272 h 526"/>
                  <a:gd name="T82" fmla="*/ 81 w 528"/>
                  <a:gd name="T83" fmla="*/ 314 h 526"/>
                  <a:gd name="T84" fmla="*/ 122 w 528"/>
                  <a:gd name="T85" fmla="*/ 279 h 526"/>
                  <a:gd name="T86" fmla="*/ 277 w 528"/>
                  <a:gd name="T87" fmla="*/ 266 h 526"/>
                  <a:gd name="T88" fmla="*/ 292 w 528"/>
                  <a:gd name="T89" fmla="*/ 292 h 526"/>
                  <a:gd name="T90" fmla="*/ 252 w 528"/>
                  <a:gd name="T91" fmla="*/ 357 h 526"/>
                  <a:gd name="T92" fmla="*/ 247 w 528"/>
                  <a:gd name="T93" fmla="*/ 357 h 526"/>
                  <a:gd name="T94" fmla="*/ 206 w 528"/>
                  <a:gd name="T95" fmla="*/ 398 h 526"/>
                  <a:gd name="T96" fmla="*/ 247 w 528"/>
                  <a:gd name="T97" fmla="*/ 439 h 526"/>
                  <a:gd name="T98" fmla="*/ 289 w 528"/>
                  <a:gd name="T99" fmla="*/ 398 h 526"/>
                  <a:gd name="T100" fmla="*/ 277 w 528"/>
                  <a:gd name="T101" fmla="*/ 368 h 526"/>
                  <a:gd name="T102" fmla="*/ 315 w 528"/>
                  <a:gd name="T103" fmla="*/ 305 h 526"/>
                  <a:gd name="T104" fmla="*/ 336 w 528"/>
                  <a:gd name="T105" fmla="*/ 309 h 526"/>
                  <a:gd name="T106" fmla="*/ 354 w 528"/>
                  <a:gd name="T107" fmla="*/ 305 h 526"/>
                  <a:gd name="T108" fmla="*/ 406 w 528"/>
                  <a:gd name="T109" fmla="*/ 394 h 526"/>
                  <a:gd name="T110" fmla="*/ 391 w 528"/>
                  <a:gd name="T111" fmla="*/ 429 h 526"/>
                  <a:gd name="T112" fmla="*/ 439 w 528"/>
                  <a:gd name="T113" fmla="*/ 477 h 526"/>
                  <a:gd name="T114" fmla="*/ 486 w 528"/>
                  <a:gd name="T115" fmla="*/ 429 h 526"/>
                  <a:gd name="T116" fmla="*/ 440 w 528"/>
                  <a:gd name="T117" fmla="*/ 380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8" h="526">
                    <a:moveTo>
                      <a:pt x="519" y="0"/>
                    </a:moveTo>
                    <a:lnTo>
                      <a:pt x="386" y="0"/>
                    </a:lnTo>
                    <a:cubicBezTo>
                      <a:pt x="381" y="0"/>
                      <a:pt x="378" y="4"/>
                      <a:pt x="378" y="10"/>
                    </a:cubicBezTo>
                    <a:lnTo>
                      <a:pt x="378" y="58"/>
                    </a:lnTo>
                    <a:cubicBezTo>
                      <a:pt x="378" y="63"/>
                      <a:pt x="381" y="66"/>
                      <a:pt x="386" y="66"/>
                    </a:cubicBezTo>
                    <a:lnTo>
                      <a:pt x="462" y="66"/>
                    </a:lnTo>
                    <a:lnTo>
                      <a:pt x="462" y="141"/>
                    </a:lnTo>
                    <a:cubicBezTo>
                      <a:pt x="462" y="146"/>
                      <a:pt x="465" y="149"/>
                      <a:pt x="471" y="149"/>
                    </a:cubicBezTo>
                    <a:lnTo>
                      <a:pt x="519" y="149"/>
                    </a:lnTo>
                    <a:cubicBezTo>
                      <a:pt x="524" y="149"/>
                      <a:pt x="528" y="146"/>
                      <a:pt x="528" y="141"/>
                    </a:cubicBezTo>
                    <a:lnTo>
                      <a:pt x="528" y="9"/>
                    </a:lnTo>
                    <a:cubicBezTo>
                      <a:pt x="528" y="4"/>
                      <a:pt x="524" y="0"/>
                      <a:pt x="519" y="0"/>
                    </a:cubicBezTo>
                    <a:close/>
                    <a:moveTo>
                      <a:pt x="142" y="460"/>
                    </a:moveTo>
                    <a:lnTo>
                      <a:pt x="66" y="460"/>
                    </a:lnTo>
                    <a:lnTo>
                      <a:pt x="66" y="386"/>
                    </a:lnTo>
                    <a:cubicBezTo>
                      <a:pt x="66" y="381"/>
                      <a:pt x="63" y="378"/>
                      <a:pt x="56" y="378"/>
                    </a:cubicBezTo>
                    <a:lnTo>
                      <a:pt x="8" y="378"/>
                    </a:lnTo>
                    <a:cubicBezTo>
                      <a:pt x="3" y="378"/>
                      <a:pt x="0" y="381"/>
                      <a:pt x="0" y="386"/>
                    </a:cubicBezTo>
                    <a:lnTo>
                      <a:pt x="0" y="518"/>
                    </a:lnTo>
                    <a:cubicBezTo>
                      <a:pt x="0" y="523"/>
                      <a:pt x="3" y="526"/>
                      <a:pt x="8" y="526"/>
                    </a:cubicBezTo>
                    <a:lnTo>
                      <a:pt x="142" y="526"/>
                    </a:lnTo>
                    <a:cubicBezTo>
                      <a:pt x="147" y="526"/>
                      <a:pt x="150" y="523"/>
                      <a:pt x="150" y="516"/>
                    </a:cubicBezTo>
                    <a:lnTo>
                      <a:pt x="150" y="469"/>
                    </a:lnTo>
                    <a:cubicBezTo>
                      <a:pt x="150" y="464"/>
                      <a:pt x="147" y="460"/>
                      <a:pt x="142" y="460"/>
                    </a:cubicBezTo>
                    <a:close/>
                    <a:moveTo>
                      <a:pt x="440" y="380"/>
                    </a:moveTo>
                    <a:cubicBezTo>
                      <a:pt x="437" y="380"/>
                      <a:pt x="434" y="380"/>
                      <a:pt x="430" y="381"/>
                    </a:cubicBezTo>
                    <a:lnTo>
                      <a:pt x="379" y="292"/>
                    </a:lnTo>
                    <a:cubicBezTo>
                      <a:pt x="391" y="281"/>
                      <a:pt x="399" y="266"/>
                      <a:pt x="399" y="248"/>
                    </a:cubicBezTo>
                    <a:cubicBezTo>
                      <a:pt x="399" y="215"/>
                      <a:pt x="371" y="187"/>
                      <a:pt x="338" y="187"/>
                    </a:cubicBezTo>
                    <a:cubicBezTo>
                      <a:pt x="330" y="187"/>
                      <a:pt x="321" y="188"/>
                      <a:pt x="313" y="192"/>
                    </a:cubicBezTo>
                    <a:lnTo>
                      <a:pt x="259" y="116"/>
                    </a:lnTo>
                    <a:cubicBezTo>
                      <a:pt x="267" y="108"/>
                      <a:pt x="270" y="96"/>
                      <a:pt x="270" y="83"/>
                    </a:cubicBezTo>
                    <a:cubicBezTo>
                      <a:pt x="270" y="55"/>
                      <a:pt x="247" y="32"/>
                      <a:pt x="219" y="32"/>
                    </a:cubicBezTo>
                    <a:cubicBezTo>
                      <a:pt x="191" y="32"/>
                      <a:pt x="168" y="55"/>
                      <a:pt x="168" y="83"/>
                    </a:cubicBezTo>
                    <a:cubicBezTo>
                      <a:pt x="168" y="111"/>
                      <a:pt x="191" y="134"/>
                      <a:pt x="219" y="134"/>
                    </a:cubicBezTo>
                    <a:cubicBezTo>
                      <a:pt x="226" y="134"/>
                      <a:pt x="231" y="132"/>
                      <a:pt x="236" y="131"/>
                    </a:cubicBezTo>
                    <a:lnTo>
                      <a:pt x="290" y="208"/>
                    </a:lnTo>
                    <a:cubicBezTo>
                      <a:pt x="284" y="216"/>
                      <a:pt x="277" y="226"/>
                      <a:pt x="275" y="239"/>
                    </a:cubicBezTo>
                    <a:lnTo>
                      <a:pt x="117" y="253"/>
                    </a:lnTo>
                    <a:cubicBezTo>
                      <a:pt x="110" y="239"/>
                      <a:pt x="97" y="231"/>
                      <a:pt x="81" y="231"/>
                    </a:cubicBezTo>
                    <a:cubicBezTo>
                      <a:pt x="58" y="231"/>
                      <a:pt x="40" y="249"/>
                      <a:pt x="40" y="272"/>
                    </a:cubicBezTo>
                    <a:cubicBezTo>
                      <a:pt x="40" y="296"/>
                      <a:pt x="58" y="314"/>
                      <a:pt x="81" y="314"/>
                    </a:cubicBezTo>
                    <a:cubicBezTo>
                      <a:pt x="101" y="314"/>
                      <a:pt x="119" y="299"/>
                      <a:pt x="122" y="279"/>
                    </a:cubicBezTo>
                    <a:lnTo>
                      <a:pt x="277" y="266"/>
                    </a:lnTo>
                    <a:cubicBezTo>
                      <a:pt x="280" y="276"/>
                      <a:pt x="285" y="284"/>
                      <a:pt x="292" y="292"/>
                    </a:cubicBezTo>
                    <a:lnTo>
                      <a:pt x="252" y="357"/>
                    </a:lnTo>
                    <a:lnTo>
                      <a:pt x="247" y="357"/>
                    </a:lnTo>
                    <a:cubicBezTo>
                      <a:pt x="224" y="357"/>
                      <a:pt x="206" y="375"/>
                      <a:pt x="206" y="398"/>
                    </a:cubicBezTo>
                    <a:cubicBezTo>
                      <a:pt x="206" y="421"/>
                      <a:pt x="224" y="439"/>
                      <a:pt x="247" y="439"/>
                    </a:cubicBezTo>
                    <a:cubicBezTo>
                      <a:pt x="270" y="439"/>
                      <a:pt x="289" y="421"/>
                      <a:pt x="289" y="398"/>
                    </a:cubicBezTo>
                    <a:cubicBezTo>
                      <a:pt x="289" y="386"/>
                      <a:pt x="284" y="376"/>
                      <a:pt x="277" y="368"/>
                    </a:cubicBezTo>
                    <a:lnTo>
                      <a:pt x="315" y="305"/>
                    </a:lnTo>
                    <a:cubicBezTo>
                      <a:pt x="321" y="307"/>
                      <a:pt x="328" y="309"/>
                      <a:pt x="336" y="309"/>
                    </a:cubicBezTo>
                    <a:cubicBezTo>
                      <a:pt x="343" y="309"/>
                      <a:pt x="348" y="307"/>
                      <a:pt x="354" y="305"/>
                    </a:cubicBezTo>
                    <a:lnTo>
                      <a:pt x="406" y="394"/>
                    </a:lnTo>
                    <a:cubicBezTo>
                      <a:pt x="397" y="403"/>
                      <a:pt x="391" y="416"/>
                      <a:pt x="391" y="429"/>
                    </a:cubicBezTo>
                    <a:cubicBezTo>
                      <a:pt x="391" y="455"/>
                      <a:pt x="412" y="477"/>
                      <a:pt x="439" y="477"/>
                    </a:cubicBezTo>
                    <a:cubicBezTo>
                      <a:pt x="465" y="477"/>
                      <a:pt x="486" y="455"/>
                      <a:pt x="486" y="429"/>
                    </a:cubicBezTo>
                    <a:cubicBezTo>
                      <a:pt x="486" y="403"/>
                      <a:pt x="467" y="380"/>
                      <a:pt x="440" y="380"/>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22" name="TextBox 221"/>
              <p:cNvSpPr txBox="1"/>
              <p:nvPr/>
            </p:nvSpPr>
            <p:spPr>
              <a:xfrm>
                <a:off x="3496615" y="3041863"/>
                <a:ext cx="625556" cy="249299"/>
              </a:xfrm>
              <a:prstGeom prst="rect">
                <a:avLst/>
              </a:prstGeom>
              <a:noFill/>
            </p:spPr>
            <p:txBody>
              <a:bodyPr wrap="none" rtlCol="0">
                <a:spAutoFit/>
              </a:bodyPr>
              <a:lstStyle/>
              <a:p>
                <a:pPr algn="ctr" defTabSz="1088430"/>
                <a:r>
                  <a:rPr lang="en-US" sz="750" dirty="0">
                    <a:solidFill>
                      <a:srgbClr val="FFFFFF"/>
                    </a:solidFill>
                    <a:latin typeface="Segoe UI"/>
                  </a:rPr>
                  <a:t>IoT Hub</a:t>
                </a:r>
              </a:p>
            </p:txBody>
          </p:sp>
        </p:grpSp>
      </p:grpSp>
      <p:grpSp>
        <p:nvGrpSpPr>
          <p:cNvPr id="48" name="Group 47"/>
          <p:cNvGrpSpPr/>
          <p:nvPr/>
        </p:nvGrpSpPr>
        <p:grpSpPr>
          <a:xfrm>
            <a:off x="3708137" y="1186092"/>
            <a:ext cx="1325269" cy="2475760"/>
            <a:chOff x="4556068" y="1423310"/>
            <a:chExt cx="1590323" cy="2970912"/>
          </a:xfrm>
        </p:grpSpPr>
        <p:sp>
          <p:nvSpPr>
            <p:cNvPr id="202" name="Rectangle 201"/>
            <p:cNvSpPr/>
            <p:nvPr/>
          </p:nvSpPr>
          <p:spPr>
            <a:xfrm>
              <a:off x="4556068" y="2042768"/>
              <a:ext cx="1590323" cy="23514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algn="ctr" defTabSz="1088430"/>
              <a:endParaRPr lang="en-US" sz="1167" dirty="0">
                <a:solidFill>
                  <a:srgbClr val="FFFFFF"/>
                </a:solidFill>
                <a:latin typeface="Segoe UI"/>
              </a:endParaRPr>
            </a:p>
          </p:txBody>
        </p:sp>
        <p:sp>
          <p:nvSpPr>
            <p:cNvPr id="203" name="Rectangle 202"/>
            <p:cNvSpPr/>
            <p:nvPr/>
          </p:nvSpPr>
          <p:spPr>
            <a:xfrm>
              <a:off x="4556068" y="1663590"/>
              <a:ext cx="1590323" cy="3867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r>
                <a:rPr lang="en-US" sz="1167" dirty="0">
                  <a:solidFill>
                    <a:srgbClr val="FFFFFF"/>
                  </a:solidFill>
                  <a:latin typeface="Segoe UI"/>
                </a:rPr>
                <a:t>Data Collection</a:t>
              </a:r>
            </a:p>
          </p:txBody>
        </p:sp>
        <p:sp>
          <p:nvSpPr>
            <p:cNvPr id="204" name="Freeform 32"/>
            <p:cNvSpPr>
              <a:spLocks/>
            </p:cNvSpPr>
            <p:nvPr/>
          </p:nvSpPr>
          <p:spPr bwMode="auto">
            <a:xfrm rot="5400000">
              <a:off x="4645428"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05" name="TextBox 204"/>
            <p:cNvSpPr txBox="1"/>
            <p:nvPr/>
          </p:nvSpPr>
          <p:spPr>
            <a:xfrm>
              <a:off x="4682141" y="1427302"/>
              <a:ext cx="304315" cy="295465"/>
            </a:xfrm>
            <a:prstGeom prst="rect">
              <a:avLst/>
            </a:prstGeom>
            <a:noFill/>
          </p:spPr>
          <p:txBody>
            <a:bodyPr wrap="none" rtlCol="0">
              <a:spAutoFit/>
            </a:bodyPr>
            <a:lstStyle/>
            <a:p>
              <a:pPr defTabSz="1088473"/>
              <a:r>
                <a:rPr lang="en-US" sz="1000" dirty="0">
                  <a:solidFill>
                    <a:srgbClr val="FFFFFF"/>
                  </a:solidFill>
                  <a:latin typeface="Segoe UI"/>
                </a:rPr>
                <a:t>3</a:t>
              </a:r>
            </a:p>
          </p:txBody>
        </p:sp>
        <p:grpSp>
          <p:nvGrpSpPr>
            <p:cNvPr id="206" name="Group 4"/>
            <p:cNvGrpSpPr>
              <a:grpSpLocks noChangeAspect="1"/>
            </p:cNvGrpSpPr>
            <p:nvPr/>
          </p:nvGrpSpPr>
          <p:grpSpPr bwMode="auto">
            <a:xfrm>
              <a:off x="5039896" y="2745657"/>
              <a:ext cx="622667" cy="637761"/>
              <a:chOff x="3277" y="5661"/>
              <a:chExt cx="330" cy="338"/>
            </a:xfrm>
            <a:solidFill>
              <a:schemeClr val="bg1"/>
            </a:solidFill>
          </p:grpSpPr>
          <p:sp>
            <p:nvSpPr>
              <p:cNvPr id="208" name="Freeform 5"/>
              <p:cNvSpPr>
                <a:spLocks/>
              </p:cNvSpPr>
              <p:nvPr/>
            </p:nvSpPr>
            <p:spPr bwMode="auto">
              <a:xfrm>
                <a:off x="3425" y="5775"/>
                <a:ext cx="56" cy="44"/>
              </a:xfrm>
              <a:custGeom>
                <a:avLst/>
                <a:gdLst>
                  <a:gd name="T0" fmla="*/ 130 w 130"/>
                  <a:gd name="T1" fmla="*/ 89 h 103"/>
                  <a:gd name="T2" fmla="*/ 117 w 130"/>
                  <a:gd name="T3" fmla="*/ 103 h 103"/>
                  <a:gd name="T4" fmla="*/ 14 w 130"/>
                  <a:gd name="T5" fmla="*/ 103 h 103"/>
                  <a:gd name="T6" fmla="*/ 0 w 130"/>
                  <a:gd name="T7" fmla="*/ 89 h 103"/>
                  <a:gd name="T8" fmla="*/ 0 w 130"/>
                  <a:gd name="T9" fmla="*/ 14 h 103"/>
                  <a:gd name="T10" fmla="*/ 14 w 130"/>
                  <a:gd name="T11" fmla="*/ 0 h 103"/>
                  <a:gd name="T12" fmla="*/ 117 w 130"/>
                  <a:gd name="T13" fmla="*/ 0 h 103"/>
                  <a:gd name="T14" fmla="*/ 130 w 130"/>
                  <a:gd name="T15" fmla="*/ 14 h 103"/>
                  <a:gd name="T16" fmla="*/ 130 w 130"/>
                  <a:gd name="T17" fmla="*/ 8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03">
                    <a:moveTo>
                      <a:pt x="130" y="89"/>
                    </a:moveTo>
                    <a:cubicBezTo>
                      <a:pt x="130" y="97"/>
                      <a:pt x="125" y="103"/>
                      <a:pt x="117" y="103"/>
                    </a:cubicBezTo>
                    <a:lnTo>
                      <a:pt x="14" y="103"/>
                    </a:lnTo>
                    <a:cubicBezTo>
                      <a:pt x="6" y="103"/>
                      <a:pt x="0" y="97"/>
                      <a:pt x="0" y="89"/>
                    </a:cubicBezTo>
                    <a:lnTo>
                      <a:pt x="0" y="14"/>
                    </a:lnTo>
                    <a:cubicBezTo>
                      <a:pt x="0" y="6"/>
                      <a:pt x="6" y="0"/>
                      <a:pt x="14" y="0"/>
                    </a:cubicBezTo>
                    <a:lnTo>
                      <a:pt x="117" y="0"/>
                    </a:lnTo>
                    <a:cubicBezTo>
                      <a:pt x="125" y="0"/>
                      <a:pt x="130" y="6"/>
                      <a:pt x="130" y="14"/>
                    </a:cubicBezTo>
                    <a:lnTo>
                      <a:pt x="130" y="89"/>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09" name="Freeform 6"/>
              <p:cNvSpPr>
                <a:spLocks/>
              </p:cNvSpPr>
              <p:nvPr/>
            </p:nvSpPr>
            <p:spPr bwMode="auto">
              <a:xfrm>
                <a:off x="3506" y="5809"/>
                <a:ext cx="55" cy="44"/>
              </a:xfrm>
              <a:custGeom>
                <a:avLst/>
                <a:gdLst>
                  <a:gd name="T0" fmla="*/ 128 w 130"/>
                  <a:gd name="T1" fmla="*/ 89 h 103"/>
                  <a:gd name="T2" fmla="*/ 115 w 130"/>
                  <a:gd name="T3" fmla="*/ 103 h 103"/>
                  <a:gd name="T4" fmla="*/ 13 w 130"/>
                  <a:gd name="T5" fmla="*/ 103 h 103"/>
                  <a:gd name="T6" fmla="*/ 0 w 130"/>
                  <a:gd name="T7" fmla="*/ 89 h 103"/>
                  <a:gd name="T8" fmla="*/ 0 w 130"/>
                  <a:gd name="T9" fmla="*/ 13 h 103"/>
                  <a:gd name="T10" fmla="*/ 13 w 130"/>
                  <a:gd name="T11" fmla="*/ 0 h 103"/>
                  <a:gd name="T12" fmla="*/ 117 w 130"/>
                  <a:gd name="T13" fmla="*/ 0 h 103"/>
                  <a:gd name="T14" fmla="*/ 130 w 130"/>
                  <a:gd name="T15" fmla="*/ 13 h 103"/>
                  <a:gd name="T16" fmla="*/ 130 w 130"/>
                  <a:gd name="T17" fmla="*/ 89 h 103"/>
                  <a:gd name="T18" fmla="*/ 128 w 130"/>
                  <a:gd name="T19" fmla="*/ 8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 h="103">
                    <a:moveTo>
                      <a:pt x="128" y="89"/>
                    </a:moveTo>
                    <a:cubicBezTo>
                      <a:pt x="128" y="97"/>
                      <a:pt x="122" y="103"/>
                      <a:pt x="115" y="103"/>
                    </a:cubicBezTo>
                    <a:lnTo>
                      <a:pt x="13" y="103"/>
                    </a:lnTo>
                    <a:cubicBezTo>
                      <a:pt x="6" y="103"/>
                      <a:pt x="0" y="97"/>
                      <a:pt x="0" y="89"/>
                    </a:cubicBezTo>
                    <a:lnTo>
                      <a:pt x="0" y="13"/>
                    </a:lnTo>
                    <a:cubicBezTo>
                      <a:pt x="0" y="6"/>
                      <a:pt x="6" y="0"/>
                      <a:pt x="13" y="0"/>
                    </a:cubicBezTo>
                    <a:lnTo>
                      <a:pt x="117" y="0"/>
                    </a:lnTo>
                    <a:cubicBezTo>
                      <a:pt x="124" y="0"/>
                      <a:pt x="130" y="6"/>
                      <a:pt x="130" y="13"/>
                    </a:cubicBezTo>
                    <a:lnTo>
                      <a:pt x="130" y="89"/>
                    </a:lnTo>
                    <a:lnTo>
                      <a:pt x="128" y="89"/>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10" name="Freeform 7"/>
              <p:cNvSpPr>
                <a:spLocks/>
              </p:cNvSpPr>
              <p:nvPr/>
            </p:nvSpPr>
            <p:spPr bwMode="auto">
              <a:xfrm>
                <a:off x="3425" y="5842"/>
                <a:ext cx="56" cy="45"/>
              </a:xfrm>
              <a:custGeom>
                <a:avLst/>
                <a:gdLst>
                  <a:gd name="T0" fmla="*/ 130 w 130"/>
                  <a:gd name="T1" fmla="*/ 90 h 104"/>
                  <a:gd name="T2" fmla="*/ 117 w 130"/>
                  <a:gd name="T3" fmla="*/ 104 h 104"/>
                  <a:gd name="T4" fmla="*/ 14 w 130"/>
                  <a:gd name="T5" fmla="*/ 104 h 104"/>
                  <a:gd name="T6" fmla="*/ 0 w 130"/>
                  <a:gd name="T7" fmla="*/ 90 h 104"/>
                  <a:gd name="T8" fmla="*/ 0 w 130"/>
                  <a:gd name="T9" fmla="*/ 14 h 104"/>
                  <a:gd name="T10" fmla="*/ 14 w 130"/>
                  <a:gd name="T11" fmla="*/ 0 h 104"/>
                  <a:gd name="T12" fmla="*/ 117 w 130"/>
                  <a:gd name="T13" fmla="*/ 0 h 104"/>
                  <a:gd name="T14" fmla="*/ 130 w 130"/>
                  <a:gd name="T15" fmla="*/ 14 h 104"/>
                  <a:gd name="T16" fmla="*/ 130 w 130"/>
                  <a:gd name="T17" fmla="*/ 9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04">
                    <a:moveTo>
                      <a:pt x="130" y="90"/>
                    </a:moveTo>
                    <a:cubicBezTo>
                      <a:pt x="130" y="98"/>
                      <a:pt x="125" y="104"/>
                      <a:pt x="117" y="104"/>
                    </a:cubicBezTo>
                    <a:lnTo>
                      <a:pt x="14" y="104"/>
                    </a:lnTo>
                    <a:cubicBezTo>
                      <a:pt x="6" y="104"/>
                      <a:pt x="0" y="98"/>
                      <a:pt x="0" y="90"/>
                    </a:cubicBezTo>
                    <a:lnTo>
                      <a:pt x="0" y="14"/>
                    </a:lnTo>
                    <a:cubicBezTo>
                      <a:pt x="0" y="6"/>
                      <a:pt x="6" y="0"/>
                      <a:pt x="14" y="0"/>
                    </a:cubicBezTo>
                    <a:lnTo>
                      <a:pt x="117" y="0"/>
                    </a:lnTo>
                    <a:cubicBezTo>
                      <a:pt x="125" y="0"/>
                      <a:pt x="130" y="6"/>
                      <a:pt x="130" y="14"/>
                    </a:cubicBezTo>
                    <a:lnTo>
                      <a:pt x="130" y="90"/>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11" name="Freeform 8"/>
              <p:cNvSpPr>
                <a:spLocks/>
              </p:cNvSpPr>
              <p:nvPr/>
            </p:nvSpPr>
            <p:spPr bwMode="auto">
              <a:xfrm>
                <a:off x="3345" y="5739"/>
                <a:ext cx="57" cy="45"/>
              </a:xfrm>
              <a:custGeom>
                <a:avLst/>
                <a:gdLst>
                  <a:gd name="T0" fmla="*/ 133 w 133"/>
                  <a:gd name="T1" fmla="*/ 94 h 107"/>
                  <a:gd name="T2" fmla="*/ 119 w 133"/>
                  <a:gd name="T3" fmla="*/ 107 h 107"/>
                  <a:gd name="T4" fmla="*/ 14 w 133"/>
                  <a:gd name="T5" fmla="*/ 107 h 107"/>
                  <a:gd name="T6" fmla="*/ 0 w 133"/>
                  <a:gd name="T7" fmla="*/ 94 h 107"/>
                  <a:gd name="T8" fmla="*/ 0 w 133"/>
                  <a:gd name="T9" fmla="*/ 14 h 107"/>
                  <a:gd name="T10" fmla="*/ 14 w 133"/>
                  <a:gd name="T11" fmla="*/ 0 h 107"/>
                  <a:gd name="T12" fmla="*/ 117 w 133"/>
                  <a:gd name="T13" fmla="*/ 0 h 107"/>
                  <a:gd name="T14" fmla="*/ 133 w 133"/>
                  <a:gd name="T15" fmla="*/ 14 h 107"/>
                  <a:gd name="T16" fmla="*/ 133 w 133"/>
                  <a:gd name="T17" fmla="*/ 9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107">
                    <a:moveTo>
                      <a:pt x="133" y="94"/>
                    </a:moveTo>
                    <a:cubicBezTo>
                      <a:pt x="133" y="101"/>
                      <a:pt x="127" y="107"/>
                      <a:pt x="119" y="107"/>
                    </a:cubicBezTo>
                    <a:lnTo>
                      <a:pt x="14" y="107"/>
                    </a:lnTo>
                    <a:cubicBezTo>
                      <a:pt x="6" y="107"/>
                      <a:pt x="0" y="101"/>
                      <a:pt x="0" y="94"/>
                    </a:cubicBezTo>
                    <a:lnTo>
                      <a:pt x="0" y="14"/>
                    </a:lnTo>
                    <a:cubicBezTo>
                      <a:pt x="0" y="6"/>
                      <a:pt x="6" y="0"/>
                      <a:pt x="14" y="0"/>
                    </a:cubicBezTo>
                    <a:lnTo>
                      <a:pt x="117" y="0"/>
                    </a:lnTo>
                    <a:cubicBezTo>
                      <a:pt x="127" y="0"/>
                      <a:pt x="133" y="6"/>
                      <a:pt x="133" y="14"/>
                    </a:cubicBezTo>
                    <a:lnTo>
                      <a:pt x="133" y="94"/>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12" name="Freeform 9"/>
              <p:cNvSpPr>
                <a:spLocks/>
              </p:cNvSpPr>
              <p:nvPr/>
            </p:nvSpPr>
            <p:spPr bwMode="auto">
              <a:xfrm>
                <a:off x="3277" y="5661"/>
                <a:ext cx="329" cy="79"/>
              </a:xfrm>
              <a:custGeom>
                <a:avLst/>
                <a:gdLst>
                  <a:gd name="T0" fmla="*/ 755 w 768"/>
                  <a:gd name="T1" fmla="*/ 0 h 185"/>
                  <a:gd name="T2" fmla="*/ 14 w 768"/>
                  <a:gd name="T3" fmla="*/ 0 h 185"/>
                  <a:gd name="T4" fmla="*/ 0 w 768"/>
                  <a:gd name="T5" fmla="*/ 14 h 185"/>
                  <a:gd name="T6" fmla="*/ 0 w 768"/>
                  <a:gd name="T7" fmla="*/ 172 h 185"/>
                  <a:gd name="T8" fmla="*/ 14 w 768"/>
                  <a:gd name="T9" fmla="*/ 185 h 185"/>
                  <a:gd name="T10" fmla="*/ 93 w 768"/>
                  <a:gd name="T11" fmla="*/ 185 h 185"/>
                  <a:gd name="T12" fmla="*/ 107 w 768"/>
                  <a:gd name="T13" fmla="*/ 172 h 185"/>
                  <a:gd name="T14" fmla="*/ 107 w 768"/>
                  <a:gd name="T15" fmla="*/ 106 h 185"/>
                  <a:gd name="T16" fmla="*/ 661 w 768"/>
                  <a:gd name="T17" fmla="*/ 106 h 185"/>
                  <a:gd name="T18" fmla="*/ 661 w 768"/>
                  <a:gd name="T19" fmla="*/ 172 h 185"/>
                  <a:gd name="T20" fmla="*/ 677 w 768"/>
                  <a:gd name="T21" fmla="*/ 185 h 185"/>
                  <a:gd name="T22" fmla="*/ 753 w 768"/>
                  <a:gd name="T23" fmla="*/ 185 h 185"/>
                  <a:gd name="T24" fmla="*/ 766 w 768"/>
                  <a:gd name="T25" fmla="*/ 172 h 185"/>
                  <a:gd name="T26" fmla="*/ 766 w 768"/>
                  <a:gd name="T27" fmla="*/ 14 h 185"/>
                  <a:gd name="T28" fmla="*/ 755 w 768"/>
                  <a:gd name="T29"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8" h="185">
                    <a:moveTo>
                      <a:pt x="755" y="0"/>
                    </a:moveTo>
                    <a:lnTo>
                      <a:pt x="14" y="0"/>
                    </a:lnTo>
                    <a:cubicBezTo>
                      <a:pt x="6" y="0"/>
                      <a:pt x="0" y="6"/>
                      <a:pt x="0" y="14"/>
                    </a:cubicBezTo>
                    <a:lnTo>
                      <a:pt x="0" y="172"/>
                    </a:lnTo>
                    <a:cubicBezTo>
                      <a:pt x="0" y="179"/>
                      <a:pt x="6" y="185"/>
                      <a:pt x="14" y="185"/>
                    </a:cubicBezTo>
                    <a:lnTo>
                      <a:pt x="93" y="185"/>
                    </a:lnTo>
                    <a:cubicBezTo>
                      <a:pt x="101" y="185"/>
                      <a:pt x="107" y="179"/>
                      <a:pt x="107" y="172"/>
                    </a:cubicBezTo>
                    <a:lnTo>
                      <a:pt x="107" y="106"/>
                    </a:lnTo>
                    <a:lnTo>
                      <a:pt x="661" y="106"/>
                    </a:lnTo>
                    <a:lnTo>
                      <a:pt x="661" y="172"/>
                    </a:lnTo>
                    <a:cubicBezTo>
                      <a:pt x="661" y="179"/>
                      <a:pt x="667" y="185"/>
                      <a:pt x="677" y="185"/>
                    </a:cubicBezTo>
                    <a:lnTo>
                      <a:pt x="753" y="185"/>
                    </a:lnTo>
                    <a:cubicBezTo>
                      <a:pt x="760" y="185"/>
                      <a:pt x="766" y="179"/>
                      <a:pt x="766" y="172"/>
                    </a:cubicBezTo>
                    <a:lnTo>
                      <a:pt x="766" y="14"/>
                    </a:lnTo>
                    <a:cubicBezTo>
                      <a:pt x="768" y="6"/>
                      <a:pt x="762" y="0"/>
                      <a:pt x="755" y="0"/>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13" name="Freeform 10"/>
              <p:cNvSpPr>
                <a:spLocks/>
              </p:cNvSpPr>
              <p:nvPr/>
            </p:nvSpPr>
            <p:spPr bwMode="auto">
              <a:xfrm>
                <a:off x="3279" y="5920"/>
                <a:ext cx="328" cy="79"/>
              </a:xfrm>
              <a:custGeom>
                <a:avLst/>
                <a:gdLst>
                  <a:gd name="T0" fmla="*/ 751 w 766"/>
                  <a:gd name="T1" fmla="*/ 2 h 185"/>
                  <a:gd name="T2" fmla="*/ 675 w 766"/>
                  <a:gd name="T3" fmla="*/ 2 h 185"/>
                  <a:gd name="T4" fmla="*/ 661 w 766"/>
                  <a:gd name="T5" fmla="*/ 16 h 185"/>
                  <a:gd name="T6" fmla="*/ 661 w 766"/>
                  <a:gd name="T7" fmla="*/ 80 h 185"/>
                  <a:gd name="T8" fmla="*/ 105 w 766"/>
                  <a:gd name="T9" fmla="*/ 80 h 185"/>
                  <a:gd name="T10" fmla="*/ 105 w 766"/>
                  <a:gd name="T11" fmla="*/ 14 h 185"/>
                  <a:gd name="T12" fmla="*/ 89 w 766"/>
                  <a:gd name="T13" fmla="*/ 0 h 185"/>
                  <a:gd name="T14" fmla="*/ 13 w 766"/>
                  <a:gd name="T15" fmla="*/ 0 h 185"/>
                  <a:gd name="T16" fmla="*/ 0 w 766"/>
                  <a:gd name="T17" fmla="*/ 16 h 185"/>
                  <a:gd name="T18" fmla="*/ 0 w 766"/>
                  <a:gd name="T19" fmla="*/ 172 h 185"/>
                  <a:gd name="T20" fmla="*/ 13 w 766"/>
                  <a:gd name="T21" fmla="*/ 185 h 185"/>
                  <a:gd name="T22" fmla="*/ 753 w 766"/>
                  <a:gd name="T23" fmla="*/ 185 h 185"/>
                  <a:gd name="T24" fmla="*/ 766 w 766"/>
                  <a:gd name="T25" fmla="*/ 172 h 185"/>
                  <a:gd name="T26" fmla="*/ 766 w 766"/>
                  <a:gd name="T27" fmla="*/ 16 h 185"/>
                  <a:gd name="T28" fmla="*/ 751 w 766"/>
                  <a:gd name="T29" fmla="*/ 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6" h="185">
                    <a:moveTo>
                      <a:pt x="751" y="2"/>
                    </a:moveTo>
                    <a:lnTo>
                      <a:pt x="675" y="2"/>
                    </a:lnTo>
                    <a:cubicBezTo>
                      <a:pt x="667" y="2"/>
                      <a:pt x="661" y="8"/>
                      <a:pt x="661" y="16"/>
                    </a:cubicBezTo>
                    <a:lnTo>
                      <a:pt x="661" y="80"/>
                    </a:lnTo>
                    <a:lnTo>
                      <a:pt x="105" y="80"/>
                    </a:lnTo>
                    <a:lnTo>
                      <a:pt x="105" y="14"/>
                    </a:lnTo>
                    <a:cubicBezTo>
                      <a:pt x="105" y="6"/>
                      <a:pt x="99" y="0"/>
                      <a:pt x="89" y="0"/>
                    </a:cubicBezTo>
                    <a:lnTo>
                      <a:pt x="13" y="0"/>
                    </a:lnTo>
                    <a:cubicBezTo>
                      <a:pt x="6" y="0"/>
                      <a:pt x="0" y="6"/>
                      <a:pt x="0" y="16"/>
                    </a:cubicBezTo>
                    <a:lnTo>
                      <a:pt x="0" y="172"/>
                    </a:lnTo>
                    <a:cubicBezTo>
                      <a:pt x="0" y="179"/>
                      <a:pt x="6" y="185"/>
                      <a:pt x="13" y="185"/>
                    </a:cubicBezTo>
                    <a:lnTo>
                      <a:pt x="753" y="185"/>
                    </a:lnTo>
                    <a:cubicBezTo>
                      <a:pt x="760" y="185"/>
                      <a:pt x="766" y="179"/>
                      <a:pt x="766" y="172"/>
                    </a:cubicBezTo>
                    <a:lnTo>
                      <a:pt x="766" y="16"/>
                    </a:lnTo>
                    <a:cubicBezTo>
                      <a:pt x="764" y="8"/>
                      <a:pt x="758" y="2"/>
                      <a:pt x="751" y="2"/>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14" name="Freeform 11"/>
              <p:cNvSpPr>
                <a:spLocks/>
              </p:cNvSpPr>
              <p:nvPr/>
            </p:nvSpPr>
            <p:spPr bwMode="auto">
              <a:xfrm>
                <a:off x="3346" y="5808"/>
                <a:ext cx="56" cy="44"/>
              </a:xfrm>
              <a:custGeom>
                <a:avLst/>
                <a:gdLst>
                  <a:gd name="T0" fmla="*/ 131 w 131"/>
                  <a:gd name="T1" fmla="*/ 89 h 103"/>
                  <a:gd name="T2" fmla="*/ 117 w 131"/>
                  <a:gd name="T3" fmla="*/ 103 h 103"/>
                  <a:gd name="T4" fmla="*/ 14 w 131"/>
                  <a:gd name="T5" fmla="*/ 103 h 103"/>
                  <a:gd name="T6" fmla="*/ 0 w 131"/>
                  <a:gd name="T7" fmla="*/ 89 h 103"/>
                  <a:gd name="T8" fmla="*/ 0 w 131"/>
                  <a:gd name="T9" fmla="*/ 13 h 103"/>
                  <a:gd name="T10" fmla="*/ 14 w 131"/>
                  <a:gd name="T11" fmla="*/ 0 h 103"/>
                  <a:gd name="T12" fmla="*/ 117 w 131"/>
                  <a:gd name="T13" fmla="*/ 0 h 103"/>
                  <a:gd name="T14" fmla="*/ 131 w 131"/>
                  <a:gd name="T15" fmla="*/ 13 h 103"/>
                  <a:gd name="T16" fmla="*/ 131 w 131"/>
                  <a:gd name="T17" fmla="*/ 8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03">
                    <a:moveTo>
                      <a:pt x="131" y="89"/>
                    </a:moveTo>
                    <a:cubicBezTo>
                      <a:pt x="131" y="97"/>
                      <a:pt x="125" y="103"/>
                      <a:pt x="117" y="103"/>
                    </a:cubicBezTo>
                    <a:lnTo>
                      <a:pt x="14" y="103"/>
                    </a:lnTo>
                    <a:cubicBezTo>
                      <a:pt x="6" y="103"/>
                      <a:pt x="0" y="97"/>
                      <a:pt x="0" y="89"/>
                    </a:cubicBezTo>
                    <a:lnTo>
                      <a:pt x="0" y="13"/>
                    </a:lnTo>
                    <a:cubicBezTo>
                      <a:pt x="0" y="6"/>
                      <a:pt x="6" y="0"/>
                      <a:pt x="14" y="0"/>
                    </a:cubicBezTo>
                    <a:lnTo>
                      <a:pt x="117" y="0"/>
                    </a:lnTo>
                    <a:cubicBezTo>
                      <a:pt x="125" y="0"/>
                      <a:pt x="131" y="6"/>
                      <a:pt x="131" y="13"/>
                    </a:cubicBezTo>
                    <a:lnTo>
                      <a:pt x="131" y="89"/>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15" name="Freeform 12"/>
              <p:cNvSpPr>
                <a:spLocks/>
              </p:cNvSpPr>
              <p:nvPr/>
            </p:nvSpPr>
            <p:spPr bwMode="auto">
              <a:xfrm>
                <a:off x="3345" y="5876"/>
                <a:ext cx="56" cy="44"/>
              </a:xfrm>
              <a:custGeom>
                <a:avLst/>
                <a:gdLst>
                  <a:gd name="T0" fmla="*/ 131 w 131"/>
                  <a:gd name="T1" fmla="*/ 90 h 103"/>
                  <a:gd name="T2" fmla="*/ 117 w 131"/>
                  <a:gd name="T3" fmla="*/ 103 h 103"/>
                  <a:gd name="T4" fmla="*/ 14 w 131"/>
                  <a:gd name="T5" fmla="*/ 103 h 103"/>
                  <a:gd name="T6" fmla="*/ 0 w 131"/>
                  <a:gd name="T7" fmla="*/ 90 h 103"/>
                  <a:gd name="T8" fmla="*/ 0 w 131"/>
                  <a:gd name="T9" fmla="*/ 14 h 103"/>
                  <a:gd name="T10" fmla="*/ 14 w 131"/>
                  <a:gd name="T11" fmla="*/ 0 h 103"/>
                  <a:gd name="T12" fmla="*/ 117 w 131"/>
                  <a:gd name="T13" fmla="*/ 0 h 103"/>
                  <a:gd name="T14" fmla="*/ 131 w 131"/>
                  <a:gd name="T15" fmla="*/ 14 h 103"/>
                  <a:gd name="T16" fmla="*/ 131 w 131"/>
                  <a:gd name="T17" fmla="*/ 9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03">
                    <a:moveTo>
                      <a:pt x="131" y="90"/>
                    </a:moveTo>
                    <a:cubicBezTo>
                      <a:pt x="131" y="98"/>
                      <a:pt x="125" y="103"/>
                      <a:pt x="117" y="103"/>
                    </a:cubicBezTo>
                    <a:lnTo>
                      <a:pt x="14" y="103"/>
                    </a:lnTo>
                    <a:cubicBezTo>
                      <a:pt x="6" y="103"/>
                      <a:pt x="0" y="98"/>
                      <a:pt x="0" y="90"/>
                    </a:cubicBezTo>
                    <a:lnTo>
                      <a:pt x="0" y="14"/>
                    </a:lnTo>
                    <a:cubicBezTo>
                      <a:pt x="0" y="6"/>
                      <a:pt x="6" y="0"/>
                      <a:pt x="14" y="0"/>
                    </a:cubicBezTo>
                    <a:lnTo>
                      <a:pt x="117" y="0"/>
                    </a:lnTo>
                    <a:cubicBezTo>
                      <a:pt x="125" y="0"/>
                      <a:pt x="131" y="6"/>
                      <a:pt x="131" y="14"/>
                    </a:cubicBezTo>
                    <a:lnTo>
                      <a:pt x="131" y="90"/>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sp>
          <p:nvSpPr>
            <p:cNvPr id="207" name="TextBox 206"/>
            <p:cNvSpPr txBox="1"/>
            <p:nvPr/>
          </p:nvSpPr>
          <p:spPr>
            <a:xfrm>
              <a:off x="4984764" y="3464725"/>
              <a:ext cx="792910" cy="249299"/>
            </a:xfrm>
            <a:prstGeom prst="rect">
              <a:avLst/>
            </a:prstGeom>
            <a:noFill/>
          </p:spPr>
          <p:txBody>
            <a:bodyPr wrap="none" rtlCol="0">
              <a:spAutoFit/>
            </a:bodyPr>
            <a:lstStyle/>
            <a:p>
              <a:pPr algn="ctr" defTabSz="1088430"/>
              <a:r>
                <a:rPr lang="en-US" sz="750" dirty="0">
                  <a:solidFill>
                    <a:srgbClr val="FFFFFF"/>
                  </a:solidFill>
                  <a:latin typeface="Segoe UI"/>
                </a:rPr>
                <a:t>Event Hubs</a:t>
              </a:r>
            </a:p>
          </p:txBody>
        </p:sp>
      </p:grpSp>
      <p:sp>
        <p:nvSpPr>
          <p:cNvPr id="246" name="TextBox 245"/>
          <p:cNvSpPr txBox="1"/>
          <p:nvPr/>
        </p:nvSpPr>
        <p:spPr>
          <a:xfrm>
            <a:off x="5184809" y="1389816"/>
            <a:ext cx="6730884" cy="5119350"/>
          </a:xfrm>
          <a:prstGeom prst="rect">
            <a:avLst/>
          </a:prstGeom>
          <a:noFill/>
        </p:spPr>
        <p:txBody>
          <a:bodyPr wrap="square" rtlCol="0">
            <a:spAutoFit/>
          </a:bodyPr>
          <a:lstStyle/>
          <a:p>
            <a:pPr marL="114295" defTabSz="914363">
              <a:spcBef>
                <a:spcPts val="1667"/>
              </a:spcBef>
            </a:pPr>
            <a:r>
              <a:rPr lang="en-US" sz="2000" dirty="0">
                <a:solidFill>
                  <a:srgbClr val="3C3D3E"/>
                </a:solidFill>
                <a:latin typeface="Segoe UI Light"/>
                <a:ea typeface="Segoe UI" panose="020B0502040204020203" pitchFamily="34" charset="0"/>
                <a:cs typeface="Segoe UI" panose="020B0502040204020203" pitchFamily="34" charset="0"/>
              </a:rPr>
              <a:t>Collects data from wide range of sources, including apps (web or mobile), mobile devices (Windows, Android, iOS, and Xamarin), social (Facebook, Twitter, LinkedIn, and Google), and IoT devices (sensors, GPS, and other gadgets)</a:t>
            </a:r>
          </a:p>
          <a:p>
            <a:pPr marL="114295" defTabSz="914363">
              <a:spcBef>
                <a:spcPts val="1667"/>
              </a:spcBef>
            </a:pPr>
            <a:r>
              <a:rPr lang="en-US" sz="2000" dirty="0">
                <a:solidFill>
                  <a:srgbClr val="3C3D3E"/>
                </a:solidFill>
                <a:latin typeface="Segoe UI Light"/>
                <a:ea typeface="Segoe UI" panose="020B0502040204020203" pitchFamily="34" charset="0"/>
                <a:cs typeface="Segoe UI" panose="020B0502040204020203" pitchFamily="34" charset="0"/>
              </a:rPr>
              <a:t>IoT Hub lets you connect with IoT devices securely and provides IoT Hub identity registry to manage device authentication</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Set up individual identities and credentials for each connected device to help retain the confidentiality of both cloud-to-device and device-to-cloud messages</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Add new devices—and connect existing ones—using open source device SDKs for multiple platforms, including Linux, Windows, and real-time operating systems</a:t>
            </a:r>
          </a:p>
          <a:p>
            <a:pPr marL="114295" defTabSz="914363">
              <a:spcBef>
                <a:spcPts val="1667"/>
              </a:spcBef>
            </a:pPr>
            <a:r>
              <a:rPr lang="en-US" sz="2000" dirty="0">
                <a:solidFill>
                  <a:srgbClr val="3C3D3E"/>
                </a:solidFill>
                <a:latin typeface="Segoe UI Light"/>
                <a:ea typeface="Segoe UI" panose="020B0502040204020203" pitchFamily="34" charset="0"/>
                <a:cs typeface="Segoe UI" panose="020B0502040204020203" pitchFamily="34" charset="0"/>
              </a:rPr>
              <a:t>Event Hubs provides event and telemetry ingress to the cloud at massive scale, with low latency and high reliability</a:t>
            </a:r>
          </a:p>
        </p:txBody>
      </p:sp>
    </p:spTree>
    <p:extLst>
      <p:ext uri="{BB962C8B-B14F-4D97-AF65-F5344CB8AC3E}">
        <p14:creationId xmlns:p14="http://schemas.microsoft.com/office/powerpoint/2010/main" val="20197181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store tier</a:t>
            </a:r>
          </a:p>
        </p:txBody>
      </p:sp>
      <p:grpSp>
        <p:nvGrpSpPr>
          <p:cNvPr id="26" name="Group 25"/>
          <p:cNvGrpSpPr/>
          <p:nvPr/>
        </p:nvGrpSpPr>
        <p:grpSpPr>
          <a:xfrm>
            <a:off x="579676" y="1186092"/>
            <a:ext cx="2651776" cy="2475760"/>
            <a:chOff x="6270178" y="1423310"/>
            <a:chExt cx="3182131" cy="2970912"/>
          </a:xfrm>
        </p:grpSpPr>
        <p:sp>
          <p:nvSpPr>
            <p:cNvPr id="27" name="Rectangle 26"/>
            <p:cNvSpPr/>
            <p:nvPr/>
          </p:nvSpPr>
          <p:spPr>
            <a:xfrm>
              <a:off x="6270178" y="2042768"/>
              <a:ext cx="3182131" cy="23514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algn="ctr" defTabSz="1088430"/>
              <a:endParaRPr lang="en-US" sz="1167" dirty="0">
                <a:solidFill>
                  <a:srgbClr val="FFFFFF"/>
                </a:solidFill>
                <a:latin typeface="Segoe UI"/>
              </a:endParaRPr>
            </a:p>
          </p:txBody>
        </p:sp>
        <p:sp>
          <p:nvSpPr>
            <p:cNvPr id="28" name="Rectangle 27"/>
            <p:cNvSpPr/>
            <p:nvPr/>
          </p:nvSpPr>
          <p:spPr>
            <a:xfrm>
              <a:off x="6270178" y="1663107"/>
              <a:ext cx="3182131" cy="3867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r>
                <a:rPr lang="en-US" sz="1167" dirty="0">
                  <a:solidFill>
                    <a:srgbClr val="FFFFFF"/>
                  </a:solidFill>
                  <a:latin typeface="Segoe UI"/>
                </a:rPr>
                <a:t>Data Store</a:t>
              </a:r>
            </a:p>
          </p:txBody>
        </p:sp>
        <p:sp>
          <p:nvSpPr>
            <p:cNvPr id="29" name="Freeform 32"/>
            <p:cNvSpPr>
              <a:spLocks/>
            </p:cNvSpPr>
            <p:nvPr/>
          </p:nvSpPr>
          <p:spPr bwMode="auto">
            <a:xfrm rot="5400000">
              <a:off x="6359539"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30" name="TextBox 29"/>
            <p:cNvSpPr txBox="1"/>
            <p:nvPr/>
          </p:nvSpPr>
          <p:spPr>
            <a:xfrm>
              <a:off x="6396252" y="1427302"/>
              <a:ext cx="304315" cy="295465"/>
            </a:xfrm>
            <a:prstGeom prst="rect">
              <a:avLst/>
            </a:prstGeom>
            <a:noFill/>
          </p:spPr>
          <p:txBody>
            <a:bodyPr wrap="none" rtlCol="0">
              <a:spAutoFit/>
            </a:bodyPr>
            <a:lstStyle/>
            <a:p>
              <a:pPr defTabSz="1088473"/>
              <a:r>
                <a:rPr lang="en-US" sz="1000" dirty="0">
                  <a:solidFill>
                    <a:srgbClr val="FFFFFF"/>
                  </a:solidFill>
                  <a:latin typeface="Segoe UI"/>
                </a:rPr>
                <a:t>4</a:t>
              </a:r>
            </a:p>
          </p:txBody>
        </p:sp>
        <p:grpSp>
          <p:nvGrpSpPr>
            <p:cNvPr id="31" name="Group 30"/>
            <p:cNvGrpSpPr/>
            <p:nvPr/>
          </p:nvGrpSpPr>
          <p:grpSpPr>
            <a:xfrm>
              <a:off x="6358808" y="2399257"/>
              <a:ext cx="3005351" cy="1657098"/>
              <a:chOff x="6344292" y="2458124"/>
              <a:chExt cx="3005351" cy="1657098"/>
            </a:xfrm>
          </p:grpSpPr>
          <p:grpSp>
            <p:nvGrpSpPr>
              <p:cNvPr id="32" name="Group 31"/>
              <p:cNvGrpSpPr/>
              <p:nvPr/>
            </p:nvGrpSpPr>
            <p:grpSpPr>
              <a:xfrm>
                <a:off x="8369133" y="2490247"/>
                <a:ext cx="510140" cy="689996"/>
                <a:chOff x="5229160" y="3965008"/>
                <a:chExt cx="510140" cy="689996"/>
              </a:xfrm>
            </p:grpSpPr>
            <p:sp>
              <p:nvSpPr>
                <p:cNvPr id="70" name="TextBox 69"/>
                <p:cNvSpPr txBox="1"/>
                <p:nvPr/>
              </p:nvSpPr>
              <p:spPr>
                <a:xfrm>
                  <a:off x="5229160" y="4421016"/>
                  <a:ext cx="510140" cy="233988"/>
                </a:xfrm>
                <a:prstGeom prst="rect">
                  <a:avLst/>
                </a:prstGeom>
                <a:noFill/>
              </p:spPr>
              <p:txBody>
                <a:bodyPr wrap="none" rtlCol="0">
                  <a:spAutoFit/>
                </a:bodyPr>
                <a:lstStyle/>
                <a:p>
                  <a:pPr algn="ctr" defTabSz="1088430"/>
                  <a:r>
                    <a:rPr lang="en-US" sz="667" dirty="0">
                      <a:solidFill>
                        <a:srgbClr val="FFFFFF"/>
                      </a:solidFill>
                      <a:latin typeface="Segoe UI"/>
                    </a:rPr>
                    <a:t>Tables</a:t>
                  </a:r>
                </a:p>
              </p:txBody>
            </p:sp>
            <p:grpSp>
              <p:nvGrpSpPr>
                <p:cNvPr id="71" name="Group 10"/>
                <p:cNvGrpSpPr>
                  <a:grpSpLocks noChangeAspect="1"/>
                </p:cNvGrpSpPr>
                <p:nvPr/>
              </p:nvGrpSpPr>
              <p:grpSpPr bwMode="auto">
                <a:xfrm>
                  <a:off x="5257041" y="3965008"/>
                  <a:ext cx="454376" cy="388841"/>
                  <a:chOff x="5751" y="1482"/>
                  <a:chExt cx="312" cy="267"/>
                </a:xfrm>
                <a:solidFill>
                  <a:schemeClr val="bg1"/>
                </a:solidFill>
              </p:grpSpPr>
              <p:sp>
                <p:nvSpPr>
                  <p:cNvPr id="72" name="Freeform 11"/>
                  <p:cNvSpPr>
                    <a:spLocks noEditPoints="1"/>
                  </p:cNvSpPr>
                  <p:nvPr/>
                </p:nvSpPr>
                <p:spPr bwMode="auto">
                  <a:xfrm>
                    <a:off x="5840" y="1547"/>
                    <a:ext cx="131" cy="137"/>
                  </a:xfrm>
                  <a:custGeom>
                    <a:avLst/>
                    <a:gdLst>
                      <a:gd name="T0" fmla="*/ 373 w 463"/>
                      <a:gd name="T1" fmla="*/ 0 h 489"/>
                      <a:gd name="T2" fmla="*/ 29 w 463"/>
                      <a:gd name="T3" fmla="*/ 0 h 489"/>
                      <a:gd name="T4" fmla="*/ 0 w 463"/>
                      <a:gd name="T5" fmla="*/ 29 h 489"/>
                      <a:gd name="T6" fmla="*/ 0 w 463"/>
                      <a:gd name="T7" fmla="*/ 457 h 489"/>
                      <a:gd name="T8" fmla="*/ 29 w 463"/>
                      <a:gd name="T9" fmla="*/ 489 h 489"/>
                      <a:gd name="T10" fmla="*/ 434 w 463"/>
                      <a:gd name="T11" fmla="*/ 489 h 489"/>
                      <a:gd name="T12" fmla="*/ 463 w 463"/>
                      <a:gd name="T13" fmla="*/ 457 h 489"/>
                      <a:gd name="T14" fmla="*/ 463 w 463"/>
                      <a:gd name="T15" fmla="*/ 96 h 489"/>
                      <a:gd name="T16" fmla="*/ 370 w 463"/>
                      <a:gd name="T17" fmla="*/ 96 h 489"/>
                      <a:gd name="T18" fmla="*/ 370 w 463"/>
                      <a:gd name="T19" fmla="*/ 0 h 489"/>
                      <a:gd name="T20" fmla="*/ 373 w 463"/>
                      <a:gd name="T21" fmla="*/ 0 h 489"/>
                      <a:gd name="T22" fmla="*/ 361 w 463"/>
                      <a:gd name="T23" fmla="*/ 369 h 489"/>
                      <a:gd name="T24" fmla="*/ 102 w 463"/>
                      <a:gd name="T25" fmla="*/ 369 h 489"/>
                      <a:gd name="T26" fmla="*/ 102 w 463"/>
                      <a:gd name="T27" fmla="*/ 320 h 489"/>
                      <a:gd name="T28" fmla="*/ 361 w 463"/>
                      <a:gd name="T29" fmla="*/ 320 h 489"/>
                      <a:gd name="T30" fmla="*/ 361 w 463"/>
                      <a:gd name="T31" fmla="*/ 369 h 489"/>
                      <a:gd name="T32" fmla="*/ 361 w 463"/>
                      <a:gd name="T33" fmla="*/ 279 h 489"/>
                      <a:gd name="T34" fmla="*/ 102 w 463"/>
                      <a:gd name="T35" fmla="*/ 279 h 489"/>
                      <a:gd name="T36" fmla="*/ 102 w 463"/>
                      <a:gd name="T37" fmla="*/ 230 h 489"/>
                      <a:gd name="T38" fmla="*/ 361 w 463"/>
                      <a:gd name="T39" fmla="*/ 230 h 489"/>
                      <a:gd name="T40" fmla="*/ 361 w 463"/>
                      <a:gd name="T41" fmla="*/ 279 h 489"/>
                      <a:gd name="T42" fmla="*/ 361 w 463"/>
                      <a:gd name="T43" fmla="*/ 186 h 489"/>
                      <a:gd name="T44" fmla="*/ 102 w 463"/>
                      <a:gd name="T45" fmla="*/ 186 h 489"/>
                      <a:gd name="T46" fmla="*/ 102 w 463"/>
                      <a:gd name="T47" fmla="*/ 137 h 489"/>
                      <a:gd name="T48" fmla="*/ 361 w 463"/>
                      <a:gd name="T49" fmla="*/ 137 h 489"/>
                      <a:gd name="T50" fmla="*/ 361 w 463"/>
                      <a:gd name="T51" fmla="*/ 186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3" h="489">
                        <a:moveTo>
                          <a:pt x="373" y="0"/>
                        </a:moveTo>
                        <a:lnTo>
                          <a:pt x="29" y="0"/>
                        </a:lnTo>
                        <a:cubicBezTo>
                          <a:pt x="12" y="0"/>
                          <a:pt x="0" y="15"/>
                          <a:pt x="0" y="29"/>
                        </a:cubicBezTo>
                        <a:lnTo>
                          <a:pt x="0" y="457"/>
                        </a:lnTo>
                        <a:cubicBezTo>
                          <a:pt x="0" y="474"/>
                          <a:pt x="15" y="489"/>
                          <a:pt x="29" y="489"/>
                        </a:cubicBezTo>
                        <a:lnTo>
                          <a:pt x="434" y="489"/>
                        </a:lnTo>
                        <a:cubicBezTo>
                          <a:pt x="451" y="489"/>
                          <a:pt x="463" y="474"/>
                          <a:pt x="463" y="457"/>
                        </a:cubicBezTo>
                        <a:lnTo>
                          <a:pt x="463" y="96"/>
                        </a:lnTo>
                        <a:lnTo>
                          <a:pt x="370" y="96"/>
                        </a:lnTo>
                        <a:lnTo>
                          <a:pt x="370" y="0"/>
                        </a:lnTo>
                        <a:lnTo>
                          <a:pt x="373" y="0"/>
                        </a:lnTo>
                        <a:close/>
                        <a:moveTo>
                          <a:pt x="361" y="369"/>
                        </a:moveTo>
                        <a:lnTo>
                          <a:pt x="102" y="369"/>
                        </a:lnTo>
                        <a:lnTo>
                          <a:pt x="102" y="320"/>
                        </a:lnTo>
                        <a:lnTo>
                          <a:pt x="361" y="320"/>
                        </a:lnTo>
                        <a:lnTo>
                          <a:pt x="361" y="369"/>
                        </a:lnTo>
                        <a:close/>
                        <a:moveTo>
                          <a:pt x="361" y="279"/>
                        </a:moveTo>
                        <a:lnTo>
                          <a:pt x="102" y="279"/>
                        </a:lnTo>
                        <a:lnTo>
                          <a:pt x="102" y="230"/>
                        </a:lnTo>
                        <a:lnTo>
                          <a:pt x="361" y="230"/>
                        </a:lnTo>
                        <a:lnTo>
                          <a:pt x="361" y="279"/>
                        </a:lnTo>
                        <a:close/>
                        <a:moveTo>
                          <a:pt x="361" y="186"/>
                        </a:moveTo>
                        <a:lnTo>
                          <a:pt x="102" y="186"/>
                        </a:lnTo>
                        <a:lnTo>
                          <a:pt x="102" y="137"/>
                        </a:lnTo>
                        <a:lnTo>
                          <a:pt x="361" y="137"/>
                        </a:lnTo>
                        <a:lnTo>
                          <a:pt x="361" y="186"/>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73" name="Freeform 12"/>
                  <p:cNvSpPr>
                    <a:spLocks noEditPoints="1"/>
                  </p:cNvSpPr>
                  <p:nvPr/>
                </p:nvSpPr>
                <p:spPr bwMode="auto">
                  <a:xfrm>
                    <a:off x="5751" y="1482"/>
                    <a:ext cx="312" cy="267"/>
                  </a:xfrm>
                  <a:custGeom>
                    <a:avLst/>
                    <a:gdLst>
                      <a:gd name="T0" fmla="*/ 826 w 1102"/>
                      <a:gd name="T1" fmla="*/ 0 h 954"/>
                      <a:gd name="T2" fmla="*/ 277 w 1102"/>
                      <a:gd name="T3" fmla="*/ 0 h 954"/>
                      <a:gd name="T4" fmla="*/ 0 w 1102"/>
                      <a:gd name="T5" fmla="*/ 477 h 954"/>
                      <a:gd name="T6" fmla="*/ 277 w 1102"/>
                      <a:gd name="T7" fmla="*/ 954 h 954"/>
                      <a:gd name="T8" fmla="*/ 826 w 1102"/>
                      <a:gd name="T9" fmla="*/ 954 h 954"/>
                      <a:gd name="T10" fmla="*/ 1102 w 1102"/>
                      <a:gd name="T11" fmla="*/ 477 h 954"/>
                      <a:gd name="T12" fmla="*/ 826 w 1102"/>
                      <a:gd name="T13" fmla="*/ 0 h 954"/>
                      <a:gd name="T14" fmla="*/ 754 w 1102"/>
                      <a:gd name="T15" fmla="*/ 768 h 954"/>
                      <a:gd name="T16" fmla="*/ 349 w 1102"/>
                      <a:gd name="T17" fmla="*/ 768 h 954"/>
                      <a:gd name="T18" fmla="*/ 271 w 1102"/>
                      <a:gd name="T19" fmla="*/ 690 h 954"/>
                      <a:gd name="T20" fmla="*/ 271 w 1102"/>
                      <a:gd name="T21" fmla="*/ 262 h 954"/>
                      <a:gd name="T22" fmla="*/ 349 w 1102"/>
                      <a:gd name="T23" fmla="*/ 184 h 954"/>
                      <a:gd name="T24" fmla="*/ 716 w 1102"/>
                      <a:gd name="T25" fmla="*/ 184 h 954"/>
                      <a:gd name="T26" fmla="*/ 832 w 1102"/>
                      <a:gd name="T27" fmla="*/ 300 h 954"/>
                      <a:gd name="T28" fmla="*/ 832 w 1102"/>
                      <a:gd name="T29" fmla="*/ 690 h 954"/>
                      <a:gd name="T30" fmla="*/ 754 w 1102"/>
                      <a:gd name="T31" fmla="*/ 768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2" h="954">
                        <a:moveTo>
                          <a:pt x="826" y="0"/>
                        </a:moveTo>
                        <a:lnTo>
                          <a:pt x="277" y="0"/>
                        </a:lnTo>
                        <a:lnTo>
                          <a:pt x="0" y="477"/>
                        </a:lnTo>
                        <a:lnTo>
                          <a:pt x="277" y="954"/>
                        </a:lnTo>
                        <a:lnTo>
                          <a:pt x="826" y="954"/>
                        </a:lnTo>
                        <a:lnTo>
                          <a:pt x="1102" y="477"/>
                        </a:lnTo>
                        <a:lnTo>
                          <a:pt x="826" y="0"/>
                        </a:lnTo>
                        <a:close/>
                        <a:moveTo>
                          <a:pt x="754" y="768"/>
                        </a:moveTo>
                        <a:lnTo>
                          <a:pt x="349" y="768"/>
                        </a:lnTo>
                        <a:cubicBezTo>
                          <a:pt x="306" y="768"/>
                          <a:pt x="271" y="733"/>
                          <a:pt x="271" y="690"/>
                        </a:cubicBezTo>
                        <a:lnTo>
                          <a:pt x="271" y="262"/>
                        </a:lnTo>
                        <a:cubicBezTo>
                          <a:pt x="271" y="219"/>
                          <a:pt x="306" y="184"/>
                          <a:pt x="349" y="184"/>
                        </a:cubicBezTo>
                        <a:lnTo>
                          <a:pt x="716" y="184"/>
                        </a:lnTo>
                        <a:lnTo>
                          <a:pt x="832" y="300"/>
                        </a:lnTo>
                        <a:lnTo>
                          <a:pt x="832" y="690"/>
                        </a:lnTo>
                        <a:cubicBezTo>
                          <a:pt x="832" y="733"/>
                          <a:pt x="797" y="768"/>
                          <a:pt x="754" y="768"/>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grpSp>
          <p:grpSp>
            <p:nvGrpSpPr>
              <p:cNvPr id="33" name="Group 32"/>
              <p:cNvGrpSpPr/>
              <p:nvPr/>
            </p:nvGrpSpPr>
            <p:grpSpPr>
              <a:xfrm>
                <a:off x="7482659" y="2458124"/>
                <a:ext cx="708271" cy="722119"/>
                <a:chOff x="4186650" y="3932885"/>
                <a:chExt cx="708271" cy="722119"/>
              </a:xfrm>
            </p:grpSpPr>
            <p:pic>
              <p:nvPicPr>
                <p:cNvPr id="68" name="Picture 67"/>
                <p:cNvPicPr>
                  <a:picLocks noChangeAspect="1"/>
                </p:cNvPicPr>
                <p:nvPr/>
              </p:nvPicPr>
              <p:blipFill>
                <a:blip r:embed="rId2" cstate="hqprint">
                  <a:biLevel thresh="25000"/>
                  <a:extLst>
                    <a:ext uri="{28A0092B-C50C-407E-A947-70E740481C1C}">
                      <a14:useLocalDpi xmlns:a14="http://schemas.microsoft.com/office/drawing/2010/main" val="0"/>
                    </a:ext>
                  </a:extLst>
                </a:blip>
                <a:stretch>
                  <a:fillRect/>
                </a:stretch>
              </p:blipFill>
              <p:spPr>
                <a:xfrm>
                  <a:off x="4302057" y="3932885"/>
                  <a:ext cx="453661" cy="453661"/>
                </a:xfrm>
                <a:prstGeom prst="rect">
                  <a:avLst/>
                </a:prstGeom>
              </p:spPr>
            </p:pic>
            <p:sp>
              <p:nvSpPr>
                <p:cNvPr id="69" name="TextBox 68"/>
                <p:cNvSpPr txBox="1"/>
                <p:nvPr/>
              </p:nvSpPr>
              <p:spPr>
                <a:xfrm>
                  <a:off x="4186650" y="4421016"/>
                  <a:ext cx="708271" cy="233988"/>
                </a:xfrm>
                <a:prstGeom prst="rect">
                  <a:avLst/>
                </a:prstGeom>
                <a:noFill/>
              </p:spPr>
              <p:txBody>
                <a:bodyPr wrap="none" rtlCol="0">
                  <a:spAutoFit/>
                </a:bodyPr>
                <a:lstStyle/>
                <a:p>
                  <a:pPr algn="ctr" defTabSz="1088430"/>
                  <a:r>
                    <a:rPr lang="en-US" sz="667" dirty="0">
                      <a:solidFill>
                        <a:srgbClr val="FFFFFF"/>
                      </a:solidFill>
                      <a:latin typeface="Segoe UI"/>
                    </a:rPr>
                    <a:t>Azure Files</a:t>
                  </a:r>
                </a:p>
              </p:txBody>
            </p:sp>
          </p:grpSp>
          <p:grpSp>
            <p:nvGrpSpPr>
              <p:cNvPr id="34" name="Group 33"/>
              <p:cNvGrpSpPr/>
              <p:nvPr/>
            </p:nvGrpSpPr>
            <p:grpSpPr>
              <a:xfrm>
                <a:off x="6536182" y="2490247"/>
                <a:ext cx="804451" cy="689996"/>
                <a:chOff x="3229733" y="3965008"/>
                <a:chExt cx="804451" cy="689996"/>
              </a:xfrm>
            </p:grpSpPr>
            <p:grpSp>
              <p:nvGrpSpPr>
                <p:cNvPr id="62" name="Group 61"/>
                <p:cNvGrpSpPr/>
                <p:nvPr/>
              </p:nvGrpSpPr>
              <p:grpSpPr>
                <a:xfrm>
                  <a:off x="3403566" y="3965008"/>
                  <a:ext cx="456785" cy="393780"/>
                  <a:chOff x="3366586" y="3915246"/>
                  <a:chExt cx="456785" cy="393780"/>
                </a:xfrm>
              </p:grpSpPr>
              <p:sp>
                <p:nvSpPr>
                  <p:cNvPr id="64" name="Freeform 23"/>
                  <p:cNvSpPr>
                    <a:spLocks noEditPoints="1"/>
                  </p:cNvSpPr>
                  <p:nvPr/>
                </p:nvSpPr>
                <p:spPr bwMode="auto">
                  <a:xfrm>
                    <a:off x="3366586" y="3915246"/>
                    <a:ext cx="456785" cy="393780"/>
                  </a:xfrm>
                  <a:custGeom>
                    <a:avLst/>
                    <a:gdLst>
                      <a:gd name="T0" fmla="*/ 826 w 1102"/>
                      <a:gd name="T1" fmla="*/ 0 h 954"/>
                      <a:gd name="T2" fmla="*/ 276 w 1102"/>
                      <a:gd name="T3" fmla="*/ 0 h 954"/>
                      <a:gd name="T4" fmla="*/ 0 w 1102"/>
                      <a:gd name="T5" fmla="*/ 477 h 954"/>
                      <a:gd name="T6" fmla="*/ 276 w 1102"/>
                      <a:gd name="T7" fmla="*/ 954 h 954"/>
                      <a:gd name="T8" fmla="*/ 826 w 1102"/>
                      <a:gd name="T9" fmla="*/ 954 h 954"/>
                      <a:gd name="T10" fmla="*/ 1102 w 1102"/>
                      <a:gd name="T11" fmla="*/ 477 h 954"/>
                      <a:gd name="T12" fmla="*/ 826 w 1102"/>
                      <a:gd name="T13" fmla="*/ 0 h 954"/>
                      <a:gd name="T14" fmla="*/ 828 w 1102"/>
                      <a:gd name="T15" fmla="*/ 690 h 954"/>
                      <a:gd name="T16" fmla="*/ 753 w 1102"/>
                      <a:gd name="T17" fmla="*/ 765 h 954"/>
                      <a:gd name="T18" fmla="*/ 349 w 1102"/>
                      <a:gd name="T19" fmla="*/ 765 h 954"/>
                      <a:gd name="T20" fmla="*/ 274 w 1102"/>
                      <a:gd name="T21" fmla="*/ 690 h 954"/>
                      <a:gd name="T22" fmla="*/ 274 w 1102"/>
                      <a:gd name="T23" fmla="*/ 264 h 954"/>
                      <a:gd name="T24" fmla="*/ 349 w 1102"/>
                      <a:gd name="T25" fmla="*/ 190 h 954"/>
                      <a:gd name="T26" fmla="*/ 649 w 1102"/>
                      <a:gd name="T27" fmla="*/ 190 h 954"/>
                      <a:gd name="T28" fmla="*/ 704 w 1102"/>
                      <a:gd name="T29" fmla="*/ 190 h 954"/>
                      <a:gd name="T30" fmla="*/ 713 w 1102"/>
                      <a:gd name="T31" fmla="*/ 190 h 954"/>
                      <a:gd name="T32" fmla="*/ 828 w 1102"/>
                      <a:gd name="T33" fmla="*/ 303 h 954"/>
                      <a:gd name="T34" fmla="*/ 828 w 1102"/>
                      <a:gd name="T35" fmla="*/ 69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2" h="954">
                        <a:moveTo>
                          <a:pt x="826" y="0"/>
                        </a:moveTo>
                        <a:lnTo>
                          <a:pt x="276" y="0"/>
                        </a:lnTo>
                        <a:lnTo>
                          <a:pt x="0" y="477"/>
                        </a:lnTo>
                        <a:lnTo>
                          <a:pt x="276" y="954"/>
                        </a:lnTo>
                        <a:lnTo>
                          <a:pt x="826" y="954"/>
                        </a:lnTo>
                        <a:lnTo>
                          <a:pt x="1102" y="477"/>
                        </a:lnTo>
                        <a:lnTo>
                          <a:pt x="826" y="0"/>
                        </a:lnTo>
                        <a:close/>
                        <a:moveTo>
                          <a:pt x="828" y="690"/>
                        </a:moveTo>
                        <a:cubicBezTo>
                          <a:pt x="828" y="731"/>
                          <a:pt x="794" y="765"/>
                          <a:pt x="753" y="765"/>
                        </a:cubicBezTo>
                        <a:lnTo>
                          <a:pt x="349" y="765"/>
                        </a:lnTo>
                        <a:cubicBezTo>
                          <a:pt x="307" y="765"/>
                          <a:pt x="274" y="731"/>
                          <a:pt x="274" y="690"/>
                        </a:cubicBezTo>
                        <a:lnTo>
                          <a:pt x="274" y="264"/>
                        </a:lnTo>
                        <a:cubicBezTo>
                          <a:pt x="274" y="223"/>
                          <a:pt x="307" y="190"/>
                          <a:pt x="349" y="190"/>
                        </a:cubicBezTo>
                        <a:lnTo>
                          <a:pt x="649" y="190"/>
                        </a:lnTo>
                        <a:cubicBezTo>
                          <a:pt x="678" y="190"/>
                          <a:pt x="704" y="190"/>
                          <a:pt x="704" y="190"/>
                        </a:cubicBezTo>
                        <a:lnTo>
                          <a:pt x="713" y="190"/>
                        </a:lnTo>
                        <a:lnTo>
                          <a:pt x="828" y="303"/>
                        </a:lnTo>
                        <a:lnTo>
                          <a:pt x="828" y="690"/>
                        </a:ln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65" name="Freeform 24"/>
                  <p:cNvSpPr>
                    <a:spLocks/>
                  </p:cNvSpPr>
                  <p:nvPr/>
                </p:nvSpPr>
                <p:spPr bwMode="auto">
                  <a:xfrm>
                    <a:off x="3558024" y="4134551"/>
                    <a:ext cx="19386" cy="47254"/>
                  </a:xfrm>
                  <a:custGeom>
                    <a:avLst/>
                    <a:gdLst>
                      <a:gd name="T0" fmla="*/ 47 w 49"/>
                      <a:gd name="T1" fmla="*/ 23 h 115"/>
                      <a:gd name="T2" fmla="*/ 44 w 49"/>
                      <a:gd name="T3" fmla="*/ 12 h 115"/>
                      <a:gd name="T4" fmla="*/ 39 w 49"/>
                      <a:gd name="T5" fmla="*/ 5 h 115"/>
                      <a:gd name="T6" fmla="*/ 33 w 49"/>
                      <a:gd name="T7" fmla="*/ 1 h 115"/>
                      <a:gd name="T8" fmla="*/ 25 w 49"/>
                      <a:gd name="T9" fmla="*/ 0 h 115"/>
                      <a:gd name="T10" fmla="*/ 13 w 49"/>
                      <a:gd name="T11" fmla="*/ 3 h 115"/>
                      <a:gd name="T12" fmla="*/ 5 w 49"/>
                      <a:gd name="T13" fmla="*/ 14 h 115"/>
                      <a:gd name="T14" fmla="*/ 1 w 49"/>
                      <a:gd name="T15" fmla="*/ 32 h 115"/>
                      <a:gd name="T16" fmla="*/ 0 w 49"/>
                      <a:gd name="T17" fmla="*/ 57 h 115"/>
                      <a:gd name="T18" fmla="*/ 1 w 49"/>
                      <a:gd name="T19" fmla="*/ 85 h 115"/>
                      <a:gd name="T20" fmla="*/ 6 w 49"/>
                      <a:gd name="T21" fmla="*/ 103 h 115"/>
                      <a:gd name="T22" fmla="*/ 13 w 49"/>
                      <a:gd name="T23" fmla="*/ 113 h 115"/>
                      <a:gd name="T24" fmla="*/ 24 w 49"/>
                      <a:gd name="T25" fmla="*/ 115 h 115"/>
                      <a:gd name="T26" fmla="*/ 33 w 49"/>
                      <a:gd name="T27" fmla="*/ 114 h 115"/>
                      <a:gd name="T28" fmla="*/ 40 w 49"/>
                      <a:gd name="T29" fmla="*/ 109 h 115"/>
                      <a:gd name="T30" fmla="*/ 44 w 49"/>
                      <a:gd name="T31" fmla="*/ 101 h 115"/>
                      <a:gd name="T32" fmla="*/ 47 w 49"/>
                      <a:gd name="T33" fmla="*/ 90 h 115"/>
                      <a:gd name="T34" fmla="*/ 49 w 49"/>
                      <a:gd name="T35" fmla="*/ 76 h 115"/>
                      <a:gd name="T36" fmla="*/ 49 w 49"/>
                      <a:gd name="T37" fmla="*/ 59 h 115"/>
                      <a:gd name="T38" fmla="*/ 49 w 49"/>
                      <a:gd name="T39" fmla="*/ 38 h 115"/>
                      <a:gd name="T40" fmla="*/ 47 w 49"/>
                      <a:gd name="T41" fmla="*/ 2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15">
                        <a:moveTo>
                          <a:pt x="47" y="23"/>
                        </a:moveTo>
                        <a:cubicBezTo>
                          <a:pt x="46" y="18"/>
                          <a:pt x="45" y="15"/>
                          <a:pt x="44" y="12"/>
                        </a:cubicBezTo>
                        <a:cubicBezTo>
                          <a:pt x="42" y="9"/>
                          <a:pt x="41" y="6"/>
                          <a:pt x="39" y="5"/>
                        </a:cubicBezTo>
                        <a:cubicBezTo>
                          <a:pt x="37" y="3"/>
                          <a:pt x="35" y="2"/>
                          <a:pt x="33" y="1"/>
                        </a:cubicBezTo>
                        <a:cubicBezTo>
                          <a:pt x="30" y="0"/>
                          <a:pt x="28" y="0"/>
                          <a:pt x="25" y="0"/>
                        </a:cubicBezTo>
                        <a:cubicBezTo>
                          <a:pt x="20" y="0"/>
                          <a:pt x="16" y="1"/>
                          <a:pt x="13" y="3"/>
                        </a:cubicBezTo>
                        <a:cubicBezTo>
                          <a:pt x="10" y="6"/>
                          <a:pt x="7" y="9"/>
                          <a:pt x="5" y="14"/>
                        </a:cubicBezTo>
                        <a:cubicBezTo>
                          <a:pt x="3" y="19"/>
                          <a:pt x="2" y="25"/>
                          <a:pt x="1" y="32"/>
                        </a:cubicBezTo>
                        <a:cubicBezTo>
                          <a:pt x="0" y="39"/>
                          <a:pt x="0" y="47"/>
                          <a:pt x="0" y="57"/>
                        </a:cubicBezTo>
                        <a:cubicBezTo>
                          <a:pt x="0" y="68"/>
                          <a:pt x="1" y="78"/>
                          <a:pt x="1" y="85"/>
                        </a:cubicBezTo>
                        <a:cubicBezTo>
                          <a:pt x="2" y="93"/>
                          <a:pt x="4" y="99"/>
                          <a:pt x="6" y="103"/>
                        </a:cubicBezTo>
                        <a:cubicBezTo>
                          <a:pt x="8" y="108"/>
                          <a:pt x="10" y="111"/>
                          <a:pt x="13" y="113"/>
                        </a:cubicBezTo>
                        <a:cubicBezTo>
                          <a:pt x="16" y="114"/>
                          <a:pt x="20" y="115"/>
                          <a:pt x="24" y="115"/>
                        </a:cubicBezTo>
                        <a:cubicBezTo>
                          <a:pt x="28" y="115"/>
                          <a:pt x="31" y="115"/>
                          <a:pt x="33" y="114"/>
                        </a:cubicBezTo>
                        <a:cubicBezTo>
                          <a:pt x="36" y="113"/>
                          <a:pt x="38" y="111"/>
                          <a:pt x="40" y="109"/>
                        </a:cubicBezTo>
                        <a:cubicBezTo>
                          <a:pt x="42" y="107"/>
                          <a:pt x="43" y="104"/>
                          <a:pt x="44" y="101"/>
                        </a:cubicBezTo>
                        <a:cubicBezTo>
                          <a:pt x="46" y="98"/>
                          <a:pt x="47" y="94"/>
                          <a:pt x="47" y="90"/>
                        </a:cubicBezTo>
                        <a:cubicBezTo>
                          <a:pt x="48" y="86"/>
                          <a:pt x="49" y="81"/>
                          <a:pt x="49" y="76"/>
                        </a:cubicBezTo>
                        <a:cubicBezTo>
                          <a:pt x="49" y="71"/>
                          <a:pt x="49" y="65"/>
                          <a:pt x="49" y="59"/>
                        </a:cubicBezTo>
                        <a:cubicBezTo>
                          <a:pt x="49" y="51"/>
                          <a:pt x="49" y="44"/>
                          <a:pt x="49" y="38"/>
                        </a:cubicBezTo>
                        <a:cubicBezTo>
                          <a:pt x="49" y="32"/>
                          <a:pt x="48" y="27"/>
                          <a:pt x="47" y="23"/>
                        </a:cubicBezTo>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66" name="Freeform 25"/>
                  <p:cNvSpPr>
                    <a:spLocks/>
                  </p:cNvSpPr>
                  <p:nvPr/>
                </p:nvSpPr>
                <p:spPr bwMode="auto">
                  <a:xfrm>
                    <a:off x="3611336" y="4042467"/>
                    <a:ext cx="20598" cy="48465"/>
                  </a:xfrm>
                  <a:custGeom>
                    <a:avLst/>
                    <a:gdLst>
                      <a:gd name="T0" fmla="*/ 47 w 49"/>
                      <a:gd name="T1" fmla="*/ 23 h 116"/>
                      <a:gd name="T2" fmla="*/ 44 w 49"/>
                      <a:gd name="T3" fmla="*/ 12 h 116"/>
                      <a:gd name="T4" fmla="*/ 39 w 49"/>
                      <a:gd name="T5" fmla="*/ 5 h 116"/>
                      <a:gd name="T6" fmla="*/ 33 w 49"/>
                      <a:gd name="T7" fmla="*/ 1 h 116"/>
                      <a:gd name="T8" fmla="*/ 25 w 49"/>
                      <a:gd name="T9" fmla="*/ 0 h 116"/>
                      <a:gd name="T10" fmla="*/ 13 w 49"/>
                      <a:gd name="T11" fmla="*/ 4 h 116"/>
                      <a:gd name="T12" fmla="*/ 5 w 49"/>
                      <a:gd name="T13" fmla="*/ 15 h 116"/>
                      <a:gd name="T14" fmla="*/ 1 w 49"/>
                      <a:gd name="T15" fmla="*/ 32 h 116"/>
                      <a:gd name="T16" fmla="*/ 0 w 49"/>
                      <a:gd name="T17" fmla="*/ 57 h 116"/>
                      <a:gd name="T18" fmla="*/ 1 w 49"/>
                      <a:gd name="T19" fmla="*/ 86 h 116"/>
                      <a:gd name="T20" fmla="*/ 6 w 49"/>
                      <a:gd name="T21" fmla="*/ 104 h 116"/>
                      <a:gd name="T22" fmla="*/ 13 w 49"/>
                      <a:gd name="T23" fmla="*/ 113 h 116"/>
                      <a:gd name="T24" fmla="*/ 25 w 49"/>
                      <a:gd name="T25" fmla="*/ 116 h 116"/>
                      <a:gd name="T26" fmla="*/ 33 w 49"/>
                      <a:gd name="T27" fmla="*/ 114 h 116"/>
                      <a:gd name="T28" fmla="*/ 40 w 49"/>
                      <a:gd name="T29" fmla="*/ 110 h 116"/>
                      <a:gd name="T30" fmla="*/ 44 w 49"/>
                      <a:gd name="T31" fmla="*/ 102 h 116"/>
                      <a:gd name="T32" fmla="*/ 47 w 49"/>
                      <a:gd name="T33" fmla="*/ 91 h 116"/>
                      <a:gd name="T34" fmla="*/ 49 w 49"/>
                      <a:gd name="T35" fmla="*/ 77 h 116"/>
                      <a:gd name="T36" fmla="*/ 49 w 49"/>
                      <a:gd name="T37" fmla="*/ 59 h 116"/>
                      <a:gd name="T38" fmla="*/ 49 w 49"/>
                      <a:gd name="T39" fmla="*/ 39 h 116"/>
                      <a:gd name="T40" fmla="*/ 47 w 49"/>
                      <a:gd name="T41" fmla="*/ 2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16">
                        <a:moveTo>
                          <a:pt x="47" y="23"/>
                        </a:moveTo>
                        <a:cubicBezTo>
                          <a:pt x="46" y="19"/>
                          <a:pt x="45" y="15"/>
                          <a:pt x="44" y="12"/>
                        </a:cubicBezTo>
                        <a:cubicBezTo>
                          <a:pt x="42" y="9"/>
                          <a:pt x="41" y="7"/>
                          <a:pt x="39" y="5"/>
                        </a:cubicBezTo>
                        <a:cubicBezTo>
                          <a:pt x="37" y="3"/>
                          <a:pt x="35" y="2"/>
                          <a:pt x="33" y="1"/>
                        </a:cubicBezTo>
                        <a:cubicBezTo>
                          <a:pt x="30" y="1"/>
                          <a:pt x="28" y="0"/>
                          <a:pt x="25" y="0"/>
                        </a:cubicBezTo>
                        <a:cubicBezTo>
                          <a:pt x="20" y="0"/>
                          <a:pt x="16" y="1"/>
                          <a:pt x="13" y="4"/>
                        </a:cubicBezTo>
                        <a:cubicBezTo>
                          <a:pt x="10" y="6"/>
                          <a:pt x="7" y="10"/>
                          <a:pt x="5" y="15"/>
                        </a:cubicBezTo>
                        <a:cubicBezTo>
                          <a:pt x="3" y="19"/>
                          <a:pt x="2" y="25"/>
                          <a:pt x="1" y="32"/>
                        </a:cubicBezTo>
                        <a:cubicBezTo>
                          <a:pt x="0" y="39"/>
                          <a:pt x="0" y="48"/>
                          <a:pt x="0" y="57"/>
                        </a:cubicBezTo>
                        <a:cubicBezTo>
                          <a:pt x="0" y="69"/>
                          <a:pt x="1" y="78"/>
                          <a:pt x="1" y="86"/>
                        </a:cubicBezTo>
                        <a:cubicBezTo>
                          <a:pt x="2" y="93"/>
                          <a:pt x="4" y="99"/>
                          <a:pt x="6" y="104"/>
                        </a:cubicBezTo>
                        <a:cubicBezTo>
                          <a:pt x="8" y="108"/>
                          <a:pt x="10" y="111"/>
                          <a:pt x="13" y="113"/>
                        </a:cubicBezTo>
                        <a:cubicBezTo>
                          <a:pt x="16" y="115"/>
                          <a:pt x="20" y="116"/>
                          <a:pt x="25" y="116"/>
                        </a:cubicBezTo>
                        <a:cubicBezTo>
                          <a:pt x="28" y="116"/>
                          <a:pt x="31" y="115"/>
                          <a:pt x="33" y="114"/>
                        </a:cubicBezTo>
                        <a:cubicBezTo>
                          <a:pt x="36" y="113"/>
                          <a:pt x="38" y="112"/>
                          <a:pt x="40" y="110"/>
                        </a:cubicBezTo>
                        <a:cubicBezTo>
                          <a:pt x="42" y="108"/>
                          <a:pt x="43" y="105"/>
                          <a:pt x="44" y="102"/>
                        </a:cubicBezTo>
                        <a:cubicBezTo>
                          <a:pt x="46" y="99"/>
                          <a:pt x="47" y="95"/>
                          <a:pt x="47" y="91"/>
                        </a:cubicBezTo>
                        <a:cubicBezTo>
                          <a:pt x="48" y="87"/>
                          <a:pt x="49" y="82"/>
                          <a:pt x="49" y="77"/>
                        </a:cubicBezTo>
                        <a:cubicBezTo>
                          <a:pt x="49" y="71"/>
                          <a:pt x="49" y="66"/>
                          <a:pt x="49" y="59"/>
                        </a:cubicBezTo>
                        <a:cubicBezTo>
                          <a:pt x="49" y="51"/>
                          <a:pt x="49" y="45"/>
                          <a:pt x="49" y="39"/>
                        </a:cubicBezTo>
                        <a:cubicBezTo>
                          <a:pt x="49" y="33"/>
                          <a:pt x="48" y="28"/>
                          <a:pt x="47" y="23"/>
                        </a:cubicBezTo>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67" name="Freeform 26"/>
                  <p:cNvSpPr>
                    <a:spLocks noEditPoints="1"/>
                  </p:cNvSpPr>
                  <p:nvPr/>
                </p:nvSpPr>
                <p:spPr bwMode="auto">
                  <a:xfrm>
                    <a:off x="3497442" y="4010965"/>
                    <a:ext cx="195073" cy="203554"/>
                  </a:xfrm>
                  <a:custGeom>
                    <a:avLst/>
                    <a:gdLst>
                      <a:gd name="T0" fmla="*/ 333 w 472"/>
                      <a:gd name="T1" fmla="*/ 0 h 494"/>
                      <a:gd name="T2" fmla="*/ 0 w 472"/>
                      <a:gd name="T3" fmla="*/ 34 h 494"/>
                      <a:gd name="T4" fmla="*/ 33 w 472"/>
                      <a:gd name="T5" fmla="*/ 494 h 494"/>
                      <a:gd name="T6" fmla="*/ 472 w 472"/>
                      <a:gd name="T7" fmla="*/ 460 h 494"/>
                      <a:gd name="T8" fmla="*/ 380 w 472"/>
                      <a:gd name="T9" fmla="*/ 94 h 494"/>
                      <a:gd name="T10" fmla="*/ 380 w 472"/>
                      <a:gd name="T11" fmla="*/ 1 h 494"/>
                      <a:gd name="T12" fmla="*/ 125 w 472"/>
                      <a:gd name="T13" fmla="*/ 82 h 494"/>
                      <a:gd name="T14" fmla="*/ 129 w 472"/>
                      <a:gd name="T15" fmla="*/ 78 h 494"/>
                      <a:gd name="T16" fmla="*/ 165 w 472"/>
                      <a:gd name="T17" fmla="*/ 55 h 494"/>
                      <a:gd name="T18" fmla="*/ 172 w 472"/>
                      <a:gd name="T19" fmla="*/ 54 h 494"/>
                      <a:gd name="T20" fmla="*/ 186 w 472"/>
                      <a:gd name="T21" fmla="*/ 54 h 494"/>
                      <a:gd name="T22" fmla="*/ 192 w 472"/>
                      <a:gd name="T23" fmla="*/ 56 h 494"/>
                      <a:gd name="T24" fmla="*/ 193 w 472"/>
                      <a:gd name="T25" fmla="*/ 192 h 494"/>
                      <a:gd name="T26" fmla="*/ 221 w 472"/>
                      <a:gd name="T27" fmla="*/ 192 h 494"/>
                      <a:gd name="T28" fmla="*/ 224 w 472"/>
                      <a:gd name="T29" fmla="*/ 199 h 494"/>
                      <a:gd name="T30" fmla="*/ 224 w 472"/>
                      <a:gd name="T31" fmla="*/ 211 h 494"/>
                      <a:gd name="T32" fmla="*/ 221 w 472"/>
                      <a:gd name="T33" fmla="*/ 217 h 494"/>
                      <a:gd name="T34" fmla="*/ 130 w 472"/>
                      <a:gd name="T35" fmla="*/ 217 h 494"/>
                      <a:gd name="T36" fmla="*/ 126 w 472"/>
                      <a:gd name="T37" fmla="*/ 215 h 494"/>
                      <a:gd name="T38" fmla="*/ 125 w 472"/>
                      <a:gd name="T39" fmla="*/ 205 h 494"/>
                      <a:gd name="T40" fmla="*/ 126 w 472"/>
                      <a:gd name="T41" fmla="*/ 195 h 494"/>
                      <a:gd name="T42" fmla="*/ 130 w 472"/>
                      <a:gd name="T43" fmla="*/ 192 h 494"/>
                      <a:gd name="T44" fmla="*/ 160 w 472"/>
                      <a:gd name="T45" fmla="*/ 86 h 494"/>
                      <a:gd name="T46" fmla="*/ 129 w 472"/>
                      <a:gd name="T47" fmla="*/ 102 h 494"/>
                      <a:gd name="T48" fmla="*/ 125 w 472"/>
                      <a:gd name="T49" fmla="*/ 98 h 494"/>
                      <a:gd name="T50" fmla="*/ 124 w 472"/>
                      <a:gd name="T51" fmla="*/ 86 h 494"/>
                      <a:gd name="T52" fmla="*/ 215 w 472"/>
                      <a:gd name="T53" fmla="*/ 420 h 494"/>
                      <a:gd name="T54" fmla="*/ 169 w 472"/>
                      <a:gd name="T55" fmla="*/ 442 h 494"/>
                      <a:gd name="T56" fmla="*/ 124 w 472"/>
                      <a:gd name="T57" fmla="*/ 420 h 494"/>
                      <a:gd name="T58" fmla="*/ 113 w 472"/>
                      <a:gd name="T59" fmla="*/ 359 h 494"/>
                      <a:gd name="T60" fmla="*/ 126 w 472"/>
                      <a:gd name="T61" fmla="*/ 297 h 494"/>
                      <a:gd name="T62" fmla="*/ 172 w 472"/>
                      <a:gd name="T63" fmla="*/ 275 h 494"/>
                      <a:gd name="T64" fmla="*/ 217 w 472"/>
                      <a:gd name="T65" fmla="*/ 297 h 494"/>
                      <a:gd name="T66" fmla="*/ 229 w 472"/>
                      <a:gd name="T67" fmla="*/ 358 h 494"/>
                      <a:gd name="T68" fmla="*/ 354 w 472"/>
                      <a:gd name="T69" fmla="*/ 433 h 494"/>
                      <a:gd name="T70" fmla="*/ 351 w 472"/>
                      <a:gd name="T71" fmla="*/ 439 h 494"/>
                      <a:gd name="T72" fmla="*/ 260 w 472"/>
                      <a:gd name="T73" fmla="*/ 440 h 494"/>
                      <a:gd name="T74" fmla="*/ 256 w 472"/>
                      <a:gd name="T75" fmla="*/ 437 h 494"/>
                      <a:gd name="T76" fmla="*/ 255 w 472"/>
                      <a:gd name="T77" fmla="*/ 427 h 494"/>
                      <a:gd name="T78" fmla="*/ 256 w 472"/>
                      <a:gd name="T79" fmla="*/ 417 h 494"/>
                      <a:gd name="T80" fmla="*/ 260 w 472"/>
                      <a:gd name="T81" fmla="*/ 414 h 494"/>
                      <a:gd name="T82" fmla="*/ 290 w 472"/>
                      <a:gd name="T83" fmla="*/ 309 h 494"/>
                      <a:gd name="T84" fmla="*/ 259 w 472"/>
                      <a:gd name="T85" fmla="*/ 325 h 494"/>
                      <a:gd name="T86" fmla="*/ 255 w 472"/>
                      <a:gd name="T87" fmla="*/ 320 h 494"/>
                      <a:gd name="T88" fmla="*/ 254 w 472"/>
                      <a:gd name="T89" fmla="*/ 308 h 494"/>
                      <a:gd name="T90" fmla="*/ 256 w 472"/>
                      <a:gd name="T91" fmla="*/ 302 h 494"/>
                      <a:gd name="T92" fmla="*/ 294 w 472"/>
                      <a:gd name="T93" fmla="*/ 278 h 494"/>
                      <a:gd name="T94" fmla="*/ 298 w 472"/>
                      <a:gd name="T95" fmla="*/ 277 h 494"/>
                      <a:gd name="T96" fmla="*/ 308 w 472"/>
                      <a:gd name="T97" fmla="*/ 276 h 494"/>
                      <a:gd name="T98" fmla="*/ 320 w 472"/>
                      <a:gd name="T99" fmla="*/ 277 h 494"/>
                      <a:gd name="T100" fmla="*/ 323 w 472"/>
                      <a:gd name="T101" fmla="*/ 280 h 494"/>
                      <a:gd name="T102" fmla="*/ 349 w 472"/>
                      <a:gd name="T103" fmla="*/ 414 h 494"/>
                      <a:gd name="T104" fmla="*/ 353 w 472"/>
                      <a:gd name="T105" fmla="*/ 417 h 494"/>
                      <a:gd name="T106" fmla="*/ 354 w 472"/>
                      <a:gd name="T107" fmla="*/ 427 h 494"/>
                      <a:gd name="T108" fmla="*/ 356 w 472"/>
                      <a:gd name="T109" fmla="*/ 171 h 494"/>
                      <a:gd name="T110" fmla="*/ 327 w 472"/>
                      <a:gd name="T111" fmla="*/ 214 h 494"/>
                      <a:gd name="T112" fmla="*/ 272 w 472"/>
                      <a:gd name="T113" fmla="*/ 214 h 494"/>
                      <a:gd name="T114" fmla="*/ 245 w 472"/>
                      <a:gd name="T115" fmla="*/ 172 h 494"/>
                      <a:gd name="T116" fmla="*/ 246 w 472"/>
                      <a:gd name="T117" fmla="*/ 102 h 494"/>
                      <a:gd name="T118" fmla="*/ 275 w 472"/>
                      <a:gd name="T119" fmla="*/ 58 h 494"/>
                      <a:gd name="T120" fmla="*/ 330 w 472"/>
                      <a:gd name="T121" fmla="*/ 58 h 494"/>
                      <a:gd name="T122" fmla="*/ 356 w 472"/>
                      <a:gd name="T123" fmla="*/ 101 h 494"/>
                      <a:gd name="T124" fmla="*/ 356 w 472"/>
                      <a:gd name="T125" fmla="*/ 171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2" h="494">
                        <a:moveTo>
                          <a:pt x="380" y="1"/>
                        </a:moveTo>
                        <a:cubicBezTo>
                          <a:pt x="370" y="0"/>
                          <a:pt x="352" y="0"/>
                          <a:pt x="333" y="0"/>
                        </a:cubicBezTo>
                        <a:lnTo>
                          <a:pt x="33" y="0"/>
                        </a:lnTo>
                        <a:cubicBezTo>
                          <a:pt x="15" y="0"/>
                          <a:pt x="0" y="16"/>
                          <a:pt x="0" y="34"/>
                        </a:cubicBezTo>
                        <a:lnTo>
                          <a:pt x="0" y="460"/>
                        </a:lnTo>
                        <a:cubicBezTo>
                          <a:pt x="0" y="479"/>
                          <a:pt x="15" y="494"/>
                          <a:pt x="33" y="494"/>
                        </a:cubicBezTo>
                        <a:lnTo>
                          <a:pt x="438" y="494"/>
                        </a:lnTo>
                        <a:cubicBezTo>
                          <a:pt x="457" y="494"/>
                          <a:pt x="472" y="479"/>
                          <a:pt x="472" y="460"/>
                        </a:cubicBezTo>
                        <a:lnTo>
                          <a:pt x="472" y="94"/>
                        </a:lnTo>
                        <a:lnTo>
                          <a:pt x="380" y="94"/>
                        </a:lnTo>
                        <a:lnTo>
                          <a:pt x="380" y="1"/>
                        </a:lnTo>
                        <a:lnTo>
                          <a:pt x="380" y="1"/>
                        </a:lnTo>
                        <a:close/>
                        <a:moveTo>
                          <a:pt x="124" y="86"/>
                        </a:moveTo>
                        <a:cubicBezTo>
                          <a:pt x="124" y="84"/>
                          <a:pt x="125" y="83"/>
                          <a:pt x="125" y="82"/>
                        </a:cubicBezTo>
                        <a:cubicBezTo>
                          <a:pt x="125" y="81"/>
                          <a:pt x="126" y="81"/>
                          <a:pt x="126" y="80"/>
                        </a:cubicBezTo>
                        <a:cubicBezTo>
                          <a:pt x="127" y="79"/>
                          <a:pt x="128" y="79"/>
                          <a:pt x="129" y="78"/>
                        </a:cubicBezTo>
                        <a:lnTo>
                          <a:pt x="164" y="56"/>
                        </a:lnTo>
                        <a:cubicBezTo>
                          <a:pt x="164" y="55"/>
                          <a:pt x="165" y="55"/>
                          <a:pt x="165" y="55"/>
                        </a:cubicBezTo>
                        <a:cubicBezTo>
                          <a:pt x="166" y="55"/>
                          <a:pt x="167" y="54"/>
                          <a:pt x="168" y="54"/>
                        </a:cubicBezTo>
                        <a:cubicBezTo>
                          <a:pt x="169" y="54"/>
                          <a:pt x="170" y="54"/>
                          <a:pt x="172" y="54"/>
                        </a:cubicBezTo>
                        <a:cubicBezTo>
                          <a:pt x="173" y="54"/>
                          <a:pt x="175" y="54"/>
                          <a:pt x="178" y="54"/>
                        </a:cubicBezTo>
                        <a:cubicBezTo>
                          <a:pt x="181" y="54"/>
                          <a:pt x="184" y="54"/>
                          <a:pt x="186" y="54"/>
                        </a:cubicBezTo>
                        <a:cubicBezTo>
                          <a:pt x="188" y="54"/>
                          <a:pt x="189" y="54"/>
                          <a:pt x="190" y="55"/>
                        </a:cubicBezTo>
                        <a:cubicBezTo>
                          <a:pt x="191" y="55"/>
                          <a:pt x="192" y="55"/>
                          <a:pt x="192" y="56"/>
                        </a:cubicBezTo>
                        <a:cubicBezTo>
                          <a:pt x="192" y="56"/>
                          <a:pt x="193" y="57"/>
                          <a:pt x="193" y="58"/>
                        </a:cubicBezTo>
                        <a:lnTo>
                          <a:pt x="193" y="192"/>
                        </a:lnTo>
                        <a:lnTo>
                          <a:pt x="219" y="192"/>
                        </a:lnTo>
                        <a:cubicBezTo>
                          <a:pt x="220" y="192"/>
                          <a:pt x="220" y="192"/>
                          <a:pt x="221" y="192"/>
                        </a:cubicBezTo>
                        <a:cubicBezTo>
                          <a:pt x="222" y="193"/>
                          <a:pt x="222" y="194"/>
                          <a:pt x="223" y="195"/>
                        </a:cubicBezTo>
                        <a:cubicBezTo>
                          <a:pt x="223" y="196"/>
                          <a:pt x="223" y="197"/>
                          <a:pt x="224" y="199"/>
                        </a:cubicBezTo>
                        <a:cubicBezTo>
                          <a:pt x="224" y="200"/>
                          <a:pt x="224" y="202"/>
                          <a:pt x="224" y="205"/>
                        </a:cubicBezTo>
                        <a:cubicBezTo>
                          <a:pt x="224" y="207"/>
                          <a:pt x="224" y="209"/>
                          <a:pt x="224" y="211"/>
                        </a:cubicBezTo>
                        <a:cubicBezTo>
                          <a:pt x="223" y="212"/>
                          <a:pt x="223" y="214"/>
                          <a:pt x="223" y="215"/>
                        </a:cubicBezTo>
                        <a:cubicBezTo>
                          <a:pt x="222" y="215"/>
                          <a:pt x="222" y="216"/>
                          <a:pt x="221" y="217"/>
                        </a:cubicBezTo>
                        <a:cubicBezTo>
                          <a:pt x="220" y="217"/>
                          <a:pt x="220" y="217"/>
                          <a:pt x="219" y="217"/>
                        </a:cubicBezTo>
                        <a:lnTo>
                          <a:pt x="130" y="217"/>
                        </a:lnTo>
                        <a:cubicBezTo>
                          <a:pt x="129" y="217"/>
                          <a:pt x="128" y="217"/>
                          <a:pt x="128" y="217"/>
                        </a:cubicBezTo>
                        <a:cubicBezTo>
                          <a:pt x="127" y="216"/>
                          <a:pt x="127" y="215"/>
                          <a:pt x="126" y="215"/>
                        </a:cubicBezTo>
                        <a:cubicBezTo>
                          <a:pt x="126" y="214"/>
                          <a:pt x="125" y="212"/>
                          <a:pt x="125" y="211"/>
                        </a:cubicBezTo>
                        <a:cubicBezTo>
                          <a:pt x="125" y="209"/>
                          <a:pt x="125" y="207"/>
                          <a:pt x="125" y="205"/>
                        </a:cubicBezTo>
                        <a:cubicBezTo>
                          <a:pt x="125" y="202"/>
                          <a:pt x="125" y="200"/>
                          <a:pt x="125" y="199"/>
                        </a:cubicBezTo>
                        <a:cubicBezTo>
                          <a:pt x="125" y="197"/>
                          <a:pt x="126" y="196"/>
                          <a:pt x="126" y="195"/>
                        </a:cubicBezTo>
                        <a:cubicBezTo>
                          <a:pt x="126" y="194"/>
                          <a:pt x="127" y="193"/>
                          <a:pt x="128" y="192"/>
                        </a:cubicBezTo>
                        <a:cubicBezTo>
                          <a:pt x="128" y="192"/>
                          <a:pt x="129" y="192"/>
                          <a:pt x="130" y="192"/>
                        </a:cubicBezTo>
                        <a:lnTo>
                          <a:pt x="160" y="192"/>
                        </a:lnTo>
                        <a:lnTo>
                          <a:pt x="160" y="86"/>
                        </a:lnTo>
                        <a:lnTo>
                          <a:pt x="134" y="101"/>
                        </a:lnTo>
                        <a:cubicBezTo>
                          <a:pt x="132" y="102"/>
                          <a:pt x="130" y="102"/>
                          <a:pt x="129" y="102"/>
                        </a:cubicBezTo>
                        <a:cubicBezTo>
                          <a:pt x="128" y="103"/>
                          <a:pt x="127" y="102"/>
                          <a:pt x="126" y="102"/>
                        </a:cubicBezTo>
                        <a:cubicBezTo>
                          <a:pt x="125" y="101"/>
                          <a:pt x="125" y="100"/>
                          <a:pt x="125" y="98"/>
                        </a:cubicBezTo>
                        <a:cubicBezTo>
                          <a:pt x="124" y="96"/>
                          <a:pt x="124" y="94"/>
                          <a:pt x="124" y="91"/>
                        </a:cubicBezTo>
                        <a:cubicBezTo>
                          <a:pt x="124" y="89"/>
                          <a:pt x="124" y="87"/>
                          <a:pt x="124" y="86"/>
                        </a:cubicBezTo>
                        <a:close/>
                        <a:moveTo>
                          <a:pt x="226" y="393"/>
                        </a:moveTo>
                        <a:cubicBezTo>
                          <a:pt x="224" y="403"/>
                          <a:pt x="220" y="412"/>
                          <a:pt x="215" y="420"/>
                        </a:cubicBezTo>
                        <a:cubicBezTo>
                          <a:pt x="211" y="427"/>
                          <a:pt x="205" y="433"/>
                          <a:pt x="197" y="437"/>
                        </a:cubicBezTo>
                        <a:cubicBezTo>
                          <a:pt x="189" y="440"/>
                          <a:pt x="180" y="442"/>
                          <a:pt x="169" y="442"/>
                        </a:cubicBezTo>
                        <a:cubicBezTo>
                          <a:pt x="158" y="442"/>
                          <a:pt x="149" y="441"/>
                          <a:pt x="142" y="437"/>
                        </a:cubicBezTo>
                        <a:cubicBezTo>
                          <a:pt x="134" y="433"/>
                          <a:pt x="129" y="427"/>
                          <a:pt x="124" y="420"/>
                        </a:cubicBezTo>
                        <a:cubicBezTo>
                          <a:pt x="120" y="413"/>
                          <a:pt x="117" y="404"/>
                          <a:pt x="115" y="394"/>
                        </a:cubicBezTo>
                        <a:cubicBezTo>
                          <a:pt x="114" y="384"/>
                          <a:pt x="113" y="372"/>
                          <a:pt x="113" y="359"/>
                        </a:cubicBezTo>
                        <a:cubicBezTo>
                          <a:pt x="113" y="346"/>
                          <a:pt x="114" y="335"/>
                          <a:pt x="116" y="324"/>
                        </a:cubicBezTo>
                        <a:cubicBezTo>
                          <a:pt x="118" y="314"/>
                          <a:pt x="122" y="305"/>
                          <a:pt x="126" y="297"/>
                        </a:cubicBezTo>
                        <a:cubicBezTo>
                          <a:pt x="131" y="290"/>
                          <a:pt x="137" y="284"/>
                          <a:pt x="145" y="280"/>
                        </a:cubicBezTo>
                        <a:cubicBezTo>
                          <a:pt x="152" y="276"/>
                          <a:pt x="162" y="275"/>
                          <a:pt x="172" y="275"/>
                        </a:cubicBezTo>
                        <a:cubicBezTo>
                          <a:pt x="184" y="275"/>
                          <a:pt x="193" y="276"/>
                          <a:pt x="200" y="280"/>
                        </a:cubicBezTo>
                        <a:cubicBezTo>
                          <a:pt x="207" y="284"/>
                          <a:pt x="213" y="290"/>
                          <a:pt x="217" y="297"/>
                        </a:cubicBezTo>
                        <a:cubicBezTo>
                          <a:pt x="222" y="304"/>
                          <a:pt x="225" y="313"/>
                          <a:pt x="226" y="323"/>
                        </a:cubicBezTo>
                        <a:cubicBezTo>
                          <a:pt x="228" y="333"/>
                          <a:pt x="229" y="345"/>
                          <a:pt x="229" y="358"/>
                        </a:cubicBezTo>
                        <a:cubicBezTo>
                          <a:pt x="229" y="371"/>
                          <a:pt x="228" y="383"/>
                          <a:pt x="226" y="393"/>
                        </a:cubicBezTo>
                        <a:close/>
                        <a:moveTo>
                          <a:pt x="354" y="433"/>
                        </a:moveTo>
                        <a:cubicBezTo>
                          <a:pt x="353" y="435"/>
                          <a:pt x="353" y="436"/>
                          <a:pt x="353" y="437"/>
                        </a:cubicBezTo>
                        <a:cubicBezTo>
                          <a:pt x="352" y="438"/>
                          <a:pt x="352" y="439"/>
                          <a:pt x="351" y="439"/>
                        </a:cubicBezTo>
                        <a:cubicBezTo>
                          <a:pt x="350" y="439"/>
                          <a:pt x="350" y="440"/>
                          <a:pt x="349" y="440"/>
                        </a:cubicBezTo>
                        <a:lnTo>
                          <a:pt x="260" y="440"/>
                        </a:lnTo>
                        <a:cubicBezTo>
                          <a:pt x="259" y="440"/>
                          <a:pt x="258" y="439"/>
                          <a:pt x="258" y="439"/>
                        </a:cubicBezTo>
                        <a:cubicBezTo>
                          <a:pt x="257" y="438"/>
                          <a:pt x="257" y="438"/>
                          <a:pt x="256" y="437"/>
                        </a:cubicBezTo>
                        <a:cubicBezTo>
                          <a:pt x="256" y="436"/>
                          <a:pt x="255" y="435"/>
                          <a:pt x="255" y="433"/>
                        </a:cubicBezTo>
                        <a:cubicBezTo>
                          <a:pt x="255" y="431"/>
                          <a:pt x="255" y="429"/>
                          <a:pt x="255" y="427"/>
                        </a:cubicBezTo>
                        <a:cubicBezTo>
                          <a:pt x="255" y="425"/>
                          <a:pt x="255" y="423"/>
                          <a:pt x="255" y="421"/>
                        </a:cubicBezTo>
                        <a:cubicBezTo>
                          <a:pt x="255" y="419"/>
                          <a:pt x="256" y="418"/>
                          <a:pt x="256" y="417"/>
                        </a:cubicBezTo>
                        <a:cubicBezTo>
                          <a:pt x="256" y="416"/>
                          <a:pt x="257" y="415"/>
                          <a:pt x="258" y="415"/>
                        </a:cubicBezTo>
                        <a:cubicBezTo>
                          <a:pt x="258" y="414"/>
                          <a:pt x="259" y="414"/>
                          <a:pt x="260" y="414"/>
                        </a:cubicBezTo>
                        <a:lnTo>
                          <a:pt x="290" y="414"/>
                        </a:lnTo>
                        <a:lnTo>
                          <a:pt x="290" y="309"/>
                        </a:lnTo>
                        <a:lnTo>
                          <a:pt x="264" y="323"/>
                        </a:lnTo>
                        <a:cubicBezTo>
                          <a:pt x="262" y="324"/>
                          <a:pt x="260" y="325"/>
                          <a:pt x="259" y="325"/>
                        </a:cubicBezTo>
                        <a:cubicBezTo>
                          <a:pt x="258" y="325"/>
                          <a:pt x="257" y="325"/>
                          <a:pt x="256" y="324"/>
                        </a:cubicBezTo>
                        <a:cubicBezTo>
                          <a:pt x="255" y="323"/>
                          <a:pt x="255" y="322"/>
                          <a:pt x="255" y="320"/>
                        </a:cubicBezTo>
                        <a:cubicBezTo>
                          <a:pt x="254" y="319"/>
                          <a:pt x="254" y="316"/>
                          <a:pt x="254" y="313"/>
                        </a:cubicBezTo>
                        <a:cubicBezTo>
                          <a:pt x="254" y="311"/>
                          <a:pt x="254" y="309"/>
                          <a:pt x="254" y="308"/>
                        </a:cubicBezTo>
                        <a:cubicBezTo>
                          <a:pt x="255" y="307"/>
                          <a:pt x="255" y="306"/>
                          <a:pt x="255" y="305"/>
                        </a:cubicBezTo>
                        <a:cubicBezTo>
                          <a:pt x="255" y="304"/>
                          <a:pt x="256" y="303"/>
                          <a:pt x="256" y="302"/>
                        </a:cubicBezTo>
                        <a:cubicBezTo>
                          <a:pt x="257" y="302"/>
                          <a:pt x="258" y="301"/>
                          <a:pt x="259" y="301"/>
                        </a:cubicBezTo>
                        <a:lnTo>
                          <a:pt x="294" y="278"/>
                        </a:lnTo>
                        <a:cubicBezTo>
                          <a:pt x="294" y="278"/>
                          <a:pt x="295" y="277"/>
                          <a:pt x="295" y="277"/>
                        </a:cubicBezTo>
                        <a:cubicBezTo>
                          <a:pt x="296" y="277"/>
                          <a:pt x="297" y="277"/>
                          <a:pt x="298" y="277"/>
                        </a:cubicBezTo>
                        <a:cubicBezTo>
                          <a:pt x="299" y="277"/>
                          <a:pt x="300" y="276"/>
                          <a:pt x="302" y="276"/>
                        </a:cubicBezTo>
                        <a:cubicBezTo>
                          <a:pt x="303" y="276"/>
                          <a:pt x="305" y="276"/>
                          <a:pt x="308" y="276"/>
                        </a:cubicBezTo>
                        <a:cubicBezTo>
                          <a:pt x="311" y="276"/>
                          <a:pt x="314" y="276"/>
                          <a:pt x="316" y="277"/>
                        </a:cubicBezTo>
                        <a:cubicBezTo>
                          <a:pt x="318" y="277"/>
                          <a:pt x="319" y="277"/>
                          <a:pt x="320" y="277"/>
                        </a:cubicBezTo>
                        <a:cubicBezTo>
                          <a:pt x="321" y="277"/>
                          <a:pt x="322" y="278"/>
                          <a:pt x="322" y="278"/>
                        </a:cubicBezTo>
                        <a:cubicBezTo>
                          <a:pt x="322" y="279"/>
                          <a:pt x="323" y="279"/>
                          <a:pt x="323" y="280"/>
                        </a:cubicBezTo>
                        <a:lnTo>
                          <a:pt x="323" y="414"/>
                        </a:lnTo>
                        <a:lnTo>
                          <a:pt x="349" y="414"/>
                        </a:lnTo>
                        <a:cubicBezTo>
                          <a:pt x="350" y="414"/>
                          <a:pt x="351" y="414"/>
                          <a:pt x="351" y="415"/>
                        </a:cubicBezTo>
                        <a:cubicBezTo>
                          <a:pt x="352" y="415"/>
                          <a:pt x="352" y="416"/>
                          <a:pt x="353" y="417"/>
                        </a:cubicBezTo>
                        <a:cubicBezTo>
                          <a:pt x="353" y="418"/>
                          <a:pt x="354" y="419"/>
                          <a:pt x="354" y="421"/>
                        </a:cubicBezTo>
                        <a:cubicBezTo>
                          <a:pt x="354" y="423"/>
                          <a:pt x="354" y="425"/>
                          <a:pt x="354" y="427"/>
                        </a:cubicBezTo>
                        <a:cubicBezTo>
                          <a:pt x="354" y="429"/>
                          <a:pt x="354" y="431"/>
                          <a:pt x="354" y="433"/>
                        </a:cubicBezTo>
                        <a:close/>
                        <a:moveTo>
                          <a:pt x="356" y="171"/>
                        </a:moveTo>
                        <a:cubicBezTo>
                          <a:pt x="354" y="181"/>
                          <a:pt x="350" y="190"/>
                          <a:pt x="345" y="197"/>
                        </a:cubicBezTo>
                        <a:cubicBezTo>
                          <a:pt x="341" y="205"/>
                          <a:pt x="335" y="210"/>
                          <a:pt x="327" y="214"/>
                        </a:cubicBezTo>
                        <a:cubicBezTo>
                          <a:pt x="319" y="218"/>
                          <a:pt x="310" y="220"/>
                          <a:pt x="299" y="220"/>
                        </a:cubicBezTo>
                        <a:cubicBezTo>
                          <a:pt x="288" y="220"/>
                          <a:pt x="279" y="218"/>
                          <a:pt x="272" y="214"/>
                        </a:cubicBezTo>
                        <a:cubicBezTo>
                          <a:pt x="264" y="211"/>
                          <a:pt x="259" y="205"/>
                          <a:pt x="254" y="198"/>
                        </a:cubicBezTo>
                        <a:cubicBezTo>
                          <a:pt x="250" y="191"/>
                          <a:pt x="247" y="182"/>
                          <a:pt x="245" y="172"/>
                        </a:cubicBezTo>
                        <a:cubicBezTo>
                          <a:pt x="244" y="161"/>
                          <a:pt x="243" y="150"/>
                          <a:pt x="243" y="137"/>
                        </a:cubicBezTo>
                        <a:cubicBezTo>
                          <a:pt x="243" y="124"/>
                          <a:pt x="244" y="112"/>
                          <a:pt x="246" y="102"/>
                        </a:cubicBezTo>
                        <a:cubicBezTo>
                          <a:pt x="248" y="91"/>
                          <a:pt x="252" y="82"/>
                          <a:pt x="256" y="75"/>
                        </a:cubicBezTo>
                        <a:cubicBezTo>
                          <a:pt x="261" y="68"/>
                          <a:pt x="267" y="62"/>
                          <a:pt x="275" y="58"/>
                        </a:cubicBezTo>
                        <a:cubicBezTo>
                          <a:pt x="282" y="54"/>
                          <a:pt x="292" y="52"/>
                          <a:pt x="302" y="52"/>
                        </a:cubicBezTo>
                        <a:cubicBezTo>
                          <a:pt x="314" y="52"/>
                          <a:pt x="323" y="54"/>
                          <a:pt x="330" y="58"/>
                        </a:cubicBezTo>
                        <a:cubicBezTo>
                          <a:pt x="337" y="62"/>
                          <a:pt x="343" y="67"/>
                          <a:pt x="347" y="74"/>
                        </a:cubicBezTo>
                        <a:cubicBezTo>
                          <a:pt x="352" y="81"/>
                          <a:pt x="355" y="90"/>
                          <a:pt x="356" y="101"/>
                        </a:cubicBezTo>
                        <a:cubicBezTo>
                          <a:pt x="358" y="111"/>
                          <a:pt x="359" y="123"/>
                          <a:pt x="359" y="136"/>
                        </a:cubicBezTo>
                        <a:cubicBezTo>
                          <a:pt x="359" y="148"/>
                          <a:pt x="358" y="160"/>
                          <a:pt x="356" y="171"/>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sp>
              <p:nvSpPr>
                <p:cNvPr id="63" name="TextBox 62"/>
                <p:cNvSpPr txBox="1"/>
                <p:nvPr/>
              </p:nvSpPr>
              <p:spPr>
                <a:xfrm>
                  <a:off x="3229733" y="4421016"/>
                  <a:ext cx="804451" cy="233988"/>
                </a:xfrm>
                <a:prstGeom prst="rect">
                  <a:avLst/>
                </a:prstGeom>
                <a:noFill/>
              </p:spPr>
              <p:txBody>
                <a:bodyPr wrap="none" rtlCol="0">
                  <a:spAutoFit/>
                </a:bodyPr>
                <a:lstStyle/>
                <a:p>
                  <a:pPr algn="ctr" defTabSz="1088430"/>
                  <a:r>
                    <a:rPr lang="en-US" sz="667" dirty="0">
                      <a:solidFill>
                        <a:srgbClr val="FFFFFF"/>
                      </a:solidFill>
                      <a:latin typeface="Segoe UI"/>
                    </a:rPr>
                    <a:t>Storage Blob</a:t>
                  </a:r>
                </a:p>
              </p:txBody>
            </p:sp>
          </p:grpSp>
          <p:grpSp>
            <p:nvGrpSpPr>
              <p:cNvPr id="35" name="Group 34"/>
              <p:cNvGrpSpPr/>
              <p:nvPr/>
            </p:nvGrpSpPr>
            <p:grpSpPr>
              <a:xfrm>
                <a:off x="6344292" y="3302821"/>
                <a:ext cx="3005351" cy="812401"/>
                <a:chOff x="6344292" y="3302821"/>
                <a:chExt cx="3005351" cy="812401"/>
              </a:xfrm>
            </p:grpSpPr>
            <p:grpSp>
              <p:nvGrpSpPr>
                <p:cNvPr id="36" name="Group 35"/>
                <p:cNvGrpSpPr/>
                <p:nvPr/>
              </p:nvGrpSpPr>
              <p:grpSpPr>
                <a:xfrm>
                  <a:off x="7058529" y="3302821"/>
                  <a:ext cx="823687" cy="689997"/>
                  <a:chOff x="6613955" y="3965008"/>
                  <a:chExt cx="823687" cy="689997"/>
                </a:xfrm>
              </p:grpSpPr>
              <p:sp>
                <p:nvSpPr>
                  <p:cNvPr id="60" name="Freeform 75"/>
                  <p:cNvSpPr>
                    <a:spLocks noEditPoints="1"/>
                  </p:cNvSpPr>
                  <p:nvPr/>
                </p:nvSpPr>
                <p:spPr bwMode="auto">
                  <a:xfrm>
                    <a:off x="6884560" y="3965008"/>
                    <a:ext cx="282476" cy="405605"/>
                  </a:xfrm>
                  <a:custGeom>
                    <a:avLst/>
                    <a:gdLst>
                      <a:gd name="T0" fmla="*/ 352 w 704"/>
                      <a:gd name="T1" fmla="*/ 0 h 915"/>
                      <a:gd name="T2" fmla="*/ 0 w 704"/>
                      <a:gd name="T3" fmla="*/ 136 h 915"/>
                      <a:gd name="T4" fmla="*/ 0 w 704"/>
                      <a:gd name="T5" fmla="*/ 777 h 915"/>
                      <a:gd name="T6" fmla="*/ 352 w 704"/>
                      <a:gd name="T7" fmla="*/ 915 h 915"/>
                      <a:gd name="T8" fmla="*/ 704 w 704"/>
                      <a:gd name="T9" fmla="*/ 780 h 915"/>
                      <a:gd name="T10" fmla="*/ 704 w 704"/>
                      <a:gd name="T11" fmla="*/ 139 h 915"/>
                      <a:gd name="T12" fmla="*/ 352 w 704"/>
                      <a:gd name="T13" fmla="*/ 0 h 915"/>
                      <a:gd name="T14" fmla="*/ 8 w 704"/>
                      <a:gd name="T15" fmla="*/ 806 h 915"/>
                      <a:gd name="T16" fmla="*/ 8 w 704"/>
                      <a:gd name="T17" fmla="*/ 798 h 915"/>
                      <a:gd name="T18" fmla="*/ 8 w 704"/>
                      <a:gd name="T19" fmla="*/ 806 h 915"/>
                      <a:gd name="T20" fmla="*/ 251 w 704"/>
                      <a:gd name="T21" fmla="*/ 407 h 915"/>
                      <a:gd name="T22" fmla="*/ 217 w 704"/>
                      <a:gd name="T23" fmla="*/ 425 h 915"/>
                      <a:gd name="T24" fmla="*/ 217 w 704"/>
                      <a:gd name="T25" fmla="*/ 475 h 915"/>
                      <a:gd name="T26" fmla="*/ 185 w 704"/>
                      <a:gd name="T27" fmla="*/ 543 h 915"/>
                      <a:gd name="T28" fmla="*/ 185 w 704"/>
                      <a:gd name="T29" fmla="*/ 545 h 915"/>
                      <a:gd name="T30" fmla="*/ 217 w 704"/>
                      <a:gd name="T31" fmla="*/ 629 h 915"/>
                      <a:gd name="T32" fmla="*/ 217 w 704"/>
                      <a:gd name="T33" fmla="*/ 686 h 915"/>
                      <a:gd name="T34" fmla="*/ 224 w 704"/>
                      <a:gd name="T35" fmla="*/ 712 h 915"/>
                      <a:gd name="T36" fmla="*/ 251 w 704"/>
                      <a:gd name="T37" fmla="*/ 720 h 915"/>
                      <a:gd name="T38" fmla="*/ 251 w 704"/>
                      <a:gd name="T39" fmla="*/ 769 h 915"/>
                      <a:gd name="T40" fmla="*/ 172 w 704"/>
                      <a:gd name="T41" fmla="*/ 749 h 915"/>
                      <a:gd name="T42" fmla="*/ 149 w 704"/>
                      <a:gd name="T43" fmla="*/ 673 h 915"/>
                      <a:gd name="T44" fmla="*/ 149 w 704"/>
                      <a:gd name="T45" fmla="*/ 610 h 915"/>
                      <a:gd name="T46" fmla="*/ 115 w 704"/>
                      <a:gd name="T47" fmla="*/ 577 h 915"/>
                      <a:gd name="T48" fmla="*/ 115 w 704"/>
                      <a:gd name="T49" fmla="*/ 511 h 915"/>
                      <a:gd name="T50" fmla="*/ 149 w 704"/>
                      <a:gd name="T51" fmla="*/ 483 h 915"/>
                      <a:gd name="T52" fmla="*/ 149 w 704"/>
                      <a:gd name="T53" fmla="*/ 433 h 915"/>
                      <a:gd name="T54" fmla="*/ 172 w 704"/>
                      <a:gd name="T55" fmla="*/ 371 h 915"/>
                      <a:gd name="T56" fmla="*/ 251 w 704"/>
                      <a:gd name="T57" fmla="*/ 352 h 915"/>
                      <a:gd name="T58" fmla="*/ 251 w 704"/>
                      <a:gd name="T59" fmla="*/ 407 h 915"/>
                      <a:gd name="T60" fmla="*/ 597 w 704"/>
                      <a:gd name="T61" fmla="*/ 527 h 915"/>
                      <a:gd name="T62" fmla="*/ 597 w 704"/>
                      <a:gd name="T63" fmla="*/ 579 h 915"/>
                      <a:gd name="T64" fmla="*/ 563 w 704"/>
                      <a:gd name="T65" fmla="*/ 613 h 915"/>
                      <a:gd name="T66" fmla="*/ 563 w 704"/>
                      <a:gd name="T67" fmla="*/ 673 h 915"/>
                      <a:gd name="T68" fmla="*/ 540 w 704"/>
                      <a:gd name="T69" fmla="*/ 751 h 915"/>
                      <a:gd name="T70" fmla="*/ 459 w 704"/>
                      <a:gd name="T71" fmla="*/ 772 h 915"/>
                      <a:gd name="T72" fmla="*/ 459 w 704"/>
                      <a:gd name="T73" fmla="*/ 723 h 915"/>
                      <a:gd name="T74" fmla="*/ 485 w 704"/>
                      <a:gd name="T75" fmla="*/ 715 h 915"/>
                      <a:gd name="T76" fmla="*/ 493 w 704"/>
                      <a:gd name="T77" fmla="*/ 689 h 915"/>
                      <a:gd name="T78" fmla="*/ 493 w 704"/>
                      <a:gd name="T79" fmla="*/ 631 h 915"/>
                      <a:gd name="T80" fmla="*/ 527 w 704"/>
                      <a:gd name="T81" fmla="*/ 548 h 915"/>
                      <a:gd name="T82" fmla="*/ 527 w 704"/>
                      <a:gd name="T83" fmla="*/ 545 h 915"/>
                      <a:gd name="T84" fmla="*/ 493 w 704"/>
                      <a:gd name="T85" fmla="*/ 475 h 915"/>
                      <a:gd name="T86" fmla="*/ 493 w 704"/>
                      <a:gd name="T87" fmla="*/ 428 h 915"/>
                      <a:gd name="T88" fmla="*/ 459 w 704"/>
                      <a:gd name="T89" fmla="*/ 410 h 915"/>
                      <a:gd name="T90" fmla="*/ 459 w 704"/>
                      <a:gd name="T91" fmla="*/ 355 h 915"/>
                      <a:gd name="T92" fmla="*/ 537 w 704"/>
                      <a:gd name="T93" fmla="*/ 373 h 915"/>
                      <a:gd name="T94" fmla="*/ 563 w 704"/>
                      <a:gd name="T95" fmla="*/ 436 h 915"/>
                      <a:gd name="T96" fmla="*/ 563 w 704"/>
                      <a:gd name="T97" fmla="*/ 485 h 915"/>
                      <a:gd name="T98" fmla="*/ 597 w 704"/>
                      <a:gd name="T99" fmla="*/ 511 h 915"/>
                      <a:gd name="T100" fmla="*/ 597 w 704"/>
                      <a:gd name="T101" fmla="*/ 527 h 915"/>
                      <a:gd name="T102" fmla="*/ 352 w 704"/>
                      <a:gd name="T103" fmla="*/ 199 h 915"/>
                      <a:gd name="T104" fmla="*/ 102 w 704"/>
                      <a:gd name="T105" fmla="*/ 123 h 915"/>
                      <a:gd name="T106" fmla="*/ 352 w 704"/>
                      <a:gd name="T107" fmla="*/ 47 h 915"/>
                      <a:gd name="T108" fmla="*/ 602 w 704"/>
                      <a:gd name="T109" fmla="*/ 123 h 915"/>
                      <a:gd name="T110" fmla="*/ 352 w 704"/>
                      <a:gd name="T111" fmla="*/ 199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04" h="915">
                        <a:moveTo>
                          <a:pt x="352" y="0"/>
                        </a:moveTo>
                        <a:cubicBezTo>
                          <a:pt x="157" y="0"/>
                          <a:pt x="0" y="66"/>
                          <a:pt x="0" y="136"/>
                        </a:cubicBezTo>
                        <a:lnTo>
                          <a:pt x="0" y="777"/>
                        </a:lnTo>
                        <a:cubicBezTo>
                          <a:pt x="0" y="848"/>
                          <a:pt x="159" y="915"/>
                          <a:pt x="352" y="915"/>
                        </a:cubicBezTo>
                        <a:cubicBezTo>
                          <a:pt x="548" y="915"/>
                          <a:pt x="704" y="853"/>
                          <a:pt x="704" y="780"/>
                        </a:cubicBezTo>
                        <a:lnTo>
                          <a:pt x="704" y="139"/>
                        </a:lnTo>
                        <a:cubicBezTo>
                          <a:pt x="704" y="68"/>
                          <a:pt x="545" y="0"/>
                          <a:pt x="352" y="0"/>
                        </a:cubicBezTo>
                        <a:close/>
                        <a:moveTo>
                          <a:pt x="8" y="806"/>
                        </a:moveTo>
                        <a:lnTo>
                          <a:pt x="8" y="798"/>
                        </a:lnTo>
                        <a:cubicBezTo>
                          <a:pt x="8" y="801"/>
                          <a:pt x="8" y="803"/>
                          <a:pt x="8" y="806"/>
                        </a:cubicBezTo>
                        <a:close/>
                        <a:moveTo>
                          <a:pt x="251" y="407"/>
                        </a:moveTo>
                        <a:cubicBezTo>
                          <a:pt x="227" y="407"/>
                          <a:pt x="217" y="399"/>
                          <a:pt x="217" y="425"/>
                        </a:cubicBezTo>
                        <a:lnTo>
                          <a:pt x="217" y="475"/>
                        </a:lnTo>
                        <a:cubicBezTo>
                          <a:pt x="217" y="511"/>
                          <a:pt x="211" y="535"/>
                          <a:pt x="185" y="543"/>
                        </a:cubicBezTo>
                        <a:lnTo>
                          <a:pt x="185" y="545"/>
                        </a:lnTo>
                        <a:cubicBezTo>
                          <a:pt x="211" y="556"/>
                          <a:pt x="217" y="584"/>
                          <a:pt x="217" y="629"/>
                        </a:cubicBezTo>
                        <a:lnTo>
                          <a:pt x="217" y="686"/>
                        </a:lnTo>
                        <a:cubicBezTo>
                          <a:pt x="217" y="704"/>
                          <a:pt x="219" y="704"/>
                          <a:pt x="224" y="712"/>
                        </a:cubicBezTo>
                        <a:cubicBezTo>
                          <a:pt x="230" y="720"/>
                          <a:pt x="238" y="720"/>
                          <a:pt x="251" y="720"/>
                        </a:cubicBezTo>
                        <a:lnTo>
                          <a:pt x="251" y="769"/>
                        </a:lnTo>
                        <a:cubicBezTo>
                          <a:pt x="214" y="769"/>
                          <a:pt x="188" y="762"/>
                          <a:pt x="172" y="749"/>
                        </a:cubicBezTo>
                        <a:cubicBezTo>
                          <a:pt x="157" y="736"/>
                          <a:pt x="149" y="710"/>
                          <a:pt x="149" y="673"/>
                        </a:cubicBezTo>
                        <a:lnTo>
                          <a:pt x="149" y="610"/>
                        </a:lnTo>
                        <a:cubicBezTo>
                          <a:pt x="149" y="577"/>
                          <a:pt x="136" y="577"/>
                          <a:pt x="115" y="577"/>
                        </a:cubicBezTo>
                        <a:lnTo>
                          <a:pt x="115" y="511"/>
                        </a:lnTo>
                        <a:cubicBezTo>
                          <a:pt x="138" y="511"/>
                          <a:pt x="149" y="511"/>
                          <a:pt x="149" y="483"/>
                        </a:cubicBezTo>
                        <a:lnTo>
                          <a:pt x="149" y="433"/>
                        </a:lnTo>
                        <a:cubicBezTo>
                          <a:pt x="149" y="402"/>
                          <a:pt x="157" y="381"/>
                          <a:pt x="172" y="371"/>
                        </a:cubicBezTo>
                        <a:cubicBezTo>
                          <a:pt x="188" y="358"/>
                          <a:pt x="214" y="352"/>
                          <a:pt x="251" y="352"/>
                        </a:cubicBezTo>
                        <a:lnTo>
                          <a:pt x="251" y="407"/>
                        </a:lnTo>
                        <a:close/>
                        <a:moveTo>
                          <a:pt x="597" y="527"/>
                        </a:moveTo>
                        <a:lnTo>
                          <a:pt x="597" y="579"/>
                        </a:lnTo>
                        <a:cubicBezTo>
                          <a:pt x="574" y="579"/>
                          <a:pt x="563" y="579"/>
                          <a:pt x="563" y="613"/>
                        </a:cubicBezTo>
                        <a:lnTo>
                          <a:pt x="563" y="673"/>
                        </a:lnTo>
                        <a:cubicBezTo>
                          <a:pt x="563" y="710"/>
                          <a:pt x="556" y="736"/>
                          <a:pt x="540" y="751"/>
                        </a:cubicBezTo>
                        <a:cubicBezTo>
                          <a:pt x="524" y="764"/>
                          <a:pt x="498" y="772"/>
                          <a:pt x="459" y="772"/>
                        </a:cubicBezTo>
                        <a:lnTo>
                          <a:pt x="459" y="723"/>
                        </a:lnTo>
                        <a:cubicBezTo>
                          <a:pt x="470" y="723"/>
                          <a:pt x="480" y="720"/>
                          <a:pt x="485" y="715"/>
                        </a:cubicBezTo>
                        <a:cubicBezTo>
                          <a:pt x="490" y="707"/>
                          <a:pt x="493" y="707"/>
                          <a:pt x="493" y="689"/>
                        </a:cubicBezTo>
                        <a:lnTo>
                          <a:pt x="493" y="631"/>
                        </a:lnTo>
                        <a:cubicBezTo>
                          <a:pt x="493" y="587"/>
                          <a:pt x="501" y="561"/>
                          <a:pt x="527" y="548"/>
                        </a:cubicBezTo>
                        <a:lnTo>
                          <a:pt x="527" y="545"/>
                        </a:lnTo>
                        <a:cubicBezTo>
                          <a:pt x="501" y="537"/>
                          <a:pt x="493" y="514"/>
                          <a:pt x="493" y="475"/>
                        </a:cubicBezTo>
                        <a:lnTo>
                          <a:pt x="493" y="428"/>
                        </a:lnTo>
                        <a:cubicBezTo>
                          <a:pt x="493" y="402"/>
                          <a:pt x="480" y="410"/>
                          <a:pt x="459" y="410"/>
                        </a:cubicBezTo>
                        <a:lnTo>
                          <a:pt x="459" y="355"/>
                        </a:lnTo>
                        <a:cubicBezTo>
                          <a:pt x="496" y="355"/>
                          <a:pt x="522" y="363"/>
                          <a:pt x="537" y="373"/>
                        </a:cubicBezTo>
                        <a:cubicBezTo>
                          <a:pt x="553" y="386"/>
                          <a:pt x="563" y="407"/>
                          <a:pt x="563" y="436"/>
                        </a:cubicBezTo>
                        <a:lnTo>
                          <a:pt x="563" y="485"/>
                        </a:lnTo>
                        <a:cubicBezTo>
                          <a:pt x="563" y="514"/>
                          <a:pt x="574" y="511"/>
                          <a:pt x="597" y="511"/>
                        </a:cubicBezTo>
                        <a:lnTo>
                          <a:pt x="597" y="527"/>
                        </a:lnTo>
                        <a:close/>
                        <a:moveTo>
                          <a:pt x="352" y="199"/>
                        </a:moveTo>
                        <a:cubicBezTo>
                          <a:pt x="214" y="199"/>
                          <a:pt x="102" y="165"/>
                          <a:pt x="102" y="123"/>
                        </a:cubicBezTo>
                        <a:cubicBezTo>
                          <a:pt x="102" y="81"/>
                          <a:pt x="214" y="47"/>
                          <a:pt x="352" y="47"/>
                        </a:cubicBezTo>
                        <a:cubicBezTo>
                          <a:pt x="490" y="47"/>
                          <a:pt x="602" y="81"/>
                          <a:pt x="602" y="123"/>
                        </a:cubicBezTo>
                        <a:cubicBezTo>
                          <a:pt x="602" y="167"/>
                          <a:pt x="490" y="199"/>
                          <a:pt x="352" y="199"/>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61" name="TextBox 60"/>
                  <p:cNvSpPr txBox="1"/>
                  <p:nvPr/>
                </p:nvSpPr>
                <p:spPr>
                  <a:xfrm>
                    <a:off x="6613955" y="4421017"/>
                    <a:ext cx="823687" cy="233988"/>
                  </a:xfrm>
                  <a:prstGeom prst="rect">
                    <a:avLst/>
                  </a:prstGeom>
                  <a:noFill/>
                </p:spPr>
                <p:txBody>
                  <a:bodyPr wrap="none" rtlCol="0">
                    <a:spAutoFit/>
                  </a:bodyPr>
                  <a:lstStyle/>
                  <a:p>
                    <a:pPr algn="ctr" defTabSz="1088430"/>
                    <a:r>
                      <a:rPr lang="en-US" sz="667" dirty="0">
                        <a:solidFill>
                          <a:srgbClr val="FFFFFF"/>
                        </a:solidFill>
                        <a:latin typeface="Segoe UI"/>
                      </a:rPr>
                      <a:t>DocumentDB</a:t>
                    </a:r>
                  </a:p>
                </p:txBody>
              </p:sp>
            </p:grpSp>
            <p:grpSp>
              <p:nvGrpSpPr>
                <p:cNvPr id="37" name="Group 36"/>
                <p:cNvGrpSpPr/>
                <p:nvPr/>
              </p:nvGrpSpPr>
              <p:grpSpPr>
                <a:xfrm>
                  <a:off x="7909661" y="3302821"/>
                  <a:ext cx="681341" cy="689996"/>
                  <a:chOff x="7635124" y="3965008"/>
                  <a:chExt cx="681341" cy="689996"/>
                </a:xfrm>
              </p:grpSpPr>
              <p:pic>
                <p:nvPicPr>
                  <p:cNvPr id="58" name="Picture 14" descr="https://media.mongodb.org/ico/icon-leaf.png"/>
                  <p:cNvPicPr>
                    <a:picLocks noChangeAspect="1" noChangeArrowheads="1"/>
                  </p:cNvPicPr>
                  <p:nvPr/>
                </p:nvPicPr>
                <p:blipFill>
                  <a:blip r:embed="rId3" cstate="hqprint">
                    <a:biLevel thresh="50000"/>
                    <a:extLst>
                      <a:ext uri="{28A0092B-C50C-407E-A947-70E740481C1C}">
                        <a14:useLocalDpi xmlns:a14="http://schemas.microsoft.com/office/drawing/2010/main" val="0"/>
                      </a:ext>
                    </a:extLst>
                  </a:blip>
                  <a:srcRect/>
                  <a:stretch>
                    <a:fillRect/>
                  </a:stretch>
                </p:blipFill>
                <p:spPr bwMode="auto">
                  <a:xfrm>
                    <a:off x="7748964" y="3965008"/>
                    <a:ext cx="453661" cy="453661"/>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7635124" y="4421016"/>
                    <a:ext cx="681341" cy="233988"/>
                  </a:xfrm>
                  <a:prstGeom prst="rect">
                    <a:avLst/>
                  </a:prstGeom>
                  <a:noFill/>
                </p:spPr>
                <p:txBody>
                  <a:bodyPr wrap="none" rtlCol="0">
                    <a:spAutoFit/>
                  </a:bodyPr>
                  <a:lstStyle/>
                  <a:p>
                    <a:pPr algn="ctr" defTabSz="1088430"/>
                    <a:r>
                      <a:rPr lang="en-US" sz="667" dirty="0">
                        <a:solidFill>
                          <a:srgbClr val="FFFFFF"/>
                        </a:solidFill>
                        <a:latin typeface="Segoe UI"/>
                      </a:rPr>
                      <a:t>MongoDB</a:t>
                    </a:r>
                  </a:p>
                </p:txBody>
              </p:sp>
            </p:grpSp>
            <p:grpSp>
              <p:nvGrpSpPr>
                <p:cNvPr id="38" name="Group 37"/>
                <p:cNvGrpSpPr/>
                <p:nvPr/>
              </p:nvGrpSpPr>
              <p:grpSpPr>
                <a:xfrm>
                  <a:off x="8616365" y="3302821"/>
                  <a:ext cx="733278" cy="812401"/>
                  <a:chOff x="8467216" y="3965008"/>
                  <a:chExt cx="733278" cy="812401"/>
                </a:xfrm>
              </p:grpSpPr>
              <p:pic>
                <p:nvPicPr>
                  <p:cNvPr id="54" name="Picture 53"/>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8631776" y="3965008"/>
                    <a:ext cx="404157" cy="404157"/>
                  </a:xfrm>
                  <a:prstGeom prst="rect">
                    <a:avLst/>
                  </a:prstGeom>
                </p:spPr>
              </p:pic>
              <p:sp>
                <p:nvSpPr>
                  <p:cNvPr id="57" name="TextBox 56"/>
                  <p:cNvSpPr txBox="1"/>
                  <p:nvPr/>
                </p:nvSpPr>
                <p:spPr>
                  <a:xfrm>
                    <a:off x="8467216" y="4420234"/>
                    <a:ext cx="733278" cy="357175"/>
                  </a:xfrm>
                  <a:prstGeom prst="rect">
                    <a:avLst/>
                  </a:prstGeom>
                  <a:noFill/>
                </p:spPr>
                <p:txBody>
                  <a:bodyPr wrap="none" rtlCol="0">
                    <a:spAutoFit/>
                  </a:bodyPr>
                  <a:lstStyle/>
                  <a:p>
                    <a:pPr algn="ctr" defTabSz="1088430"/>
                    <a:r>
                      <a:rPr lang="en-US" sz="667" dirty="0">
                        <a:solidFill>
                          <a:srgbClr val="FFFFFF"/>
                        </a:solidFill>
                        <a:latin typeface="Segoe UI"/>
                      </a:rPr>
                      <a:t>SQL Data </a:t>
                    </a:r>
                    <a:br>
                      <a:rPr lang="en-US" sz="667" dirty="0">
                        <a:solidFill>
                          <a:srgbClr val="FFFFFF"/>
                        </a:solidFill>
                        <a:latin typeface="Segoe UI"/>
                      </a:rPr>
                    </a:br>
                    <a:r>
                      <a:rPr lang="en-US" sz="667" dirty="0">
                        <a:solidFill>
                          <a:srgbClr val="FFFFFF"/>
                        </a:solidFill>
                        <a:latin typeface="Segoe UI"/>
                      </a:rPr>
                      <a:t>Warehouse</a:t>
                    </a:r>
                  </a:p>
                </p:txBody>
              </p:sp>
            </p:grpSp>
            <p:grpSp>
              <p:nvGrpSpPr>
                <p:cNvPr id="39" name="Group 38"/>
                <p:cNvGrpSpPr/>
                <p:nvPr/>
              </p:nvGrpSpPr>
              <p:grpSpPr>
                <a:xfrm>
                  <a:off x="6344292" y="3302821"/>
                  <a:ext cx="689035" cy="689995"/>
                  <a:chOff x="5858571" y="3965008"/>
                  <a:chExt cx="689035" cy="689995"/>
                </a:xfrm>
              </p:grpSpPr>
              <p:pic>
                <p:nvPicPr>
                  <p:cNvPr id="40" name="Picture 39"/>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6001011" y="3965008"/>
                    <a:ext cx="404157" cy="404157"/>
                  </a:xfrm>
                  <a:prstGeom prst="rect">
                    <a:avLst/>
                  </a:prstGeom>
                </p:spPr>
              </p:pic>
              <p:sp>
                <p:nvSpPr>
                  <p:cNvPr id="43" name="TextBox 42"/>
                  <p:cNvSpPr txBox="1"/>
                  <p:nvPr/>
                </p:nvSpPr>
                <p:spPr>
                  <a:xfrm>
                    <a:off x="5858571" y="4421015"/>
                    <a:ext cx="689035" cy="233988"/>
                  </a:xfrm>
                  <a:prstGeom prst="rect">
                    <a:avLst/>
                  </a:prstGeom>
                  <a:noFill/>
                </p:spPr>
                <p:txBody>
                  <a:bodyPr wrap="none" rtlCol="0">
                    <a:spAutoFit/>
                  </a:bodyPr>
                  <a:lstStyle/>
                  <a:p>
                    <a:pPr algn="ctr" defTabSz="1088430"/>
                    <a:r>
                      <a:rPr lang="en-US" sz="667" dirty="0">
                        <a:solidFill>
                          <a:srgbClr val="FFFFFF"/>
                        </a:solidFill>
                        <a:latin typeface="Segoe UI"/>
                      </a:rPr>
                      <a:t>Azure SQL</a:t>
                    </a:r>
                  </a:p>
                </p:txBody>
              </p:sp>
            </p:grpSp>
          </p:grpSp>
        </p:grpSp>
      </p:grpSp>
      <p:sp>
        <p:nvSpPr>
          <p:cNvPr id="74" name="TextBox 73"/>
          <p:cNvSpPr txBox="1"/>
          <p:nvPr/>
        </p:nvSpPr>
        <p:spPr>
          <a:xfrm>
            <a:off x="3418263" y="1389816"/>
            <a:ext cx="7322309" cy="3644587"/>
          </a:xfrm>
          <a:prstGeom prst="rect">
            <a:avLst/>
          </a:prstGeom>
          <a:noFill/>
        </p:spPr>
        <p:txBody>
          <a:bodyPr wrap="square" rtlCol="0">
            <a:spAutoFit/>
          </a:bodyPr>
          <a:lstStyle/>
          <a:p>
            <a:pPr marL="114295" defTabSz="914363">
              <a:spcBef>
                <a:spcPts val="1667"/>
              </a:spcBef>
            </a:pPr>
            <a:r>
              <a:rPr lang="en-US" sz="2000" dirty="0">
                <a:solidFill>
                  <a:srgbClr val="3C3D3E"/>
                </a:solidFill>
                <a:latin typeface="Segoe UI Light"/>
                <a:ea typeface="Segoe UI" panose="020B0502040204020203" pitchFamily="34" charset="0"/>
                <a:cs typeface="Segoe UI" panose="020B0502040204020203" pitchFamily="34" charset="0"/>
              </a:rPr>
              <a:t>Azure provides several storage options for data collected from IoT devices</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Blob Storage for unstructured data, such as documents and media files</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Table Storage for structured NoSQL data</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SMB-based File Storage for existing or new apps—no code changes are required</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Build your own highly available database tier or leverage pre-built images from the Azure Marketplace</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Almost all database engines are supported, including MongoDB, MySQL, Oracle, MS SQL, and Couchbase</a:t>
            </a:r>
          </a:p>
        </p:txBody>
      </p:sp>
    </p:spTree>
    <p:extLst>
      <p:ext uri="{BB962C8B-B14F-4D97-AF65-F5344CB8AC3E}">
        <p14:creationId xmlns:p14="http://schemas.microsoft.com/office/powerpoint/2010/main" val="7556636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analysis and additional services</a:t>
            </a:r>
          </a:p>
        </p:txBody>
      </p:sp>
      <p:grpSp>
        <p:nvGrpSpPr>
          <p:cNvPr id="88" name="Group 87"/>
          <p:cNvGrpSpPr/>
          <p:nvPr/>
        </p:nvGrpSpPr>
        <p:grpSpPr>
          <a:xfrm>
            <a:off x="386694" y="1186092"/>
            <a:ext cx="2665169" cy="2475759"/>
            <a:chOff x="9126339" y="1423310"/>
            <a:chExt cx="3198203" cy="2970911"/>
          </a:xfrm>
        </p:grpSpPr>
        <p:grpSp>
          <p:nvGrpSpPr>
            <p:cNvPr id="89" name="Group 88"/>
            <p:cNvGrpSpPr/>
            <p:nvPr/>
          </p:nvGrpSpPr>
          <p:grpSpPr>
            <a:xfrm>
              <a:off x="9356689" y="1663106"/>
              <a:ext cx="2967853" cy="1342934"/>
              <a:chOff x="9517801" y="1663106"/>
              <a:chExt cx="2967853" cy="1342934"/>
            </a:xfrm>
          </p:grpSpPr>
          <p:sp>
            <p:nvSpPr>
              <p:cNvPr id="111" name="Rectangle 110"/>
              <p:cNvSpPr/>
              <p:nvPr/>
            </p:nvSpPr>
            <p:spPr>
              <a:xfrm>
                <a:off x="9517801" y="2048929"/>
                <a:ext cx="2967853" cy="9571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88473"/>
                <a:endParaRPr lang="en-US" sz="1167" dirty="0">
                  <a:solidFill>
                    <a:srgbClr val="FFFFFF"/>
                  </a:solidFill>
                  <a:latin typeface="Segoe UI"/>
                </a:endParaRPr>
              </a:p>
            </p:txBody>
          </p:sp>
          <p:sp>
            <p:nvSpPr>
              <p:cNvPr id="112" name="Rectangle 111"/>
              <p:cNvSpPr/>
              <p:nvPr/>
            </p:nvSpPr>
            <p:spPr>
              <a:xfrm>
                <a:off x="9517801" y="1663106"/>
                <a:ext cx="2967853" cy="3859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rtlCol="0" anchor="ctr"/>
              <a:lstStyle/>
              <a:p>
                <a:pPr defTabSz="1088473"/>
                <a:r>
                  <a:rPr lang="en-US" sz="1167" dirty="0">
                    <a:solidFill>
                      <a:srgbClr val="FFFFFF"/>
                    </a:solidFill>
                    <a:latin typeface="Segoe UI"/>
                  </a:rPr>
                  <a:t>Analysis</a:t>
                </a:r>
              </a:p>
            </p:txBody>
          </p:sp>
          <p:grpSp>
            <p:nvGrpSpPr>
              <p:cNvPr id="113" name="Group 112"/>
              <p:cNvGrpSpPr/>
              <p:nvPr/>
            </p:nvGrpSpPr>
            <p:grpSpPr>
              <a:xfrm>
                <a:off x="9602980" y="2242018"/>
                <a:ext cx="1027590" cy="638306"/>
                <a:chOff x="9168020" y="2424444"/>
                <a:chExt cx="1227836" cy="762692"/>
              </a:xfrm>
            </p:grpSpPr>
            <p:pic>
              <p:nvPicPr>
                <p:cNvPr id="120" name="Picture 119"/>
                <p:cNvPicPr>
                  <a:picLocks noChangeAspect="1"/>
                </p:cNvPicPr>
                <p:nvPr/>
              </p:nvPicPr>
              <p:blipFill>
                <a:blip r:embed="rId2" cstate="hqprint">
                  <a:biLevel thresh="25000"/>
                  <a:extLst>
                    <a:ext uri="{28A0092B-C50C-407E-A947-70E740481C1C}">
                      <a14:useLocalDpi xmlns:a14="http://schemas.microsoft.com/office/drawing/2010/main" val="0"/>
                    </a:ext>
                  </a:extLst>
                </a:blip>
                <a:stretch>
                  <a:fillRect/>
                </a:stretch>
              </p:blipFill>
              <p:spPr>
                <a:xfrm>
                  <a:off x="9553339" y="2424444"/>
                  <a:ext cx="457200" cy="457200"/>
                </a:xfrm>
                <a:prstGeom prst="rect">
                  <a:avLst/>
                </a:prstGeom>
              </p:spPr>
            </p:pic>
            <p:sp>
              <p:nvSpPr>
                <p:cNvPr id="121" name="TextBox 120"/>
                <p:cNvSpPr txBox="1"/>
                <p:nvPr/>
              </p:nvSpPr>
              <p:spPr>
                <a:xfrm>
                  <a:off x="9168020" y="2907551"/>
                  <a:ext cx="1227836" cy="279585"/>
                </a:xfrm>
                <a:prstGeom prst="rect">
                  <a:avLst/>
                </a:prstGeom>
                <a:noFill/>
              </p:spPr>
              <p:txBody>
                <a:bodyPr wrap="none" rtlCol="0">
                  <a:spAutoFit/>
                </a:bodyPr>
                <a:lstStyle/>
                <a:p>
                  <a:pPr algn="ctr" defTabSz="1088430"/>
                  <a:r>
                    <a:rPr lang="en-US" sz="667" dirty="0">
                      <a:solidFill>
                        <a:srgbClr val="FFFFFF"/>
                      </a:solidFill>
                      <a:latin typeface="Segoe UI"/>
                    </a:rPr>
                    <a:t>Machine Learning</a:t>
                  </a:r>
                </a:p>
              </p:txBody>
            </p:sp>
          </p:grpSp>
          <p:grpSp>
            <p:nvGrpSpPr>
              <p:cNvPr id="114" name="Group 113"/>
              <p:cNvGrpSpPr/>
              <p:nvPr/>
            </p:nvGrpSpPr>
            <p:grpSpPr>
              <a:xfrm>
                <a:off x="10707142" y="2202715"/>
                <a:ext cx="971805" cy="685085"/>
                <a:chOff x="10603430" y="2368550"/>
                <a:chExt cx="1161179" cy="818586"/>
              </a:xfrm>
            </p:grpSpPr>
            <p:pic>
              <p:nvPicPr>
                <p:cNvPr id="118" name="Picture 117"/>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10882543" y="2368550"/>
                  <a:ext cx="602952" cy="602952"/>
                </a:xfrm>
                <a:prstGeom prst="rect">
                  <a:avLst/>
                </a:prstGeom>
              </p:spPr>
            </p:pic>
            <p:sp>
              <p:nvSpPr>
                <p:cNvPr id="119" name="TextBox 118"/>
                <p:cNvSpPr txBox="1"/>
                <p:nvPr/>
              </p:nvSpPr>
              <p:spPr>
                <a:xfrm>
                  <a:off x="10603430" y="2907551"/>
                  <a:ext cx="1161179" cy="279585"/>
                </a:xfrm>
                <a:prstGeom prst="rect">
                  <a:avLst/>
                </a:prstGeom>
                <a:noFill/>
              </p:spPr>
              <p:txBody>
                <a:bodyPr wrap="none" rtlCol="0">
                  <a:spAutoFit/>
                </a:bodyPr>
                <a:lstStyle/>
                <a:p>
                  <a:pPr algn="ctr" defTabSz="1088430"/>
                  <a:r>
                    <a:rPr lang="en-US" sz="667" dirty="0">
                      <a:solidFill>
                        <a:srgbClr val="FFFFFF"/>
                      </a:solidFill>
                      <a:latin typeface="Segoe UI"/>
                    </a:rPr>
                    <a:t>Stream Analytics</a:t>
                  </a:r>
                </a:p>
              </p:txBody>
            </p:sp>
          </p:grpSp>
          <p:grpSp>
            <p:nvGrpSpPr>
              <p:cNvPr id="115" name="Group 114"/>
              <p:cNvGrpSpPr/>
              <p:nvPr/>
            </p:nvGrpSpPr>
            <p:grpSpPr>
              <a:xfrm>
                <a:off x="11709336" y="2270719"/>
                <a:ext cx="665952" cy="608916"/>
                <a:chOff x="10741693" y="3297908"/>
                <a:chExt cx="795726" cy="727574"/>
              </a:xfrm>
            </p:grpSpPr>
            <p:sp>
              <p:nvSpPr>
                <p:cNvPr id="116" name="Freeform 46"/>
                <p:cNvSpPr>
                  <a:spLocks noEditPoints="1"/>
                </p:cNvSpPr>
                <p:nvPr/>
              </p:nvSpPr>
              <p:spPr bwMode="auto">
                <a:xfrm>
                  <a:off x="10965832" y="3297908"/>
                  <a:ext cx="347445" cy="449971"/>
                </a:xfrm>
                <a:custGeom>
                  <a:avLst/>
                  <a:gdLst>
                    <a:gd name="T0" fmla="*/ 206 w 409"/>
                    <a:gd name="T1" fmla="*/ 528 h 528"/>
                    <a:gd name="T2" fmla="*/ 409 w 409"/>
                    <a:gd name="T3" fmla="*/ 451 h 528"/>
                    <a:gd name="T4" fmla="*/ 409 w 409"/>
                    <a:gd name="T5" fmla="*/ 317 h 528"/>
                    <a:gd name="T6" fmla="*/ 353 w 409"/>
                    <a:gd name="T7" fmla="*/ 338 h 528"/>
                    <a:gd name="T8" fmla="*/ 280 w 409"/>
                    <a:gd name="T9" fmla="*/ 294 h 528"/>
                    <a:gd name="T10" fmla="*/ 206 w 409"/>
                    <a:gd name="T11" fmla="*/ 338 h 528"/>
                    <a:gd name="T12" fmla="*/ 132 w 409"/>
                    <a:gd name="T13" fmla="*/ 294 h 528"/>
                    <a:gd name="T14" fmla="*/ 58 w 409"/>
                    <a:gd name="T15" fmla="*/ 338 h 528"/>
                    <a:gd name="T16" fmla="*/ 2 w 409"/>
                    <a:gd name="T17" fmla="*/ 317 h 528"/>
                    <a:gd name="T18" fmla="*/ 2 w 409"/>
                    <a:gd name="T19" fmla="*/ 447 h 528"/>
                    <a:gd name="T20" fmla="*/ 206 w 409"/>
                    <a:gd name="T21" fmla="*/ 528 h 528"/>
                    <a:gd name="T22" fmla="*/ 203 w 409"/>
                    <a:gd name="T23" fmla="*/ 116 h 528"/>
                    <a:gd name="T24" fmla="*/ 58 w 409"/>
                    <a:gd name="T25" fmla="*/ 73 h 528"/>
                    <a:gd name="T26" fmla="*/ 203 w 409"/>
                    <a:gd name="T27" fmla="*/ 30 h 528"/>
                    <a:gd name="T28" fmla="*/ 348 w 409"/>
                    <a:gd name="T29" fmla="*/ 73 h 528"/>
                    <a:gd name="T30" fmla="*/ 203 w 409"/>
                    <a:gd name="T31" fmla="*/ 116 h 528"/>
                    <a:gd name="T32" fmla="*/ 203 w 409"/>
                    <a:gd name="T33" fmla="*/ 0 h 528"/>
                    <a:gd name="T34" fmla="*/ 0 w 409"/>
                    <a:gd name="T35" fmla="*/ 78 h 528"/>
                    <a:gd name="T36" fmla="*/ 0 w 409"/>
                    <a:gd name="T37" fmla="*/ 284 h 528"/>
                    <a:gd name="T38" fmla="*/ 56 w 409"/>
                    <a:gd name="T39" fmla="*/ 305 h 528"/>
                    <a:gd name="T40" fmla="*/ 130 w 409"/>
                    <a:gd name="T41" fmla="*/ 261 h 528"/>
                    <a:gd name="T42" fmla="*/ 205 w 409"/>
                    <a:gd name="T43" fmla="*/ 305 h 528"/>
                    <a:gd name="T44" fmla="*/ 279 w 409"/>
                    <a:gd name="T45" fmla="*/ 261 h 528"/>
                    <a:gd name="T46" fmla="*/ 353 w 409"/>
                    <a:gd name="T47" fmla="*/ 305 h 528"/>
                    <a:gd name="T48" fmla="*/ 409 w 409"/>
                    <a:gd name="T49" fmla="*/ 284 h 528"/>
                    <a:gd name="T50" fmla="*/ 409 w 409"/>
                    <a:gd name="T51" fmla="*/ 81 h 528"/>
                    <a:gd name="T52" fmla="*/ 203 w 409"/>
                    <a:gd name="T53"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9" h="528">
                      <a:moveTo>
                        <a:pt x="206" y="528"/>
                      </a:moveTo>
                      <a:cubicBezTo>
                        <a:pt x="318" y="528"/>
                        <a:pt x="409" y="492"/>
                        <a:pt x="409" y="451"/>
                      </a:cubicBezTo>
                      <a:lnTo>
                        <a:pt x="409" y="317"/>
                      </a:lnTo>
                      <a:cubicBezTo>
                        <a:pt x="394" y="330"/>
                        <a:pt x="374" y="338"/>
                        <a:pt x="353" y="338"/>
                      </a:cubicBezTo>
                      <a:cubicBezTo>
                        <a:pt x="322" y="338"/>
                        <a:pt x="294" y="320"/>
                        <a:pt x="280" y="294"/>
                      </a:cubicBezTo>
                      <a:cubicBezTo>
                        <a:pt x="266" y="320"/>
                        <a:pt x="239" y="338"/>
                        <a:pt x="206" y="338"/>
                      </a:cubicBezTo>
                      <a:cubicBezTo>
                        <a:pt x="173" y="338"/>
                        <a:pt x="147" y="320"/>
                        <a:pt x="132" y="294"/>
                      </a:cubicBezTo>
                      <a:cubicBezTo>
                        <a:pt x="117" y="320"/>
                        <a:pt x="91" y="338"/>
                        <a:pt x="58" y="338"/>
                      </a:cubicBezTo>
                      <a:cubicBezTo>
                        <a:pt x="36" y="338"/>
                        <a:pt x="17" y="330"/>
                        <a:pt x="2" y="317"/>
                      </a:cubicBezTo>
                      <a:lnTo>
                        <a:pt x="2" y="447"/>
                      </a:lnTo>
                      <a:cubicBezTo>
                        <a:pt x="3" y="490"/>
                        <a:pt x="94" y="528"/>
                        <a:pt x="206" y="528"/>
                      </a:cubicBezTo>
                      <a:close/>
                      <a:moveTo>
                        <a:pt x="203" y="116"/>
                      </a:moveTo>
                      <a:cubicBezTo>
                        <a:pt x="124" y="116"/>
                        <a:pt x="58" y="96"/>
                        <a:pt x="58" y="73"/>
                      </a:cubicBezTo>
                      <a:cubicBezTo>
                        <a:pt x="58" y="50"/>
                        <a:pt x="122" y="30"/>
                        <a:pt x="203" y="30"/>
                      </a:cubicBezTo>
                      <a:cubicBezTo>
                        <a:pt x="282" y="30"/>
                        <a:pt x="348" y="50"/>
                        <a:pt x="348" y="73"/>
                      </a:cubicBezTo>
                      <a:cubicBezTo>
                        <a:pt x="348" y="96"/>
                        <a:pt x="282" y="116"/>
                        <a:pt x="203" y="116"/>
                      </a:cubicBezTo>
                      <a:close/>
                      <a:moveTo>
                        <a:pt x="203" y="0"/>
                      </a:moveTo>
                      <a:cubicBezTo>
                        <a:pt x="91" y="0"/>
                        <a:pt x="0" y="38"/>
                        <a:pt x="0" y="78"/>
                      </a:cubicBezTo>
                      <a:lnTo>
                        <a:pt x="0" y="284"/>
                      </a:lnTo>
                      <a:cubicBezTo>
                        <a:pt x="15" y="297"/>
                        <a:pt x="35" y="305"/>
                        <a:pt x="56" y="305"/>
                      </a:cubicBezTo>
                      <a:cubicBezTo>
                        <a:pt x="88" y="305"/>
                        <a:pt x="116" y="287"/>
                        <a:pt x="130" y="261"/>
                      </a:cubicBezTo>
                      <a:cubicBezTo>
                        <a:pt x="145" y="287"/>
                        <a:pt x="172" y="305"/>
                        <a:pt x="205" y="305"/>
                      </a:cubicBezTo>
                      <a:cubicBezTo>
                        <a:pt x="238" y="305"/>
                        <a:pt x="264" y="287"/>
                        <a:pt x="279" y="261"/>
                      </a:cubicBezTo>
                      <a:cubicBezTo>
                        <a:pt x="294" y="287"/>
                        <a:pt x="320" y="305"/>
                        <a:pt x="353" y="305"/>
                      </a:cubicBezTo>
                      <a:cubicBezTo>
                        <a:pt x="374" y="305"/>
                        <a:pt x="394" y="297"/>
                        <a:pt x="409" y="284"/>
                      </a:cubicBezTo>
                      <a:lnTo>
                        <a:pt x="409" y="81"/>
                      </a:lnTo>
                      <a:cubicBezTo>
                        <a:pt x="406" y="40"/>
                        <a:pt x="315" y="0"/>
                        <a:pt x="203" y="0"/>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17" name="TextBox 116"/>
                <p:cNvSpPr txBox="1"/>
                <p:nvPr/>
              </p:nvSpPr>
              <p:spPr>
                <a:xfrm>
                  <a:off x="10741693" y="3745898"/>
                  <a:ext cx="795726" cy="279584"/>
                </a:xfrm>
                <a:prstGeom prst="rect">
                  <a:avLst/>
                </a:prstGeom>
                <a:noFill/>
              </p:spPr>
              <p:txBody>
                <a:bodyPr wrap="none" rtlCol="0">
                  <a:spAutoFit/>
                </a:bodyPr>
                <a:lstStyle/>
                <a:p>
                  <a:pPr algn="ctr" defTabSz="1088430"/>
                  <a:r>
                    <a:rPr lang="en-US" sz="667" dirty="0">
                      <a:solidFill>
                        <a:srgbClr val="FFFFFF"/>
                      </a:solidFill>
                      <a:latin typeface="Segoe UI"/>
                    </a:rPr>
                    <a:t>Data Lake</a:t>
                  </a:r>
                </a:p>
              </p:txBody>
            </p:sp>
          </p:grpSp>
        </p:grpSp>
        <p:grpSp>
          <p:nvGrpSpPr>
            <p:cNvPr id="90" name="Group 89"/>
            <p:cNvGrpSpPr/>
            <p:nvPr/>
          </p:nvGrpSpPr>
          <p:grpSpPr>
            <a:xfrm>
              <a:off x="9356689" y="3063139"/>
              <a:ext cx="2967853" cy="1331082"/>
              <a:chOff x="9517801" y="3063139"/>
              <a:chExt cx="2967853" cy="1331082"/>
            </a:xfrm>
          </p:grpSpPr>
          <p:sp>
            <p:nvSpPr>
              <p:cNvPr id="96" name="Rectangle 95"/>
              <p:cNvSpPr/>
              <p:nvPr/>
            </p:nvSpPr>
            <p:spPr>
              <a:xfrm>
                <a:off x="9517801" y="3448962"/>
                <a:ext cx="2967853" cy="945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88473"/>
                <a:endParaRPr lang="en-US" sz="1167" dirty="0">
                  <a:solidFill>
                    <a:srgbClr val="FFFFFF"/>
                  </a:solidFill>
                  <a:latin typeface="Segoe UI"/>
                </a:endParaRPr>
              </a:p>
            </p:txBody>
          </p:sp>
          <p:sp>
            <p:nvSpPr>
              <p:cNvPr id="97" name="Rectangle 96"/>
              <p:cNvSpPr/>
              <p:nvPr/>
            </p:nvSpPr>
            <p:spPr>
              <a:xfrm>
                <a:off x="9517801" y="3063139"/>
                <a:ext cx="2967853" cy="3859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rtlCol="0" anchor="ctr"/>
              <a:lstStyle/>
              <a:p>
                <a:pPr defTabSz="1088473"/>
                <a:r>
                  <a:rPr lang="en-US" sz="1167" dirty="0">
                    <a:solidFill>
                      <a:srgbClr val="FFFFFF"/>
                    </a:solidFill>
                    <a:latin typeface="Segoe UI"/>
                  </a:rPr>
                  <a:t>Additional Services</a:t>
                </a:r>
              </a:p>
            </p:txBody>
          </p:sp>
          <p:grpSp>
            <p:nvGrpSpPr>
              <p:cNvPr id="98" name="Group 97"/>
              <p:cNvGrpSpPr/>
              <p:nvPr/>
            </p:nvGrpSpPr>
            <p:grpSpPr>
              <a:xfrm>
                <a:off x="9604744" y="3580123"/>
                <a:ext cx="1044902" cy="732558"/>
                <a:chOff x="9788776" y="3602953"/>
                <a:chExt cx="1044902" cy="732558"/>
              </a:xfrm>
            </p:grpSpPr>
            <p:grpSp>
              <p:nvGrpSpPr>
                <p:cNvPr id="105" name="Group 46"/>
                <p:cNvGrpSpPr>
                  <a:grpSpLocks noChangeAspect="1"/>
                </p:cNvGrpSpPr>
                <p:nvPr/>
              </p:nvGrpSpPr>
              <p:grpSpPr bwMode="auto">
                <a:xfrm>
                  <a:off x="10068757" y="3602953"/>
                  <a:ext cx="484940" cy="435520"/>
                  <a:chOff x="3946" y="4222"/>
                  <a:chExt cx="314" cy="282"/>
                </a:xfrm>
                <a:solidFill>
                  <a:schemeClr val="bg1"/>
                </a:solidFill>
              </p:grpSpPr>
              <p:sp>
                <p:nvSpPr>
                  <p:cNvPr id="107" name="Freeform 47"/>
                  <p:cNvSpPr>
                    <a:spLocks/>
                  </p:cNvSpPr>
                  <p:nvPr/>
                </p:nvSpPr>
                <p:spPr bwMode="auto">
                  <a:xfrm>
                    <a:off x="4019" y="4237"/>
                    <a:ext cx="241" cy="240"/>
                  </a:xfrm>
                  <a:custGeom>
                    <a:avLst/>
                    <a:gdLst>
                      <a:gd name="T0" fmla="*/ 700 w 775"/>
                      <a:gd name="T1" fmla="*/ 388 h 776"/>
                      <a:gd name="T2" fmla="*/ 699 w 775"/>
                      <a:gd name="T3" fmla="*/ 365 h 776"/>
                      <a:gd name="T4" fmla="*/ 775 w 775"/>
                      <a:gd name="T5" fmla="*/ 323 h 776"/>
                      <a:gd name="T6" fmla="*/ 755 w 775"/>
                      <a:gd name="T7" fmla="*/ 250 h 776"/>
                      <a:gd name="T8" fmla="*/ 668 w 775"/>
                      <a:gd name="T9" fmla="*/ 251 h 776"/>
                      <a:gd name="T10" fmla="*/ 646 w 775"/>
                      <a:gd name="T11" fmla="*/ 212 h 776"/>
                      <a:gd name="T12" fmla="*/ 691 w 775"/>
                      <a:gd name="T13" fmla="*/ 138 h 776"/>
                      <a:gd name="T14" fmla="*/ 638 w 775"/>
                      <a:gd name="T15" fmla="*/ 84 h 776"/>
                      <a:gd name="T16" fmla="*/ 593 w 775"/>
                      <a:gd name="T17" fmla="*/ 110 h 776"/>
                      <a:gd name="T18" fmla="*/ 575 w 775"/>
                      <a:gd name="T19" fmla="*/ 138 h 776"/>
                      <a:gd name="T20" fmla="*/ 535 w 775"/>
                      <a:gd name="T21" fmla="*/ 197 h 776"/>
                      <a:gd name="T22" fmla="*/ 628 w 775"/>
                      <a:gd name="T23" fmla="*/ 388 h 776"/>
                      <a:gd name="T24" fmla="*/ 387 w 775"/>
                      <a:gd name="T25" fmla="*/ 629 h 776"/>
                      <a:gd name="T26" fmla="*/ 146 w 775"/>
                      <a:gd name="T27" fmla="*/ 388 h 776"/>
                      <a:gd name="T28" fmla="*/ 346 w 775"/>
                      <a:gd name="T29" fmla="*/ 151 h 776"/>
                      <a:gd name="T30" fmla="*/ 365 w 775"/>
                      <a:gd name="T31" fmla="*/ 76 h 776"/>
                      <a:gd name="T32" fmla="*/ 322 w 775"/>
                      <a:gd name="T33" fmla="*/ 0 h 776"/>
                      <a:gd name="T34" fmla="*/ 250 w 775"/>
                      <a:gd name="T35" fmla="*/ 20 h 776"/>
                      <a:gd name="T36" fmla="*/ 251 w 775"/>
                      <a:gd name="T37" fmla="*/ 107 h 776"/>
                      <a:gd name="T38" fmla="*/ 212 w 775"/>
                      <a:gd name="T39" fmla="*/ 129 h 776"/>
                      <a:gd name="T40" fmla="*/ 137 w 775"/>
                      <a:gd name="T41" fmla="*/ 84 h 776"/>
                      <a:gd name="T42" fmla="*/ 84 w 775"/>
                      <a:gd name="T43" fmla="*/ 138 h 776"/>
                      <a:gd name="T44" fmla="*/ 129 w 775"/>
                      <a:gd name="T45" fmla="*/ 212 h 776"/>
                      <a:gd name="T46" fmla="*/ 107 w 775"/>
                      <a:gd name="T47" fmla="*/ 252 h 776"/>
                      <a:gd name="T48" fmla="*/ 19 w 775"/>
                      <a:gd name="T49" fmla="*/ 250 h 776"/>
                      <a:gd name="T50" fmla="*/ 0 w 775"/>
                      <a:gd name="T51" fmla="*/ 323 h 776"/>
                      <a:gd name="T52" fmla="*/ 76 w 775"/>
                      <a:gd name="T53" fmla="*/ 366 h 776"/>
                      <a:gd name="T54" fmla="*/ 75 w 775"/>
                      <a:gd name="T55" fmla="*/ 388 h 776"/>
                      <a:gd name="T56" fmla="*/ 76 w 775"/>
                      <a:gd name="T57" fmla="*/ 410 h 776"/>
                      <a:gd name="T58" fmla="*/ 0 w 775"/>
                      <a:gd name="T59" fmla="*/ 452 h 776"/>
                      <a:gd name="T60" fmla="*/ 20 w 775"/>
                      <a:gd name="T61" fmla="*/ 526 h 776"/>
                      <a:gd name="T62" fmla="*/ 107 w 775"/>
                      <a:gd name="T63" fmla="*/ 524 h 776"/>
                      <a:gd name="T64" fmla="*/ 129 w 775"/>
                      <a:gd name="T65" fmla="*/ 563 h 776"/>
                      <a:gd name="T66" fmla="*/ 84 w 775"/>
                      <a:gd name="T67" fmla="*/ 638 h 776"/>
                      <a:gd name="T68" fmla="*/ 137 w 775"/>
                      <a:gd name="T69" fmla="*/ 692 h 776"/>
                      <a:gd name="T70" fmla="*/ 212 w 775"/>
                      <a:gd name="T71" fmla="*/ 647 h 776"/>
                      <a:gd name="T72" fmla="*/ 251 w 775"/>
                      <a:gd name="T73" fmla="*/ 669 h 776"/>
                      <a:gd name="T74" fmla="*/ 250 w 775"/>
                      <a:gd name="T75" fmla="*/ 756 h 776"/>
                      <a:gd name="T76" fmla="*/ 322 w 775"/>
                      <a:gd name="T77" fmla="*/ 776 h 776"/>
                      <a:gd name="T78" fmla="*/ 365 w 775"/>
                      <a:gd name="T79" fmla="*/ 700 h 776"/>
                      <a:gd name="T80" fmla="*/ 387 w 775"/>
                      <a:gd name="T81" fmla="*/ 701 h 776"/>
                      <a:gd name="T82" fmla="*/ 410 w 775"/>
                      <a:gd name="T83" fmla="*/ 700 h 776"/>
                      <a:gd name="T84" fmla="*/ 452 w 775"/>
                      <a:gd name="T85" fmla="*/ 776 h 776"/>
                      <a:gd name="T86" fmla="*/ 525 w 775"/>
                      <a:gd name="T87" fmla="*/ 756 h 776"/>
                      <a:gd name="T88" fmla="*/ 524 w 775"/>
                      <a:gd name="T89" fmla="*/ 669 h 776"/>
                      <a:gd name="T90" fmla="*/ 563 w 775"/>
                      <a:gd name="T91" fmla="*/ 647 h 776"/>
                      <a:gd name="T92" fmla="*/ 638 w 775"/>
                      <a:gd name="T93" fmla="*/ 692 h 776"/>
                      <a:gd name="T94" fmla="*/ 691 w 775"/>
                      <a:gd name="T95" fmla="*/ 638 h 776"/>
                      <a:gd name="T96" fmla="*/ 646 w 775"/>
                      <a:gd name="T97" fmla="*/ 563 h 776"/>
                      <a:gd name="T98" fmla="*/ 668 w 775"/>
                      <a:gd name="T99" fmla="*/ 524 h 776"/>
                      <a:gd name="T100" fmla="*/ 755 w 775"/>
                      <a:gd name="T101" fmla="*/ 526 h 776"/>
                      <a:gd name="T102" fmla="*/ 775 w 775"/>
                      <a:gd name="T103" fmla="*/ 452 h 776"/>
                      <a:gd name="T104" fmla="*/ 698 w 775"/>
                      <a:gd name="T105" fmla="*/ 410 h 776"/>
                      <a:gd name="T106" fmla="*/ 700 w 775"/>
                      <a:gd name="T107" fmla="*/ 388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75" h="776">
                        <a:moveTo>
                          <a:pt x="700" y="388"/>
                        </a:moveTo>
                        <a:cubicBezTo>
                          <a:pt x="700" y="380"/>
                          <a:pt x="699" y="373"/>
                          <a:pt x="699" y="365"/>
                        </a:cubicBezTo>
                        <a:lnTo>
                          <a:pt x="775" y="323"/>
                        </a:lnTo>
                        <a:cubicBezTo>
                          <a:pt x="771" y="298"/>
                          <a:pt x="764" y="273"/>
                          <a:pt x="755" y="250"/>
                        </a:cubicBezTo>
                        <a:lnTo>
                          <a:pt x="668" y="251"/>
                        </a:lnTo>
                        <a:cubicBezTo>
                          <a:pt x="662" y="238"/>
                          <a:pt x="654" y="225"/>
                          <a:pt x="646" y="212"/>
                        </a:cubicBezTo>
                        <a:lnTo>
                          <a:pt x="691" y="138"/>
                        </a:lnTo>
                        <a:cubicBezTo>
                          <a:pt x="675" y="118"/>
                          <a:pt x="657" y="100"/>
                          <a:pt x="638" y="84"/>
                        </a:cubicBezTo>
                        <a:lnTo>
                          <a:pt x="593" y="110"/>
                        </a:lnTo>
                        <a:lnTo>
                          <a:pt x="575" y="138"/>
                        </a:lnTo>
                        <a:lnTo>
                          <a:pt x="535" y="197"/>
                        </a:lnTo>
                        <a:cubicBezTo>
                          <a:pt x="591" y="241"/>
                          <a:pt x="628" y="310"/>
                          <a:pt x="628" y="388"/>
                        </a:cubicBezTo>
                        <a:cubicBezTo>
                          <a:pt x="628" y="521"/>
                          <a:pt x="520" y="629"/>
                          <a:pt x="387" y="629"/>
                        </a:cubicBezTo>
                        <a:cubicBezTo>
                          <a:pt x="254" y="629"/>
                          <a:pt x="146" y="521"/>
                          <a:pt x="146" y="388"/>
                        </a:cubicBezTo>
                        <a:cubicBezTo>
                          <a:pt x="146" y="268"/>
                          <a:pt x="233" y="170"/>
                          <a:pt x="346" y="151"/>
                        </a:cubicBezTo>
                        <a:lnTo>
                          <a:pt x="365" y="76"/>
                        </a:lnTo>
                        <a:lnTo>
                          <a:pt x="322" y="0"/>
                        </a:lnTo>
                        <a:cubicBezTo>
                          <a:pt x="297" y="4"/>
                          <a:pt x="273" y="11"/>
                          <a:pt x="250" y="20"/>
                        </a:cubicBezTo>
                        <a:lnTo>
                          <a:pt x="251" y="107"/>
                        </a:lnTo>
                        <a:cubicBezTo>
                          <a:pt x="238" y="113"/>
                          <a:pt x="224" y="120"/>
                          <a:pt x="212" y="129"/>
                        </a:cubicBezTo>
                        <a:lnTo>
                          <a:pt x="137" y="84"/>
                        </a:lnTo>
                        <a:cubicBezTo>
                          <a:pt x="118" y="100"/>
                          <a:pt x="101" y="118"/>
                          <a:pt x="84" y="138"/>
                        </a:cubicBezTo>
                        <a:lnTo>
                          <a:pt x="129" y="212"/>
                        </a:lnTo>
                        <a:cubicBezTo>
                          <a:pt x="120" y="225"/>
                          <a:pt x="114" y="238"/>
                          <a:pt x="107" y="252"/>
                        </a:cubicBezTo>
                        <a:lnTo>
                          <a:pt x="19" y="250"/>
                        </a:lnTo>
                        <a:cubicBezTo>
                          <a:pt x="11" y="274"/>
                          <a:pt x="4" y="298"/>
                          <a:pt x="0" y="323"/>
                        </a:cubicBezTo>
                        <a:lnTo>
                          <a:pt x="76" y="366"/>
                        </a:lnTo>
                        <a:cubicBezTo>
                          <a:pt x="75" y="373"/>
                          <a:pt x="75" y="380"/>
                          <a:pt x="75" y="388"/>
                        </a:cubicBezTo>
                        <a:cubicBezTo>
                          <a:pt x="75" y="396"/>
                          <a:pt x="75" y="403"/>
                          <a:pt x="76" y="410"/>
                        </a:cubicBezTo>
                        <a:lnTo>
                          <a:pt x="0" y="452"/>
                        </a:lnTo>
                        <a:cubicBezTo>
                          <a:pt x="4" y="478"/>
                          <a:pt x="11" y="502"/>
                          <a:pt x="20" y="526"/>
                        </a:cubicBezTo>
                        <a:lnTo>
                          <a:pt x="107" y="524"/>
                        </a:lnTo>
                        <a:cubicBezTo>
                          <a:pt x="114" y="538"/>
                          <a:pt x="121" y="551"/>
                          <a:pt x="129" y="563"/>
                        </a:cubicBezTo>
                        <a:lnTo>
                          <a:pt x="84" y="638"/>
                        </a:lnTo>
                        <a:cubicBezTo>
                          <a:pt x="100" y="658"/>
                          <a:pt x="118" y="676"/>
                          <a:pt x="137" y="692"/>
                        </a:cubicBezTo>
                        <a:lnTo>
                          <a:pt x="212" y="647"/>
                        </a:lnTo>
                        <a:cubicBezTo>
                          <a:pt x="224" y="656"/>
                          <a:pt x="238" y="663"/>
                          <a:pt x="251" y="669"/>
                        </a:cubicBezTo>
                        <a:lnTo>
                          <a:pt x="250" y="756"/>
                        </a:lnTo>
                        <a:cubicBezTo>
                          <a:pt x="273" y="765"/>
                          <a:pt x="297" y="772"/>
                          <a:pt x="322" y="776"/>
                        </a:cubicBezTo>
                        <a:lnTo>
                          <a:pt x="365" y="700"/>
                        </a:lnTo>
                        <a:cubicBezTo>
                          <a:pt x="373" y="700"/>
                          <a:pt x="380" y="701"/>
                          <a:pt x="387" y="701"/>
                        </a:cubicBezTo>
                        <a:cubicBezTo>
                          <a:pt x="395" y="701"/>
                          <a:pt x="402" y="700"/>
                          <a:pt x="410" y="700"/>
                        </a:cubicBezTo>
                        <a:lnTo>
                          <a:pt x="452" y="776"/>
                        </a:lnTo>
                        <a:cubicBezTo>
                          <a:pt x="477" y="772"/>
                          <a:pt x="502" y="765"/>
                          <a:pt x="525" y="756"/>
                        </a:cubicBezTo>
                        <a:lnTo>
                          <a:pt x="524" y="669"/>
                        </a:lnTo>
                        <a:cubicBezTo>
                          <a:pt x="537" y="663"/>
                          <a:pt x="550" y="655"/>
                          <a:pt x="563" y="647"/>
                        </a:cubicBezTo>
                        <a:lnTo>
                          <a:pt x="638" y="692"/>
                        </a:lnTo>
                        <a:cubicBezTo>
                          <a:pt x="657" y="676"/>
                          <a:pt x="675" y="658"/>
                          <a:pt x="691" y="638"/>
                        </a:cubicBezTo>
                        <a:lnTo>
                          <a:pt x="646" y="563"/>
                        </a:lnTo>
                        <a:cubicBezTo>
                          <a:pt x="654" y="551"/>
                          <a:pt x="662" y="538"/>
                          <a:pt x="668" y="524"/>
                        </a:cubicBezTo>
                        <a:lnTo>
                          <a:pt x="755" y="526"/>
                        </a:lnTo>
                        <a:cubicBezTo>
                          <a:pt x="764" y="502"/>
                          <a:pt x="771" y="478"/>
                          <a:pt x="775" y="452"/>
                        </a:cubicBezTo>
                        <a:lnTo>
                          <a:pt x="698" y="410"/>
                        </a:lnTo>
                        <a:cubicBezTo>
                          <a:pt x="699" y="403"/>
                          <a:pt x="700" y="395"/>
                          <a:pt x="700" y="388"/>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08" name="Freeform 48"/>
                  <p:cNvSpPr>
                    <a:spLocks noEditPoints="1"/>
                  </p:cNvSpPr>
                  <p:nvPr/>
                </p:nvSpPr>
                <p:spPr bwMode="auto">
                  <a:xfrm>
                    <a:off x="3946" y="4402"/>
                    <a:ext cx="103" cy="102"/>
                  </a:xfrm>
                  <a:custGeom>
                    <a:avLst/>
                    <a:gdLst>
                      <a:gd name="T0" fmla="*/ 165 w 330"/>
                      <a:gd name="T1" fmla="*/ 218 h 330"/>
                      <a:gd name="T2" fmla="*/ 112 w 330"/>
                      <a:gd name="T3" fmla="*/ 165 h 330"/>
                      <a:gd name="T4" fmla="*/ 165 w 330"/>
                      <a:gd name="T5" fmla="*/ 113 h 330"/>
                      <a:gd name="T6" fmla="*/ 217 w 330"/>
                      <a:gd name="T7" fmla="*/ 165 h 330"/>
                      <a:gd name="T8" fmla="*/ 165 w 330"/>
                      <a:gd name="T9" fmla="*/ 218 h 330"/>
                      <a:gd name="T10" fmla="*/ 268 w 330"/>
                      <a:gd name="T11" fmla="*/ 35 h 330"/>
                      <a:gd name="T12" fmla="*/ 263 w 330"/>
                      <a:gd name="T13" fmla="*/ 37 h 330"/>
                      <a:gd name="T14" fmla="*/ 225 w 330"/>
                      <a:gd name="T15" fmla="*/ 57 h 330"/>
                      <a:gd name="T16" fmla="*/ 199 w 330"/>
                      <a:gd name="T17" fmla="*/ 46 h 330"/>
                      <a:gd name="T18" fmla="*/ 183 w 330"/>
                      <a:gd name="T19" fmla="*/ 0 h 330"/>
                      <a:gd name="T20" fmla="*/ 145 w 330"/>
                      <a:gd name="T21" fmla="*/ 0 h 330"/>
                      <a:gd name="T22" fmla="*/ 144 w 330"/>
                      <a:gd name="T23" fmla="*/ 6 h 330"/>
                      <a:gd name="T24" fmla="*/ 131 w 330"/>
                      <a:gd name="T25" fmla="*/ 46 h 330"/>
                      <a:gd name="T26" fmla="*/ 105 w 330"/>
                      <a:gd name="T27" fmla="*/ 57 h 330"/>
                      <a:gd name="T28" fmla="*/ 61 w 330"/>
                      <a:gd name="T29" fmla="*/ 36 h 330"/>
                      <a:gd name="T30" fmla="*/ 34 w 330"/>
                      <a:gd name="T31" fmla="*/ 63 h 330"/>
                      <a:gd name="T32" fmla="*/ 37 w 330"/>
                      <a:gd name="T33" fmla="*/ 68 h 330"/>
                      <a:gd name="T34" fmla="*/ 56 w 330"/>
                      <a:gd name="T35" fmla="*/ 105 h 330"/>
                      <a:gd name="T36" fmla="*/ 45 w 330"/>
                      <a:gd name="T37" fmla="*/ 131 h 330"/>
                      <a:gd name="T38" fmla="*/ 0 w 330"/>
                      <a:gd name="T39" fmla="*/ 148 h 330"/>
                      <a:gd name="T40" fmla="*/ 0 w 330"/>
                      <a:gd name="T41" fmla="*/ 185 h 330"/>
                      <a:gd name="T42" fmla="*/ 5 w 330"/>
                      <a:gd name="T43" fmla="*/ 187 h 330"/>
                      <a:gd name="T44" fmla="*/ 45 w 330"/>
                      <a:gd name="T45" fmla="*/ 200 h 330"/>
                      <a:gd name="T46" fmla="*/ 56 w 330"/>
                      <a:gd name="T47" fmla="*/ 226 h 330"/>
                      <a:gd name="T48" fmla="*/ 35 w 330"/>
                      <a:gd name="T49" fmla="*/ 269 h 330"/>
                      <a:gd name="T50" fmla="*/ 62 w 330"/>
                      <a:gd name="T51" fmla="*/ 296 h 330"/>
                      <a:gd name="T52" fmla="*/ 67 w 330"/>
                      <a:gd name="T53" fmla="*/ 294 h 330"/>
                      <a:gd name="T54" fmla="*/ 105 w 330"/>
                      <a:gd name="T55" fmla="*/ 274 h 330"/>
                      <a:gd name="T56" fmla="*/ 130 w 330"/>
                      <a:gd name="T57" fmla="*/ 285 h 330"/>
                      <a:gd name="T58" fmla="*/ 147 w 330"/>
                      <a:gd name="T59" fmla="*/ 330 h 330"/>
                      <a:gd name="T60" fmla="*/ 185 w 330"/>
                      <a:gd name="T61" fmla="*/ 330 h 330"/>
                      <a:gd name="T62" fmla="*/ 186 w 330"/>
                      <a:gd name="T63" fmla="*/ 325 h 330"/>
                      <a:gd name="T64" fmla="*/ 199 w 330"/>
                      <a:gd name="T65" fmla="*/ 285 h 330"/>
                      <a:gd name="T66" fmla="*/ 225 w 330"/>
                      <a:gd name="T67" fmla="*/ 274 h 330"/>
                      <a:gd name="T68" fmla="*/ 269 w 330"/>
                      <a:gd name="T69" fmla="*/ 295 h 330"/>
                      <a:gd name="T70" fmla="*/ 295 w 330"/>
                      <a:gd name="T71" fmla="*/ 268 h 330"/>
                      <a:gd name="T72" fmla="*/ 293 w 330"/>
                      <a:gd name="T73" fmla="*/ 263 h 330"/>
                      <a:gd name="T74" fmla="*/ 274 w 330"/>
                      <a:gd name="T75" fmla="*/ 226 h 330"/>
                      <a:gd name="T76" fmla="*/ 284 w 330"/>
                      <a:gd name="T77" fmla="*/ 200 h 330"/>
                      <a:gd name="T78" fmla="*/ 330 w 330"/>
                      <a:gd name="T79" fmla="*/ 183 h 330"/>
                      <a:gd name="T80" fmla="*/ 330 w 330"/>
                      <a:gd name="T81" fmla="*/ 146 h 330"/>
                      <a:gd name="T82" fmla="*/ 324 w 330"/>
                      <a:gd name="T83" fmla="*/ 144 h 330"/>
                      <a:gd name="T84" fmla="*/ 284 w 330"/>
                      <a:gd name="T85" fmla="*/ 131 h 330"/>
                      <a:gd name="T86" fmla="*/ 274 w 330"/>
                      <a:gd name="T87" fmla="*/ 105 h 330"/>
                      <a:gd name="T88" fmla="*/ 292 w 330"/>
                      <a:gd name="T89" fmla="*/ 66 h 330"/>
                      <a:gd name="T90" fmla="*/ 282 w 330"/>
                      <a:gd name="T91" fmla="*/ 49 h 330"/>
                      <a:gd name="T92" fmla="*/ 268 w 330"/>
                      <a:gd name="T93" fmla="*/ 3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0" h="330">
                        <a:moveTo>
                          <a:pt x="165" y="218"/>
                        </a:moveTo>
                        <a:cubicBezTo>
                          <a:pt x="136" y="218"/>
                          <a:pt x="112" y="194"/>
                          <a:pt x="112" y="165"/>
                        </a:cubicBezTo>
                        <a:cubicBezTo>
                          <a:pt x="112" y="136"/>
                          <a:pt x="136" y="113"/>
                          <a:pt x="165" y="113"/>
                        </a:cubicBezTo>
                        <a:cubicBezTo>
                          <a:pt x="194" y="113"/>
                          <a:pt x="217" y="136"/>
                          <a:pt x="217" y="165"/>
                        </a:cubicBezTo>
                        <a:cubicBezTo>
                          <a:pt x="218" y="194"/>
                          <a:pt x="194" y="218"/>
                          <a:pt x="165" y="218"/>
                        </a:cubicBezTo>
                        <a:close/>
                        <a:moveTo>
                          <a:pt x="268" y="35"/>
                        </a:moveTo>
                        <a:lnTo>
                          <a:pt x="263" y="37"/>
                        </a:lnTo>
                        <a:lnTo>
                          <a:pt x="225" y="57"/>
                        </a:lnTo>
                        <a:lnTo>
                          <a:pt x="199" y="46"/>
                        </a:lnTo>
                        <a:lnTo>
                          <a:pt x="183" y="0"/>
                        </a:lnTo>
                        <a:lnTo>
                          <a:pt x="145" y="0"/>
                        </a:lnTo>
                        <a:lnTo>
                          <a:pt x="144" y="6"/>
                        </a:lnTo>
                        <a:lnTo>
                          <a:pt x="131" y="46"/>
                        </a:lnTo>
                        <a:lnTo>
                          <a:pt x="105" y="57"/>
                        </a:lnTo>
                        <a:lnTo>
                          <a:pt x="61" y="36"/>
                        </a:lnTo>
                        <a:lnTo>
                          <a:pt x="34" y="63"/>
                        </a:lnTo>
                        <a:lnTo>
                          <a:pt x="37" y="68"/>
                        </a:lnTo>
                        <a:lnTo>
                          <a:pt x="56" y="105"/>
                        </a:lnTo>
                        <a:lnTo>
                          <a:pt x="45" y="131"/>
                        </a:lnTo>
                        <a:lnTo>
                          <a:pt x="0" y="148"/>
                        </a:lnTo>
                        <a:lnTo>
                          <a:pt x="0" y="185"/>
                        </a:lnTo>
                        <a:lnTo>
                          <a:pt x="5" y="187"/>
                        </a:lnTo>
                        <a:lnTo>
                          <a:pt x="45" y="200"/>
                        </a:lnTo>
                        <a:lnTo>
                          <a:pt x="56" y="226"/>
                        </a:lnTo>
                        <a:lnTo>
                          <a:pt x="35" y="269"/>
                        </a:lnTo>
                        <a:lnTo>
                          <a:pt x="62" y="296"/>
                        </a:lnTo>
                        <a:lnTo>
                          <a:pt x="67" y="294"/>
                        </a:lnTo>
                        <a:lnTo>
                          <a:pt x="105" y="274"/>
                        </a:lnTo>
                        <a:lnTo>
                          <a:pt x="130" y="285"/>
                        </a:lnTo>
                        <a:lnTo>
                          <a:pt x="147" y="330"/>
                        </a:lnTo>
                        <a:lnTo>
                          <a:pt x="185" y="330"/>
                        </a:lnTo>
                        <a:lnTo>
                          <a:pt x="186" y="325"/>
                        </a:lnTo>
                        <a:lnTo>
                          <a:pt x="199" y="285"/>
                        </a:lnTo>
                        <a:lnTo>
                          <a:pt x="225" y="274"/>
                        </a:lnTo>
                        <a:lnTo>
                          <a:pt x="269" y="295"/>
                        </a:lnTo>
                        <a:lnTo>
                          <a:pt x="295" y="268"/>
                        </a:lnTo>
                        <a:lnTo>
                          <a:pt x="293" y="263"/>
                        </a:lnTo>
                        <a:lnTo>
                          <a:pt x="274" y="226"/>
                        </a:lnTo>
                        <a:lnTo>
                          <a:pt x="284" y="200"/>
                        </a:lnTo>
                        <a:lnTo>
                          <a:pt x="330" y="183"/>
                        </a:lnTo>
                        <a:lnTo>
                          <a:pt x="330" y="146"/>
                        </a:lnTo>
                        <a:lnTo>
                          <a:pt x="324" y="144"/>
                        </a:lnTo>
                        <a:lnTo>
                          <a:pt x="284" y="131"/>
                        </a:lnTo>
                        <a:lnTo>
                          <a:pt x="274" y="105"/>
                        </a:lnTo>
                        <a:lnTo>
                          <a:pt x="292" y="66"/>
                        </a:lnTo>
                        <a:cubicBezTo>
                          <a:pt x="289" y="60"/>
                          <a:pt x="285" y="55"/>
                          <a:pt x="282" y="49"/>
                        </a:cubicBezTo>
                        <a:lnTo>
                          <a:pt x="268" y="35"/>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09" name="Freeform 49"/>
                  <p:cNvSpPr>
                    <a:spLocks/>
                  </p:cNvSpPr>
                  <p:nvPr/>
                </p:nvSpPr>
                <p:spPr bwMode="auto">
                  <a:xfrm>
                    <a:off x="4034" y="4417"/>
                    <a:ext cx="4" cy="6"/>
                  </a:xfrm>
                  <a:custGeom>
                    <a:avLst/>
                    <a:gdLst>
                      <a:gd name="T0" fmla="*/ 0 w 12"/>
                      <a:gd name="T1" fmla="*/ 0 h 17"/>
                      <a:gd name="T2" fmla="*/ 10 w 12"/>
                      <a:gd name="T3" fmla="*/ 17 h 17"/>
                      <a:gd name="T4" fmla="*/ 12 w 12"/>
                      <a:gd name="T5" fmla="*/ 13 h 17"/>
                      <a:gd name="T6" fmla="*/ 0 w 12"/>
                      <a:gd name="T7" fmla="*/ 0 h 17"/>
                    </a:gdLst>
                    <a:ahLst/>
                    <a:cxnLst>
                      <a:cxn ang="0">
                        <a:pos x="T0" y="T1"/>
                      </a:cxn>
                      <a:cxn ang="0">
                        <a:pos x="T2" y="T3"/>
                      </a:cxn>
                      <a:cxn ang="0">
                        <a:pos x="T4" y="T5"/>
                      </a:cxn>
                      <a:cxn ang="0">
                        <a:pos x="T6" y="T7"/>
                      </a:cxn>
                    </a:cxnLst>
                    <a:rect l="0" t="0" r="r" b="b"/>
                    <a:pathLst>
                      <a:path w="12" h="17">
                        <a:moveTo>
                          <a:pt x="0" y="0"/>
                        </a:moveTo>
                        <a:cubicBezTo>
                          <a:pt x="3" y="6"/>
                          <a:pt x="7" y="11"/>
                          <a:pt x="10" y="17"/>
                        </a:cubicBezTo>
                        <a:lnTo>
                          <a:pt x="12" y="13"/>
                        </a:lnTo>
                        <a:lnTo>
                          <a:pt x="0" y="0"/>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10" name="Freeform 50"/>
                  <p:cNvSpPr>
                    <a:spLocks/>
                  </p:cNvSpPr>
                  <p:nvPr/>
                </p:nvSpPr>
                <p:spPr bwMode="auto">
                  <a:xfrm>
                    <a:off x="4113" y="4222"/>
                    <a:ext cx="95" cy="190"/>
                  </a:xfrm>
                  <a:custGeom>
                    <a:avLst/>
                    <a:gdLst>
                      <a:gd name="T0" fmla="*/ 136 w 305"/>
                      <a:gd name="T1" fmla="*/ 0 h 617"/>
                      <a:gd name="T2" fmla="*/ 121 w 305"/>
                      <a:gd name="T3" fmla="*/ 46 h 617"/>
                      <a:gd name="T4" fmla="*/ 96 w 305"/>
                      <a:gd name="T5" fmla="*/ 126 h 617"/>
                      <a:gd name="T6" fmla="*/ 84 w 305"/>
                      <a:gd name="T7" fmla="*/ 164 h 617"/>
                      <a:gd name="T8" fmla="*/ 74 w 305"/>
                      <a:gd name="T9" fmla="*/ 197 h 617"/>
                      <a:gd name="T10" fmla="*/ 1 w 305"/>
                      <a:gd name="T11" fmla="*/ 428 h 617"/>
                      <a:gd name="T12" fmla="*/ 7 w 305"/>
                      <a:gd name="T13" fmla="*/ 436 h 617"/>
                      <a:gd name="T14" fmla="*/ 74 w 305"/>
                      <a:gd name="T15" fmla="*/ 436 h 617"/>
                      <a:gd name="T16" fmla="*/ 79 w 305"/>
                      <a:gd name="T17" fmla="*/ 438 h 617"/>
                      <a:gd name="T18" fmla="*/ 80 w 305"/>
                      <a:gd name="T19" fmla="*/ 444 h 617"/>
                      <a:gd name="T20" fmla="*/ 10 w 305"/>
                      <a:gd name="T21" fmla="*/ 612 h 617"/>
                      <a:gd name="T22" fmla="*/ 13 w 305"/>
                      <a:gd name="T23" fmla="*/ 613 h 617"/>
                      <a:gd name="T24" fmla="*/ 232 w 305"/>
                      <a:gd name="T25" fmla="*/ 365 h 617"/>
                      <a:gd name="T26" fmla="*/ 229 w 305"/>
                      <a:gd name="T27" fmla="*/ 358 h 617"/>
                      <a:gd name="T28" fmla="*/ 157 w 305"/>
                      <a:gd name="T29" fmla="*/ 359 h 617"/>
                      <a:gd name="T30" fmla="*/ 144 w 305"/>
                      <a:gd name="T31" fmla="*/ 359 h 617"/>
                      <a:gd name="T32" fmla="*/ 139 w 305"/>
                      <a:gd name="T33" fmla="*/ 352 h 617"/>
                      <a:gd name="T34" fmla="*/ 208 w 305"/>
                      <a:gd name="T35" fmla="*/ 230 h 617"/>
                      <a:gd name="T36" fmla="*/ 224 w 305"/>
                      <a:gd name="T37" fmla="*/ 201 h 617"/>
                      <a:gd name="T38" fmla="*/ 243 w 305"/>
                      <a:gd name="T39" fmla="*/ 167 h 617"/>
                      <a:gd name="T40" fmla="*/ 282 w 305"/>
                      <a:gd name="T41" fmla="*/ 97 h 617"/>
                      <a:gd name="T42" fmla="*/ 305 w 305"/>
                      <a:gd name="T43" fmla="*/ 56 h 617"/>
                      <a:gd name="T44" fmla="*/ 136 w 305"/>
                      <a:gd name="T45"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5" h="617">
                        <a:moveTo>
                          <a:pt x="136" y="0"/>
                        </a:moveTo>
                        <a:lnTo>
                          <a:pt x="121" y="46"/>
                        </a:lnTo>
                        <a:lnTo>
                          <a:pt x="96" y="126"/>
                        </a:lnTo>
                        <a:lnTo>
                          <a:pt x="84" y="164"/>
                        </a:lnTo>
                        <a:lnTo>
                          <a:pt x="74" y="197"/>
                        </a:lnTo>
                        <a:lnTo>
                          <a:pt x="1" y="428"/>
                        </a:lnTo>
                        <a:cubicBezTo>
                          <a:pt x="0" y="432"/>
                          <a:pt x="2" y="436"/>
                          <a:pt x="7" y="436"/>
                        </a:cubicBezTo>
                        <a:lnTo>
                          <a:pt x="74" y="436"/>
                        </a:lnTo>
                        <a:cubicBezTo>
                          <a:pt x="76" y="436"/>
                          <a:pt x="78" y="437"/>
                          <a:pt x="79" y="438"/>
                        </a:cubicBezTo>
                        <a:cubicBezTo>
                          <a:pt x="80" y="439"/>
                          <a:pt x="81" y="442"/>
                          <a:pt x="80" y="444"/>
                        </a:cubicBezTo>
                        <a:lnTo>
                          <a:pt x="10" y="612"/>
                        </a:lnTo>
                        <a:cubicBezTo>
                          <a:pt x="9" y="616"/>
                          <a:pt x="10" y="617"/>
                          <a:pt x="13" y="613"/>
                        </a:cubicBezTo>
                        <a:lnTo>
                          <a:pt x="232" y="365"/>
                        </a:lnTo>
                        <a:cubicBezTo>
                          <a:pt x="235" y="361"/>
                          <a:pt x="234" y="358"/>
                          <a:pt x="229" y="358"/>
                        </a:cubicBezTo>
                        <a:lnTo>
                          <a:pt x="157" y="359"/>
                        </a:lnTo>
                        <a:lnTo>
                          <a:pt x="144" y="359"/>
                        </a:lnTo>
                        <a:cubicBezTo>
                          <a:pt x="139" y="359"/>
                          <a:pt x="137" y="356"/>
                          <a:pt x="139" y="352"/>
                        </a:cubicBezTo>
                        <a:lnTo>
                          <a:pt x="208" y="230"/>
                        </a:lnTo>
                        <a:lnTo>
                          <a:pt x="224" y="201"/>
                        </a:lnTo>
                        <a:lnTo>
                          <a:pt x="243" y="167"/>
                        </a:lnTo>
                        <a:lnTo>
                          <a:pt x="282" y="97"/>
                        </a:lnTo>
                        <a:lnTo>
                          <a:pt x="305" y="56"/>
                        </a:lnTo>
                        <a:cubicBezTo>
                          <a:pt x="254" y="27"/>
                          <a:pt x="197" y="7"/>
                          <a:pt x="136" y="0"/>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grpSp>
            <p:sp>
              <p:nvSpPr>
                <p:cNvPr id="106" name="TextBox 105"/>
                <p:cNvSpPr txBox="1"/>
                <p:nvPr/>
              </p:nvSpPr>
              <p:spPr>
                <a:xfrm>
                  <a:off x="9788776" y="4101523"/>
                  <a:ext cx="1044902" cy="233988"/>
                </a:xfrm>
                <a:prstGeom prst="rect">
                  <a:avLst/>
                </a:prstGeom>
                <a:noFill/>
              </p:spPr>
              <p:txBody>
                <a:bodyPr wrap="none" rtlCol="0">
                  <a:spAutoFit/>
                </a:bodyPr>
                <a:lstStyle/>
                <a:p>
                  <a:pPr algn="ctr" defTabSz="1088430"/>
                  <a:r>
                    <a:rPr lang="en-US" sz="667" dirty="0">
                      <a:solidFill>
                        <a:srgbClr val="FFFFFF"/>
                      </a:solidFill>
                      <a:latin typeface="Segoe UI"/>
                    </a:rPr>
                    <a:t>Azure Automation</a:t>
                  </a:r>
                </a:p>
              </p:txBody>
            </p:sp>
          </p:grpSp>
          <p:grpSp>
            <p:nvGrpSpPr>
              <p:cNvPr id="99" name="Group 98"/>
              <p:cNvGrpSpPr/>
              <p:nvPr/>
            </p:nvGrpSpPr>
            <p:grpSpPr>
              <a:xfrm>
                <a:off x="10853577" y="3549045"/>
                <a:ext cx="671723" cy="763636"/>
                <a:chOff x="10868349" y="3623923"/>
                <a:chExt cx="671723" cy="763636"/>
              </a:xfrm>
            </p:grpSpPr>
            <p:sp>
              <p:nvSpPr>
                <p:cNvPr id="103" name="TextBox 102"/>
                <p:cNvSpPr txBox="1"/>
                <p:nvPr/>
              </p:nvSpPr>
              <p:spPr>
                <a:xfrm>
                  <a:off x="10868349" y="4153571"/>
                  <a:ext cx="671723" cy="233988"/>
                </a:xfrm>
                <a:prstGeom prst="rect">
                  <a:avLst/>
                </a:prstGeom>
                <a:noFill/>
              </p:spPr>
              <p:txBody>
                <a:bodyPr wrap="none" rtlCol="0">
                  <a:spAutoFit/>
                </a:bodyPr>
                <a:lstStyle/>
                <a:p>
                  <a:pPr algn="ctr" defTabSz="1088430"/>
                  <a:r>
                    <a:rPr lang="en-US" sz="667" dirty="0">
                      <a:solidFill>
                        <a:srgbClr val="FFFFFF"/>
                      </a:solidFill>
                      <a:latin typeface="Segoe UI"/>
                    </a:rPr>
                    <a:t>HDInsight</a:t>
                  </a:r>
                </a:p>
              </p:txBody>
            </p:sp>
            <p:pic>
              <p:nvPicPr>
                <p:cNvPr id="104" name="Picture 103"/>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10934131" y="3623923"/>
                  <a:ext cx="540158" cy="540156"/>
                </a:xfrm>
                <a:prstGeom prst="rect">
                  <a:avLst/>
                </a:prstGeom>
              </p:spPr>
            </p:pic>
          </p:grpSp>
          <p:grpSp>
            <p:nvGrpSpPr>
              <p:cNvPr id="100" name="Group 99"/>
              <p:cNvGrpSpPr/>
              <p:nvPr/>
            </p:nvGrpSpPr>
            <p:grpSpPr>
              <a:xfrm>
                <a:off x="11806555" y="3587973"/>
                <a:ext cx="429296" cy="724708"/>
                <a:chOff x="12143704" y="3610803"/>
                <a:chExt cx="429296" cy="724708"/>
              </a:xfrm>
            </p:grpSpPr>
            <p:pic>
              <p:nvPicPr>
                <p:cNvPr id="101" name="Picture 100"/>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12143704" y="3610803"/>
                  <a:ext cx="429296" cy="429296"/>
                </a:xfrm>
                <a:prstGeom prst="rect">
                  <a:avLst/>
                </a:prstGeom>
              </p:spPr>
            </p:pic>
            <p:sp>
              <p:nvSpPr>
                <p:cNvPr id="102" name="TextBox 101"/>
                <p:cNvSpPr txBox="1"/>
                <p:nvPr/>
              </p:nvSpPr>
              <p:spPr>
                <a:xfrm>
                  <a:off x="12157143" y="4101523"/>
                  <a:ext cx="402418" cy="233988"/>
                </a:xfrm>
                <a:prstGeom prst="rect">
                  <a:avLst/>
                </a:prstGeom>
                <a:noFill/>
              </p:spPr>
              <p:txBody>
                <a:bodyPr wrap="none" rtlCol="0">
                  <a:spAutoFit/>
                </a:bodyPr>
                <a:lstStyle/>
                <a:p>
                  <a:pPr algn="ctr" defTabSz="1088430"/>
                  <a:r>
                    <a:rPr lang="en-US" sz="667" dirty="0">
                      <a:solidFill>
                        <a:srgbClr val="FFFFFF"/>
                      </a:solidFill>
                      <a:latin typeface="Segoe UI"/>
                    </a:rPr>
                    <a:t>APP</a:t>
                  </a:r>
                </a:p>
              </p:txBody>
            </p:sp>
          </p:grpSp>
        </p:grpSp>
        <p:sp>
          <p:nvSpPr>
            <p:cNvPr id="91" name="Freeform 32"/>
            <p:cNvSpPr>
              <a:spLocks/>
            </p:cNvSpPr>
            <p:nvPr/>
          </p:nvSpPr>
          <p:spPr bwMode="auto">
            <a:xfrm rot="5400000">
              <a:off x="9451243"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92" name="TextBox 91"/>
            <p:cNvSpPr txBox="1"/>
            <p:nvPr/>
          </p:nvSpPr>
          <p:spPr>
            <a:xfrm>
              <a:off x="9487955" y="1427302"/>
              <a:ext cx="304315" cy="295465"/>
            </a:xfrm>
            <a:prstGeom prst="rect">
              <a:avLst/>
            </a:prstGeom>
            <a:noFill/>
          </p:spPr>
          <p:txBody>
            <a:bodyPr wrap="none" rtlCol="0">
              <a:spAutoFit/>
            </a:bodyPr>
            <a:lstStyle/>
            <a:p>
              <a:pPr defTabSz="1088473"/>
              <a:r>
                <a:rPr lang="en-US" sz="1000" dirty="0">
                  <a:solidFill>
                    <a:srgbClr val="FFFFFF"/>
                  </a:solidFill>
                  <a:latin typeface="Segoe UI"/>
                </a:rPr>
                <a:t>5</a:t>
              </a:r>
            </a:p>
          </p:txBody>
        </p:sp>
        <p:grpSp>
          <p:nvGrpSpPr>
            <p:cNvPr id="93" name="Group 92"/>
            <p:cNvGrpSpPr/>
            <p:nvPr/>
          </p:nvGrpSpPr>
          <p:grpSpPr>
            <a:xfrm>
              <a:off x="9126339" y="3106178"/>
              <a:ext cx="341450" cy="305286"/>
              <a:chOff x="9451243" y="3151447"/>
              <a:chExt cx="341450" cy="305286"/>
            </a:xfrm>
          </p:grpSpPr>
          <p:sp>
            <p:nvSpPr>
              <p:cNvPr id="94" name="Freeform 32"/>
              <p:cNvSpPr>
                <a:spLocks/>
              </p:cNvSpPr>
              <p:nvPr/>
            </p:nvSpPr>
            <p:spPr bwMode="auto">
              <a:xfrm>
                <a:off x="9451243" y="315144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95" name="TextBox 94"/>
              <p:cNvSpPr txBox="1"/>
              <p:nvPr/>
            </p:nvSpPr>
            <p:spPr>
              <a:xfrm>
                <a:off x="9468947" y="3161267"/>
                <a:ext cx="304315" cy="295466"/>
              </a:xfrm>
              <a:prstGeom prst="rect">
                <a:avLst/>
              </a:prstGeom>
              <a:noFill/>
            </p:spPr>
            <p:txBody>
              <a:bodyPr wrap="none" rtlCol="0">
                <a:spAutoFit/>
              </a:bodyPr>
              <a:lstStyle/>
              <a:p>
                <a:pPr defTabSz="1088473"/>
                <a:r>
                  <a:rPr lang="en-US" sz="1000" dirty="0">
                    <a:solidFill>
                      <a:srgbClr val="FFFFFF"/>
                    </a:solidFill>
                    <a:latin typeface="Segoe UI"/>
                  </a:rPr>
                  <a:t>6</a:t>
                </a:r>
              </a:p>
            </p:txBody>
          </p:sp>
        </p:grpSp>
      </p:grpSp>
      <p:grpSp>
        <p:nvGrpSpPr>
          <p:cNvPr id="4" name="Group 3"/>
          <p:cNvGrpSpPr/>
          <p:nvPr/>
        </p:nvGrpSpPr>
        <p:grpSpPr>
          <a:xfrm>
            <a:off x="3237660" y="1389816"/>
            <a:ext cx="7672246" cy="4945798"/>
            <a:chOff x="3943248" y="1667779"/>
            <a:chExt cx="9206695" cy="5934958"/>
          </a:xfrm>
        </p:grpSpPr>
        <p:sp>
          <p:nvSpPr>
            <p:cNvPr id="122" name="TextBox 121"/>
            <p:cNvSpPr txBox="1"/>
            <p:nvPr/>
          </p:nvSpPr>
          <p:spPr>
            <a:xfrm>
              <a:off x="3943248" y="1667779"/>
              <a:ext cx="8847273" cy="5934958"/>
            </a:xfrm>
            <a:prstGeom prst="rect">
              <a:avLst/>
            </a:prstGeom>
            <a:noFill/>
          </p:spPr>
          <p:txBody>
            <a:bodyPr wrap="square" lIns="76200" rtlCol="0">
              <a:noAutofit/>
            </a:bodyPr>
            <a:lstStyle/>
            <a:p>
              <a:pPr marL="114295" defTabSz="914363">
                <a:spcBef>
                  <a:spcPts val="1833"/>
                </a:spcBef>
              </a:pPr>
              <a:r>
                <a:rPr lang="en-US" sz="2000" dirty="0">
                  <a:solidFill>
                    <a:srgbClr val="3C3D3E"/>
                  </a:solidFill>
                  <a:latin typeface="Segoe UI Light"/>
                  <a:ea typeface="Segoe UI" panose="020B0502040204020203" pitchFamily="34" charset="0"/>
                  <a:cs typeface="Segoe UI" panose="020B0502040204020203" pitchFamily="34" charset="0"/>
                </a:rPr>
                <a:t>Multiple tools are available for analyzing big data</a:t>
              </a:r>
            </a:p>
            <a:p>
              <a:pPr marL="380985" lvl="1" defTabSz="914363">
                <a:spcBef>
                  <a:spcPts val="1833"/>
                </a:spcBef>
              </a:pPr>
              <a:r>
                <a:rPr lang="en-US" sz="1500" dirty="0">
                  <a:solidFill>
                    <a:srgbClr val="0072C6"/>
                  </a:solidFill>
                  <a:latin typeface="Segoe UI"/>
                  <a:ea typeface="Segoe UI" panose="020B0502040204020203" pitchFamily="34" charset="0"/>
                  <a:cs typeface="Segoe UI" panose="020B0502040204020203" pitchFamily="34" charset="0"/>
                </a:rPr>
                <a:t>Machine Learning uses computers to run predictive models that learn from existing data in order to forecast future behaviors, outcomes, and trends</a:t>
              </a:r>
            </a:p>
            <a:p>
              <a:pPr marL="380985" lvl="1" defTabSz="914363">
                <a:spcBef>
                  <a:spcPts val="1833"/>
                </a:spcBef>
              </a:pPr>
              <a:r>
                <a:rPr lang="en-US" sz="1500" dirty="0">
                  <a:solidFill>
                    <a:srgbClr val="0072C6"/>
                  </a:solidFill>
                  <a:latin typeface="Segoe UI"/>
                  <a:ea typeface="Segoe UI" panose="020B0502040204020203" pitchFamily="34" charset="0"/>
                  <a:cs typeface="Segoe UI" panose="020B0502040204020203" pitchFamily="34" charset="0"/>
                </a:rPr>
                <a:t>Use Stream Analytics for real-time analytic computations on data streaming from devices, sensors, websites, social media, apps, infrastructure systems, and more</a:t>
              </a:r>
            </a:p>
            <a:p>
              <a:pPr marL="380985" lvl="1" defTabSz="914363">
                <a:spcBef>
                  <a:spcPts val="1833"/>
                </a:spcBef>
              </a:pPr>
              <a:r>
                <a:rPr lang="en-US" sz="1500" dirty="0">
                  <a:solidFill>
                    <a:srgbClr val="0072C6"/>
                  </a:solidFill>
                  <a:latin typeface="Segoe UI"/>
                  <a:ea typeface="Segoe UI" panose="020B0502040204020203" pitchFamily="34" charset="0"/>
                  <a:cs typeface="Segoe UI" panose="020B0502040204020203" pitchFamily="34" charset="0"/>
                </a:rPr>
                <a:t>Data Lake Analytics allows you to write queries to transform your data and extract insights instead of deploying, configuring, and tuning hardware</a:t>
              </a:r>
            </a:p>
          </p:txBody>
        </p:sp>
        <p:sp>
          <p:nvSpPr>
            <p:cNvPr id="123" name="TextBox 122"/>
            <p:cNvSpPr txBox="1"/>
            <p:nvPr/>
          </p:nvSpPr>
          <p:spPr>
            <a:xfrm>
              <a:off x="3943248" y="4923989"/>
              <a:ext cx="9206695" cy="2301879"/>
            </a:xfrm>
            <a:prstGeom prst="rect">
              <a:avLst/>
            </a:prstGeom>
            <a:noFill/>
          </p:spPr>
          <p:txBody>
            <a:bodyPr wrap="square" lIns="76200" rtlCol="0">
              <a:noAutofit/>
            </a:bodyPr>
            <a:lstStyle/>
            <a:p>
              <a:pPr marL="114295" defTabSz="914363">
                <a:spcBef>
                  <a:spcPts val="1833"/>
                </a:spcBef>
              </a:pPr>
              <a:r>
                <a:rPr lang="en-US" sz="2000" dirty="0">
                  <a:solidFill>
                    <a:srgbClr val="3C3D3E"/>
                  </a:solidFill>
                  <a:latin typeface="Segoe UI Light"/>
                  <a:ea typeface="Segoe UI" panose="020B0502040204020203" pitchFamily="34" charset="0"/>
                  <a:cs typeface="Segoe UI" panose="020B0502040204020203" pitchFamily="34" charset="0"/>
                </a:rPr>
                <a:t>Configure additional Azure services to meet IoT requirements</a:t>
              </a:r>
            </a:p>
            <a:p>
              <a:pPr marL="380985" lvl="1" defTabSz="914363">
                <a:spcBef>
                  <a:spcPts val="1833"/>
                </a:spcBef>
              </a:pPr>
              <a:r>
                <a:rPr lang="en-US" sz="1500" dirty="0">
                  <a:solidFill>
                    <a:srgbClr val="0072C6"/>
                  </a:solidFill>
                  <a:latin typeface="Segoe UI"/>
                  <a:ea typeface="Segoe UI" panose="020B0502040204020203" pitchFamily="34" charset="0"/>
                  <a:cs typeface="Segoe UI" panose="020B0502040204020203" pitchFamily="34" charset="0"/>
                </a:rPr>
                <a:t>Use a Hadoop distribution to process unstructured, semi-structured, or structured data from web clickstreams, social media, server logs, devices and sensors, and more</a:t>
              </a:r>
            </a:p>
            <a:p>
              <a:pPr marL="380985" lvl="1" defTabSz="914363">
                <a:spcBef>
                  <a:spcPts val="1833"/>
                </a:spcBef>
              </a:pPr>
              <a:r>
                <a:rPr lang="en-US" sz="1500" dirty="0">
                  <a:solidFill>
                    <a:srgbClr val="0072C6"/>
                  </a:solidFill>
                  <a:latin typeface="Segoe UI"/>
                  <a:ea typeface="Segoe UI" panose="020B0502040204020203" pitchFamily="34" charset="0"/>
                  <a:cs typeface="Segoe UI" panose="020B0502040204020203" pitchFamily="34" charset="0"/>
                </a:rPr>
                <a:t>Use Automation to automate processes using runbooks or automate configuration management using Desired State Configuration</a:t>
              </a:r>
            </a:p>
          </p:txBody>
        </p:sp>
      </p:grpSp>
    </p:spTree>
    <p:extLst>
      <p:ext uri="{BB962C8B-B14F-4D97-AF65-F5344CB8AC3E}">
        <p14:creationId xmlns:p14="http://schemas.microsoft.com/office/powerpoint/2010/main" val="18536815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BI tools</a:t>
            </a:r>
          </a:p>
        </p:txBody>
      </p:sp>
      <p:sp>
        <p:nvSpPr>
          <p:cNvPr id="17" name="Rectangle 16"/>
          <p:cNvSpPr/>
          <p:nvPr/>
        </p:nvSpPr>
        <p:spPr>
          <a:xfrm>
            <a:off x="580761" y="1702306"/>
            <a:ext cx="1147284" cy="20984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algn="ctr" defTabSz="1088430"/>
            <a:endParaRPr lang="en-US" sz="1167" dirty="0">
              <a:solidFill>
                <a:srgbClr val="FFFFFF"/>
              </a:solidFill>
              <a:latin typeface="Segoe UI"/>
            </a:endParaRPr>
          </a:p>
        </p:txBody>
      </p:sp>
      <p:sp>
        <p:nvSpPr>
          <p:cNvPr id="18" name="Rectangle 17"/>
          <p:cNvSpPr/>
          <p:nvPr/>
        </p:nvSpPr>
        <p:spPr>
          <a:xfrm>
            <a:off x="580761" y="1386326"/>
            <a:ext cx="1147284" cy="3222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r>
              <a:rPr lang="en-US" sz="1167" dirty="0">
                <a:solidFill>
                  <a:srgbClr val="FFFFFF"/>
                </a:solidFill>
                <a:latin typeface="Segoe UI"/>
              </a:rPr>
              <a:t>BI Tools</a:t>
            </a:r>
          </a:p>
        </p:txBody>
      </p:sp>
      <p:sp>
        <p:nvSpPr>
          <p:cNvPr id="19" name="Freeform 32"/>
          <p:cNvSpPr>
            <a:spLocks/>
          </p:cNvSpPr>
          <p:nvPr/>
        </p:nvSpPr>
        <p:spPr bwMode="auto">
          <a:xfrm rot="5400000">
            <a:off x="655227" y="1203806"/>
            <a:ext cx="284542" cy="249113"/>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0" name="TextBox 19"/>
          <p:cNvSpPr txBox="1"/>
          <p:nvPr/>
        </p:nvSpPr>
        <p:spPr>
          <a:xfrm>
            <a:off x="685822" y="1189419"/>
            <a:ext cx="253596" cy="246221"/>
          </a:xfrm>
          <a:prstGeom prst="rect">
            <a:avLst/>
          </a:prstGeom>
          <a:noFill/>
        </p:spPr>
        <p:txBody>
          <a:bodyPr wrap="none" rtlCol="0">
            <a:spAutoFit/>
          </a:bodyPr>
          <a:lstStyle/>
          <a:p>
            <a:pPr defTabSz="1088473"/>
            <a:r>
              <a:rPr lang="en-US" sz="1000" dirty="0">
                <a:solidFill>
                  <a:srgbClr val="FFFFFF"/>
                </a:solidFill>
                <a:latin typeface="Segoe UI"/>
              </a:rPr>
              <a:t>7</a:t>
            </a:r>
          </a:p>
        </p:txBody>
      </p:sp>
      <p:grpSp>
        <p:nvGrpSpPr>
          <p:cNvPr id="2" name="Group 1"/>
          <p:cNvGrpSpPr/>
          <p:nvPr/>
        </p:nvGrpSpPr>
        <p:grpSpPr>
          <a:xfrm>
            <a:off x="691432" y="1951798"/>
            <a:ext cx="925942" cy="1599440"/>
            <a:chOff x="860368" y="2278052"/>
            <a:chExt cx="1111130" cy="1919328"/>
          </a:xfrm>
        </p:grpSpPr>
        <p:grpSp>
          <p:nvGrpSpPr>
            <p:cNvPr id="21" name="Group 16"/>
            <p:cNvGrpSpPr>
              <a:grpSpLocks noChangeAspect="1"/>
            </p:cNvGrpSpPr>
            <p:nvPr/>
          </p:nvGrpSpPr>
          <p:grpSpPr bwMode="auto">
            <a:xfrm>
              <a:off x="862634" y="3295638"/>
              <a:ext cx="1106598" cy="217458"/>
              <a:chOff x="6612" y="3929"/>
              <a:chExt cx="1786" cy="351"/>
            </a:xfrm>
          </p:grpSpPr>
          <p:sp>
            <p:nvSpPr>
              <p:cNvPr id="40" name="Freeform 17"/>
              <p:cNvSpPr>
                <a:spLocks/>
              </p:cNvSpPr>
              <p:nvPr/>
            </p:nvSpPr>
            <p:spPr bwMode="auto">
              <a:xfrm>
                <a:off x="6612" y="4063"/>
                <a:ext cx="67" cy="72"/>
              </a:xfrm>
              <a:custGeom>
                <a:avLst/>
                <a:gdLst>
                  <a:gd name="T0" fmla="*/ 0 w 104"/>
                  <a:gd name="T1" fmla="*/ 47 h 111"/>
                  <a:gd name="T2" fmla="*/ 41 w 104"/>
                  <a:gd name="T3" fmla="*/ 47 h 111"/>
                  <a:gd name="T4" fmla="*/ 44 w 104"/>
                  <a:gd name="T5" fmla="*/ 43 h 111"/>
                  <a:gd name="T6" fmla="*/ 44 w 104"/>
                  <a:gd name="T7" fmla="*/ 5 h 111"/>
                  <a:gd name="T8" fmla="*/ 49 w 104"/>
                  <a:gd name="T9" fmla="*/ 0 h 111"/>
                  <a:gd name="T10" fmla="*/ 60 w 104"/>
                  <a:gd name="T11" fmla="*/ 11 h 111"/>
                  <a:gd name="T12" fmla="*/ 60 w 104"/>
                  <a:gd name="T13" fmla="*/ 43 h 111"/>
                  <a:gd name="T14" fmla="*/ 64 w 104"/>
                  <a:gd name="T15" fmla="*/ 48 h 111"/>
                  <a:gd name="T16" fmla="*/ 99 w 104"/>
                  <a:gd name="T17" fmla="*/ 47 h 111"/>
                  <a:gd name="T18" fmla="*/ 104 w 104"/>
                  <a:gd name="T19" fmla="*/ 52 h 111"/>
                  <a:gd name="T20" fmla="*/ 94 w 104"/>
                  <a:gd name="T21" fmla="*/ 62 h 111"/>
                  <a:gd name="T22" fmla="*/ 66 w 104"/>
                  <a:gd name="T23" fmla="*/ 62 h 111"/>
                  <a:gd name="T24" fmla="*/ 60 w 104"/>
                  <a:gd name="T25" fmla="*/ 68 h 111"/>
                  <a:gd name="T26" fmla="*/ 60 w 104"/>
                  <a:gd name="T27" fmla="*/ 106 h 111"/>
                  <a:gd name="T28" fmla="*/ 55 w 104"/>
                  <a:gd name="T29" fmla="*/ 111 h 111"/>
                  <a:gd name="T30" fmla="*/ 44 w 104"/>
                  <a:gd name="T31" fmla="*/ 100 h 111"/>
                  <a:gd name="T32" fmla="*/ 44 w 104"/>
                  <a:gd name="T33" fmla="*/ 67 h 111"/>
                  <a:gd name="T34" fmla="*/ 40 w 104"/>
                  <a:gd name="T35" fmla="*/ 63 h 111"/>
                  <a:gd name="T36" fmla="*/ 0 w 104"/>
                  <a:gd name="T37" fmla="*/ 63 h 111"/>
                  <a:gd name="T38" fmla="*/ 0 w 104"/>
                  <a:gd name="T39" fmla="*/ 4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111">
                    <a:moveTo>
                      <a:pt x="0" y="47"/>
                    </a:moveTo>
                    <a:cubicBezTo>
                      <a:pt x="14" y="48"/>
                      <a:pt x="27" y="47"/>
                      <a:pt x="41" y="47"/>
                    </a:cubicBezTo>
                    <a:cubicBezTo>
                      <a:pt x="44" y="48"/>
                      <a:pt x="44" y="45"/>
                      <a:pt x="44" y="43"/>
                    </a:cubicBezTo>
                    <a:cubicBezTo>
                      <a:pt x="44" y="31"/>
                      <a:pt x="44" y="18"/>
                      <a:pt x="44" y="5"/>
                    </a:cubicBezTo>
                    <a:cubicBezTo>
                      <a:pt x="44" y="1"/>
                      <a:pt x="45" y="0"/>
                      <a:pt x="49" y="0"/>
                    </a:cubicBezTo>
                    <a:cubicBezTo>
                      <a:pt x="60" y="0"/>
                      <a:pt x="60" y="0"/>
                      <a:pt x="60" y="11"/>
                    </a:cubicBezTo>
                    <a:cubicBezTo>
                      <a:pt x="60" y="22"/>
                      <a:pt x="60" y="32"/>
                      <a:pt x="60" y="43"/>
                    </a:cubicBezTo>
                    <a:cubicBezTo>
                      <a:pt x="60" y="46"/>
                      <a:pt x="61" y="48"/>
                      <a:pt x="64" y="48"/>
                    </a:cubicBezTo>
                    <a:cubicBezTo>
                      <a:pt x="76" y="47"/>
                      <a:pt x="87" y="48"/>
                      <a:pt x="99" y="47"/>
                    </a:cubicBezTo>
                    <a:cubicBezTo>
                      <a:pt x="103" y="47"/>
                      <a:pt x="104" y="48"/>
                      <a:pt x="104" y="52"/>
                    </a:cubicBezTo>
                    <a:cubicBezTo>
                      <a:pt x="104" y="62"/>
                      <a:pt x="104" y="62"/>
                      <a:pt x="94" y="62"/>
                    </a:cubicBezTo>
                    <a:cubicBezTo>
                      <a:pt x="85" y="62"/>
                      <a:pt x="75" y="63"/>
                      <a:pt x="66" y="62"/>
                    </a:cubicBezTo>
                    <a:cubicBezTo>
                      <a:pt x="61" y="62"/>
                      <a:pt x="59" y="64"/>
                      <a:pt x="60" y="68"/>
                    </a:cubicBezTo>
                    <a:cubicBezTo>
                      <a:pt x="60" y="81"/>
                      <a:pt x="60" y="94"/>
                      <a:pt x="60" y="106"/>
                    </a:cubicBezTo>
                    <a:cubicBezTo>
                      <a:pt x="60" y="110"/>
                      <a:pt x="59" y="111"/>
                      <a:pt x="55" y="111"/>
                    </a:cubicBezTo>
                    <a:cubicBezTo>
                      <a:pt x="44" y="111"/>
                      <a:pt x="44" y="111"/>
                      <a:pt x="44" y="100"/>
                    </a:cubicBezTo>
                    <a:cubicBezTo>
                      <a:pt x="44" y="89"/>
                      <a:pt x="44" y="78"/>
                      <a:pt x="44" y="67"/>
                    </a:cubicBezTo>
                    <a:cubicBezTo>
                      <a:pt x="44" y="64"/>
                      <a:pt x="44" y="63"/>
                      <a:pt x="40" y="63"/>
                    </a:cubicBezTo>
                    <a:cubicBezTo>
                      <a:pt x="27" y="63"/>
                      <a:pt x="13" y="63"/>
                      <a:pt x="0" y="63"/>
                    </a:cubicBezTo>
                    <a:cubicBezTo>
                      <a:pt x="0" y="58"/>
                      <a:pt x="0" y="53"/>
                      <a:pt x="0"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1" name="Freeform 18"/>
              <p:cNvSpPr>
                <a:spLocks/>
              </p:cNvSpPr>
              <p:nvPr/>
            </p:nvSpPr>
            <p:spPr bwMode="auto">
              <a:xfrm>
                <a:off x="6750" y="3929"/>
                <a:ext cx="68" cy="73"/>
              </a:xfrm>
              <a:custGeom>
                <a:avLst/>
                <a:gdLst>
                  <a:gd name="T0" fmla="*/ 61 w 105"/>
                  <a:gd name="T1" fmla="*/ 0 h 112"/>
                  <a:gd name="T2" fmla="*/ 61 w 105"/>
                  <a:gd name="T3" fmla="*/ 45 h 112"/>
                  <a:gd name="T4" fmla="*/ 65 w 105"/>
                  <a:gd name="T5" fmla="*/ 49 h 112"/>
                  <a:gd name="T6" fmla="*/ 100 w 105"/>
                  <a:gd name="T7" fmla="*/ 48 h 112"/>
                  <a:gd name="T8" fmla="*/ 105 w 105"/>
                  <a:gd name="T9" fmla="*/ 53 h 112"/>
                  <a:gd name="T10" fmla="*/ 95 w 105"/>
                  <a:gd name="T11" fmla="*/ 63 h 112"/>
                  <a:gd name="T12" fmla="*/ 65 w 105"/>
                  <a:gd name="T13" fmla="*/ 63 h 112"/>
                  <a:gd name="T14" fmla="*/ 61 w 105"/>
                  <a:gd name="T15" fmla="*/ 67 h 112"/>
                  <a:gd name="T16" fmla="*/ 61 w 105"/>
                  <a:gd name="T17" fmla="*/ 107 h 112"/>
                  <a:gd name="T18" fmla="*/ 57 w 105"/>
                  <a:gd name="T19" fmla="*/ 112 h 112"/>
                  <a:gd name="T20" fmla="*/ 45 w 105"/>
                  <a:gd name="T21" fmla="*/ 100 h 112"/>
                  <a:gd name="T22" fmla="*/ 45 w 105"/>
                  <a:gd name="T23" fmla="*/ 69 h 112"/>
                  <a:gd name="T24" fmla="*/ 39 w 105"/>
                  <a:gd name="T25" fmla="*/ 63 h 112"/>
                  <a:gd name="T26" fmla="*/ 5 w 105"/>
                  <a:gd name="T27" fmla="*/ 63 h 112"/>
                  <a:gd name="T28" fmla="*/ 1 w 105"/>
                  <a:gd name="T29" fmla="*/ 59 h 112"/>
                  <a:gd name="T30" fmla="*/ 11 w 105"/>
                  <a:gd name="T31" fmla="*/ 49 h 112"/>
                  <a:gd name="T32" fmla="*/ 41 w 105"/>
                  <a:gd name="T33" fmla="*/ 49 h 112"/>
                  <a:gd name="T34" fmla="*/ 45 w 105"/>
                  <a:gd name="T35" fmla="*/ 44 h 112"/>
                  <a:gd name="T36" fmla="*/ 45 w 105"/>
                  <a:gd name="T37" fmla="*/ 0 h 112"/>
                  <a:gd name="T38" fmla="*/ 61 w 105"/>
                  <a:gd name="T3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5" h="112">
                    <a:moveTo>
                      <a:pt x="61" y="0"/>
                    </a:moveTo>
                    <a:cubicBezTo>
                      <a:pt x="61" y="15"/>
                      <a:pt x="61" y="30"/>
                      <a:pt x="61" y="45"/>
                    </a:cubicBezTo>
                    <a:cubicBezTo>
                      <a:pt x="61" y="48"/>
                      <a:pt x="62" y="49"/>
                      <a:pt x="65" y="49"/>
                    </a:cubicBezTo>
                    <a:cubicBezTo>
                      <a:pt x="77" y="48"/>
                      <a:pt x="88" y="49"/>
                      <a:pt x="100" y="48"/>
                    </a:cubicBezTo>
                    <a:cubicBezTo>
                      <a:pt x="104" y="48"/>
                      <a:pt x="105" y="49"/>
                      <a:pt x="105" y="53"/>
                    </a:cubicBezTo>
                    <a:cubicBezTo>
                      <a:pt x="105" y="63"/>
                      <a:pt x="105" y="63"/>
                      <a:pt x="95" y="63"/>
                    </a:cubicBezTo>
                    <a:cubicBezTo>
                      <a:pt x="85" y="63"/>
                      <a:pt x="75" y="63"/>
                      <a:pt x="65" y="63"/>
                    </a:cubicBezTo>
                    <a:cubicBezTo>
                      <a:pt x="62" y="63"/>
                      <a:pt x="61" y="64"/>
                      <a:pt x="61" y="67"/>
                    </a:cubicBezTo>
                    <a:cubicBezTo>
                      <a:pt x="61" y="80"/>
                      <a:pt x="61" y="94"/>
                      <a:pt x="61" y="107"/>
                    </a:cubicBezTo>
                    <a:cubicBezTo>
                      <a:pt x="61" y="111"/>
                      <a:pt x="61" y="112"/>
                      <a:pt x="57" y="112"/>
                    </a:cubicBezTo>
                    <a:cubicBezTo>
                      <a:pt x="45" y="112"/>
                      <a:pt x="45" y="112"/>
                      <a:pt x="45" y="100"/>
                    </a:cubicBezTo>
                    <a:cubicBezTo>
                      <a:pt x="45" y="90"/>
                      <a:pt x="45" y="80"/>
                      <a:pt x="45" y="69"/>
                    </a:cubicBezTo>
                    <a:cubicBezTo>
                      <a:pt x="45" y="63"/>
                      <a:pt x="45" y="63"/>
                      <a:pt x="39" y="63"/>
                    </a:cubicBezTo>
                    <a:cubicBezTo>
                      <a:pt x="27" y="63"/>
                      <a:pt x="16" y="63"/>
                      <a:pt x="5" y="63"/>
                    </a:cubicBezTo>
                    <a:cubicBezTo>
                      <a:pt x="2" y="63"/>
                      <a:pt x="1" y="62"/>
                      <a:pt x="1" y="59"/>
                    </a:cubicBezTo>
                    <a:cubicBezTo>
                      <a:pt x="1" y="49"/>
                      <a:pt x="0" y="49"/>
                      <a:pt x="11" y="49"/>
                    </a:cubicBezTo>
                    <a:cubicBezTo>
                      <a:pt x="21" y="49"/>
                      <a:pt x="31" y="48"/>
                      <a:pt x="41" y="49"/>
                    </a:cubicBezTo>
                    <a:cubicBezTo>
                      <a:pt x="44" y="49"/>
                      <a:pt x="45" y="48"/>
                      <a:pt x="45" y="44"/>
                    </a:cubicBezTo>
                    <a:cubicBezTo>
                      <a:pt x="45" y="29"/>
                      <a:pt x="45" y="14"/>
                      <a:pt x="45" y="0"/>
                    </a:cubicBezTo>
                    <a:cubicBezTo>
                      <a:pt x="50" y="0"/>
                      <a:pt x="56" y="0"/>
                      <a:pt x="6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2" name="Freeform 19"/>
              <p:cNvSpPr>
                <a:spLocks noEditPoints="1"/>
              </p:cNvSpPr>
              <p:nvPr/>
            </p:nvSpPr>
            <p:spPr bwMode="auto">
              <a:xfrm>
                <a:off x="7506" y="4013"/>
                <a:ext cx="107" cy="171"/>
              </a:xfrm>
              <a:custGeom>
                <a:avLst/>
                <a:gdLst>
                  <a:gd name="T0" fmla="*/ 156 w 165"/>
                  <a:gd name="T1" fmla="*/ 133 h 264"/>
                  <a:gd name="T2" fmla="*/ 101 w 165"/>
                  <a:gd name="T3" fmla="*/ 85 h 264"/>
                  <a:gd name="T4" fmla="*/ 43 w 165"/>
                  <a:gd name="T5" fmla="*/ 89 h 264"/>
                  <a:gd name="T6" fmla="*/ 38 w 165"/>
                  <a:gd name="T7" fmla="*/ 86 h 264"/>
                  <a:gd name="T8" fmla="*/ 38 w 165"/>
                  <a:gd name="T9" fmla="*/ 4 h 264"/>
                  <a:gd name="T10" fmla="*/ 34 w 165"/>
                  <a:gd name="T11" fmla="*/ 0 h 264"/>
                  <a:gd name="T12" fmla="*/ 4 w 165"/>
                  <a:gd name="T13" fmla="*/ 0 h 264"/>
                  <a:gd name="T14" fmla="*/ 0 w 165"/>
                  <a:gd name="T15" fmla="*/ 4 h 264"/>
                  <a:gd name="T16" fmla="*/ 1 w 165"/>
                  <a:gd name="T17" fmla="*/ 22 h 264"/>
                  <a:gd name="T18" fmla="*/ 1 w 165"/>
                  <a:gd name="T19" fmla="*/ 124 h 264"/>
                  <a:gd name="T20" fmla="*/ 1 w 165"/>
                  <a:gd name="T21" fmla="*/ 124 h 264"/>
                  <a:gd name="T22" fmla="*/ 1 w 165"/>
                  <a:gd name="T23" fmla="*/ 242 h 264"/>
                  <a:gd name="T24" fmla="*/ 2 w 165"/>
                  <a:gd name="T25" fmla="*/ 247 h 264"/>
                  <a:gd name="T26" fmla="*/ 4 w 165"/>
                  <a:gd name="T27" fmla="*/ 250 h 264"/>
                  <a:gd name="T28" fmla="*/ 97 w 165"/>
                  <a:gd name="T29" fmla="*/ 257 h 264"/>
                  <a:gd name="T30" fmla="*/ 158 w 165"/>
                  <a:gd name="T31" fmla="*/ 205 h 264"/>
                  <a:gd name="T32" fmla="*/ 156 w 165"/>
                  <a:gd name="T33" fmla="*/ 133 h 264"/>
                  <a:gd name="T34" fmla="*/ 120 w 165"/>
                  <a:gd name="T35" fmla="*/ 196 h 264"/>
                  <a:gd name="T36" fmla="*/ 81 w 165"/>
                  <a:gd name="T37" fmla="*/ 226 h 264"/>
                  <a:gd name="T38" fmla="*/ 41 w 165"/>
                  <a:gd name="T39" fmla="*/ 222 h 264"/>
                  <a:gd name="T40" fmla="*/ 38 w 165"/>
                  <a:gd name="T41" fmla="*/ 216 h 264"/>
                  <a:gd name="T42" fmla="*/ 38 w 165"/>
                  <a:gd name="T43" fmla="*/ 173 h 264"/>
                  <a:gd name="T44" fmla="*/ 38 w 165"/>
                  <a:gd name="T45" fmla="*/ 129 h 264"/>
                  <a:gd name="T46" fmla="*/ 40 w 165"/>
                  <a:gd name="T47" fmla="*/ 125 h 264"/>
                  <a:gd name="T48" fmla="*/ 88 w 165"/>
                  <a:gd name="T49" fmla="*/ 118 h 264"/>
                  <a:gd name="T50" fmla="*/ 123 w 165"/>
                  <a:gd name="T51" fmla="*/ 159 h 264"/>
                  <a:gd name="T52" fmla="*/ 120 w 165"/>
                  <a:gd name="T53" fmla="*/ 196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5" h="264">
                    <a:moveTo>
                      <a:pt x="156" y="133"/>
                    </a:moveTo>
                    <a:cubicBezTo>
                      <a:pt x="147" y="107"/>
                      <a:pt x="128" y="91"/>
                      <a:pt x="101" y="85"/>
                    </a:cubicBezTo>
                    <a:cubicBezTo>
                      <a:pt x="81" y="80"/>
                      <a:pt x="62" y="83"/>
                      <a:pt x="43" y="89"/>
                    </a:cubicBezTo>
                    <a:cubicBezTo>
                      <a:pt x="38" y="91"/>
                      <a:pt x="38" y="91"/>
                      <a:pt x="38" y="86"/>
                    </a:cubicBezTo>
                    <a:cubicBezTo>
                      <a:pt x="38" y="58"/>
                      <a:pt x="38" y="31"/>
                      <a:pt x="38" y="4"/>
                    </a:cubicBezTo>
                    <a:cubicBezTo>
                      <a:pt x="38" y="1"/>
                      <a:pt x="37" y="0"/>
                      <a:pt x="34" y="0"/>
                    </a:cubicBezTo>
                    <a:cubicBezTo>
                      <a:pt x="24" y="0"/>
                      <a:pt x="14" y="0"/>
                      <a:pt x="4" y="0"/>
                    </a:cubicBezTo>
                    <a:cubicBezTo>
                      <a:pt x="1" y="0"/>
                      <a:pt x="0" y="1"/>
                      <a:pt x="0" y="4"/>
                    </a:cubicBezTo>
                    <a:cubicBezTo>
                      <a:pt x="1" y="10"/>
                      <a:pt x="1" y="16"/>
                      <a:pt x="1" y="22"/>
                    </a:cubicBezTo>
                    <a:cubicBezTo>
                      <a:pt x="1" y="56"/>
                      <a:pt x="1" y="90"/>
                      <a:pt x="1" y="124"/>
                    </a:cubicBezTo>
                    <a:cubicBezTo>
                      <a:pt x="1" y="124"/>
                      <a:pt x="1" y="124"/>
                      <a:pt x="1" y="124"/>
                    </a:cubicBezTo>
                    <a:cubicBezTo>
                      <a:pt x="1" y="163"/>
                      <a:pt x="1" y="203"/>
                      <a:pt x="1" y="242"/>
                    </a:cubicBezTo>
                    <a:cubicBezTo>
                      <a:pt x="1" y="244"/>
                      <a:pt x="2" y="245"/>
                      <a:pt x="2" y="247"/>
                    </a:cubicBezTo>
                    <a:cubicBezTo>
                      <a:pt x="2" y="249"/>
                      <a:pt x="3" y="249"/>
                      <a:pt x="4" y="250"/>
                    </a:cubicBezTo>
                    <a:cubicBezTo>
                      <a:pt x="35" y="260"/>
                      <a:pt x="66" y="264"/>
                      <a:pt x="97" y="257"/>
                    </a:cubicBezTo>
                    <a:cubicBezTo>
                      <a:pt x="127" y="251"/>
                      <a:pt x="148" y="234"/>
                      <a:pt x="158" y="205"/>
                    </a:cubicBezTo>
                    <a:cubicBezTo>
                      <a:pt x="165" y="181"/>
                      <a:pt x="165" y="157"/>
                      <a:pt x="156" y="133"/>
                    </a:cubicBezTo>
                    <a:close/>
                    <a:moveTo>
                      <a:pt x="120" y="196"/>
                    </a:moveTo>
                    <a:cubicBezTo>
                      <a:pt x="113" y="214"/>
                      <a:pt x="99" y="223"/>
                      <a:pt x="81" y="226"/>
                    </a:cubicBezTo>
                    <a:cubicBezTo>
                      <a:pt x="67" y="228"/>
                      <a:pt x="54" y="226"/>
                      <a:pt x="41" y="222"/>
                    </a:cubicBezTo>
                    <a:cubicBezTo>
                      <a:pt x="38" y="221"/>
                      <a:pt x="38" y="219"/>
                      <a:pt x="38" y="216"/>
                    </a:cubicBezTo>
                    <a:cubicBezTo>
                      <a:pt x="38" y="202"/>
                      <a:pt x="38" y="187"/>
                      <a:pt x="38" y="173"/>
                    </a:cubicBezTo>
                    <a:cubicBezTo>
                      <a:pt x="38" y="158"/>
                      <a:pt x="38" y="144"/>
                      <a:pt x="38" y="129"/>
                    </a:cubicBezTo>
                    <a:cubicBezTo>
                      <a:pt x="38" y="127"/>
                      <a:pt x="37" y="126"/>
                      <a:pt x="40" y="125"/>
                    </a:cubicBezTo>
                    <a:cubicBezTo>
                      <a:pt x="55" y="118"/>
                      <a:pt x="71" y="114"/>
                      <a:pt x="88" y="118"/>
                    </a:cubicBezTo>
                    <a:cubicBezTo>
                      <a:pt x="109" y="124"/>
                      <a:pt x="119" y="139"/>
                      <a:pt x="123" y="159"/>
                    </a:cubicBezTo>
                    <a:cubicBezTo>
                      <a:pt x="125" y="172"/>
                      <a:pt x="124" y="184"/>
                      <a:pt x="120" y="1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3" name="Freeform 20"/>
              <p:cNvSpPr>
                <a:spLocks noEditPoints="1"/>
              </p:cNvSpPr>
              <p:nvPr/>
            </p:nvSpPr>
            <p:spPr bwMode="auto">
              <a:xfrm>
                <a:off x="7285" y="4065"/>
                <a:ext cx="107" cy="117"/>
              </a:xfrm>
              <a:custGeom>
                <a:avLst/>
                <a:gdLst>
                  <a:gd name="T0" fmla="*/ 162 w 165"/>
                  <a:gd name="T1" fmla="*/ 1 h 180"/>
                  <a:gd name="T2" fmla="*/ 130 w 165"/>
                  <a:gd name="T3" fmla="*/ 1 h 180"/>
                  <a:gd name="T4" fmla="*/ 127 w 165"/>
                  <a:gd name="T5" fmla="*/ 3 h 180"/>
                  <a:gd name="T6" fmla="*/ 127 w 165"/>
                  <a:gd name="T7" fmla="*/ 12 h 180"/>
                  <a:gd name="T8" fmla="*/ 76 w 165"/>
                  <a:gd name="T9" fmla="*/ 2 h 180"/>
                  <a:gd name="T10" fmla="*/ 13 w 165"/>
                  <a:gd name="T11" fmla="*/ 42 h 180"/>
                  <a:gd name="T12" fmla="*/ 3 w 165"/>
                  <a:gd name="T13" fmla="*/ 107 h 180"/>
                  <a:gd name="T14" fmla="*/ 41 w 165"/>
                  <a:gd name="T15" fmla="*/ 166 h 180"/>
                  <a:gd name="T16" fmla="*/ 93 w 165"/>
                  <a:gd name="T17" fmla="*/ 179 h 180"/>
                  <a:gd name="T18" fmla="*/ 159 w 165"/>
                  <a:gd name="T19" fmla="*/ 170 h 180"/>
                  <a:gd name="T20" fmla="*/ 164 w 165"/>
                  <a:gd name="T21" fmla="*/ 164 h 180"/>
                  <a:gd name="T22" fmla="*/ 164 w 165"/>
                  <a:gd name="T23" fmla="*/ 141 h 180"/>
                  <a:gd name="T24" fmla="*/ 164 w 165"/>
                  <a:gd name="T25" fmla="*/ 76 h 180"/>
                  <a:gd name="T26" fmla="*/ 164 w 165"/>
                  <a:gd name="T27" fmla="*/ 4 h 180"/>
                  <a:gd name="T28" fmla="*/ 162 w 165"/>
                  <a:gd name="T29" fmla="*/ 1 h 180"/>
                  <a:gd name="T30" fmla="*/ 127 w 165"/>
                  <a:gd name="T31" fmla="*/ 94 h 180"/>
                  <a:gd name="T32" fmla="*/ 127 w 165"/>
                  <a:gd name="T33" fmla="*/ 94 h 180"/>
                  <a:gd name="T34" fmla="*/ 127 w 165"/>
                  <a:gd name="T35" fmla="*/ 138 h 180"/>
                  <a:gd name="T36" fmla="*/ 123 w 165"/>
                  <a:gd name="T37" fmla="*/ 142 h 180"/>
                  <a:gd name="T38" fmla="*/ 82 w 165"/>
                  <a:gd name="T39" fmla="*/ 144 h 180"/>
                  <a:gd name="T40" fmla="*/ 42 w 165"/>
                  <a:gd name="T41" fmla="*/ 98 h 180"/>
                  <a:gd name="T42" fmla="*/ 44 w 165"/>
                  <a:gd name="T43" fmla="*/ 70 h 180"/>
                  <a:gd name="T44" fmla="*/ 97 w 165"/>
                  <a:gd name="T45" fmla="*/ 36 h 180"/>
                  <a:gd name="T46" fmla="*/ 124 w 165"/>
                  <a:gd name="T47" fmla="*/ 45 h 180"/>
                  <a:gd name="T48" fmla="*/ 128 w 165"/>
                  <a:gd name="T49" fmla="*/ 51 h 180"/>
                  <a:gd name="T50" fmla="*/ 127 w 165"/>
                  <a:gd name="T51" fmla="*/ 9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80">
                    <a:moveTo>
                      <a:pt x="162" y="1"/>
                    </a:moveTo>
                    <a:cubicBezTo>
                      <a:pt x="151" y="1"/>
                      <a:pt x="141" y="1"/>
                      <a:pt x="130" y="1"/>
                    </a:cubicBezTo>
                    <a:cubicBezTo>
                      <a:pt x="128" y="1"/>
                      <a:pt x="127" y="1"/>
                      <a:pt x="127" y="3"/>
                    </a:cubicBezTo>
                    <a:cubicBezTo>
                      <a:pt x="128" y="6"/>
                      <a:pt x="127" y="9"/>
                      <a:pt x="127" y="12"/>
                    </a:cubicBezTo>
                    <a:cubicBezTo>
                      <a:pt x="99" y="1"/>
                      <a:pt x="96" y="0"/>
                      <a:pt x="76" y="2"/>
                    </a:cubicBezTo>
                    <a:cubicBezTo>
                      <a:pt x="48" y="4"/>
                      <a:pt x="27" y="17"/>
                      <a:pt x="13" y="42"/>
                    </a:cubicBezTo>
                    <a:cubicBezTo>
                      <a:pt x="3" y="62"/>
                      <a:pt x="0" y="84"/>
                      <a:pt x="3" y="107"/>
                    </a:cubicBezTo>
                    <a:cubicBezTo>
                      <a:pt x="7" y="132"/>
                      <a:pt x="18" y="153"/>
                      <a:pt x="41" y="166"/>
                    </a:cubicBezTo>
                    <a:cubicBezTo>
                      <a:pt x="57" y="175"/>
                      <a:pt x="74" y="179"/>
                      <a:pt x="93" y="179"/>
                    </a:cubicBezTo>
                    <a:cubicBezTo>
                      <a:pt x="116" y="180"/>
                      <a:pt x="138" y="177"/>
                      <a:pt x="159" y="170"/>
                    </a:cubicBezTo>
                    <a:cubicBezTo>
                      <a:pt x="163" y="169"/>
                      <a:pt x="164" y="167"/>
                      <a:pt x="164" y="164"/>
                    </a:cubicBezTo>
                    <a:cubicBezTo>
                      <a:pt x="163" y="156"/>
                      <a:pt x="164" y="148"/>
                      <a:pt x="164" y="141"/>
                    </a:cubicBezTo>
                    <a:cubicBezTo>
                      <a:pt x="164" y="119"/>
                      <a:pt x="164" y="98"/>
                      <a:pt x="164" y="76"/>
                    </a:cubicBezTo>
                    <a:cubicBezTo>
                      <a:pt x="164" y="52"/>
                      <a:pt x="164" y="28"/>
                      <a:pt x="164" y="4"/>
                    </a:cubicBezTo>
                    <a:cubicBezTo>
                      <a:pt x="164" y="2"/>
                      <a:pt x="165" y="1"/>
                      <a:pt x="162" y="1"/>
                    </a:cubicBezTo>
                    <a:close/>
                    <a:moveTo>
                      <a:pt x="127" y="94"/>
                    </a:moveTo>
                    <a:cubicBezTo>
                      <a:pt x="127" y="94"/>
                      <a:pt x="127" y="94"/>
                      <a:pt x="127" y="94"/>
                    </a:cubicBezTo>
                    <a:cubicBezTo>
                      <a:pt x="127" y="109"/>
                      <a:pt x="127" y="123"/>
                      <a:pt x="127" y="138"/>
                    </a:cubicBezTo>
                    <a:cubicBezTo>
                      <a:pt x="127" y="140"/>
                      <a:pt x="126" y="142"/>
                      <a:pt x="123" y="142"/>
                    </a:cubicBezTo>
                    <a:cubicBezTo>
                      <a:pt x="110" y="145"/>
                      <a:pt x="96" y="147"/>
                      <a:pt x="82" y="144"/>
                    </a:cubicBezTo>
                    <a:cubicBezTo>
                      <a:pt x="58" y="140"/>
                      <a:pt x="43" y="123"/>
                      <a:pt x="42" y="98"/>
                    </a:cubicBezTo>
                    <a:cubicBezTo>
                      <a:pt x="41" y="89"/>
                      <a:pt x="41" y="79"/>
                      <a:pt x="44" y="70"/>
                    </a:cubicBezTo>
                    <a:cubicBezTo>
                      <a:pt x="52" y="45"/>
                      <a:pt x="73" y="34"/>
                      <a:pt x="97" y="36"/>
                    </a:cubicBezTo>
                    <a:cubicBezTo>
                      <a:pt x="107" y="37"/>
                      <a:pt x="116" y="40"/>
                      <a:pt x="124" y="45"/>
                    </a:cubicBezTo>
                    <a:cubicBezTo>
                      <a:pt x="126" y="47"/>
                      <a:pt x="128" y="48"/>
                      <a:pt x="128" y="51"/>
                    </a:cubicBezTo>
                    <a:cubicBezTo>
                      <a:pt x="127" y="66"/>
                      <a:pt x="127" y="80"/>
                      <a:pt x="127"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4" name="Freeform 21"/>
              <p:cNvSpPr>
                <a:spLocks noEditPoints="1"/>
              </p:cNvSpPr>
              <p:nvPr/>
            </p:nvSpPr>
            <p:spPr bwMode="auto">
              <a:xfrm>
                <a:off x="8040" y="4065"/>
                <a:ext cx="107" cy="120"/>
              </a:xfrm>
              <a:custGeom>
                <a:avLst/>
                <a:gdLst>
                  <a:gd name="T0" fmla="*/ 160 w 164"/>
                  <a:gd name="T1" fmla="*/ 2 h 185"/>
                  <a:gd name="T2" fmla="*/ 139 w 164"/>
                  <a:gd name="T3" fmla="*/ 2 h 185"/>
                  <a:gd name="T4" fmla="*/ 127 w 164"/>
                  <a:gd name="T5" fmla="*/ 2 h 185"/>
                  <a:gd name="T6" fmla="*/ 126 w 164"/>
                  <a:gd name="T7" fmla="*/ 14 h 185"/>
                  <a:gd name="T8" fmla="*/ 75 w 164"/>
                  <a:gd name="T9" fmla="*/ 3 h 185"/>
                  <a:gd name="T10" fmla="*/ 12 w 164"/>
                  <a:gd name="T11" fmla="*/ 44 h 185"/>
                  <a:gd name="T12" fmla="*/ 3 w 164"/>
                  <a:gd name="T13" fmla="*/ 107 h 185"/>
                  <a:gd name="T14" fmla="*/ 60 w 164"/>
                  <a:gd name="T15" fmla="*/ 176 h 185"/>
                  <a:gd name="T16" fmla="*/ 159 w 164"/>
                  <a:gd name="T17" fmla="*/ 171 h 185"/>
                  <a:gd name="T18" fmla="*/ 163 w 164"/>
                  <a:gd name="T19" fmla="*/ 165 h 185"/>
                  <a:gd name="T20" fmla="*/ 164 w 164"/>
                  <a:gd name="T21" fmla="*/ 77 h 185"/>
                  <a:gd name="T22" fmla="*/ 164 w 164"/>
                  <a:gd name="T23" fmla="*/ 5 h 185"/>
                  <a:gd name="T24" fmla="*/ 160 w 164"/>
                  <a:gd name="T25" fmla="*/ 2 h 185"/>
                  <a:gd name="T26" fmla="*/ 127 w 164"/>
                  <a:gd name="T27" fmla="*/ 95 h 185"/>
                  <a:gd name="T28" fmla="*/ 126 w 164"/>
                  <a:gd name="T29" fmla="*/ 95 h 185"/>
                  <a:gd name="T30" fmla="*/ 126 w 164"/>
                  <a:gd name="T31" fmla="*/ 139 h 185"/>
                  <a:gd name="T32" fmla="*/ 123 w 164"/>
                  <a:gd name="T33" fmla="*/ 143 h 185"/>
                  <a:gd name="T34" fmla="*/ 81 w 164"/>
                  <a:gd name="T35" fmla="*/ 145 h 185"/>
                  <a:gd name="T36" fmla="*/ 41 w 164"/>
                  <a:gd name="T37" fmla="*/ 101 h 185"/>
                  <a:gd name="T38" fmla="*/ 43 w 164"/>
                  <a:gd name="T39" fmla="*/ 73 h 185"/>
                  <a:gd name="T40" fmla="*/ 96 w 164"/>
                  <a:gd name="T41" fmla="*/ 37 h 185"/>
                  <a:gd name="T42" fmla="*/ 123 w 164"/>
                  <a:gd name="T43" fmla="*/ 46 h 185"/>
                  <a:gd name="T44" fmla="*/ 127 w 164"/>
                  <a:gd name="T45" fmla="*/ 52 h 185"/>
                  <a:gd name="T46" fmla="*/ 127 w 164"/>
                  <a:gd name="T47" fmla="*/ 9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4" h="185">
                    <a:moveTo>
                      <a:pt x="160" y="2"/>
                    </a:moveTo>
                    <a:cubicBezTo>
                      <a:pt x="153" y="2"/>
                      <a:pt x="146" y="2"/>
                      <a:pt x="139" y="2"/>
                    </a:cubicBezTo>
                    <a:cubicBezTo>
                      <a:pt x="135" y="2"/>
                      <a:pt x="130" y="0"/>
                      <a:pt x="127" y="2"/>
                    </a:cubicBezTo>
                    <a:cubicBezTo>
                      <a:pt x="125" y="4"/>
                      <a:pt x="127" y="9"/>
                      <a:pt x="126" y="14"/>
                    </a:cubicBezTo>
                    <a:cubicBezTo>
                      <a:pt x="110" y="4"/>
                      <a:pt x="93" y="1"/>
                      <a:pt x="75" y="3"/>
                    </a:cubicBezTo>
                    <a:cubicBezTo>
                      <a:pt x="47" y="6"/>
                      <a:pt x="25" y="19"/>
                      <a:pt x="12" y="44"/>
                    </a:cubicBezTo>
                    <a:cubicBezTo>
                      <a:pt x="2" y="64"/>
                      <a:pt x="0" y="85"/>
                      <a:pt x="3" y="107"/>
                    </a:cubicBezTo>
                    <a:cubicBezTo>
                      <a:pt x="6" y="141"/>
                      <a:pt x="27" y="166"/>
                      <a:pt x="60" y="176"/>
                    </a:cubicBezTo>
                    <a:cubicBezTo>
                      <a:pt x="94" y="185"/>
                      <a:pt x="127" y="181"/>
                      <a:pt x="159" y="171"/>
                    </a:cubicBezTo>
                    <a:cubicBezTo>
                      <a:pt x="162" y="170"/>
                      <a:pt x="163" y="168"/>
                      <a:pt x="163" y="165"/>
                    </a:cubicBezTo>
                    <a:cubicBezTo>
                      <a:pt x="163" y="135"/>
                      <a:pt x="163" y="106"/>
                      <a:pt x="164" y="77"/>
                    </a:cubicBezTo>
                    <a:cubicBezTo>
                      <a:pt x="164" y="53"/>
                      <a:pt x="164" y="29"/>
                      <a:pt x="164" y="5"/>
                    </a:cubicBezTo>
                    <a:cubicBezTo>
                      <a:pt x="164" y="2"/>
                      <a:pt x="163" y="2"/>
                      <a:pt x="160" y="2"/>
                    </a:cubicBezTo>
                    <a:close/>
                    <a:moveTo>
                      <a:pt x="127" y="95"/>
                    </a:moveTo>
                    <a:cubicBezTo>
                      <a:pt x="126" y="95"/>
                      <a:pt x="126" y="95"/>
                      <a:pt x="126" y="95"/>
                    </a:cubicBezTo>
                    <a:cubicBezTo>
                      <a:pt x="126" y="110"/>
                      <a:pt x="126" y="124"/>
                      <a:pt x="126" y="139"/>
                    </a:cubicBezTo>
                    <a:cubicBezTo>
                      <a:pt x="126" y="141"/>
                      <a:pt x="126" y="143"/>
                      <a:pt x="123" y="143"/>
                    </a:cubicBezTo>
                    <a:cubicBezTo>
                      <a:pt x="109" y="146"/>
                      <a:pt x="95" y="148"/>
                      <a:pt x="81" y="145"/>
                    </a:cubicBezTo>
                    <a:cubicBezTo>
                      <a:pt x="57" y="141"/>
                      <a:pt x="44" y="125"/>
                      <a:pt x="41" y="101"/>
                    </a:cubicBezTo>
                    <a:cubicBezTo>
                      <a:pt x="40" y="92"/>
                      <a:pt x="40" y="82"/>
                      <a:pt x="43" y="73"/>
                    </a:cubicBezTo>
                    <a:cubicBezTo>
                      <a:pt x="50" y="46"/>
                      <a:pt x="72" y="35"/>
                      <a:pt x="96" y="37"/>
                    </a:cubicBezTo>
                    <a:cubicBezTo>
                      <a:pt x="106" y="37"/>
                      <a:pt x="115" y="41"/>
                      <a:pt x="123" y="46"/>
                    </a:cubicBezTo>
                    <a:cubicBezTo>
                      <a:pt x="126" y="48"/>
                      <a:pt x="127" y="49"/>
                      <a:pt x="127" y="52"/>
                    </a:cubicBezTo>
                    <a:cubicBezTo>
                      <a:pt x="127" y="67"/>
                      <a:pt x="127" y="81"/>
                      <a:pt x="127"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6" name="Freeform 22"/>
              <p:cNvSpPr>
                <a:spLocks noEditPoints="1"/>
              </p:cNvSpPr>
              <p:nvPr/>
            </p:nvSpPr>
            <p:spPr bwMode="auto">
              <a:xfrm>
                <a:off x="7838" y="4065"/>
                <a:ext cx="108" cy="119"/>
              </a:xfrm>
              <a:custGeom>
                <a:avLst/>
                <a:gdLst>
                  <a:gd name="T0" fmla="*/ 165 w 166"/>
                  <a:gd name="T1" fmla="*/ 75 h 182"/>
                  <a:gd name="T2" fmla="*/ 95 w 166"/>
                  <a:gd name="T3" fmla="*/ 2 h 182"/>
                  <a:gd name="T4" fmla="*/ 21 w 166"/>
                  <a:gd name="T5" fmla="*/ 31 h 182"/>
                  <a:gd name="T6" fmla="*/ 1 w 166"/>
                  <a:gd name="T7" fmla="*/ 97 h 182"/>
                  <a:gd name="T8" fmla="*/ 35 w 166"/>
                  <a:gd name="T9" fmla="*/ 164 h 182"/>
                  <a:gd name="T10" fmla="*/ 88 w 166"/>
                  <a:gd name="T11" fmla="*/ 181 h 182"/>
                  <a:gd name="T12" fmla="*/ 153 w 166"/>
                  <a:gd name="T13" fmla="*/ 169 h 182"/>
                  <a:gd name="T14" fmla="*/ 156 w 166"/>
                  <a:gd name="T15" fmla="*/ 166 h 182"/>
                  <a:gd name="T16" fmla="*/ 156 w 166"/>
                  <a:gd name="T17" fmla="*/ 133 h 182"/>
                  <a:gd name="T18" fmla="*/ 154 w 166"/>
                  <a:gd name="T19" fmla="*/ 134 h 182"/>
                  <a:gd name="T20" fmla="*/ 85 w 166"/>
                  <a:gd name="T21" fmla="*/ 146 h 182"/>
                  <a:gd name="T22" fmla="*/ 40 w 166"/>
                  <a:gd name="T23" fmla="*/ 102 h 182"/>
                  <a:gd name="T24" fmla="*/ 44 w 166"/>
                  <a:gd name="T25" fmla="*/ 98 h 182"/>
                  <a:gd name="T26" fmla="*/ 76 w 166"/>
                  <a:gd name="T27" fmla="*/ 98 h 182"/>
                  <a:gd name="T28" fmla="*/ 161 w 166"/>
                  <a:gd name="T29" fmla="*/ 98 h 182"/>
                  <a:gd name="T30" fmla="*/ 166 w 166"/>
                  <a:gd name="T31" fmla="*/ 94 h 182"/>
                  <a:gd name="T32" fmla="*/ 165 w 166"/>
                  <a:gd name="T33" fmla="*/ 75 h 182"/>
                  <a:gd name="T34" fmla="*/ 123 w 166"/>
                  <a:gd name="T35" fmla="*/ 71 h 182"/>
                  <a:gd name="T36" fmla="*/ 42 w 166"/>
                  <a:gd name="T37" fmla="*/ 71 h 182"/>
                  <a:gd name="T38" fmla="*/ 92 w 166"/>
                  <a:gd name="T39" fmla="*/ 36 h 182"/>
                  <a:gd name="T40" fmla="*/ 125 w 166"/>
                  <a:gd name="T41" fmla="*/ 68 h 182"/>
                  <a:gd name="T42" fmla="*/ 123 w 166"/>
                  <a:gd name="T43" fmla="*/ 7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6" h="182">
                    <a:moveTo>
                      <a:pt x="165" y="75"/>
                    </a:moveTo>
                    <a:cubicBezTo>
                      <a:pt x="160" y="37"/>
                      <a:pt x="137" y="6"/>
                      <a:pt x="95" y="2"/>
                    </a:cubicBezTo>
                    <a:cubicBezTo>
                      <a:pt x="66" y="0"/>
                      <a:pt x="40" y="7"/>
                      <a:pt x="21" y="31"/>
                    </a:cubicBezTo>
                    <a:cubicBezTo>
                      <a:pt x="5" y="50"/>
                      <a:pt x="0" y="73"/>
                      <a:pt x="1" y="97"/>
                    </a:cubicBezTo>
                    <a:cubicBezTo>
                      <a:pt x="2" y="125"/>
                      <a:pt x="13" y="148"/>
                      <a:pt x="35" y="164"/>
                    </a:cubicBezTo>
                    <a:cubicBezTo>
                      <a:pt x="51" y="175"/>
                      <a:pt x="69" y="179"/>
                      <a:pt x="88" y="181"/>
                    </a:cubicBezTo>
                    <a:cubicBezTo>
                      <a:pt x="111" y="182"/>
                      <a:pt x="133" y="179"/>
                      <a:pt x="153" y="169"/>
                    </a:cubicBezTo>
                    <a:cubicBezTo>
                      <a:pt x="155" y="168"/>
                      <a:pt x="156" y="168"/>
                      <a:pt x="156" y="166"/>
                    </a:cubicBezTo>
                    <a:cubicBezTo>
                      <a:pt x="156" y="155"/>
                      <a:pt x="156" y="144"/>
                      <a:pt x="156" y="133"/>
                    </a:cubicBezTo>
                    <a:cubicBezTo>
                      <a:pt x="155" y="133"/>
                      <a:pt x="155" y="133"/>
                      <a:pt x="154" y="134"/>
                    </a:cubicBezTo>
                    <a:cubicBezTo>
                      <a:pt x="132" y="145"/>
                      <a:pt x="109" y="148"/>
                      <a:pt x="85" y="146"/>
                    </a:cubicBezTo>
                    <a:cubicBezTo>
                      <a:pt x="60" y="144"/>
                      <a:pt x="43" y="127"/>
                      <a:pt x="40" y="102"/>
                    </a:cubicBezTo>
                    <a:cubicBezTo>
                      <a:pt x="40" y="98"/>
                      <a:pt x="41" y="98"/>
                      <a:pt x="44" y="98"/>
                    </a:cubicBezTo>
                    <a:cubicBezTo>
                      <a:pt x="55" y="98"/>
                      <a:pt x="65" y="98"/>
                      <a:pt x="76" y="98"/>
                    </a:cubicBezTo>
                    <a:cubicBezTo>
                      <a:pt x="104" y="98"/>
                      <a:pt x="133" y="98"/>
                      <a:pt x="161" y="98"/>
                    </a:cubicBezTo>
                    <a:cubicBezTo>
                      <a:pt x="164" y="98"/>
                      <a:pt x="166" y="98"/>
                      <a:pt x="166" y="94"/>
                    </a:cubicBezTo>
                    <a:cubicBezTo>
                      <a:pt x="166" y="88"/>
                      <a:pt x="166" y="82"/>
                      <a:pt x="165" y="75"/>
                    </a:cubicBezTo>
                    <a:close/>
                    <a:moveTo>
                      <a:pt x="123" y="71"/>
                    </a:moveTo>
                    <a:cubicBezTo>
                      <a:pt x="96" y="71"/>
                      <a:pt x="69" y="71"/>
                      <a:pt x="42" y="71"/>
                    </a:cubicBezTo>
                    <a:cubicBezTo>
                      <a:pt x="47" y="50"/>
                      <a:pt x="70" y="34"/>
                      <a:pt x="92" y="36"/>
                    </a:cubicBezTo>
                    <a:cubicBezTo>
                      <a:pt x="112" y="38"/>
                      <a:pt x="123" y="48"/>
                      <a:pt x="125" y="68"/>
                    </a:cubicBezTo>
                    <a:cubicBezTo>
                      <a:pt x="125" y="70"/>
                      <a:pt x="126" y="71"/>
                      <a:pt x="123"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7" name="Freeform 23"/>
              <p:cNvSpPr>
                <a:spLocks/>
              </p:cNvSpPr>
              <p:nvPr/>
            </p:nvSpPr>
            <p:spPr bwMode="auto">
              <a:xfrm>
                <a:off x="7045" y="4020"/>
                <a:ext cx="152" cy="163"/>
              </a:xfrm>
              <a:custGeom>
                <a:avLst/>
                <a:gdLst>
                  <a:gd name="T0" fmla="*/ 99 w 235"/>
                  <a:gd name="T1" fmla="*/ 195 h 251"/>
                  <a:gd name="T2" fmla="*/ 99 w 235"/>
                  <a:gd name="T3" fmla="*/ 143 h 251"/>
                  <a:gd name="T4" fmla="*/ 94 w 235"/>
                  <a:gd name="T5" fmla="*/ 138 h 251"/>
                  <a:gd name="T6" fmla="*/ 6 w 235"/>
                  <a:gd name="T7" fmla="*/ 139 h 251"/>
                  <a:gd name="T8" fmla="*/ 1 w 235"/>
                  <a:gd name="T9" fmla="*/ 134 h 251"/>
                  <a:gd name="T10" fmla="*/ 1 w 235"/>
                  <a:gd name="T11" fmla="*/ 108 h 251"/>
                  <a:gd name="T12" fmla="*/ 5 w 235"/>
                  <a:gd name="T13" fmla="*/ 104 h 251"/>
                  <a:gd name="T14" fmla="*/ 94 w 235"/>
                  <a:gd name="T15" fmla="*/ 105 h 251"/>
                  <a:gd name="T16" fmla="*/ 99 w 235"/>
                  <a:gd name="T17" fmla="*/ 99 h 251"/>
                  <a:gd name="T18" fmla="*/ 99 w 235"/>
                  <a:gd name="T19" fmla="*/ 6 h 251"/>
                  <a:gd name="T20" fmla="*/ 104 w 235"/>
                  <a:gd name="T21" fmla="*/ 1 h 251"/>
                  <a:gd name="T22" fmla="*/ 131 w 235"/>
                  <a:gd name="T23" fmla="*/ 1 h 251"/>
                  <a:gd name="T24" fmla="*/ 136 w 235"/>
                  <a:gd name="T25" fmla="*/ 6 h 251"/>
                  <a:gd name="T26" fmla="*/ 136 w 235"/>
                  <a:gd name="T27" fmla="*/ 99 h 251"/>
                  <a:gd name="T28" fmla="*/ 141 w 235"/>
                  <a:gd name="T29" fmla="*/ 105 h 251"/>
                  <a:gd name="T30" fmla="*/ 230 w 235"/>
                  <a:gd name="T31" fmla="*/ 104 h 251"/>
                  <a:gd name="T32" fmla="*/ 235 w 235"/>
                  <a:gd name="T33" fmla="*/ 109 h 251"/>
                  <a:gd name="T34" fmla="*/ 235 w 235"/>
                  <a:gd name="T35" fmla="*/ 134 h 251"/>
                  <a:gd name="T36" fmla="*/ 230 w 235"/>
                  <a:gd name="T37" fmla="*/ 139 h 251"/>
                  <a:gd name="T38" fmla="*/ 141 w 235"/>
                  <a:gd name="T39" fmla="*/ 138 h 251"/>
                  <a:gd name="T40" fmla="*/ 136 w 235"/>
                  <a:gd name="T41" fmla="*/ 144 h 251"/>
                  <a:gd name="T42" fmla="*/ 136 w 235"/>
                  <a:gd name="T43" fmla="*/ 246 h 251"/>
                  <a:gd name="T44" fmla="*/ 131 w 235"/>
                  <a:gd name="T45" fmla="*/ 251 h 251"/>
                  <a:gd name="T46" fmla="*/ 104 w 235"/>
                  <a:gd name="T47" fmla="*/ 251 h 251"/>
                  <a:gd name="T48" fmla="*/ 99 w 235"/>
                  <a:gd name="T49" fmla="*/ 246 h 251"/>
                  <a:gd name="T50" fmla="*/ 99 w 235"/>
                  <a:gd name="T51" fmla="*/ 195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5" h="251">
                    <a:moveTo>
                      <a:pt x="99" y="195"/>
                    </a:moveTo>
                    <a:cubicBezTo>
                      <a:pt x="99" y="178"/>
                      <a:pt x="99" y="160"/>
                      <a:pt x="99" y="143"/>
                    </a:cubicBezTo>
                    <a:cubicBezTo>
                      <a:pt x="99" y="140"/>
                      <a:pt x="98" y="138"/>
                      <a:pt x="94" y="138"/>
                    </a:cubicBezTo>
                    <a:cubicBezTo>
                      <a:pt x="65" y="139"/>
                      <a:pt x="35" y="138"/>
                      <a:pt x="6" y="139"/>
                    </a:cubicBezTo>
                    <a:cubicBezTo>
                      <a:pt x="2" y="139"/>
                      <a:pt x="0" y="138"/>
                      <a:pt x="1" y="134"/>
                    </a:cubicBezTo>
                    <a:cubicBezTo>
                      <a:pt x="1" y="125"/>
                      <a:pt x="1" y="117"/>
                      <a:pt x="1" y="108"/>
                    </a:cubicBezTo>
                    <a:cubicBezTo>
                      <a:pt x="1" y="105"/>
                      <a:pt x="2" y="104"/>
                      <a:pt x="5" y="104"/>
                    </a:cubicBezTo>
                    <a:cubicBezTo>
                      <a:pt x="34" y="104"/>
                      <a:pt x="64" y="104"/>
                      <a:pt x="94" y="105"/>
                    </a:cubicBezTo>
                    <a:cubicBezTo>
                      <a:pt x="98" y="105"/>
                      <a:pt x="99" y="104"/>
                      <a:pt x="99" y="99"/>
                    </a:cubicBezTo>
                    <a:cubicBezTo>
                      <a:pt x="99" y="68"/>
                      <a:pt x="99" y="37"/>
                      <a:pt x="99" y="6"/>
                    </a:cubicBezTo>
                    <a:cubicBezTo>
                      <a:pt x="99" y="2"/>
                      <a:pt x="100" y="0"/>
                      <a:pt x="104" y="1"/>
                    </a:cubicBezTo>
                    <a:cubicBezTo>
                      <a:pt x="113" y="1"/>
                      <a:pt x="122" y="1"/>
                      <a:pt x="131" y="1"/>
                    </a:cubicBezTo>
                    <a:cubicBezTo>
                      <a:pt x="135" y="0"/>
                      <a:pt x="136" y="2"/>
                      <a:pt x="136" y="6"/>
                    </a:cubicBezTo>
                    <a:cubicBezTo>
                      <a:pt x="136" y="37"/>
                      <a:pt x="136" y="68"/>
                      <a:pt x="136" y="99"/>
                    </a:cubicBezTo>
                    <a:cubicBezTo>
                      <a:pt x="136" y="104"/>
                      <a:pt x="137" y="105"/>
                      <a:pt x="141" y="105"/>
                    </a:cubicBezTo>
                    <a:cubicBezTo>
                      <a:pt x="171" y="104"/>
                      <a:pt x="200" y="104"/>
                      <a:pt x="230" y="104"/>
                    </a:cubicBezTo>
                    <a:cubicBezTo>
                      <a:pt x="234" y="104"/>
                      <a:pt x="235" y="105"/>
                      <a:pt x="235" y="109"/>
                    </a:cubicBezTo>
                    <a:cubicBezTo>
                      <a:pt x="234" y="117"/>
                      <a:pt x="234" y="126"/>
                      <a:pt x="235" y="134"/>
                    </a:cubicBezTo>
                    <a:cubicBezTo>
                      <a:pt x="235" y="138"/>
                      <a:pt x="233" y="139"/>
                      <a:pt x="230" y="139"/>
                    </a:cubicBezTo>
                    <a:cubicBezTo>
                      <a:pt x="200" y="139"/>
                      <a:pt x="171" y="139"/>
                      <a:pt x="141" y="138"/>
                    </a:cubicBezTo>
                    <a:cubicBezTo>
                      <a:pt x="137" y="138"/>
                      <a:pt x="136" y="140"/>
                      <a:pt x="136" y="144"/>
                    </a:cubicBezTo>
                    <a:cubicBezTo>
                      <a:pt x="136" y="178"/>
                      <a:pt x="136" y="212"/>
                      <a:pt x="136" y="246"/>
                    </a:cubicBezTo>
                    <a:cubicBezTo>
                      <a:pt x="136" y="250"/>
                      <a:pt x="135" y="251"/>
                      <a:pt x="131" y="251"/>
                    </a:cubicBezTo>
                    <a:cubicBezTo>
                      <a:pt x="122" y="251"/>
                      <a:pt x="113" y="251"/>
                      <a:pt x="104" y="251"/>
                    </a:cubicBezTo>
                    <a:cubicBezTo>
                      <a:pt x="100" y="251"/>
                      <a:pt x="99" y="250"/>
                      <a:pt x="99" y="246"/>
                    </a:cubicBezTo>
                    <a:cubicBezTo>
                      <a:pt x="99" y="229"/>
                      <a:pt x="99" y="212"/>
                      <a:pt x="99"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8" name="Freeform 24"/>
              <p:cNvSpPr>
                <a:spLocks/>
              </p:cNvSpPr>
              <p:nvPr/>
            </p:nvSpPr>
            <p:spPr bwMode="auto">
              <a:xfrm>
                <a:off x="8246" y="4069"/>
                <a:ext cx="99" cy="115"/>
              </a:xfrm>
              <a:custGeom>
                <a:avLst/>
                <a:gdLst>
                  <a:gd name="T0" fmla="*/ 1 w 152"/>
                  <a:gd name="T1" fmla="*/ 61 h 177"/>
                  <a:gd name="T2" fmla="*/ 0 w 152"/>
                  <a:gd name="T3" fmla="*/ 4 h 177"/>
                  <a:gd name="T4" fmla="*/ 5 w 152"/>
                  <a:gd name="T5" fmla="*/ 0 h 177"/>
                  <a:gd name="T6" fmla="*/ 33 w 152"/>
                  <a:gd name="T7" fmla="*/ 0 h 177"/>
                  <a:gd name="T8" fmla="*/ 38 w 152"/>
                  <a:gd name="T9" fmla="*/ 5 h 177"/>
                  <a:gd name="T10" fmla="*/ 38 w 152"/>
                  <a:gd name="T11" fmla="*/ 109 h 177"/>
                  <a:gd name="T12" fmla="*/ 80 w 152"/>
                  <a:gd name="T13" fmla="*/ 146 h 177"/>
                  <a:gd name="T14" fmla="*/ 88 w 152"/>
                  <a:gd name="T15" fmla="*/ 145 h 177"/>
                  <a:gd name="T16" fmla="*/ 115 w 152"/>
                  <a:gd name="T17" fmla="*/ 110 h 177"/>
                  <a:gd name="T18" fmla="*/ 115 w 152"/>
                  <a:gd name="T19" fmla="*/ 5 h 177"/>
                  <a:gd name="T20" fmla="*/ 120 w 152"/>
                  <a:gd name="T21" fmla="*/ 0 h 177"/>
                  <a:gd name="T22" fmla="*/ 148 w 152"/>
                  <a:gd name="T23" fmla="*/ 0 h 177"/>
                  <a:gd name="T24" fmla="*/ 152 w 152"/>
                  <a:gd name="T25" fmla="*/ 4 h 177"/>
                  <a:gd name="T26" fmla="*/ 152 w 152"/>
                  <a:gd name="T27" fmla="*/ 115 h 177"/>
                  <a:gd name="T28" fmla="*/ 116 w 152"/>
                  <a:gd name="T29" fmla="*/ 166 h 177"/>
                  <a:gd name="T30" fmla="*/ 35 w 152"/>
                  <a:gd name="T31" fmla="*/ 166 h 177"/>
                  <a:gd name="T32" fmla="*/ 1 w 152"/>
                  <a:gd name="T33" fmla="*/ 113 h 177"/>
                  <a:gd name="T34" fmla="*/ 1 w 152"/>
                  <a:gd name="T35" fmla="*/ 61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177">
                    <a:moveTo>
                      <a:pt x="1" y="61"/>
                    </a:moveTo>
                    <a:cubicBezTo>
                      <a:pt x="1" y="42"/>
                      <a:pt x="1" y="23"/>
                      <a:pt x="0" y="4"/>
                    </a:cubicBezTo>
                    <a:cubicBezTo>
                      <a:pt x="0" y="1"/>
                      <a:pt x="1" y="0"/>
                      <a:pt x="5" y="0"/>
                    </a:cubicBezTo>
                    <a:cubicBezTo>
                      <a:pt x="14" y="0"/>
                      <a:pt x="24" y="0"/>
                      <a:pt x="33" y="0"/>
                    </a:cubicBezTo>
                    <a:cubicBezTo>
                      <a:pt x="37" y="0"/>
                      <a:pt x="38" y="1"/>
                      <a:pt x="38" y="5"/>
                    </a:cubicBezTo>
                    <a:cubicBezTo>
                      <a:pt x="38" y="39"/>
                      <a:pt x="38" y="74"/>
                      <a:pt x="38" y="109"/>
                    </a:cubicBezTo>
                    <a:cubicBezTo>
                      <a:pt x="38" y="136"/>
                      <a:pt x="55" y="148"/>
                      <a:pt x="80" y="146"/>
                    </a:cubicBezTo>
                    <a:cubicBezTo>
                      <a:pt x="82" y="146"/>
                      <a:pt x="85" y="146"/>
                      <a:pt x="88" y="145"/>
                    </a:cubicBezTo>
                    <a:cubicBezTo>
                      <a:pt x="105" y="141"/>
                      <a:pt x="115" y="129"/>
                      <a:pt x="115" y="110"/>
                    </a:cubicBezTo>
                    <a:cubicBezTo>
                      <a:pt x="115" y="75"/>
                      <a:pt x="115" y="40"/>
                      <a:pt x="115" y="5"/>
                    </a:cubicBezTo>
                    <a:cubicBezTo>
                      <a:pt x="115" y="1"/>
                      <a:pt x="116" y="0"/>
                      <a:pt x="120" y="0"/>
                    </a:cubicBezTo>
                    <a:cubicBezTo>
                      <a:pt x="129" y="0"/>
                      <a:pt x="139" y="0"/>
                      <a:pt x="148" y="0"/>
                    </a:cubicBezTo>
                    <a:cubicBezTo>
                      <a:pt x="151" y="0"/>
                      <a:pt x="152" y="1"/>
                      <a:pt x="152" y="4"/>
                    </a:cubicBezTo>
                    <a:cubicBezTo>
                      <a:pt x="152" y="41"/>
                      <a:pt x="152" y="78"/>
                      <a:pt x="152" y="115"/>
                    </a:cubicBezTo>
                    <a:cubicBezTo>
                      <a:pt x="152" y="139"/>
                      <a:pt x="139" y="157"/>
                      <a:pt x="116" y="166"/>
                    </a:cubicBezTo>
                    <a:cubicBezTo>
                      <a:pt x="89" y="177"/>
                      <a:pt x="62" y="177"/>
                      <a:pt x="35" y="166"/>
                    </a:cubicBezTo>
                    <a:cubicBezTo>
                      <a:pt x="12" y="156"/>
                      <a:pt x="1" y="138"/>
                      <a:pt x="1" y="113"/>
                    </a:cubicBezTo>
                    <a:cubicBezTo>
                      <a:pt x="0" y="96"/>
                      <a:pt x="1" y="78"/>
                      <a:pt x="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9" name="Freeform 25"/>
              <p:cNvSpPr>
                <a:spLocks/>
              </p:cNvSpPr>
              <p:nvPr/>
            </p:nvSpPr>
            <p:spPr bwMode="auto">
              <a:xfrm>
                <a:off x="7711" y="3990"/>
                <a:ext cx="24" cy="213"/>
              </a:xfrm>
              <a:custGeom>
                <a:avLst/>
                <a:gdLst>
                  <a:gd name="T0" fmla="*/ 0 w 37"/>
                  <a:gd name="T1" fmla="*/ 163 h 327"/>
                  <a:gd name="T2" fmla="*/ 0 w 37"/>
                  <a:gd name="T3" fmla="*/ 5 h 327"/>
                  <a:gd name="T4" fmla="*/ 5 w 37"/>
                  <a:gd name="T5" fmla="*/ 0 h 327"/>
                  <a:gd name="T6" fmla="*/ 33 w 37"/>
                  <a:gd name="T7" fmla="*/ 0 h 327"/>
                  <a:gd name="T8" fmla="*/ 36 w 37"/>
                  <a:gd name="T9" fmla="*/ 4 h 327"/>
                  <a:gd name="T10" fmla="*/ 36 w 37"/>
                  <a:gd name="T11" fmla="*/ 54 h 327"/>
                  <a:gd name="T12" fmla="*/ 37 w 37"/>
                  <a:gd name="T13" fmla="*/ 321 h 327"/>
                  <a:gd name="T14" fmla="*/ 31 w 37"/>
                  <a:gd name="T15" fmla="*/ 327 h 327"/>
                  <a:gd name="T16" fmla="*/ 4 w 37"/>
                  <a:gd name="T17" fmla="*/ 327 h 327"/>
                  <a:gd name="T18" fmla="*/ 0 w 37"/>
                  <a:gd name="T19" fmla="*/ 322 h 327"/>
                  <a:gd name="T20" fmla="*/ 0 w 37"/>
                  <a:gd name="T21" fmla="*/ 16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27">
                    <a:moveTo>
                      <a:pt x="0" y="163"/>
                    </a:moveTo>
                    <a:cubicBezTo>
                      <a:pt x="0" y="111"/>
                      <a:pt x="0" y="58"/>
                      <a:pt x="0" y="5"/>
                    </a:cubicBezTo>
                    <a:cubicBezTo>
                      <a:pt x="0" y="1"/>
                      <a:pt x="1" y="0"/>
                      <a:pt x="5" y="0"/>
                    </a:cubicBezTo>
                    <a:cubicBezTo>
                      <a:pt x="14" y="0"/>
                      <a:pt x="23" y="0"/>
                      <a:pt x="33" y="0"/>
                    </a:cubicBezTo>
                    <a:cubicBezTo>
                      <a:pt x="36" y="0"/>
                      <a:pt x="37" y="1"/>
                      <a:pt x="36" y="4"/>
                    </a:cubicBezTo>
                    <a:cubicBezTo>
                      <a:pt x="36" y="20"/>
                      <a:pt x="36" y="37"/>
                      <a:pt x="36" y="54"/>
                    </a:cubicBezTo>
                    <a:cubicBezTo>
                      <a:pt x="36" y="143"/>
                      <a:pt x="36" y="232"/>
                      <a:pt x="37" y="321"/>
                    </a:cubicBezTo>
                    <a:cubicBezTo>
                      <a:pt x="37" y="326"/>
                      <a:pt x="35" y="327"/>
                      <a:pt x="31" y="327"/>
                    </a:cubicBezTo>
                    <a:cubicBezTo>
                      <a:pt x="22" y="327"/>
                      <a:pt x="13" y="327"/>
                      <a:pt x="4" y="327"/>
                    </a:cubicBezTo>
                    <a:cubicBezTo>
                      <a:pt x="1" y="327"/>
                      <a:pt x="0" y="326"/>
                      <a:pt x="0" y="322"/>
                    </a:cubicBezTo>
                    <a:cubicBezTo>
                      <a:pt x="0" y="269"/>
                      <a:pt x="0" y="216"/>
                      <a:pt x="0"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0" name="Freeform 26"/>
              <p:cNvSpPr>
                <a:spLocks/>
              </p:cNvSpPr>
              <p:nvPr/>
            </p:nvSpPr>
            <p:spPr bwMode="auto">
              <a:xfrm>
                <a:off x="6728" y="4038"/>
                <a:ext cx="113" cy="122"/>
              </a:xfrm>
              <a:custGeom>
                <a:avLst/>
                <a:gdLst>
                  <a:gd name="T0" fmla="*/ 102 w 175"/>
                  <a:gd name="T1" fmla="*/ 149 h 188"/>
                  <a:gd name="T2" fmla="*/ 102 w 175"/>
                  <a:gd name="T3" fmla="*/ 184 h 188"/>
                  <a:gd name="T4" fmla="*/ 97 w 175"/>
                  <a:gd name="T5" fmla="*/ 188 h 188"/>
                  <a:gd name="T6" fmla="*/ 78 w 175"/>
                  <a:gd name="T7" fmla="*/ 188 h 188"/>
                  <a:gd name="T8" fmla="*/ 73 w 175"/>
                  <a:gd name="T9" fmla="*/ 183 h 188"/>
                  <a:gd name="T10" fmla="*/ 73 w 175"/>
                  <a:gd name="T11" fmla="*/ 114 h 188"/>
                  <a:gd name="T12" fmla="*/ 67 w 175"/>
                  <a:gd name="T13" fmla="*/ 108 h 188"/>
                  <a:gd name="T14" fmla="*/ 5 w 175"/>
                  <a:gd name="T15" fmla="*/ 108 h 188"/>
                  <a:gd name="T16" fmla="*/ 0 w 175"/>
                  <a:gd name="T17" fmla="*/ 103 h 188"/>
                  <a:gd name="T18" fmla="*/ 0 w 175"/>
                  <a:gd name="T19" fmla="*/ 85 h 188"/>
                  <a:gd name="T20" fmla="*/ 4 w 175"/>
                  <a:gd name="T21" fmla="*/ 80 h 188"/>
                  <a:gd name="T22" fmla="*/ 68 w 175"/>
                  <a:gd name="T23" fmla="*/ 80 h 188"/>
                  <a:gd name="T24" fmla="*/ 73 w 175"/>
                  <a:gd name="T25" fmla="*/ 75 h 188"/>
                  <a:gd name="T26" fmla="*/ 73 w 175"/>
                  <a:gd name="T27" fmla="*/ 5 h 188"/>
                  <a:gd name="T28" fmla="*/ 78 w 175"/>
                  <a:gd name="T29" fmla="*/ 1 h 188"/>
                  <a:gd name="T30" fmla="*/ 97 w 175"/>
                  <a:gd name="T31" fmla="*/ 1 h 188"/>
                  <a:gd name="T32" fmla="*/ 102 w 175"/>
                  <a:gd name="T33" fmla="*/ 5 h 188"/>
                  <a:gd name="T34" fmla="*/ 102 w 175"/>
                  <a:gd name="T35" fmla="*/ 75 h 188"/>
                  <a:gd name="T36" fmla="*/ 107 w 175"/>
                  <a:gd name="T37" fmla="*/ 80 h 188"/>
                  <a:gd name="T38" fmla="*/ 170 w 175"/>
                  <a:gd name="T39" fmla="*/ 80 h 188"/>
                  <a:gd name="T40" fmla="*/ 175 w 175"/>
                  <a:gd name="T41" fmla="*/ 85 h 188"/>
                  <a:gd name="T42" fmla="*/ 175 w 175"/>
                  <a:gd name="T43" fmla="*/ 104 h 188"/>
                  <a:gd name="T44" fmla="*/ 170 w 175"/>
                  <a:gd name="T45" fmla="*/ 108 h 188"/>
                  <a:gd name="T46" fmla="*/ 107 w 175"/>
                  <a:gd name="T47" fmla="*/ 108 h 188"/>
                  <a:gd name="T48" fmla="*/ 102 w 175"/>
                  <a:gd name="T49" fmla="*/ 114 h 188"/>
                  <a:gd name="T50" fmla="*/ 102 w 175"/>
                  <a:gd name="T51"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5" h="188">
                    <a:moveTo>
                      <a:pt x="102" y="149"/>
                    </a:moveTo>
                    <a:cubicBezTo>
                      <a:pt x="102" y="160"/>
                      <a:pt x="102" y="172"/>
                      <a:pt x="102" y="184"/>
                    </a:cubicBezTo>
                    <a:cubicBezTo>
                      <a:pt x="102" y="187"/>
                      <a:pt x="101" y="188"/>
                      <a:pt x="97" y="188"/>
                    </a:cubicBezTo>
                    <a:cubicBezTo>
                      <a:pt x="91" y="188"/>
                      <a:pt x="84" y="188"/>
                      <a:pt x="78" y="188"/>
                    </a:cubicBezTo>
                    <a:cubicBezTo>
                      <a:pt x="74" y="188"/>
                      <a:pt x="73" y="187"/>
                      <a:pt x="73" y="183"/>
                    </a:cubicBezTo>
                    <a:cubicBezTo>
                      <a:pt x="73" y="160"/>
                      <a:pt x="73" y="137"/>
                      <a:pt x="73" y="114"/>
                    </a:cubicBezTo>
                    <a:cubicBezTo>
                      <a:pt x="73" y="109"/>
                      <a:pt x="72" y="108"/>
                      <a:pt x="67" y="108"/>
                    </a:cubicBezTo>
                    <a:cubicBezTo>
                      <a:pt x="47" y="108"/>
                      <a:pt x="26" y="108"/>
                      <a:pt x="5" y="108"/>
                    </a:cubicBezTo>
                    <a:cubicBezTo>
                      <a:pt x="1" y="108"/>
                      <a:pt x="0" y="108"/>
                      <a:pt x="0" y="103"/>
                    </a:cubicBezTo>
                    <a:cubicBezTo>
                      <a:pt x="0" y="97"/>
                      <a:pt x="0" y="91"/>
                      <a:pt x="0" y="85"/>
                    </a:cubicBezTo>
                    <a:cubicBezTo>
                      <a:pt x="0" y="81"/>
                      <a:pt x="1" y="80"/>
                      <a:pt x="4" y="80"/>
                    </a:cubicBezTo>
                    <a:cubicBezTo>
                      <a:pt x="25" y="80"/>
                      <a:pt x="46" y="80"/>
                      <a:pt x="68" y="80"/>
                    </a:cubicBezTo>
                    <a:cubicBezTo>
                      <a:pt x="72" y="80"/>
                      <a:pt x="73" y="79"/>
                      <a:pt x="73" y="75"/>
                    </a:cubicBezTo>
                    <a:cubicBezTo>
                      <a:pt x="73" y="52"/>
                      <a:pt x="73" y="29"/>
                      <a:pt x="73" y="5"/>
                    </a:cubicBezTo>
                    <a:cubicBezTo>
                      <a:pt x="73" y="2"/>
                      <a:pt x="74" y="0"/>
                      <a:pt x="78" y="1"/>
                    </a:cubicBezTo>
                    <a:cubicBezTo>
                      <a:pt x="84" y="1"/>
                      <a:pt x="91" y="1"/>
                      <a:pt x="97" y="1"/>
                    </a:cubicBezTo>
                    <a:cubicBezTo>
                      <a:pt x="101" y="0"/>
                      <a:pt x="102" y="2"/>
                      <a:pt x="102" y="5"/>
                    </a:cubicBezTo>
                    <a:cubicBezTo>
                      <a:pt x="102" y="28"/>
                      <a:pt x="102" y="52"/>
                      <a:pt x="102" y="75"/>
                    </a:cubicBezTo>
                    <a:cubicBezTo>
                      <a:pt x="102" y="80"/>
                      <a:pt x="103" y="80"/>
                      <a:pt x="107" y="80"/>
                    </a:cubicBezTo>
                    <a:cubicBezTo>
                      <a:pt x="128" y="80"/>
                      <a:pt x="149" y="80"/>
                      <a:pt x="170" y="80"/>
                    </a:cubicBezTo>
                    <a:cubicBezTo>
                      <a:pt x="174" y="80"/>
                      <a:pt x="175" y="81"/>
                      <a:pt x="175" y="85"/>
                    </a:cubicBezTo>
                    <a:cubicBezTo>
                      <a:pt x="175" y="91"/>
                      <a:pt x="175" y="98"/>
                      <a:pt x="175" y="104"/>
                    </a:cubicBezTo>
                    <a:cubicBezTo>
                      <a:pt x="175" y="108"/>
                      <a:pt x="174" y="108"/>
                      <a:pt x="170" y="108"/>
                    </a:cubicBezTo>
                    <a:cubicBezTo>
                      <a:pt x="149" y="108"/>
                      <a:pt x="128" y="108"/>
                      <a:pt x="107" y="108"/>
                    </a:cubicBezTo>
                    <a:cubicBezTo>
                      <a:pt x="103" y="108"/>
                      <a:pt x="102" y="109"/>
                      <a:pt x="102" y="114"/>
                    </a:cubicBezTo>
                    <a:cubicBezTo>
                      <a:pt x="102" y="125"/>
                      <a:pt x="102" y="137"/>
                      <a:pt x="102" y="1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1" name="Freeform 27"/>
              <p:cNvSpPr>
                <a:spLocks/>
              </p:cNvSpPr>
              <p:nvPr/>
            </p:nvSpPr>
            <p:spPr bwMode="auto">
              <a:xfrm>
                <a:off x="6822" y="4128"/>
                <a:ext cx="103" cy="107"/>
              </a:xfrm>
              <a:custGeom>
                <a:avLst/>
                <a:gdLst>
                  <a:gd name="T0" fmla="*/ 66 w 158"/>
                  <a:gd name="T1" fmla="*/ 129 h 165"/>
                  <a:gd name="T2" fmla="*/ 67 w 158"/>
                  <a:gd name="T3" fmla="*/ 97 h 165"/>
                  <a:gd name="T4" fmla="*/ 62 w 158"/>
                  <a:gd name="T5" fmla="*/ 93 h 165"/>
                  <a:gd name="T6" fmla="*/ 5 w 158"/>
                  <a:gd name="T7" fmla="*/ 93 h 165"/>
                  <a:gd name="T8" fmla="*/ 1 w 158"/>
                  <a:gd name="T9" fmla="*/ 89 h 165"/>
                  <a:gd name="T10" fmla="*/ 1 w 158"/>
                  <a:gd name="T11" fmla="*/ 75 h 165"/>
                  <a:gd name="T12" fmla="*/ 5 w 158"/>
                  <a:gd name="T13" fmla="*/ 71 h 165"/>
                  <a:gd name="T14" fmla="*/ 62 w 158"/>
                  <a:gd name="T15" fmla="*/ 71 h 165"/>
                  <a:gd name="T16" fmla="*/ 67 w 158"/>
                  <a:gd name="T17" fmla="*/ 66 h 165"/>
                  <a:gd name="T18" fmla="*/ 66 w 158"/>
                  <a:gd name="T19" fmla="*/ 4 h 165"/>
                  <a:gd name="T20" fmla="*/ 71 w 158"/>
                  <a:gd name="T21" fmla="*/ 0 h 165"/>
                  <a:gd name="T22" fmla="*/ 88 w 158"/>
                  <a:gd name="T23" fmla="*/ 0 h 165"/>
                  <a:gd name="T24" fmla="*/ 92 w 158"/>
                  <a:gd name="T25" fmla="*/ 4 h 165"/>
                  <a:gd name="T26" fmla="*/ 92 w 158"/>
                  <a:gd name="T27" fmla="*/ 66 h 165"/>
                  <a:gd name="T28" fmla="*/ 97 w 158"/>
                  <a:gd name="T29" fmla="*/ 71 h 165"/>
                  <a:gd name="T30" fmla="*/ 153 w 158"/>
                  <a:gd name="T31" fmla="*/ 71 h 165"/>
                  <a:gd name="T32" fmla="*/ 157 w 158"/>
                  <a:gd name="T33" fmla="*/ 76 h 165"/>
                  <a:gd name="T34" fmla="*/ 157 w 158"/>
                  <a:gd name="T35" fmla="*/ 88 h 165"/>
                  <a:gd name="T36" fmla="*/ 153 w 158"/>
                  <a:gd name="T37" fmla="*/ 93 h 165"/>
                  <a:gd name="T38" fmla="*/ 97 w 158"/>
                  <a:gd name="T39" fmla="*/ 93 h 165"/>
                  <a:gd name="T40" fmla="*/ 92 w 158"/>
                  <a:gd name="T41" fmla="*/ 99 h 165"/>
                  <a:gd name="T42" fmla="*/ 92 w 158"/>
                  <a:gd name="T43" fmla="*/ 160 h 165"/>
                  <a:gd name="T44" fmla="*/ 87 w 158"/>
                  <a:gd name="T45" fmla="*/ 165 h 165"/>
                  <a:gd name="T46" fmla="*/ 71 w 158"/>
                  <a:gd name="T47" fmla="*/ 165 h 165"/>
                  <a:gd name="T48" fmla="*/ 66 w 158"/>
                  <a:gd name="T49" fmla="*/ 160 h 165"/>
                  <a:gd name="T50" fmla="*/ 66 w 158"/>
                  <a:gd name="T51" fmla="*/ 12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 h="165">
                    <a:moveTo>
                      <a:pt x="66" y="129"/>
                    </a:moveTo>
                    <a:cubicBezTo>
                      <a:pt x="66" y="118"/>
                      <a:pt x="66" y="108"/>
                      <a:pt x="67" y="97"/>
                    </a:cubicBezTo>
                    <a:cubicBezTo>
                      <a:pt x="67" y="94"/>
                      <a:pt x="66" y="93"/>
                      <a:pt x="62" y="93"/>
                    </a:cubicBezTo>
                    <a:cubicBezTo>
                      <a:pt x="43" y="93"/>
                      <a:pt x="24" y="93"/>
                      <a:pt x="5" y="93"/>
                    </a:cubicBezTo>
                    <a:cubicBezTo>
                      <a:pt x="2" y="93"/>
                      <a:pt x="0" y="92"/>
                      <a:pt x="1" y="89"/>
                    </a:cubicBezTo>
                    <a:cubicBezTo>
                      <a:pt x="1" y="84"/>
                      <a:pt x="1" y="80"/>
                      <a:pt x="1" y="75"/>
                    </a:cubicBezTo>
                    <a:cubicBezTo>
                      <a:pt x="1" y="72"/>
                      <a:pt x="2" y="71"/>
                      <a:pt x="5" y="71"/>
                    </a:cubicBezTo>
                    <a:cubicBezTo>
                      <a:pt x="24" y="71"/>
                      <a:pt x="43" y="71"/>
                      <a:pt x="62" y="71"/>
                    </a:cubicBezTo>
                    <a:cubicBezTo>
                      <a:pt x="66" y="71"/>
                      <a:pt x="67" y="70"/>
                      <a:pt x="67" y="66"/>
                    </a:cubicBezTo>
                    <a:cubicBezTo>
                      <a:pt x="66" y="46"/>
                      <a:pt x="67" y="25"/>
                      <a:pt x="66" y="4"/>
                    </a:cubicBezTo>
                    <a:cubicBezTo>
                      <a:pt x="66" y="1"/>
                      <a:pt x="67" y="0"/>
                      <a:pt x="71" y="0"/>
                    </a:cubicBezTo>
                    <a:cubicBezTo>
                      <a:pt x="77" y="0"/>
                      <a:pt x="82" y="0"/>
                      <a:pt x="88" y="0"/>
                    </a:cubicBezTo>
                    <a:cubicBezTo>
                      <a:pt x="91" y="0"/>
                      <a:pt x="92" y="1"/>
                      <a:pt x="92" y="4"/>
                    </a:cubicBezTo>
                    <a:cubicBezTo>
                      <a:pt x="92" y="24"/>
                      <a:pt x="92" y="45"/>
                      <a:pt x="92" y="66"/>
                    </a:cubicBezTo>
                    <a:cubicBezTo>
                      <a:pt x="92" y="70"/>
                      <a:pt x="93" y="71"/>
                      <a:pt x="97" y="71"/>
                    </a:cubicBezTo>
                    <a:cubicBezTo>
                      <a:pt x="116" y="71"/>
                      <a:pt x="134" y="71"/>
                      <a:pt x="153" y="71"/>
                    </a:cubicBezTo>
                    <a:cubicBezTo>
                      <a:pt x="157" y="71"/>
                      <a:pt x="158" y="72"/>
                      <a:pt x="157" y="76"/>
                    </a:cubicBezTo>
                    <a:cubicBezTo>
                      <a:pt x="157" y="80"/>
                      <a:pt x="157" y="84"/>
                      <a:pt x="157" y="88"/>
                    </a:cubicBezTo>
                    <a:cubicBezTo>
                      <a:pt x="158" y="92"/>
                      <a:pt x="157" y="93"/>
                      <a:pt x="153" y="93"/>
                    </a:cubicBezTo>
                    <a:cubicBezTo>
                      <a:pt x="134" y="93"/>
                      <a:pt x="116" y="93"/>
                      <a:pt x="97" y="93"/>
                    </a:cubicBezTo>
                    <a:cubicBezTo>
                      <a:pt x="93" y="93"/>
                      <a:pt x="92" y="94"/>
                      <a:pt x="92" y="99"/>
                    </a:cubicBezTo>
                    <a:cubicBezTo>
                      <a:pt x="92" y="119"/>
                      <a:pt x="92" y="140"/>
                      <a:pt x="92" y="160"/>
                    </a:cubicBezTo>
                    <a:cubicBezTo>
                      <a:pt x="92" y="164"/>
                      <a:pt x="91" y="165"/>
                      <a:pt x="87" y="165"/>
                    </a:cubicBezTo>
                    <a:cubicBezTo>
                      <a:pt x="82" y="164"/>
                      <a:pt x="76" y="164"/>
                      <a:pt x="71" y="165"/>
                    </a:cubicBezTo>
                    <a:cubicBezTo>
                      <a:pt x="67" y="165"/>
                      <a:pt x="66" y="163"/>
                      <a:pt x="66" y="160"/>
                    </a:cubicBezTo>
                    <a:cubicBezTo>
                      <a:pt x="67" y="149"/>
                      <a:pt x="66" y="139"/>
                      <a:pt x="66" y="1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2" name="Freeform 28"/>
              <p:cNvSpPr>
                <a:spLocks/>
              </p:cNvSpPr>
              <p:nvPr/>
            </p:nvSpPr>
            <p:spPr bwMode="auto">
              <a:xfrm>
                <a:off x="6644" y="4128"/>
                <a:ext cx="102" cy="107"/>
              </a:xfrm>
              <a:custGeom>
                <a:avLst/>
                <a:gdLst>
                  <a:gd name="T0" fmla="*/ 66 w 157"/>
                  <a:gd name="T1" fmla="*/ 35 h 165"/>
                  <a:gd name="T2" fmla="*/ 66 w 157"/>
                  <a:gd name="T3" fmla="*/ 4 h 165"/>
                  <a:gd name="T4" fmla="*/ 70 w 157"/>
                  <a:gd name="T5" fmla="*/ 0 h 165"/>
                  <a:gd name="T6" fmla="*/ 87 w 157"/>
                  <a:gd name="T7" fmla="*/ 0 h 165"/>
                  <a:gd name="T8" fmla="*/ 92 w 157"/>
                  <a:gd name="T9" fmla="*/ 4 h 165"/>
                  <a:gd name="T10" fmla="*/ 91 w 157"/>
                  <a:gd name="T11" fmla="*/ 66 h 165"/>
                  <a:gd name="T12" fmla="*/ 97 w 157"/>
                  <a:gd name="T13" fmla="*/ 71 h 165"/>
                  <a:gd name="T14" fmla="*/ 151 w 157"/>
                  <a:gd name="T15" fmla="*/ 71 h 165"/>
                  <a:gd name="T16" fmla="*/ 157 w 157"/>
                  <a:gd name="T17" fmla="*/ 77 h 165"/>
                  <a:gd name="T18" fmla="*/ 157 w 157"/>
                  <a:gd name="T19" fmla="*/ 88 h 165"/>
                  <a:gd name="T20" fmla="*/ 151 w 157"/>
                  <a:gd name="T21" fmla="*/ 93 h 165"/>
                  <a:gd name="T22" fmla="*/ 98 w 157"/>
                  <a:gd name="T23" fmla="*/ 93 h 165"/>
                  <a:gd name="T24" fmla="*/ 91 w 157"/>
                  <a:gd name="T25" fmla="*/ 100 h 165"/>
                  <a:gd name="T26" fmla="*/ 92 w 157"/>
                  <a:gd name="T27" fmla="*/ 160 h 165"/>
                  <a:gd name="T28" fmla="*/ 87 w 157"/>
                  <a:gd name="T29" fmla="*/ 165 h 165"/>
                  <a:gd name="T30" fmla="*/ 71 w 157"/>
                  <a:gd name="T31" fmla="*/ 165 h 165"/>
                  <a:gd name="T32" fmla="*/ 66 w 157"/>
                  <a:gd name="T33" fmla="*/ 160 h 165"/>
                  <a:gd name="T34" fmla="*/ 66 w 157"/>
                  <a:gd name="T35" fmla="*/ 99 h 165"/>
                  <a:gd name="T36" fmla="*/ 60 w 157"/>
                  <a:gd name="T37" fmla="*/ 93 h 165"/>
                  <a:gd name="T38" fmla="*/ 5 w 157"/>
                  <a:gd name="T39" fmla="*/ 93 h 165"/>
                  <a:gd name="T40" fmla="*/ 0 w 157"/>
                  <a:gd name="T41" fmla="*/ 89 h 165"/>
                  <a:gd name="T42" fmla="*/ 0 w 157"/>
                  <a:gd name="T43" fmla="*/ 76 h 165"/>
                  <a:gd name="T44" fmla="*/ 5 w 157"/>
                  <a:gd name="T45" fmla="*/ 71 h 165"/>
                  <a:gd name="T46" fmla="*/ 61 w 157"/>
                  <a:gd name="T47" fmla="*/ 71 h 165"/>
                  <a:gd name="T48" fmla="*/ 66 w 157"/>
                  <a:gd name="T49" fmla="*/ 66 h 165"/>
                  <a:gd name="T50" fmla="*/ 66 w 157"/>
                  <a:gd name="T51" fmla="*/ 3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65">
                    <a:moveTo>
                      <a:pt x="66" y="35"/>
                    </a:moveTo>
                    <a:cubicBezTo>
                      <a:pt x="66" y="25"/>
                      <a:pt x="66" y="15"/>
                      <a:pt x="66" y="4"/>
                    </a:cubicBezTo>
                    <a:cubicBezTo>
                      <a:pt x="66" y="1"/>
                      <a:pt x="66" y="0"/>
                      <a:pt x="70" y="0"/>
                    </a:cubicBezTo>
                    <a:cubicBezTo>
                      <a:pt x="76" y="0"/>
                      <a:pt x="82" y="0"/>
                      <a:pt x="87" y="0"/>
                    </a:cubicBezTo>
                    <a:cubicBezTo>
                      <a:pt x="91" y="0"/>
                      <a:pt x="92" y="1"/>
                      <a:pt x="92" y="4"/>
                    </a:cubicBezTo>
                    <a:cubicBezTo>
                      <a:pt x="91" y="25"/>
                      <a:pt x="92" y="45"/>
                      <a:pt x="91" y="66"/>
                    </a:cubicBezTo>
                    <a:cubicBezTo>
                      <a:pt x="91" y="70"/>
                      <a:pt x="92" y="71"/>
                      <a:pt x="97" y="71"/>
                    </a:cubicBezTo>
                    <a:cubicBezTo>
                      <a:pt x="115" y="71"/>
                      <a:pt x="133" y="71"/>
                      <a:pt x="151" y="71"/>
                    </a:cubicBezTo>
                    <a:cubicBezTo>
                      <a:pt x="156" y="71"/>
                      <a:pt x="157" y="72"/>
                      <a:pt x="157" y="77"/>
                    </a:cubicBezTo>
                    <a:cubicBezTo>
                      <a:pt x="157" y="81"/>
                      <a:pt x="157" y="84"/>
                      <a:pt x="157" y="88"/>
                    </a:cubicBezTo>
                    <a:cubicBezTo>
                      <a:pt x="157" y="92"/>
                      <a:pt x="156" y="94"/>
                      <a:pt x="151" y="93"/>
                    </a:cubicBezTo>
                    <a:cubicBezTo>
                      <a:pt x="133" y="93"/>
                      <a:pt x="115" y="93"/>
                      <a:pt x="98" y="93"/>
                    </a:cubicBezTo>
                    <a:cubicBezTo>
                      <a:pt x="91" y="93"/>
                      <a:pt x="91" y="93"/>
                      <a:pt x="91" y="100"/>
                    </a:cubicBezTo>
                    <a:cubicBezTo>
                      <a:pt x="91" y="120"/>
                      <a:pt x="91" y="140"/>
                      <a:pt x="92" y="160"/>
                    </a:cubicBezTo>
                    <a:cubicBezTo>
                      <a:pt x="92" y="164"/>
                      <a:pt x="91" y="165"/>
                      <a:pt x="87" y="165"/>
                    </a:cubicBezTo>
                    <a:cubicBezTo>
                      <a:pt x="82" y="164"/>
                      <a:pt x="76" y="165"/>
                      <a:pt x="71" y="165"/>
                    </a:cubicBezTo>
                    <a:cubicBezTo>
                      <a:pt x="67" y="165"/>
                      <a:pt x="66" y="164"/>
                      <a:pt x="66" y="160"/>
                    </a:cubicBezTo>
                    <a:cubicBezTo>
                      <a:pt x="66" y="140"/>
                      <a:pt x="66" y="119"/>
                      <a:pt x="66" y="99"/>
                    </a:cubicBezTo>
                    <a:cubicBezTo>
                      <a:pt x="66" y="94"/>
                      <a:pt x="65" y="93"/>
                      <a:pt x="60" y="93"/>
                    </a:cubicBezTo>
                    <a:cubicBezTo>
                      <a:pt x="42" y="94"/>
                      <a:pt x="23" y="93"/>
                      <a:pt x="5" y="93"/>
                    </a:cubicBezTo>
                    <a:cubicBezTo>
                      <a:pt x="2" y="93"/>
                      <a:pt x="0" y="93"/>
                      <a:pt x="0" y="89"/>
                    </a:cubicBezTo>
                    <a:cubicBezTo>
                      <a:pt x="1" y="85"/>
                      <a:pt x="1" y="80"/>
                      <a:pt x="0" y="76"/>
                    </a:cubicBezTo>
                    <a:cubicBezTo>
                      <a:pt x="0" y="72"/>
                      <a:pt x="2" y="71"/>
                      <a:pt x="5" y="71"/>
                    </a:cubicBezTo>
                    <a:cubicBezTo>
                      <a:pt x="24" y="71"/>
                      <a:pt x="42" y="71"/>
                      <a:pt x="61" y="71"/>
                    </a:cubicBezTo>
                    <a:cubicBezTo>
                      <a:pt x="65" y="71"/>
                      <a:pt x="66" y="70"/>
                      <a:pt x="66" y="66"/>
                    </a:cubicBezTo>
                    <a:cubicBezTo>
                      <a:pt x="66" y="56"/>
                      <a:pt x="66" y="46"/>
                      <a:pt x="66"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3" name="Freeform 29"/>
              <p:cNvSpPr>
                <a:spLocks/>
              </p:cNvSpPr>
              <p:nvPr/>
            </p:nvSpPr>
            <p:spPr bwMode="auto">
              <a:xfrm>
                <a:off x="6823" y="3961"/>
                <a:ext cx="102" cy="108"/>
              </a:xfrm>
              <a:custGeom>
                <a:avLst/>
                <a:gdLst>
                  <a:gd name="T0" fmla="*/ 65 w 157"/>
                  <a:gd name="T1" fmla="*/ 36 h 165"/>
                  <a:gd name="T2" fmla="*/ 65 w 157"/>
                  <a:gd name="T3" fmla="*/ 5 h 165"/>
                  <a:gd name="T4" fmla="*/ 70 w 157"/>
                  <a:gd name="T5" fmla="*/ 0 h 165"/>
                  <a:gd name="T6" fmla="*/ 86 w 157"/>
                  <a:gd name="T7" fmla="*/ 0 h 165"/>
                  <a:gd name="T8" fmla="*/ 91 w 157"/>
                  <a:gd name="T9" fmla="*/ 5 h 165"/>
                  <a:gd name="T10" fmla="*/ 91 w 157"/>
                  <a:gd name="T11" fmla="*/ 67 h 165"/>
                  <a:gd name="T12" fmla="*/ 96 w 157"/>
                  <a:gd name="T13" fmla="*/ 72 h 165"/>
                  <a:gd name="T14" fmla="*/ 151 w 157"/>
                  <a:gd name="T15" fmla="*/ 72 h 165"/>
                  <a:gd name="T16" fmla="*/ 156 w 157"/>
                  <a:gd name="T17" fmla="*/ 77 h 165"/>
                  <a:gd name="T18" fmla="*/ 156 w 157"/>
                  <a:gd name="T19" fmla="*/ 90 h 165"/>
                  <a:gd name="T20" fmla="*/ 152 w 157"/>
                  <a:gd name="T21" fmla="*/ 94 h 165"/>
                  <a:gd name="T22" fmla="*/ 96 w 157"/>
                  <a:gd name="T23" fmla="*/ 94 h 165"/>
                  <a:gd name="T24" fmla="*/ 91 w 157"/>
                  <a:gd name="T25" fmla="*/ 99 h 165"/>
                  <a:gd name="T26" fmla="*/ 91 w 157"/>
                  <a:gd name="T27" fmla="*/ 160 h 165"/>
                  <a:gd name="T28" fmla="*/ 86 w 157"/>
                  <a:gd name="T29" fmla="*/ 165 h 165"/>
                  <a:gd name="T30" fmla="*/ 70 w 157"/>
                  <a:gd name="T31" fmla="*/ 165 h 165"/>
                  <a:gd name="T32" fmla="*/ 65 w 157"/>
                  <a:gd name="T33" fmla="*/ 160 h 165"/>
                  <a:gd name="T34" fmla="*/ 66 w 157"/>
                  <a:gd name="T35" fmla="*/ 99 h 165"/>
                  <a:gd name="T36" fmla="*/ 60 w 157"/>
                  <a:gd name="T37" fmla="*/ 94 h 165"/>
                  <a:gd name="T38" fmla="*/ 4 w 157"/>
                  <a:gd name="T39" fmla="*/ 94 h 165"/>
                  <a:gd name="T40" fmla="*/ 0 w 157"/>
                  <a:gd name="T41" fmla="*/ 90 h 165"/>
                  <a:gd name="T42" fmla="*/ 0 w 157"/>
                  <a:gd name="T43" fmla="*/ 76 h 165"/>
                  <a:gd name="T44" fmla="*/ 4 w 157"/>
                  <a:gd name="T45" fmla="*/ 72 h 165"/>
                  <a:gd name="T46" fmla="*/ 60 w 157"/>
                  <a:gd name="T47" fmla="*/ 72 h 165"/>
                  <a:gd name="T48" fmla="*/ 66 w 157"/>
                  <a:gd name="T49" fmla="*/ 67 h 165"/>
                  <a:gd name="T50" fmla="*/ 65 w 157"/>
                  <a:gd name="T51" fmla="*/ 3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65">
                    <a:moveTo>
                      <a:pt x="65" y="36"/>
                    </a:moveTo>
                    <a:cubicBezTo>
                      <a:pt x="65" y="26"/>
                      <a:pt x="66" y="15"/>
                      <a:pt x="65" y="5"/>
                    </a:cubicBezTo>
                    <a:cubicBezTo>
                      <a:pt x="65" y="1"/>
                      <a:pt x="67" y="0"/>
                      <a:pt x="70" y="0"/>
                    </a:cubicBezTo>
                    <a:cubicBezTo>
                      <a:pt x="76" y="1"/>
                      <a:pt x="81" y="1"/>
                      <a:pt x="86" y="0"/>
                    </a:cubicBezTo>
                    <a:cubicBezTo>
                      <a:pt x="90" y="0"/>
                      <a:pt x="91" y="2"/>
                      <a:pt x="91" y="5"/>
                    </a:cubicBezTo>
                    <a:cubicBezTo>
                      <a:pt x="91" y="26"/>
                      <a:pt x="91" y="46"/>
                      <a:pt x="91" y="67"/>
                    </a:cubicBezTo>
                    <a:cubicBezTo>
                      <a:pt x="91" y="71"/>
                      <a:pt x="92" y="72"/>
                      <a:pt x="96" y="72"/>
                    </a:cubicBezTo>
                    <a:cubicBezTo>
                      <a:pt x="114" y="72"/>
                      <a:pt x="133" y="72"/>
                      <a:pt x="151" y="72"/>
                    </a:cubicBezTo>
                    <a:cubicBezTo>
                      <a:pt x="156" y="72"/>
                      <a:pt x="157" y="73"/>
                      <a:pt x="156" y="77"/>
                    </a:cubicBezTo>
                    <a:cubicBezTo>
                      <a:pt x="156" y="81"/>
                      <a:pt x="156" y="85"/>
                      <a:pt x="156" y="90"/>
                    </a:cubicBezTo>
                    <a:cubicBezTo>
                      <a:pt x="157" y="93"/>
                      <a:pt x="155" y="94"/>
                      <a:pt x="152" y="94"/>
                    </a:cubicBezTo>
                    <a:cubicBezTo>
                      <a:pt x="133" y="94"/>
                      <a:pt x="115" y="94"/>
                      <a:pt x="96" y="94"/>
                    </a:cubicBezTo>
                    <a:cubicBezTo>
                      <a:pt x="92" y="94"/>
                      <a:pt x="91" y="95"/>
                      <a:pt x="91" y="99"/>
                    </a:cubicBezTo>
                    <a:cubicBezTo>
                      <a:pt x="91" y="119"/>
                      <a:pt x="91" y="140"/>
                      <a:pt x="91" y="160"/>
                    </a:cubicBezTo>
                    <a:cubicBezTo>
                      <a:pt x="91" y="164"/>
                      <a:pt x="90" y="165"/>
                      <a:pt x="86" y="165"/>
                    </a:cubicBezTo>
                    <a:cubicBezTo>
                      <a:pt x="81" y="165"/>
                      <a:pt x="75" y="165"/>
                      <a:pt x="70" y="165"/>
                    </a:cubicBezTo>
                    <a:cubicBezTo>
                      <a:pt x="66" y="165"/>
                      <a:pt x="65" y="164"/>
                      <a:pt x="65" y="160"/>
                    </a:cubicBezTo>
                    <a:cubicBezTo>
                      <a:pt x="66" y="140"/>
                      <a:pt x="65" y="119"/>
                      <a:pt x="66" y="99"/>
                    </a:cubicBezTo>
                    <a:cubicBezTo>
                      <a:pt x="66" y="95"/>
                      <a:pt x="64" y="94"/>
                      <a:pt x="60" y="94"/>
                    </a:cubicBezTo>
                    <a:cubicBezTo>
                      <a:pt x="41" y="94"/>
                      <a:pt x="23" y="94"/>
                      <a:pt x="4" y="94"/>
                    </a:cubicBezTo>
                    <a:cubicBezTo>
                      <a:pt x="1" y="94"/>
                      <a:pt x="0" y="93"/>
                      <a:pt x="0" y="90"/>
                    </a:cubicBezTo>
                    <a:cubicBezTo>
                      <a:pt x="0" y="85"/>
                      <a:pt x="0" y="81"/>
                      <a:pt x="0" y="76"/>
                    </a:cubicBezTo>
                    <a:cubicBezTo>
                      <a:pt x="0" y="73"/>
                      <a:pt x="1" y="72"/>
                      <a:pt x="4" y="72"/>
                    </a:cubicBezTo>
                    <a:cubicBezTo>
                      <a:pt x="23" y="72"/>
                      <a:pt x="42" y="72"/>
                      <a:pt x="60" y="72"/>
                    </a:cubicBezTo>
                    <a:cubicBezTo>
                      <a:pt x="65" y="72"/>
                      <a:pt x="66" y="71"/>
                      <a:pt x="66" y="67"/>
                    </a:cubicBezTo>
                    <a:cubicBezTo>
                      <a:pt x="65" y="56"/>
                      <a:pt x="65" y="46"/>
                      <a:pt x="65"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4" name="Freeform 30"/>
              <p:cNvSpPr>
                <a:spLocks/>
              </p:cNvSpPr>
              <p:nvPr/>
            </p:nvSpPr>
            <p:spPr bwMode="auto">
              <a:xfrm>
                <a:off x="6643" y="3961"/>
                <a:ext cx="103" cy="108"/>
              </a:xfrm>
              <a:custGeom>
                <a:avLst/>
                <a:gdLst>
                  <a:gd name="T0" fmla="*/ 69 w 159"/>
                  <a:gd name="T1" fmla="*/ 36 h 165"/>
                  <a:gd name="T2" fmla="*/ 69 w 159"/>
                  <a:gd name="T3" fmla="*/ 5 h 165"/>
                  <a:gd name="T4" fmla="*/ 73 w 159"/>
                  <a:gd name="T5" fmla="*/ 0 h 165"/>
                  <a:gd name="T6" fmla="*/ 88 w 159"/>
                  <a:gd name="T7" fmla="*/ 0 h 165"/>
                  <a:gd name="T8" fmla="*/ 93 w 159"/>
                  <a:gd name="T9" fmla="*/ 5 h 165"/>
                  <a:gd name="T10" fmla="*/ 92 w 159"/>
                  <a:gd name="T11" fmla="*/ 66 h 165"/>
                  <a:gd name="T12" fmla="*/ 98 w 159"/>
                  <a:gd name="T13" fmla="*/ 72 h 165"/>
                  <a:gd name="T14" fmla="*/ 154 w 159"/>
                  <a:gd name="T15" fmla="*/ 72 h 165"/>
                  <a:gd name="T16" fmla="*/ 159 w 159"/>
                  <a:gd name="T17" fmla="*/ 76 h 165"/>
                  <a:gd name="T18" fmla="*/ 159 w 159"/>
                  <a:gd name="T19" fmla="*/ 89 h 165"/>
                  <a:gd name="T20" fmla="*/ 154 w 159"/>
                  <a:gd name="T21" fmla="*/ 93 h 165"/>
                  <a:gd name="T22" fmla="*/ 98 w 159"/>
                  <a:gd name="T23" fmla="*/ 93 h 165"/>
                  <a:gd name="T24" fmla="*/ 92 w 159"/>
                  <a:gd name="T25" fmla="*/ 99 h 165"/>
                  <a:gd name="T26" fmla="*/ 93 w 159"/>
                  <a:gd name="T27" fmla="*/ 160 h 165"/>
                  <a:gd name="T28" fmla="*/ 88 w 159"/>
                  <a:gd name="T29" fmla="*/ 165 h 165"/>
                  <a:gd name="T30" fmla="*/ 73 w 159"/>
                  <a:gd name="T31" fmla="*/ 165 h 165"/>
                  <a:gd name="T32" fmla="*/ 69 w 159"/>
                  <a:gd name="T33" fmla="*/ 161 h 165"/>
                  <a:gd name="T34" fmla="*/ 69 w 159"/>
                  <a:gd name="T35" fmla="*/ 99 h 165"/>
                  <a:gd name="T36" fmla="*/ 64 w 159"/>
                  <a:gd name="T37" fmla="*/ 93 h 165"/>
                  <a:gd name="T38" fmla="*/ 8 w 159"/>
                  <a:gd name="T39" fmla="*/ 93 h 165"/>
                  <a:gd name="T40" fmla="*/ 3 w 159"/>
                  <a:gd name="T41" fmla="*/ 89 h 165"/>
                  <a:gd name="T42" fmla="*/ 4 w 159"/>
                  <a:gd name="T43" fmla="*/ 73 h 165"/>
                  <a:gd name="T44" fmla="*/ 19 w 159"/>
                  <a:gd name="T45" fmla="*/ 72 h 165"/>
                  <a:gd name="T46" fmla="*/ 64 w 159"/>
                  <a:gd name="T47" fmla="*/ 72 h 165"/>
                  <a:gd name="T48" fmla="*/ 69 w 159"/>
                  <a:gd name="T49" fmla="*/ 66 h 165"/>
                  <a:gd name="T50" fmla="*/ 69 w 159"/>
                  <a:gd name="T51" fmla="*/ 3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9" h="165">
                    <a:moveTo>
                      <a:pt x="69" y="36"/>
                    </a:moveTo>
                    <a:cubicBezTo>
                      <a:pt x="69" y="25"/>
                      <a:pt x="69" y="15"/>
                      <a:pt x="69" y="5"/>
                    </a:cubicBezTo>
                    <a:cubicBezTo>
                      <a:pt x="69" y="1"/>
                      <a:pt x="70" y="0"/>
                      <a:pt x="73" y="0"/>
                    </a:cubicBezTo>
                    <a:cubicBezTo>
                      <a:pt x="78" y="1"/>
                      <a:pt x="83" y="1"/>
                      <a:pt x="88" y="0"/>
                    </a:cubicBezTo>
                    <a:cubicBezTo>
                      <a:pt x="92" y="0"/>
                      <a:pt x="93" y="2"/>
                      <a:pt x="93" y="5"/>
                    </a:cubicBezTo>
                    <a:cubicBezTo>
                      <a:pt x="92" y="25"/>
                      <a:pt x="93" y="46"/>
                      <a:pt x="92" y="66"/>
                    </a:cubicBezTo>
                    <a:cubicBezTo>
                      <a:pt x="92" y="71"/>
                      <a:pt x="94" y="72"/>
                      <a:pt x="98" y="72"/>
                    </a:cubicBezTo>
                    <a:cubicBezTo>
                      <a:pt x="117" y="72"/>
                      <a:pt x="136" y="72"/>
                      <a:pt x="154" y="72"/>
                    </a:cubicBezTo>
                    <a:cubicBezTo>
                      <a:pt x="158" y="72"/>
                      <a:pt x="159" y="73"/>
                      <a:pt x="159" y="76"/>
                    </a:cubicBezTo>
                    <a:cubicBezTo>
                      <a:pt x="158" y="80"/>
                      <a:pt x="159" y="85"/>
                      <a:pt x="159" y="89"/>
                    </a:cubicBezTo>
                    <a:cubicBezTo>
                      <a:pt x="159" y="93"/>
                      <a:pt x="158" y="93"/>
                      <a:pt x="154" y="93"/>
                    </a:cubicBezTo>
                    <a:cubicBezTo>
                      <a:pt x="136" y="93"/>
                      <a:pt x="117" y="94"/>
                      <a:pt x="98" y="93"/>
                    </a:cubicBezTo>
                    <a:cubicBezTo>
                      <a:pt x="93" y="93"/>
                      <a:pt x="92" y="95"/>
                      <a:pt x="92" y="99"/>
                    </a:cubicBezTo>
                    <a:cubicBezTo>
                      <a:pt x="93" y="119"/>
                      <a:pt x="92" y="140"/>
                      <a:pt x="93" y="160"/>
                    </a:cubicBezTo>
                    <a:cubicBezTo>
                      <a:pt x="93" y="164"/>
                      <a:pt x="92" y="165"/>
                      <a:pt x="88" y="165"/>
                    </a:cubicBezTo>
                    <a:cubicBezTo>
                      <a:pt x="83" y="164"/>
                      <a:pt x="78" y="164"/>
                      <a:pt x="73" y="165"/>
                    </a:cubicBezTo>
                    <a:cubicBezTo>
                      <a:pt x="70" y="165"/>
                      <a:pt x="69" y="164"/>
                      <a:pt x="69" y="161"/>
                    </a:cubicBezTo>
                    <a:cubicBezTo>
                      <a:pt x="69" y="140"/>
                      <a:pt x="69" y="119"/>
                      <a:pt x="69" y="99"/>
                    </a:cubicBezTo>
                    <a:cubicBezTo>
                      <a:pt x="69" y="95"/>
                      <a:pt x="68" y="93"/>
                      <a:pt x="64" y="93"/>
                    </a:cubicBezTo>
                    <a:cubicBezTo>
                      <a:pt x="45" y="93"/>
                      <a:pt x="26" y="93"/>
                      <a:pt x="8" y="93"/>
                    </a:cubicBezTo>
                    <a:cubicBezTo>
                      <a:pt x="4" y="93"/>
                      <a:pt x="2" y="93"/>
                      <a:pt x="3" y="89"/>
                    </a:cubicBezTo>
                    <a:cubicBezTo>
                      <a:pt x="3" y="83"/>
                      <a:pt x="0" y="76"/>
                      <a:pt x="4" y="73"/>
                    </a:cubicBezTo>
                    <a:cubicBezTo>
                      <a:pt x="7" y="70"/>
                      <a:pt x="14" y="72"/>
                      <a:pt x="19" y="72"/>
                    </a:cubicBezTo>
                    <a:cubicBezTo>
                      <a:pt x="34" y="72"/>
                      <a:pt x="49" y="72"/>
                      <a:pt x="64" y="72"/>
                    </a:cubicBezTo>
                    <a:cubicBezTo>
                      <a:pt x="68" y="72"/>
                      <a:pt x="69" y="71"/>
                      <a:pt x="69" y="66"/>
                    </a:cubicBezTo>
                    <a:cubicBezTo>
                      <a:pt x="69" y="56"/>
                      <a:pt x="69" y="46"/>
                      <a:pt x="69"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5" name="Freeform 31"/>
              <p:cNvSpPr>
                <a:spLocks/>
              </p:cNvSpPr>
              <p:nvPr/>
            </p:nvSpPr>
            <p:spPr bwMode="auto">
              <a:xfrm>
                <a:off x="6885" y="4060"/>
                <a:ext cx="73" cy="78"/>
              </a:xfrm>
              <a:custGeom>
                <a:avLst/>
                <a:gdLst>
                  <a:gd name="T0" fmla="*/ 66 w 113"/>
                  <a:gd name="T1" fmla="*/ 94 h 119"/>
                  <a:gd name="T2" fmla="*/ 66 w 113"/>
                  <a:gd name="T3" fmla="*/ 115 h 119"/>
                  <a:gd name="T4" fmla="*/ 62 w 113"/>
                  <a:gd name="T5" fmla="*/ 119 h 119"/>
                  <a:gd name="T6" fmla="*/ 49 w 113"/>
                  <a:gd name="T7" fmla="*/ 119 h 119"/>
                  <a:gd name="T8" fmla="*/ 44 w 113"/>
                  <a:gd name="T9" fmla="*/ 114 h 119"/>
                  <a:gd name="T10" fmla="*/ 44 w 113"/>
                  <a:gd name="T11" fmla="*/ 75 h 119"/>
                  <a:gd name="T12" fmla="*/ 38 w 113"/>
                  <a:gd name="T13" fmla="*/ 69 h 119"/>
                  <a:gd name="T14" fmla="*/ 4 w 113"/>
                  <a:gd name="T15" fmla="*/ 69 h 119"/>
                  <a:gd name="T16" fmla="*/ 0 w 113"/>
                  <a:gd name="T17" fmla="*/ 65 h 119"/>
                  <a:gd name="T18" fmla="*/ 0 w 113"/>
                  <a:gd name="T19" fmla="*/ 53 h 119"/>
                  <a:gd name="T20" fmla="*/ 4 w 113"/>
                  <a:gd name="T21" fmla="*/ 49 h 119"/>
                  <a:gd name="T22" fmla="*/ 40 w 113"/>
                  <a:gd name="T23" fmla="*/ 49 h 119"/>
                  <a:gd name="T24" fmla="*/ 45 w 113"/>
                  <a:gd name="T25" fmla="*/ 45 h 119"/>
                  <a:gd name="T26" fmla="*/ 44 w 113"/>
                  <a:gd name="T27" fmla="*/ 4 h 119"/>
                  <a:gd name="T28" fmla="*/ 48 w 113"/>
                  <a:gd name="T29" fmla="*/ 0 h 119"/>
                  <a:gd name="T30" fmla="*/ 63 w 113"/>
                  <a:gd name="T31" fmla="*/ 0 h 119"/>
                  <a:gd name="T32" fmla="*/ 66 w 113"/>
                  <a:gd name="T33" fmla="*/ 4 h 119"/>
                  <a:gd name="T34" fmla="*/ 66 w 113"/>
                  <a:gd name="T35" fmla="*/ 45 h 119"/>
                  <a:gd name="T36" fmla="*/ 71 w 113"/>
                  <a:gd name="T37" fmla="*/ 49 h 119"/>
                  <a:gd name="T38" fmla="*/ 106 w 113"/>
                  <a:gd name="T39" fmla="*/ 49 h 119"/>
                  <a:gd name="T40" fmla="*/ 111 w 113"/>
                  <a:gd name="T41" fmla="*/ 54 h 119"/>
                  <a:gd name="T42" fmla="*/ 110 w 113"/>
                  <a:gd name="T43" fmla="*/ 68 h 119"/>
                  <a:gd name="T44" fmla="*/ 96 w 113"/>
                  <a:gd name="T45" fmla="*/ 69 h 119"/>
                  <a:gd name="T46" fmla="*/ 70 w 113"/>
                  <a:gd name="T47" fmla="*/ 69 h 119"/>
                  <a:gd name="T48" fmla="*/ 66 w 113"/>
                  <a:gd name="T49" fmla="*/ 73 h 119"/>
                  <a:gd name="T50" fmla="*/ 66 w 113"/>
                  <a:gd name="T51" fmla="*/ 9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3" h="119">
                    <a:moveTo>
                      <a:pt x="66" y="94"/>
                    </a:moveTo>
                    <a:cubicBezTo>
                      <a:pt x="66" y="101"/>
                      <a:pt x="66" y="108"/>
                      <a:pt x="66" y="115"/>
                    </a:cubicBezTo>
                    <a:cubicBezTo>
                      <a:pt x="67" y="118"/>
                      <a:pt x="65" y="119"/>
                      <a:pt x="62" y="119"/>
                    </a:cubicBezTo>
                    <a:cubicBezTo>
                      <a:pt x="58" y="119"/>
                      <a:pt x="53" y="119"/>
                      <a:pt x="49" y="119"/>
                    </a:cubicBezTo>
                    <a:cubicBezTo>
                      <a:pt x="45" y="119"/>
                      <a:pt x="44" y="118"/>
                      <a:pt x="44" y="114"/>
                    </a:cubicBezTo>
                    <a:cubicBezTo>
                      <a:pt x="45" y="101"/>
                      <a:pt x="44" y="88"/>
                      <a:pt x="44" y="75"/>
                    </a:cubicBezTo>
                    <a:cubicBezTo>
                      <a:pt x="44" y="68"/>
                      <a:pt x="45" y="69"/>
                      <a:pt x="38" y="69"/>
                    </a:cubicBezTo>
                    <a:cubicBezTo>
                      <a:pt x="27" y="69"/>
                      <a:pt x="15" y="69"/>
                      <a:pt x="4" y="69"/>
                    </a:cubicBezTo>
                    <a:cubicBezTo>
                      <a:pt x="1" y="69"/>
                      <a:pt x="0" y="69"/>
                      <a:pt x="0" y="65"/>
                    </a:cubicBezTo>
                    <a:cubicBezTo>
                      <a:pt x="0" y="61"/>
                      <a:pt x="0" y="57"/>
                      <a:pt x="0" y="53"/>
                    </a:cubicBezTo>
                    <a:cubicBezTo>
                      <a:pt x="0" y="50"/>
                      <a:pt x="1" y="49"/>
                      <a:pt x="4" y="49"/>
                    </a:cubicBezTo>
                    <a:cubicBezTo>
                      <a:pt x="16" y="49"/>
                      <a:pt x="28" y="49"/>
                      <a:pt x="40" y="49"/>
                    </a:cubicBezTo>
                    <a:cubicBezTo>
                      <a:pt x="43" y="50"/>
                      <a:pt x="45" y="48"/>
                      <a:pt x="45" y="45"/>
                    </a:cubicBezTo>
                    <a:cubicBezTo>
                      <a:pt x="44" y="31"/>
                      <a:pt x="45" y="17"/>
                      <a:pt x="44" y="4"/>
                    </a:cubicBezTo>
                    <a:cubicBezTo>
                      <a:pt x="44" y="1"/>
                      <a:pt x="45" y="0"/>
                      <a:pt x="48" y="0"/>
                    </a:cubicBezTo>
                    <a:cubicBezTo>
                      <a:pt x="53" y="0"/>
                      <a:pt x="58" y="0"/>
                      <a:pt x="63" y="0"/>
                    </a:cubicBezTo>
                    <a:cubicBezTo>
                      <a:pt x="66" y="0"/>
                      <a:pt x="66" y="1"/>
                      <a:pt x="66" y="4"/>
                    </a:cubicBezTo>
                    <a:cubicBezTo>
                      <a:pt x="66" y="17"/>
                      <a:pt x="66" y="31"/>
                      <a:pt x="66" y="45"/>
                    </a:cubicBezTo>
                    <a:cubicBezTo>
                      <a:pt x="66" y="48"/>
                      <a:pt x="67" y="50"/>
                      <a:pt x="71" y="49"/>
                    </a:cubicBezTo>
                    <a:cubicBezTo>
                      <a:pt x="83" y="49"/>
                      <a:pt x="94" y="50"/>
                      <a:pt x="106" y="49"/>
                    </a:cubicBezTo>
                    <a:cubicBezTo>
                      <a:pt x="110" y="49"/>
                      <a:pt x="111" y="50"/>
                      <a:pt x="111" y="54"/>
                    </a:cubicBezTo>
                    <a:cubicBezTo>
                      <a:pt x="110" y="59"/>
                      <a:pt x="113" y="65"/>
                      <a:pt x="110" y="68"/>
                    </a:cubicBezTo>
                    <a:cubicBezTo>
                      <a:pt x="107" y="71"/>
                      <a:pt x="101" y="69"/>
                      <a:pt x="96" y="69"/>
                    </a:cubicBezTo>
                    <a:cubicBezTo>
                      <a:pt x="87" y="69"/>
                      <a:pt x="79" y="69"/>
                      <a:pt x="70" y="69"/>
                    </a:cubicBezTo>
                    <a:cubicBezTo>
                      <a:pt x="67" y="69"/>
                      <a:pt x="66" y="70"/>
                      <a:pt x="66" y="73"/>
                    </a:cubicBezTo>
                    <a:cubicBezTo>
                      <a:pt x="66" y="80"/>
                      <a:pt x="66" y="87"/>
                      <a:pt x="66"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6" name="Freeform 32"/>
              <p:cNvSpPr>
                <a:spLocks/>
              </p:cNvSpPr>
              <p:nvPr/>
            </p:nvSpPr>
            <p:spPr bwMode="auto">
              <a:xfrm>
                <a:off x="6748" y="4193"/>
                <a:ext cx="73" cy="78"/>
              </a:xfrm>
              <a:custGeom>
                <a:avLst/>
                <a:gdLst>
                  <a:gd name="T0" fmla="*/ 45 w 112"/>
                  <a:gd name="T1" fmla="*/ 94 h 120"/>
                  <a:gd name="T2" fmla="*/ 45 w 112"/>
                  <a:gd name="T3" fmla="*/ 74 h 120"/>
                  <a:gd name="T4" fmla="*/ 41 w 112"/>
                  <a:gd name="T5" fmla="*/ 70 h 120"/>
                  <a:gd name="T6" fmla="*/ 6 w 112"/>
                  <a:gd name="T7" fmla="*/ 70 h 120"/>
                  <a:gd name="T8" fmla="*/ 0 w 112"/>
                  <a:gd name="T9" fmla="*/ 64 h 120"/>
                  <a:gd name="T10" fmla="*/ 1 w 112"/>
                  <a:gd name="T11" fmla="*/ 54 h 120"/>
                  <a:gd name="T12" fmla="*/ 5 w 112"/>
                  <a:gd name="T13" fmla="*/ 50 h 120"/>
                  <a:gd name="T14" fmla="*/ 40 w 112"/>
                  <a:gd name="T15" fmla="*/ 50 h 120"/>
                  <a:gd name="T16" fmla="*/ 45 w 112"/>
                  <a:gd name="T17" fmla="*/ 45 h 120"/>
                  <a:gd name="T18" fmla="*/ 45 w 112"/>
                  <a:gd name="T19" fmla="*/ 5 h 120"/>
                  <a:gd name="T20" fmla="*/ 49 w 112"/>
                  <a:gd name="T21" fmla="*/ 0 h 120"/>
                  <a:gd name="T22" fmla="*/ 63 w 112"/>
                  <a:gd name="T23" fmla="*/ 0 h 120"/>
                  <a:gd name="T24" fmla="*/ 67 w 112"/>
                  <a:gd name="T25" fmla="*/ 5 h 120"/>
                  <a:gd name="T26" fmla="*/ 67 w 112"/>
                  <a:gd name="T27" fmla="*/ 45 h 120"/>
                  <a:gd name="T28" fmla="*/ 72 w 112"/>
                  <a:gd name="T29" fmla="*/ 50 h 120"/>
                  <a:gd name="T30" fmla="*/ 107 w 112"/>
                  <a:gd name="T31" fmla="*/ 50 h 120"/>
                  <a:gd name="T32" fmla="*/ 111 w 112"/>
                  <a:gd name="T33" fmla="*/ 55 h 120"/>
                  <a:gd name="T34" fmla="*/ 111 w 112"/>
                  <a:gd name="T35" fmla="*/ 66 h 120"/>
                  <a:gd name="T36" fmla="*/ 108 w 112"/>
                  <a:gd name="T37" fmla="*/ 70 h 120"/>
                  <a:gd name="T38" fmla="*/ 71 w 112"/>
                  <a:gd name="T39" fmla="*/ 70 h 120"/>
                  <a:gd name="T40" fmla="*/ 67 w 112"/>
                  <a:gd name="T41" fmla="*/ 74 h 120"/>
                  <a:gd name="T42" fmla="*/ 67 w 112"/>
                  <a:gd name="T43" fmla="*/ 115 h 120"/>
                  <a:gd name="T44" fmla="*/ 62 w 112"/>
                  <a:gd name="T45" fmla="*/ 120 h 120"/>
                  <a:gd name="T46" fmla="*/ 48 w 112"/>
                  <a:gd name="T47" fmla="*/ 120 h 120"/>
                  <a:gd name="T48" fmla="*/ 45 w 112"/>
                  <a:gd name="T49" fmla="*/ 116 h 120"/>
                  <a:gd name="T50" fmla="*/ 45 w 112"/>
                  <a:gd name="T51" fmla="*/ 9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2" h="120">
                    <a:moveTo>
                      <a:pt x="45" y="94"/>
                    </a:moveTo>
                    <a:cubicBezTo>
                      <a:pt x="45" y="88"/>
                      <a:pt x="45" y="81"/>
                      <a:pt x="45" y="74"/>
                    </a:cubicBezTo>
                    <a:cubicBezTo>
                      <a:pt x="45" y="71"/>
                      <a:pt x="44" y="70"/>
                      <a:pt x="41" y="70"/>
                    </a:cubicBezTo>
                    <a:cubicBezTo>
                      <a:pt x="29" y="70"/>
                      <a:pt x="18" y="70"/>
                      <a:pt x="6" y="70"/>
                    </a:cubicBezTo>
                    <a:cubicBezTo>
                      <a:pt x="1" y="70"/>
                      <a:pt x="0" y="69"/>
                      <a:pt x="0" y="64"/>
                    </a:cubicBezTo>
                    <a:cubicBezTo>
                      <a:pt x="1" y="61"/>
                      <a:pt x="1" y="58"/>
                      <a:pt x="1" y="54"/>
                    </a:cubicBezTo>
                    <a:cubicBezTo>
                      <a:pt x="0" y="51"/>
                      <a:pt x="2" y="50"/>
                      <a:pt x="5" y="50"/>
                    </a:cubicBezTo>
                    <a:cubicBezTo>
                      <a:pt x="16" y="50"/>
                      <a:pt x="28" y="50"/>
                      <a:pt x="40" y="50"/>
                    </a:cubicBezTo>
                    <a:cubicBezTo>
                      <a:pt x="44" y="51"/>
                      <a:pt x="45" y="49"/>
                      <a:pt x="45" y="45"/>
                    </a:cubicBezTo>
                    <a:cubicBezTo>
                      <a:pt x="45" y="32"/>
                      <a:pt x="45" y="18"/>
                      <a:pt x="45" y="5"/>
                    </a:cubicBezTo>
                    <a:cubicBezTo>
                      <a:pt x="45" y="2"/>
                      <a:pt x="46" y="0"/>
                      <a:pt x="49" y="0"/>
                    </a:cubicBezTo>
                    <a:cubicBezTo>
                      <a:pt x="54" y="1"/>
                      <a:pt x="58" y="1"/>
                      <a:pt x="63" y="0"/>
                    </a:cubicBezTo>
                    <a:cubicBezTo>
                      <a:pt x="66" y="0"/>
                      <a:pt x="67" y="1"/>
                      <a:pt x="67" y="5"/>
                    </a:cubicBezTo>
                    <a:cubicBezTo>
                      <a:pt x="67" y="18"/>
                      <a:pt x="67" y="32"/>
                      <a:pt x="67" y="45"/>
                    </a:cubicBezTo>
                    <a:cubicBezTo>
                      <a:pt x="67" y="49"/>
                      <a:pt x="68" y="51"/>
                      <a:pt x="72" y="50"/>
                    </a:cubicBezTo>
                    <a:cubicBezTo>
                      <a:pt x="83" y="50"/>
                      <a:pt x="95" y="50"/>
                      <a:pt x="107" y="50"/>
                    </a:cubicBezTo>
                    <a:cubicBezTo>
                      <a:pt x="110" y="50"/>
                      <a:pt x="112" y="51"/>
                      <a:pt x="111" y="55"/>
                    </a:cubicBezTo>
                    <a:cubicBezTo>
                      <a:pt x="111" y="58"/>
                      <a:pt x="111" y="62"/>
                      <a:pt x="111" y="66"/>
                    </a:cubicBezTo>
                    <a:cubicBezTo>
                      <a:pt x="112" y="69"/>
                      <a:pt x="110" y="70"/>
                      <a:pt x="108" y="70"/>
                    </a:cubicBezTo>
                    <a:cubicBezTo>
                      <a:pt x="95" y="70"/>
                      <a:pt x="83" y="70"/>
                      <a:pt x="71" y="70"/>
                    </a:cubicBezTo>
                    <a:cubicBezTo>
                      <a:pt x="68" y="70"/>
                      <a:pt x="67" y="71"/>
                      <a:pt x="67" y="74"/>
                    </a:cubicBezTo>
                    <a:cubicBezTo>
                      <a:pt x="67" y="88"/>
                      <a:pt x="67" y="101"/>
                      <a:pt x="67" y="115"/>
                    </a:cubicBezTo>
                    <a:cubicBezTo>
                      <a:pt x="67" y="118"/>
                      <a:pt x="66" y="120"/>
                      <a:pt x="62" y="120"/>
                    </a:cubicBezTo>
                    <a:cubicBezTo>
                      <a:pt x="58" y="119"/>
                      <a:pt x="53" y="120"/>
                      <a:pt x="48" y="120"/>
                    </a:cubicBezTo>
                    <a:cubicBezTo>
                      <a:pt x="46" y="120"/>
                      <a:pt x="45" y="119"/>
                      <a:pt x="45" y="116"/>
                    </a:cubicBezTo>
                    <a:cubicBezTo>
                      <a:pt x="45" y="109"/>
                      <a:pt x="45" y="102"/>
                      <a:pt x="45"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7" name="Freeform 33"/>
              <p:cNvSpPr>
                <a:spLocks/>
              </p:cNvSpPr>
              <p:nvPr/>
            </p:nvSpPr>
            <p:spPr bwMode="auto">
              <a:xfrm>
                <a:off x="7778" y="4244"/>
                <a:ext cx="48" cy="35"/>
              </a:xfrm>
              <a:custGeom>
                <a:avLst/>
                <a:gdLst>
                  <a:gd name="T0" fmla="*/ 23 w 74"/>
                  <a:gd name="T1" fmla="*/ 29 h 53"/>
                  <a:gd name="T2" fmla="*/ 31 w 74"/>
                  <a:gd name="T3" fmla="*/ 6 h 53"/>
                  <a:gd name="T4" fmla="*/ 37 w 74"/>
                  <a:gd name="T5" fmla="*/ 2 h 53"/>
                  <a:gd name="T6" fmla="*/ 43 w 74"/>
                  <a:gd name="T7" fmla="*/ 6 h 53"/>
                  <a:gd name="T8" fmla="*/ 51 w 74"/>
                  <a:gd name="T9" fmla="*/ 29 h 53"/>
                  <a:gd name="T10" fmla="*/ 58 w 74"/>
                  <a:gd name="T11" fmla="*/ 9 h 53"/>
                  <a:gd name="T12" fmla="*/ 72 w 74"/>
                  <a:gd name="T13" fmla="*/ 2 h 53"/>
                  <a:gd name="T14" fmla="*/ 73 w 74"/>
                  <a:gd name="T15" fmla="*/ 5 h 53"/>
                  <a:gd name="T16" fmla="*/ 55 w 74"/>
                  <a:gd name="T17" fmla="*/ 51 h 53"/>
                  <a:gd name="T18" fmla="*/ 51 w 74"/>
                  <a:gd name="T19" fmla="*/ 53 h 53"/>
                  <a:gd name="T20" fmla="*/ 47 w 74"/>
                  <a:gd name="T21" fmla="*/ 50 h 53"/>
                  <a:gd name="T22" fmla="*/ 38 w 74"/>
                  <a:gd name="T23" fmla="*/ 24 h 53"/>
                  <a:gd name="T24" fmla="*/ 35 w 74"/>
                  <a:gd name="T25" fmla="*/ 29 h 53"/>
                  <a:gd name="T26" fmla="*/ 27 w 74"/>
                  <a:gd name="T27" fmla="*/ 51 h 53"/>
                  <a:gd name="T28" fmla="*/ 24 w 74"/>
                  <a:gd name="T29" fmla="*/ 53 h 53"/>
                  <a:gd name="T30" fmla="*/ 20 w 74"/>
                  <a:gd name="T31" fmla="*/ 51 h 53"/>
                  <a:gd name="T32" fmla="*/ 1 w 74"/>
                  <a:gd name="T33" fmla="*/ 6 h 53"/>
                  <a:gd name="T34" fmla="*/ 4 w 74"/>
                  <a:gd name="T35" fmla="*/ 2 h 53"/>
                  <a:gd name="T36" fmla="*/ 17 w 74"/>
                  <a:gd name="T37" fmla="*/ 11 h 53"/>
                  <a:gd name="T38" fmla="*/ 23 w 74"/>
                  <a:gd name="T39" fmla="*/ 2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 h="53">
                    <a:moveTo>
                      <a:pt x="23" y="29"/>
                    </a:moveTo>
                    <a:cubicBezTo>
                      <a:pt x="26" y="21"/>
                      <a:pt x="29" y="14"/>
                      <a:pt x="31" y="6"/>
                    </a:cubicBezTo>
                    <a:cubicBezTo>
                      <a:pt x="32" y="3"/>
                      <a:pt x="34" y="2"/>
                      <a:pt x="37" y="2"/>
                    </a:cubicBezTo>
                    <a:cubicBezTo>
                      <a:pt x="41" y="2"/>
                      <a:pt x="42" y="3"/>
                      <a:pt x="43" y="6"/>
                    </a:cubicBezTo>
                    <a:cubicBezTo>
                      <a:pt x="45" y="13"/>
                      <a:pt x="48" y="21"/>
                      <a:pt x="51" y="29"/>
                    </a:cubicBezTo>
                    <a:cubicBezTo>
                      <a:pt x="54" y="22"/>
                      <a:pt x="56" y="16"/>
                      <a:pt x="58" y="9"/>
                    </a:cubicBezTo>
                    <a:cubicBezTo>
                      <a:pt x="61" y="3"/>
                      <a:pt x="65" y="0"/>
                      <a:pt x="72" y="2"/>
                    </a:cubicBezTo>
                    <a:cubicBezTo>
                      <a:pt x="74" y="3"/>
                      <a:pt x="74" y="4"/>
                      <a:pt x="73" y="5"/>
                    </a:cubicBezTo>
                    <a:cubicBezTo>
                      <a:pt x="67" y="20"/>
                      <a:pt x="61" y="36"/>
                      <a:pt x="55" y="51"/>
                    </a:cubicBezTo>
                    <a:cubicBezTo>
                      <a:pt x="54" y="53"/>
                      <a:pt x="53" y="53"/>
                      <a:pt x="51" y="53"/>
                    </a:cubicBezTo>
                    <a:cubicBezTo>
                      <a:pt x="49" y="53"/>
                      <a:pt x="48" y="52"/>
                      <a:pt x="47" y="50"/>
                    </a:cubicBezTo>
                    <a:cubicBezTo>
                      <a:pt x="44" y="41"/>
                      <a:pt x="41" y="33"/>
                      <a:pt x="38" y="24"/>
                    </a:cubicBezTo>
                    <a:cubicBezTo>
                      <a:pt x="35" y="25"/>
                      <a:pt x="35" y="27"/>
                      <a:pt x="35" y="29"/>
                    </a:cubicBezTo>
                    <a:cubicBezTo>
                      <a:pt x="32" y="36"/>
                      <a:pt x="29" y="44"/>
                      <a:pt x="27" y="51"/>
                    </a:cubicBezTo>
                    <a:cubicBezTo>
                      <a:pt x="26" y="52"/>
                      <a:pt x="26" y="53"/>
                      <a:pt x="24" y="53"/>
                    </a:cubicBezTo>
                    <a:cubicBezTo>
                      <a:pt x="22" y="53"/>
                      <a:pt x="20" y="53"/>
                      <a:pt x="20" y="51"/>
                    </a:cubicBezTo>
                    <a:cubicBezTo>
                      <a:pt x="14" y="36"/>
                      <a:pt x="7" y="21"/>
                      <a:pt x="1" y="6"/>
                    </a:cubicBezTo>
                    <a:cubicBezTo>
                      <a:pt x="0" y="3"/>
                      <a:pt x="1" y="2"/>
                      <a:pt x="4" y="2"/>
                    </a:cubicBezTo>
                    <a:cubicBezTo>
                      <a:pt x="13" y="2"/>
                      <a:pt x="13" y="2"/>
                      <a:pt x="17" y="11"/>
                    </a:cubicBezTo>
                    <a:cubicBezTo>
                      <a:pt x="19" y="16"/>
                      <a:pt x="21" y="22"/>
                      <a:pt x="23"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8" name="Freeform 34"/>
              <p:cNvSpPr>
                <a:spLocks noEditPoints="1"/>
              </p:cNvSpPr>
              <p:nvPr/>
            </p:nvSpPr>
            <p:spPr bwMode="auto">
              <a:xfrm>
                <a:off x="7272" y="4245"/>
                <a:ext cx="36" cy="35"/>
              </a:xfrm>
              <a:custGeom>
                <a:avLst/>
                <a:gdLst>
                  <a:gd name="T0" fmla="*/ 28 w 56"/>
                  <a:gd name="T1" fmla="*/ 0 h 54"/>
                  <a:gd name="T2" fmla="*/ 1 w 56"/>
                  <a:gd name="T3" fmla="*/ 26 h 54"/>
                  <a:gd name="T4" fmla="*/ 28 w 56"/>
                  <a:gd name="T5" fmla="*/ 52 h 54"/>
                  <a:gd name="T6" fmla="*/ 56 w 56"/>
                  <a:gd name="T7" fmla="*/ 27 h 54"/>
                  <a:gd name="T8" fmla="*/ 28 w 56"/>
                  <a:gd name="T9" fmla="*/ 0 h 54"/>
                  <a:gd name="T10" fmla="*/ 28 w 56"/>
                  <a:gd name="T11" fmla="*/ 42 h 54"/>
                  <a:gd name="T12" fmla="*/ 14 w 56"/>
                  <a:gd name="T13" fmla="*/ 26 h 54"/>
                  <a:gd name="T14" fmla="*/ 29 w 56"/>
                  <a:gd name="T15" fmla="*/ 11 h 54"/>
                  <a:gd name="T16" fmla="*/ 42 w 56"/>
                  <a:gd name="T17" fmla="*/ 27 h 54"/>
                  <a:gd name="T18" fmla="*/ 28 w 56"/>
                  <a:gd name="T19"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4">
                    <a:moveTo>
                      <a:pt x="28" y="0"/>
                    </a:moveTo>
                    <a:cubicBezTo>
                      <a:pt x="12" y="0"/>
                      <a:pt x="1" y="11"/>
                      <a:pt x="1" y="26"/>
                    </a:cubicBezTo>
                    <a:cubicBezTo>
                      <a:pt x="0" y="40"/>
                      <a:pt x="12" y="54"/>
                      <a:pt x="28" y="52"/>
                    </a:cubicBezTo>
                    <a:cubicBezTo>
                      <a:pt x="45" y="54"/>
                      <a:pt x="56" y="40"/>
                      <a:pt x="56" y="27"/>
                    </a:cubicBezTo>
                    <a:cubicBezTo>
                      <a:pt x="56" y="11"/>
                      <a:pt x="45" y="0"/>
                      <a:pt x="28" y="0"/>
                    </a:cubicBezTo>
                    <a:close/>
                    <a:moveTo>
                      <a:pt x="28" y="42"/>
                    </a:moveTo>
                    <a:cubicBezTo>
                      <a:pt x="20" y="42"/>
                      <a:pt x="14" y="35"/>
                      <a:pt x="14" y="26"/>
                    </a:cubicBezTo>
                    <a:cubicBezTo>
                      <a:pt x="14" y="17"/>
                      <a:pt x="20" y="11"/>
                      <a:pt x="29" y="11"/>
                    </a:cubicBezTo>
                    <a:cubicBezTo>
                      <a:pt x="37" y="11"/>
                      <a:pt x="43" y="18"/>
                      <a:pt x="42" y="27"/>
                    </a:cubicBezTo>
                    <a:cubicBezTo>
                      <a:pt x="42" y="35"/>
                      <a:pt x="36" y="42"/>
                      <a:pt x="28"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9" name="Freeform 35"/>
              <p:cNvSpPr>
                <a:spLocks noEditPoints="1"/>
              </p:cNvSpPr>
              <p:nvPr/>
            </p:nvSpPr>
            <p:spPr bwMode="auto">
              <a:xfrm>
                <a:off x="8118" y="4245"/>
                <a:ext cx="29" cy="34"/>
              </a:xfrm>
              <a:custGeom>
                <a:avLst/>
                <a:gdLst>
                  <a:gd name="T0" fmla="*/ 43 w 44"/>
                  <a:gd name="T1" fmla="*/ 49 h 52"/>
                  <a:gd name="T2" fmla="*/ 33 w 44"/>
                  <a:gd name="T3" fmla="*/ 29 h 52"/>
                  <a:gd name="T4" fmla="*/ 33 w 44"/>
                  <a:gd name="T5" fmla="*/ 26 h 52"/>
                  <a:gd name="T6" fmla="*/ 39 w 44"/>
                  <a:gd name="T7" fmla="*/ 16 h 52"/>
                  <a:gd name="T8" fmla="*/ 24 w 44"/>
                  <a:gd name="T9" fmla="*/ 0 h 52"/>
                  <a:gd name="T10" fmla="*/ 4 w 44"/>
                  <a:gd name="T11" fmla="*/ 0 h 52"/>
                  <a:gd name="T12" fmla="*/ 0 w 44"/>
                  <a:gd name="T13" fmla="*/ 4 h 52"/>
                  <a:gd name="T14" fmla="*/ 0 w 44"/>
                  <a:gd name="T15" fmla="*/ 25 h 52"/>
                  <a:gd name="T16" fmla="*/ 0 w 44"/>
                  <a:gd name="T17" fmla="*/ 41 h 52"/>
                  <a:gd name="T18" fmla="*/ 10 w 44"/>
                  <a:gd name="T19" fmla="*/ 51 h 52"/>
                  <a:gd name="T20" fmla="*/ 13 w 44"/>
                  <a:gd name="T21" fmla="*/ 47 h 52"/>
                  <a:gd name="T22" fmla="*/ 13 w 44"/>
                  <a:gd name="T23" fmla="*/ 35 h 52"/>
                  <a:gd name="T24" fmla="*/ 14 w 44"/>
                  <a:gd name="T25" fmla="*/ 31 h 52"/>
                  <a:gd name="T26" fmla="*/ 20 w 44"/>
                  <a:gd name="T27" fmla="*/ 32 h 52"/>
                  <a:gd name="T28" fmla="*/ 23 w 44"/>
                  <a:gd name="T29" fmla="*/ 36 h 52"/>
                  <a:gd name="T30" fmla="*/ 28 w 44"/>
                  <a:gd name="T31" fmla="*/ 48 h 52"/>
                  <a:gd name="T32" fmla="*/ 32 w 44"/>
                  <a:gd name="T33" fmla="*/ 51 h 52"/>
                  <a:gd name="T34" fmla="*/ 42 w 44"/>
                  <a:gd name="T35" fmla="*/ 51 h 52"/>
                  <a:gd name="T36" fmla="*/ 43 w 44"/>
                  <a:gd name="T37" fmla="*/ 49 h 52"/>
                  <a:gd name="T38" fmla="*/ 18 w 44"/>
                  <a:gd name="T39" fmla="*/ 21 h 52"/>
                  <a:gd name="T40" fmla="*/ 13 w 44"/>
                  <a:gd name="T41" fmla="*/ 15 h 52"/>
                  <a:gd name="T42" fmla="*/ 18 w 44"/>
                  <a:gd name="T43" fmla="*/ 9 h 52"/>
                  <a:gd name="T44" fmla="*/ 26 w 44"/>
                  <a:gd name="T45" fmla="*/ 15 h 52"/>
                  <a:gd name="T46" fmla="*/ 18 w 44"/>
                  <a:gd name="T47" fmla="*/ 2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52">
                    <a:moveTo>
                      <a:pt x="43" y="49"/>
                    </a:moveTo>
                    <a:cubicBezTo>
                      <a:pt x="40" y="42"/>
                      <a:pt x="38" y="34"/>
                      <a:pt x="33" y="29"/>
                    </a:cubicBezTo>
                    <a:cubicBezTo>
                      <a:pt x="32" y="27"/>
                      <a:pt x="32" y="27"/>
                      <a:pt x="33" y="26"/>
                    </a:cubicBezTo>
                    <a:cubicBezTo>
                      <a:pt x="37" y="23"/>
                      <a:pt x="39" y="20"/>
                      <a:pt x="39" y="16"/>
                    </a:cubicBezTo>
                    <a:cubicBezTo>
                      <a:pt x="40" y="7"/>
                      <a:pt x="34" y="1"/>
                      <a:pt x="24" y="0"/>
                    </a:cubicBezTo>
                    <a:cubicBezTo>
                      <a:pt x="17" y="0"/>
                      <a:pt x="10" y="0"/>
                      <a:pt x="4" y="0"/>
                    </a:cubicBezTo>
                    <a:cubicBezTo>
                      <a:pt x="0" y="0"/>
                      <a:pt x="0" y="1"/>
                      <a:pt x="0" y="4"/>
                    </a:cubicBezTo>
                    <a:cubicBezTo>
                      <a:pt x="0" y="11"/>
                      <a:pt x="0" y="18"/>
                      <a:pt x="0" y="25"/>
                    </a:cubicBezTo>
                    <a:cubicBezTo>
                      <a:pt x="0" y="31"/>
                      <a:pt x="0" y="36"/>
                      <a:pt x="0" y="41"/>
                    </a:cubicBezTo>
                    <a:cubicBezTo>
                      <a:pt x="0" y="52"/>
                      <a:pt x="0" y="51"/>
                      <a:pt x="10" y="51"/>
                    </a:cubicBezTo>
                    <a:cubicBezTo>
                      <a:pt x="13" y="51"/>
                      <a:pt x="13" y="50"/>
                      <a:pt x="13" y="47"/>
                    </a:cubicBezTo>
                    <a:cubicBezTo>
                      <a:pt x="13" y="43"/>
                      <a:pt x="13" y="39"/>
                      <a:pt x="13" y="35"/>
                    </a:cubicBezTo>
                    <a:cubicBezTo>
                      <a:pt x="13" y="33"/>
                      <a:pt x="12" y="31"/>
                      <a:pt x="14" y="31"/>
                    </a:cubicBezTo>
                    <a:cubicBezTo>
                      <a:pt x="16" y="30"/>
                      <a:pt x="18" y="31"/>
                      <a:pt x="20" y="32"/>
                    </a:cubicBezTo>
                    <a:cubicBezTo>
                      <a:pt x="21" y="33"/>
                      <a:pt x="22" y="34"/>
                      <a:pt x="23" y="36"/>
                    </a:cubicBezTo>
                    <a:cubicBezTo>
                      <a:pt x="25" y="40"/>
                      <a:pt x="27" y="44"/>
                      <a:pt x="28" y="48"/>
                    </a:cubicBezTo>
                    <a:cubicBezTo>
                      <a:pt x="29" y="50"/>
                      <a:pt x="30" y="51"/>
                      <a:pt x="32" y="51"/>
                    </a:cubicBezTo>
                    <a:cubicBezTo>
                      <a:pt x="35" y="51"/>
                      <a:pt x="38" y="51"/>
                      <a:pt x="42" y="51"/>
                    </a:cubicBezTo>
                    <a:cubicBezTo>
                      <a:pt x="43" y="51"/>
                      <a:pt x="44" y="50"/>
                      <a:pt x="43" y="49"/>
                    </a:cubicBezTo>
                    <a:close/>
                    <a:moveTo>
                      <a:pt x="18" y="21"/>
                    </a:moveTo>
                    <a:cubicBezTo>
                      <a:pt x="13" y="21"/>
                      <a:pt x="13" y="19"/>
                      <a:pt x="13" y="15"/>
                    </a:cubicBezTo>
                    <a:cubicBezTo>
                      <a:pt x="13" y="11"/>
                      <a:pt x="13" y="9"/>
                      <a:pt x="18" y="9"/>
                    </a:cubicBezTo>
                    <a:cubicBezTo>
                      <a:pt x="23" y="10"/>
                      <a:pt x="26" y="11"/>
                      <a:pt x="26" y="15"/>
                    </a:cubicBezTo>
                    <a:cubicBezTo>
                      <a:pt x="26" y="19"/>
                      <a:pt x="23" y="20"/>
                      <a:pt x="18"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0" name="Freeform 36"/>
              <p:cNvSpPr>
                <a:spLocks noEditPoints="1"/>
              </p:cNvSpPr>
              <p:nvPr/>
            </p:nvSpPr>
            <p:spPr bwMode="auto">
              <a:xfrm>
                <a:off x="7949" y="4245"/>
                <a:ext cx="37" cy="34"/>
              </a:xfrm>
              <a:custGeom>
                <a:avLst/>
                <a:gdLst>
                  <a:gd name="T0" fmla="*/ 55 w 57"/>
                  <a:gd name="T1" fmla="*/ 46 h 52"/>
                  <a:gd name="T2" fmla="*/ 41 w 57"/>
                  <a:gd name="T3" fmla="*/ 10 h 52"/>
                  <a:gd name="T4" fmla="*/ 26 w 57"/>
                  <a:gd name="T5" fmla="*/ 0 h 52"/>
                  <a:gd name="T6" fmla="*/ 21 w 57"/>
                  <a:gd name="T7" fmla="*/ 4 h 52"/>
                  <a:gd name="T8" fmla="*/ 4 w 57"/>
                  <a:gd name="T9" fmla="*/ 43 h 52"/>
                  <a:gd name="T10" fmla="*/ 9 w 57"/>
                  <a:gd name="T11" fmla="*/ 51 h 52"/>
                  <a:gd name="T12" fmla="*/ 16 w 57"/>
                  <a:gd name="T13" fmla="*/ 48 h 52"/>
                  <a:gd name="T14" fmla="*/ 26 w 57"/>
                  <a:gd name="T15" fmla="*/ 41 h 52"/>
                  <a:gd name="T16" fmla="*/ 29 w 57"/>
                  <a:gd name="T17" fmla="*/ 41 h 52"/>
                  <a:gd name="T18" fmla="*/ 33 w 57"/>
                  <a:gd name="T19" fmla="*/ 41 h 52"/>
                  <a:gd name="T20" fmla="*/ 42 w 57"/>
                  <a:gd name="T21" fmla="*/ 47 h 52"/>
                  <a:gd name="T22" fmla="*/ 47 w 57"/>
                  <a:gd name="T23" fmla="*/ 51 h 52"/>
                  <a:gd name="T24" fmla="*/ 53 w 57"/>
                  <a:gd name="T25" fmla="*/ 51 h 52"/>
                  <a:gd name="T26" fmla="*/ 55 w 57"/>
                  <a:gd name="T27" fmla="*/ 46 h 52"/>
                  <a:gd name="T28" fmla="*/ 35 w 57"/>
                  <a:gd name="T29" fmla="*/ 32 h 52"/>
                  <a:gd name="T30" fmla="*/ 27 w 57"/>
                  <a:gd name="T31" fmla="*/ 21 h 52"/>
                  <a:gd name="T32" fmla="*/ 30 w 57"/>
                  <a:gd name="T33" fmla="*/ 14 h 52"/>
                  <a:gd name="T34" fmla="*/ 36 w 57"/>
                  <a:gd name="T35" fmla="*/ 31 h 52"/>
                  <a:gd name="T36" fmla="*/ 35 w 57"/>
                  <a:gd name="T37"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2">
                    <a:moveTo>
                      <a:pt x="55" y="46"/>
                    </a:moveTo>
                    <a:cubicBezTo>
                      <a:pt x="51" y="34"/>
                      <a:pt x="46" y="22"/>
                      <a:pt x="41" y="10"/>
                    </a:cubicBezTo>
                    <a:cubicBezTo>
                      <a:pt x="37" y="0"/>
                      <a:pt x="37" y="0"/>
                      <a:pt x="26" y="0"/>
                    </a:cubicBezTo>
                    <a:cubicBezTo>
                      <a:pt x="23" y="0"/>
                      <a:pt x="22" y="1"/>
                      <a:pt x="21" y="4"/>
                    </a:cubicBezTo>
                    <a:cubicBezTo>
                      <a:pt x="15" y="17"/>
                      <a:pt x="9" y="30"/>
                      <a:pt x="4" y="43"/>
                    </a:cubicBezTo>
                    <a:cubicBezTo>
                      <a:pt x="0" y="51"/>
                      <a:pt x="0" y="51"/>
                      <a:pt x="9" y="51"/>
                    </a:cubicBezTo>
                    <a:cubicBezTo>
                      <a:pt x="12" y="51"/>
                      <a:pt x="15" y="52"/>
                      <a:pt x="16" y="48"/>
                    </a:cubicBezTo>
                    <a:cubicBezTo>
                      <a:pt x="17" y="42"/>
                      <a:pt x="20" y="40"/>
                      <a:pt x="26" y="41"/>
                    </a:cubicBezTo>
                    <a:cubicBezTo>
                      <a:pt x="27" y="41"/>
                      <a:pt x="28" y="41"/>
                      <a:pt x="29" y="41"/>
                    </a:cubicBezTo>
                    <a:cubicBezTo>
                      <a:pt x="30" y="41"/>
                      <a:pt x="32" y="41"/>
                      <a:pt x="33" y="41"/>
                    </a:cubicBezTo>
                    <a:cubicBezTo>
                      <a:pt x="38" y="40"/>
                      <a:pt x="41" y="42"/>
                      <a:pt x="42" y="47"/>
                    </a:cubicBezTo>
                    <a:cubicBezTo>
                      <a:pt x="42" y="50"/>
                      <a:pt x="44" y="51"/>
                      <a:pt x="47" y="51"/>
                    </a:cubicBezTo>
                    <a:cubicBezTo>
                      <a:pt x="49" y="51"/>
                      <a:pt x="51" y="51"/>
                      <a:pt x="53" y="51"/>
                    </a:cubicBezTo>
                    <a:cubicBezTo>
                      <a:pt x="56" y="51"/>
                      <a:pt x="57" y="50"/>
                      <a:pt x="55" y="46"/>
                    </a:cubicBezTo>
                    <a:close/>
                    <a:moveTo>
                      <a:pt x="35" y="32"/>
                    </a:moveTo>
                    <a:cubicBezTo>
                      <a:pt x="22" y="33"/>
                      <a:pt x="22" y="33"/>
                      <a:pt x="27" y="21"/>
                    </a:cubicBezTo>
                    <a:cubicBezTo>
                      <a:pt x="27" y="19"/>
                      <a:pt x="28" y="17"/>
                      <a:pt x="30" y="14"/>
                    </a:cubicBezTo>
                    <a:cubicBezTo>
                      <a:pt x="32" y="20"/>
                      <a:pt x="34" y="26"/>
                      <a:pt x="36" y="31"/>
                    </a:cubicBezTo>
                    <a:cubicBezTo>
                      <a:pt x="36" y="32"/>
                      <a:pt x="36" y="32"/>
                      <a:pt x="35"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1" name="Freeform 37"/>
              <p:cNvSpPr>
                <a:spLocks/>
              </p:cNvSpPr>
              <p:nvPr/>
            </p:nvSpPr>
            <p:spPr bwMode="auto">
              <a:xfrm>
                <a:off x="7111" y="4244"/>
                <a:ext cx="26" cy="35"/>
              </a:xfrm>
              <a:custGeom>
                <a:avLst/>
                <a:gdLst>
                  <a:gd name="T0" fmla="*/ 37 w 40"/>
                  <a:gd name="T1" fmla="*/ 16 h 54"/>
                  <a:gd name="T2" fmla="*/ 27 w 40"/>
                  <a:gd name="T3" fmla="*/ 12 h 54"/>
                  <a:gd name="T4" fmla="*/ 22 w 40"/>
                  <a:gd name="T5" fmla="*/ 11 h 54"/>
                  <a:gd name="T6" fmla="*/ 14 w 40"/>
                  <a:gd name="T7" fmla="*/ 14 h 54"/>
                  <a:gd name="T8" fmla="*/ 20 w 40"/>
                  <a:gd name="T9" fmla="*/ 20 h 54"/>
                  <a:gd name="T10" fmla="*/ 30 w 40"/>
                  <a:gd name="T11" fmla="*/ 25 h 54"/>
                  <a:gd name="T12" fmla="*/ 39 w 40"/>
                  <a:gd name="T13" fmla="*/ 41 h 54"/>
                  <a:gd name="T14" fmla="*/ 27 w 40"/>
                  <a:gd name="T15" fmla="*/ 53 h 54"/>
                  <a:gd name="T16" fmla="*/ 7 w 40"/>
                  <a:gd name="T17" fmla="*/ 51 h 54"/>
                  <a:gd name="T18" fmla="*/ 1 w 40"/>
                  <a:gd name="T19" fmla="*/ 44 h 54"/>
                  <a:gd name="T20" fmla="*/ 1 w 40"/>
                  <a:gd name="T21" fmla="*/ 38 h 54"/>
                  <a:gd name="T22" fmla="*/ 7 w 40"/>
                  <a:gd name="T23" fmla="*/ 40 h 54"/>
                  <a:gd name="T24" fmla="*/ 21 w 40"/>
                  <a:gd name="T25" fmla="*/ 44 h 54"/>
                  <a:gd name="T26" fmla="*/ 26 w 40"/>
                  <a:gd name="T27" fmla="*/ 40 h 54"/>
                  <a:gd name="T28" fmla="*/ 22 w 40"/>
                  <a:gd name="T29" fmla="*/ 35 h 54"/>
                  <a:gd name="T30" fmla="*/ 9 w 40"/>
                  <a:gd name="T31" fmla="*/ 30 h 54"/>
                  <a:gd name="T32" fmla="*/ 1 w 40"/>
                  <a:gd name="T33" fmla="*/ 14 h 54"/>
                  <a:gd name="T34" fmla="*/ 13 w 40"/>
                  <a:gd name="T35" fmla="*/ 2 h 54"/>
                  <a:gd name="T36" fmla="*/ 35 w 40"/>
                  <a:gd name="T37" fmla="*/ 4 h 54"/>
                  <a:gd name="T38" fmla="*/ 37 w 40"/>
                  <a:gd name="T39" fmla="*/ 7 h 54"/>
                  <a:gd name="T40" fmla="*/ 37 w 40"/>
                  <a:gd name="T41" fmla="*/ 1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54">
                    <a:moveTo>
                      <a:pt x="37" y="16"/>
                    </a:moveTo>
                    <a:cubicBezTo>
                      <a:pt x="33" y="14"/>
                      <a:pt x="30" y="13"/>
                      <a:pt x="27" y="12"/>
                    </a:cubicBezTo>
                    <a:cubicBezTo>
                      <a:pt x="25" y="12"/>
                      <a:pt x="24" y="11"/>
                      <a:pt x="22" y="11"/>
                    </a:cubicBezTo>
                    <a:cubicBezTo>
                      <a:pt x="19" y="11"/>
                      <a:pt x="15" y="10"/>
                      <a:pt x="14" y="14"/>
                    </a:cubicBezTo>
                    <a:cubicBezTo>
                      <a:pt x="12" y="18"/>
                      <a:pt x="17" y="19"/>
                      <a:pt x="20" y="20"/>
                    </a:cubicBezTo>
                    <a:cubicBezTo>
                      <a:pt x="23" y="22"/>
                      <a:pt x="27" y="23"/>
                      <a:pt x="30" y="25"/>
                    </a:cubicBezTo>
                    <a:cubicBezTo>
                      <a:pt x="37" y="28"/>
                      <a:pt x="40" y="33"/>
                      <a:pt x="39" y="41"/>
                    </a:cubicBezTo>
                    <a:cubicBezTo>
                      <a:pt x="38" y="47"/>
                      <a:pt x="34" y="51"/>
                      <a:pt x="27" y="53"/>
                    </a:cubicBezTo>
                    <a:cubicBezTo>
                      <a:pt x="20" y="54"/>
                      <a:pt x="13" y="54"/>
                      <a:pt x="7" y="51"/>
                    </a:cubicBezTo>
                    <a:cubicBezTo>
                      <a:pt x="3" y="50"/>
                      <a:pt x="0" y="48"/>
                      <a:pt x="1" y="44"/>
                    </a:cubicBezTo>
                    <a:cubicBezTo>
                      <a:pt x="2" y="42"/>
                      <a:pt x="1" y="40"/>
                      <a:pt x="1" y="38"/>
                    </a:cubicBezTo>
                    <a:cubicBezTo>
                      <a:pt x="4" y="38"/>
                      <a:pt x="5" y="39"/>
                      <a:pt x="7" y="40"/>
                    </a:cubicBezTo>
                    <a:cubicBezTo>
                      <a:pt x="11" y="42"/>
                      <a:pt x="16" y="44"/>
                      <a:pt x="21" y="44"/>
                    </a:cubicBezTo>
                    <a:cubicBezTo>
                      <a:pt x="23" y="43"/>
                      <a:pt x="25" y="43"/>
                      <a:pt x="26" y="40"/>
                    </a:cubicBezTo>
                    <a:cubicBezTo>
                      <a:pt x="26" y="37"/>
                      <a:pt x="24" y="36"/>
                      <a:pt x="22" y="35"/>
                    </a:cubicBezTo>
                    <a:cubicBezTo>
                      <a:pt x="18" y="33"/>
                      <a:pt x="13" y="32"/>
                      <a:pt x="9" y="30"/>
                    </a:cubicBezTo>
                    <a:cubicBezTo>
                      <a:pt x="3" y="26"/>
                      <a:pt x="0" y="21"/>
                      <a:pt x="1" y="14"/>
                    </a:cubicBezTo>
                    <a:cubicBezTo>
                      <a:pt x="1" y="8"/>
                      <a:pt x="6" y="4"/>
                      <a:pt x="13" y="2"/>
                    </a:cubicBezTo>
                    <a:cubicBezTo>
                      <a:pt x="21" y="0"/>
                      <a:pt x="28" y="2"/>
                      <a:pt x="35" y="4"/>
                    </a:cubicBezTo>
                    <a:cubicBezTo>
                      <a:pt x="36" y="5"/>
                      <a:pt x="37" y="6"/>
                      <a:pt x="37" y="7"/>
                    </a:cubicBezTo>
                    <a:cubicBezTo>
                      <a:pt x="37" y="10"/>
                      <a:pt x="37" y="13"/>
                      <a:pt x="37"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2" name="Freeform 38"/>
              <p:cNvSpPr>
                <a:spLocks/>
              </p:cNvSpPr>
              <p:nvPr/>
            </p:nvSpPr>
            <p:spPr bwMode="auto">
              <a:xfrm>
                <a:off x="8282" y="4245"/>
                <a:ext cx="23" cy="34"/>
              </a:xfrm>
              <a:custGeom>
                <a:avLst/>
                <a:gdLst>
                  <a:gd name="T0" fmla="*/ 17 w 36"/>
                  <a:gd name="T1" fmla="*/ 51 h 51"/>
                  <a:gd name="T2" fmla="*/ 3 w 36"/>
                  <a:gd name="T3" fmla="*/ 51 h 51"/>
                  <a:gd name="T4" fmla="*/ 0 w 36"/>
                  <a:gd name="T5" fmla="*/ 48 h 51"/>
                  <a:gd name="T6" fmla="*/ 0 w 36"/>
                  <a:gd name="T7" fmla="*/ 3 h 51"/>
                  <a:gd name="T8" fmla="*/ 3 w 36"/>
                  <a:gd name="T9" fmla="*/ 0 h 51"/>
                  <a:gd name="T10" fmla="*/ 31 w 36"/>
                  <a:gd name="T11" fmla="*/ 0 h 51"/>
                  <a:gd name="T12" fmla="*/ 34 w 36"/>
                  <a:gd name="T13" fmla="*/ 6 h 51"/>
                  <a:gd name="T14" fmla="*/ 31 w 36"/>
                  <a:gd name="T15" fmla="*/ 10 h 51"/>
                  <a:gd name="T16" fmla="*/ 16 w 36"/>
                  <a:gd name="T17" fmla="*/ 10 h 51"/>
                  <a:gd name="T18" fmla="*/ 13 w 36"/>
                  <a:gd name="T19" fmla="*/ 15 h 51"/>
                  <a:gd name="T20" fmla="*/ 16 w 36"/>
                  <a:gd name="T21" fmla="*/ 20 h 51"/>
                  <a:gd name="T22" fmla="*/ 30 w 36"/>
                  <a:gd name="T23" fmla="*/ 20 h 51"/>
                  <a:gd name="T24" fmla="*/ 33 w 36"/>
                  <a:gd name="T25" fmla="*/ 25 h 51"/>
                  <a:gd name="T26" fmla="*/ 29 w 36"/>
                  <a:gd name="T27" fmla="*/ 29 h 51"/>
                  <a:gd name="T28" fmla="*/ 17 w 36"/>
                  <a:gd name="T29" fmla="*/ 29 h 51"/>
                  <a:gd name="T30" fmla="*/ 13 w 36"/>
                  <a:gd name="T31" fmla="*/ 33 h 51"/>
                  <a:gd name="T32" fmla="*/ 20 w 36"/>
                  <a:gd name="T33" fmla="*/ 41 h 51"/>
                  <a:gd name="T34" fmla="*/ 31 w 36"/>
                  <a:gd name="T35" fmla="*/ 41 h 51"/>
                  <a:gd name="T36" fmla="*/ 35 w 36"/>
                  <a:gd name="T37" fmla="*/ 46 h 51"/>
                  <a:gd name="T38" fmla="*/ 31 w 36"/>
                  <a:gd name="T39" fmla="*/ 51 h 51"/>
                  <a:gd name="T40" fmla="*/ 17 w 36"/>
                  <a:gd name="T4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51">
                    <a:moveTo>
                      <a:pt x="17" y="51"/>
                    </a:moveTo>
                    <a:cubicBezTo>
                      <a:pt x="12" y="51"/>
                      <a:pt x="8" y="51"/>
                      <a:pt x="3" y="51"/>
                    </a:cubicBezTo>
                    <a:cubicBezTo>
                      <a:pt x="1" y="51"/>
                      <a:pt x="0" y="50"/>
                      <a:pt x="0" y="48"/>
                    </a:cubicBezTo>
                    <a:cubicBezTo>
                      <a:pt x="0" y="33"/>
                      <a:pt x="0" y="18"/>
                      <a:pt x="0" y="3"/>
                    </a:cubicBezTo>
                    <a:cubicBezTo>
                      <a:pt x="0" y="1"/>
                      <a:pt x="1" y="0"/>
                      <a:pt x="3" y="0"/>
                    </a:cubicBezTo>
                    <a:cubicBezTo>
                      <a:pt x="12" y="0"/>
                      <a:pt x="22" y="0"/>
                      <a:pt x="31" y="0"/>
                    </a:cubicBezTo>
                    <a:cubicBezTo>
                      <a:pt x="36" y="0"/>
                      <a:pt x="33" y="3"/>
                      <a:pt x="34" y="6"/>
                    </a:cubicBezTo>
                    <a:cubicBezTo>
                      <a:pt x="34" y="8"/>
                      <a:pt x="34" y="10"/>
                      <a:pt x="31" y="10"/>
                    </a:cubicBezTo>
                    <a:cubicBezTo>
                      <a:pt x="26" y="10"/>
                      <a:pt x="21" y="10"/>
                      <a:pt x="16" y="10"/>
                    </a:cubicBezTo>
                    <a:cubicBezTo>
                      <a:pt x="11" y="10"/>
                      <a:pt x="13" y="13"/>
                      <a:pt x="13" y="15"/>
                    </a:cubicBezTo>
                    <a:cubicBezTo>
                      <a:pt x="13" y="17"/>
                      <a:pt x="11" y="20"/>
                      <a:pt x="16" y="20"/>
                    </a:cubicBezTo>
                    <a:cubicBezTo>
                      <a:pt x="20" y="19"/>
                      <a:pt x="25" y="20"/>
                      <a:pt x="30" y="20"/>
                    </a:cubicBezTo>
                    <a:cubicBezTo>
                      <a:pt x="34" y="19"/>
                      <a:pt x="33" y="23"/>
                      <a:pt x="33" y="25"/>
                    </a:cubicBezTo>
                    <a:cubicBezTo>
                      <a:pt x="33" y="27"/>
                      <a:pt x="33" y="30"/>
                      <a:pt x="29" y="29"/>
                    </a:cubicBezTo>
                    <a:cubicBezTo>
                      <a:pt x="25" y="29"/>
                      <a:pt x="21" y="29"/>
                      <a:pt x="17" y="29"/>
                    </a:cubicBezTo>
                    <a:cubicBezTo>
                      <a:pt x="14" y="29"/>
                      <a:pt x="13" y="30"/>
                      <a:pt x="13" y="33"/>
                    </a:cubicBezTo>
                    <a:cubicBezTo>
                      <a:pt x="13" y="43"/>
                      <a:pt x="12" y="41"/>
                      <a:pt x="20" y="41"/>
                    </a:cubicBezTo>
                    <a:cubicBezTo>
                      <a:pt x="24" y="41"/>
                      <a:pt x="28" y="41"/>
                      <a:pt x="31" y="41"/>
                    </a:cubicBezTo>
                    <a:cubicBezTo>
                      <a:pt x="35" y="41"/>
                      <a:pt x="35" y="43"/>
                      <a:pt x="35" y="46"/>
                    </a:cubicBezTo>
                    <a:cubicBezTo>
                      <a:pt x="34" y="48"/>
                      <a:pt x="36" y="51"/>
                      <a:pt x="31" y="51"/>
                    </a:cubicBezTo>
                    <a:cubicBezTo>
                      <a:pt x="27" y="51"/>
                      <a:pt x="22" y="51"/>
                      <a:pt x="17" y="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3" name="Freeform 39"/>
              <p:cNvSpPr>
                <a:spLocks/>
              </p:cNvSpPr>
              <p:nvPr/>
            </p:nvSpPr>
            <p:spPr bwMode="auto">
              <a:xfrm>
                <a:off x="7453" y="4245"/>
                <a:ext cx="22" cy="34"/>
              </a:xfrm>
              <a:custGeom>
                <a:avLst/>
                <a:gdLst>
                  <a:gd name="T0" fmla="*/ 0 w 34"/>
                  <a:gd name="T1" fmla="*/ 25 h 51"/>
                  <a:gd name="T2" fmla="*/ 0 w 34"/>
                  <a:gd name="T3" fmla="*/ 4 h 51"/>
                  <a:gd name="T4" fmla="*/ 3 w 34"/>
                  <a:gd name="T5" fmla="*/ 0 h 51"/>
                  <a:gd name="T6" fmla="*/ 30 w 34"/>
                  <a:gd name="T7" fmla="*/ 0 h 51"/>
                  <a:gd name="T8" fmla="*/ 33 w 34"/>
                  <a:gd name="T9" fmla="*/ 5 h 51"/>
                  <a:gd name="T10" fmla="*/ 30 w 34"/>
                  <a:gd name="T11" fmla="*/ 10 h 51"/>
                  <a:gd name="T12" fmla="*/ 16 w 34"/>
                  <a:gd name="T13" fmla="*/ 10 h 51"/>
                  <a:gd name="T14" fmla="*/ 13 w 34"/>
                  <a:gd name="T15" fmla="*/ 13 h 51"/>
                  <a:gd name="T16" fmla="*/ 13 w 34"/>
                  <a:gd name="T17" fmla="*/ 18 h 51"/>
                  <a:gd name="T18" fmla="*/ 16 w 34"/>
                  <a:gd name="T19" fmla="*/ 20 h 51"/>
                  <a:gd name="T20" fmla="*/ 29 w 34"/>
                  <a:gd name="T21" fmla="*/ 20 h 51"/>
                  <a:gd name="T22" fmla="*/ 32 w 34"/>
                  <a:gd name="T23" fmla="*/ 25 h 51"/>
                  <a:gd name="T24" fmla="*/ 29 w 34"/>
                  <a:gd name="T25" fmla="*/ 30 h 51"/>
                  <a:gd name="T26" fmla="*/ 18 w 34"/>
                  <a:gd name="T27" fmla="*/ 30 h 51"/>
                  <a:gd name="T28" fmla="*/ 13 w 34"/>
                  <a:gd name="T29" fmla="*/ 35 h 51"/>
                  <a:gd name="T30" fmla="*/ 13 w 34"/>
                  <a:gd name="T31" fmla="*/ 47 h 51"/>
                  <a:gd name="T32" fmla="*/ 9 w 34"/>
                  <a:gd name="T33" fmla="*/ 51 h 51"/>
                  <a:gd name="T34" fmla="*/ 0 w 34"/>
                  <a:gd name="T35" fmla="*/ 42 h 51"/>
                  <a:gd name="T36" fmla="*/ 0 w 34"/>
                  <a:gd name="T37"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51">
                    <a:moveTo>
                      <a:pt x="0" y="25"/>
                    </a:moveTo>
                    <a:cubicBezTo>
                      <a:pt x="0" y="18"/>
                      <a:pt x="0" y="11"/>
                      <a:pt x="0" y="4"/>
                    </a:cubicBezTo>
                    <a:cubicBezTo>
                      <a:pt x="0" y="1"/>
                      <a:pt x="1" y="0"/>
                      <a:pt x="3" y="0"/>
                    </a:cubicBezTo>
                    <a:cubicBezTo>
                      <a:pt x="12" y="0"/>
                      <a:pt x="21" y="0"/>
                      <a:pt x="30" y="0"/>
                    </a:cubicBezTo>
                    <a:cubicBezTo>
                      <a:pt x="34" y="0"/>
                      <a:pt x="33" y="3"/>
                      <a:pt x="33" y="5"/>
                    </a:cubicBezTo>
                    <a:cubicBezTo>
                      <a:pt x="33" y="7"/>
                      <a:pt x="34" y="10"/>
                      <a:pt x="30" y="10"/>
                    </a:cubicBezTo>
                    <a:cubicBezTo>
                      <a:pt x="25" y="10"/>
                      <a:pt x="21" y="10"/>
                      <a:pt x="16" y="10"/>
                    </a:cubicBezTo>
                    <a:cubicBezTo>
                      <a:pt x="14" y="10"/>
                      <a:pt x="13" y="10"/>
                      <a:pt x="13" y="13"/>
                    </a:cubicBezTo>
                    <a:cubicBezTo>
                      <a:pt x="13" y="15"/>
                      <a:pt x="13" y="16"/>
                      <a:pt x="13" y="18"/>
                    </a:cubicBezTo>
                    <a:cubicBezTo>
                      <a:pt x="13" y="20"/>
                      <a:pt x="14" y="21"/>
                      <a:pt x="16" y="20"/>
                    </a:cubicBezTo>
                    <a:cubicBezTo>
                      <a:pt x="20" y="20"/>
                      <a:pt x="24" y="21"/>
                      <a:pt x="29" y="20"/>
                    </a:cubicBezTo>
                    <a:cubicBezTo>
                      <a:pt x="33" y="20"/>
                      <a:pt x="32" y="23"/>
                      <a:pt x="32" y="25"/>
                    </a:cubicBezTo>
                    <a:cubicBezTo>
                      <a:pt x="32" y="27"/>
                      <a:pt x="33" y="30"/>
                      <a:pt x="29" y="30"/>
                    </a:cubicBezTo>
                    <a:cubicBezTo>
                      <a:pt x="25" y="30"/>
                      <a:pt x="21" y="30"/>
                      <a:pt x="18" y="30"/>
                    </a:cubicBezTo>
                    <a:cubicBezTo>
                      <a:pt x="14" y="30"/>
                      <a:pt x="13" y="31"/>
                      <a:pt x="13" y="35"/>
                    </a:cubicBezTo>
                    <a:cubicBezTo>
                      <a:pt x="13" y="39"/>
                      <a:pt x="13" y="43"/>
                      <a:pt x="13" y="47"/>
                    </a:cubicBezTo>
                    <a:cubicBezTo>
                      <a:pt x="13" y="50"/>
                      <a:pt x="12" y="51"/>
                      <a:pt x="9" y="51"/>
                    </a:cubicBezTo>
                    <a:cubicBezTo>
                      <a:pt x="0" y="51"/>
                      <a:pt x="0" y="51"/>
                      <a:pt x="0" y="42"/>
                    </a:cubicBezTo>
                    <a:cubicBezTo>
                      <a:pt x="0" y="36"/>
                      <a:pt x="0" y="31"/>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4" name="Freeform 40"/>
              <p:cNvSpPr>
                <a:spLocks/>
              </p:cNvSpPr>
              <p:nvPr/>
            </p:nvSpPr>
            <p:spPr bwMode="auto">
              <a:xfrm>
                <a:off x="7614" y="4245"/>
                <a:ext cx="33" cy="34"/>
              </a:xfrm>
              <a:custGeom>
                <a:avLst/>
                <a:gdLst>
                  <a:gd name="T0" fmla="*/ 26 w 50"/>
                  <a:gd name="T1" fmla="*/ 0 h 51"/>
                  <a:gd name="T2" fmla="*/ 46 w 50"/>
                  <a:gd name="T3" fmla="*/ 0 h 51"/>
                  <a:gd name="T4" fmla="*/ 49 w 50"/>
                  <a:gd name="T5" fmla="*/ 5 h 51"/>
                  <a:gd name="T6" fmla="*/ 46 w 50"/>
                  <a:gd name="T7" fmla="*/ 10 h 51"/>
                  <a:gd name="T8" fmla="*/ 45 w 50"/>
                  <a:gd name="T9" fmla="*/ 10 h 51"/>
                  <a:gd name="T10" fmla="*/ 33 w 50"/>
                  <a:gd name="T11" fmla="*/ 11 h 51"/>
                  <a:gd name="T12" fmla="*/ 33 w 50"/>
                  <a:gd name="T13" fmla="*/ 22 h 51"/>
                  <a:gd name="T14" fmla="*/ 33 w 50"/>
                  <a:gd name="T15" fmla="*/ 47 h 51"/>
                  <a:gd name="T16" fmla="*/ 29 w 50"/>
                  <a:gd name="T17" fmla="*/ 51 h 51"/>
                  <a:gd name="T18" fmla="*/ 19 w 50"/>
                  <a:gd name="T19" fmla="*/ 41 h 51"/>
                  <a:gd name="T20" fmla="*/ 19 w 50"/>
                  <a:gd name="T21" fmla="*/ 14 h 51"/>
                  <a:gd name="T22" fmla="*/ 14 w 50"/>
                  <a:gd name="T23" fmla="*/ 10 h 51"/>
                  <a:gd name="T24" fmla="*/ 8 w 50"/>
                  <a:gd name="T25" fmla="*/ 10 h 51"/>
                  <a:gd name="T26" fmla="*/ 2 w 50"/>
                  <a:gd name="T27" fmla="*/ 2 h 51"/>
                  <a:gd name="T28" fmla="*/ 6 w 50"/>
                  <a:gd name="T29" fmla="*/ 0 h 51"/>
                  <a:gd name="T30" fmla="*/ 26 w 50"/>
                  <a:gd name="T3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51">
                    <a:moveTo>
                      <a:pt x="26" y="0"/>
                    </a:moveTo>
                    <a:cubicBezTo>
                      <a:pt x="32" y="0"/>
                      <a:pt x="39" y="0"/>
                      <a:pt x="46" y="0"/>
                    </a:cubicBezTo>
                    <a:cubicBezTo>
                      <a:pt x="50" y="0"/>
                      <a:pt x="49" y="3"/>
                      <a:pt x="49" y="5"/>
                    </a:cubicBezTo>
                    <a:cubicBezTo>
                      <a:pt x="49" y="8"/>
                      <a:pt x="50" y="10"/>
                      <a:pt x="46" y="10"/>
                    </a:cubicBezTo>
                    <a:cubicBezTo>
                      <a:pt x="45" y="10"/>
                      <a:pt x="45" y="10"/>
                      <a:pt x="45" y="10"/>
                    </a:cubicBezTo>
                    <a:cubicBezTo>
                      <a:pt x="41" y="10"/>
                      <a:pt x="36" y="8"/>
                      <a:pt x="33" y="11"/>
                    </a:cubicBezTo>
                    <a:cubicBezTo>
                      <a:pt x="31" y="13"/>
                      <a:pt x="33" y="18"/>
                      <a:pt x="33" y="22"/>
                    </a:cubicBezTo>
                    <a:cubicBezTo>
                      <a:pt x="33" y="30"/>
                      <a:pt x="33" y="39"/>
                      <a:pt x="33" y="47"/>
                    </a:cubicBezTo>
                    <a:cubicBezTo>
                      <a:pt x="33" y="50"/>
                      <a:pt x="32" y="51"/>
                      <a:pt x="29" y="51"/>
                    </a:cubicBezTo>
                    <a:cubicBezTo>
                      <a:pt x="19" y="51"/>
                      <a:pt x="19" y="51"/>
                      <a:pt x="19" y="41"/>
                    </a:cubicBezTo>
                    <a:cubicBezTo>
                      <a:pt x="19" y="32"/>
                      <a:pt x="19" y="23"/>
                      <a:pt x="19" y="14"/>
                    </a:cubicBezTo>
                    <a:cubicBezTo>
                      <a:pt x="19" y="10"/>
                      <a:pt x="18" y="9"/>
                      <a:pt x="14" y="10"/>
                    </a:cubicBezTo>
                    <a:cubicBezTo>
                      <a:pt x="12" y="10"/>
                      <a:pt x="10" y="10"/>
                      <a:pt x="8" y="10"/>
                    </a:cubicBezTo>
                    <a:cubicBezTo>
                      <a:pt x="3" y="10"/>
                      <a:pt x="0" y="6"/>
                      <a:pt x="2" y="2"/>
                    </a:cubicBezTo>
                    <a:cubicBezTo>
                      <a:pt x="3" y="0"/>
                      <a:pt x="5" y="0"/>
                      <a:pt x="6" y="0"/>
                    </a:cubicBezTo>
                    <a:cubicBezTo>
                      <a:pt x="12" y="0"/>
                      <a:pt x="19" y="0"/>
                      <a:pt x="2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5" name="Freeform 41"/>
              <p:cNvSpPr>
                <a:spLocks noEditPoints="1"/>
              </p:cNvSpPr>
              <p:nvPr/>
            </p:nvSpPr>
            <p:spPr bwMode="auto">
              <a:xfrm>
                <a:off x="8370" y="4068"/>
                <a:ext cx="28" cy="29"/>
              </a:xfrm>
              <a:custGeom>
                <a:avLst/>
                <a:gdLst>
                  <a:gd name="T0" fmla="*/ 43 w 43"/>
                  <a:gd name="T1" fmla="*/ 21 h 44"/>
                  <a:gd name="T2" fmla="*/ 22 w 43"/>
                  <a:gd name="T3" fmla="*/ 44 h 44"/>
                  <a:gd name="T4" fmla="*/ 0 w 43"/>
                  <a:gd name="T5" fmla="*/ 22 h 44"/>
                  <a:gd name="T6" fmla="*/ 22 w 43"/>
                  <a:gd name="T7" fmla="*/ 0 h 44"/>
                  <a:gd name="T8" fmla="*/ 43 w 43"/>
                  <a:gd name="T9" fmla="*/ 21 h 44"/>
                  <a:gd name="T10" fmla="*/ 4 w 43"/>
                  <a:gd name="T11" fmla="*/ 21 h 44"/>
                  <a:gd name="T12" fmla="*/ 21 w 43"/>
                  <a:gd name="T13" fmla="*/ 40 h 44"/>
                  <a:gd name="T14" fmla="*/ 39 w 43"/>
                  <a:gd name="T15" fmla="*/ 22 h 44"/>
                  <a:gd name="T16" fmla="*/ 22 w 43"/>
                  <a:gd name="T17" fmla="*/ 3 h 44"/>
                  <a:gd name="T18" fmla="*/ 4 w 43"/>
                  <a:gd name="T19"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4">
                    <a:moveTo>
                      <a:pt x="43" y="21"/>
                    </a:moveTo>
                    <a:cubicBezTo>
                      <a:pt x="43" y="34"/>
                      <a:pt x="34" y="44"/>
                      <a:pt x="22" y="44"/>
                    </a:cubicBezTo>
                    <a:cubicBezTo>
                      <a:pt x="9" y="44"/>
                      <a:pt x="0" y="34"/>
                      <a:pt x="0" y="22"/>
                    </a:cubicBezTo>
                    <a:cubicBezTo>
                      <a:pt x="0" y="9"/>
                      <a:pt x="9" y="0"/>
                      <a:pt x="22" y="0"/>
                    </a:cubicBezTo>
                    <a:cubicBezTo>
                      <a:pt x="34" y="0"/>
                      <a:pt x="43" y="9"/>
                      <a:pt x="43" y="21"/>
                    </a:cubicBezTo>
                    <a:close/>
                    <a:moveTo>
                      <a:pt x="4" y="21"/>
                    </a:moveTo>
                    <a:cubicBezTo>
                      <a:pt x="4" y="31"/>
                      <a:pt x="11" y="40"/>
                      <a:pt x="21" y="40"/>
                    </a:cubicBezTo>
                    <a:cubicBezTo>
                      <a:pt x="31" y="40"/>
                      <a:pt x="39" y="32"/>
                      <a:pt x="39" y="22"/>
                    </a:cubicBezTo>
                    <a:cubicBezTo>
                      <a:pt x="39" y="12"/>
                      <a:pt x="31" y="4"/>
                      <a:pt x="22" y="3"/>
                    </a:cubicBezTo>
                    <a:cubicBezTo>
                      <a:pt x="12" y="3"/>
                      <a:pt x="4" y="11"/>
                      <a:pt x="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6" name="Freeform 42"/>
              <p:cNvSpPr>
                <a:spLocks noEditPoints="1"/>
              </p:cNvSpPr>
              <p:nvPr/>
            </p:nvSpPr>
            <p:spPr bwMode="auto">
              <a:xfrm>
                <a:off x="8377" y="4073"/>
                <a:ext cx="13" cy="18"/>
              </a:xfrm>
              <a:custGeom>
                <a:avLst/>
                <a:gdLst>
                  <a:gd name="T0" fmla="*/ 2 w 20"/>
                  <a:gd name="T1" fmla="*/ 14 h 27"/>
                  <a:gd name="T2" fmla="*/ 2 w 20"/>
                  <a:gd name="T3" fmla="*/ 9 h 27"/>
                  <a:gd name="T4" fmla="*/ 4 w 20"/>
                  <a:gd name="T5" fmla="*/ 2 h 27"/>
                  <a:gd name="T6" fmla="*/ 18 w 20"/>
                  <a:gd name="T7" fmla="*/ 4 h 27"/>
                  <a:gd name="T8" fmla="*/ 18 w 20"/>
                  <a:gd name="T9" fmla="*/ 12 h 27"/>
                  <a:gd name="T10" fmla="*/ 17 w 20"/>
                  <a:gd name="T11" fmla="*/ 17 h 27"/>
                  <a:gd name="T12" fmla="*/ 20 w 20"/>
                  <a:gd name="T13" fmla="*/ 25 h 27"/>
                  <a:gd name="T14" fmla="*/ 19 w 20"/>
                  <a:gd name="T15" fmla="*/ 26 h 27"/>
                  <a:gd name="T16" fmla="*/ 15 w 20"/>
                  <a:gd name="T17" fmla="*/ 25 h 27"/>
                  <a:gd name="T18" fmla="*/ 14 w 20"/>
                  <a:gd name="T19" fmla="*/ 20 h 27"/>
                  <a:gd name="T20" fmla="*/ 9 w 20"/>
                  <a:gd name="T21" fmla="*/ 16 h 27"/>
                  <a:gd name="T22" fmla="*/ 6 w 20"/>
                  <a:gd name="T23" fmla="*/ 21 h 27"/>
                  <a:gd name="T24" fmla="*/ 6 w 20"/>
                  <a:gd name="T25" fmla="*/ 24 h 27"/>
                  <a:gd name="T26" fmla="*/ 4 w 20"/>
                  <a:gd name="T27" fmla="*/ 26 h 27"/>
                  <a:gd name="T28" fmla="*/ 2 w 20"/>
                  <a:gd name="T29" fmla="*/ 24 h 27"/>
                  <a:gd name="T30" fmla="*/ 2 w 20"/>
                  <a:gd name="T31" fmla="*/ 14 h 27"/>
                  <a:gd name="T32" fmla="*/ 9 w 20"/>
                  <a:gd name="T33" fmla="*/ 4 h 27"/>
                  <a:gd name="T34" fmla="*/ 6 w 20"/>
                  <a:gd name="T35" fmla="*/ 7 h 27"/>
                  <a:gd name="T36" fmla="*/ 8 w 20"/>
                  <a:gd name="T37" fmla="*/ 13 h 27"/>
                  <a:gd name="T38" fmla="*/ 15 w 20"/>
                  <a:gd name="T39" fmla="*/ 9 h 27"/>
                  <a:gd name="T40" fmla="*/ 9 w 20"/>
                  <a:gd name="T41"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7">
                    <a:moveTo>
                      <a:pt x="2" y="14"/>
                    </a:moveTo>
                    <a:cubicBezTo>
                      <a:pt x="2" y="12"/>
                      <a:pt x="2" y="11"/>
                      <a:pt x="2" y="9"/>
                    </a:cubicBezTo>
                    <a:cubicBezTo>
                      <a:pt x="3" y="7"/>
                      <a:pt x="0" y="3"/>
                      <a:pt x="4" y="2"/>
                    </a:cubicBezTo>
                    <a:cubicBezTo>
                      <a:pt x="8" y="1"/>
                      <a:pt x="14" y="0"/>
                      <a:pt x="18" y="4"/>
                    </a:cubicBezTo>
                    <a:cubicBezTo>
                      <a:pt x="20" y="6"/>
                      <a:pt x="20" y="10"/>
                      <a:pt x="18" y="12"/>
                    </a:cubicBezTo>
                    <a:cubicBezTo>
                      <a:pt x="16" y="14"/>
                      <a:pt x="16" y="15"/>
                      <a:pt x="17" y="17"/>
                    </a:cubicBezTo>
                    <a:cubicBezTo>
                      <a:pt x="19" y="19"/>
                      <a:pt x="19" y="22"/>
                      <a:pt x="20" y="25"/>
                    </a:cubicBezTo>
                    <a:cubicBezTo>
                      <a:pt x="20" y="26"/>
                      <a:pt x="20" y="26"/>
                      <a:pt x="19" y="26"/>
                    </a:cubicBezTo>
                    <a:cubicBezTo>
                      <a:pt x="17" y="26"/>
                      <a:pt x="16" y="27"/>
                      <a:pt x="15" y="25"/>
                    </a:cubicBezTo>
                    <a:cubicBezTo>
                      <a:pt x="15" y="24"/>
                      <a:pt x="14" y="22"/>
                      <a:pt x="14" y="20"/>
                    </a:cubicBezTo>
                    <a:cubicBezTo>
                      <a:pt x="13" y="17"/>
                      <a:pt x="11" y="16"/>
                      <a:pt x="9" y="16"/>
                    </a:cubicBezTo>
                    <a:cubicBezTo>
                      <a:pt x="5" y="16"/>
                      <a:pt x="7" y="19"/>
                      <a:pt x="6" y="21"/>
                    </a:cubicBezTo>
                    <a:cubicBezTo>
                      <a:pt x="6" y="22"/>
                      <a:pt x="6" y="23"/>
                      <a:pt x="6" y="24"/>
                    </a:cubicBezTo>
                    <a:cubicBezTo>
                      <a:pt x="6" y="26"/>
                      <a:pt x="6" y="26"/>
                      <a:pt x="4" y="26"/>
                    </a:cubicBezTo>
                    <a:cubicBezTo>
                      <a:pt x="3" y="26"/>
                      <a:pt x="2" y="26"/>
                      <a:pt x="2" y="24"/>
                    </a:cubicBezTo>
                    <a:cubicBezTo>
                      <a:pt x="2" y="21"/>
                      <a:pt x="2" y="17"/>
                      <a:pt x="2" y="14"/>
                    </a:cubicBezTo>
                    <a:close/>
                    <a:moveTo>
                      <a:pt x="9" y="4"/>
                    </a:moveTo>
                    <a:cubicBezTo>
                      <a:pt x="8" y="4"/>
                      <a:pt x="6" y="5"/>
                      <a:pt x="6" y="7"/>
                    </a:cubicBezTo>
                    <a:cubicBezTo>
                      <a:pt x="7" y="9"/>
                      <a:pt x="4" y="12"/>
                      <a:pt x="8" y="13"/>
                    </a:cubicBezTo>
                    <a:cubicBezTo>
                      <a:pt x="11" y="13"/>
                      <a:pt x="14" y="13"/>
                      <a:pt x="15" y="9"/>
                    </a:cubicBezTo>
                    <a:cubicBezTo>
                      <a:pt x="15" y="6"/>
                      <a:pt x="12" y="5"/>
                      <a:pt x="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grpSp>
        <p:grpSp>
          <p:nvGrpSpPr>
            <p:cNvPr id="22" name="Group 4"/>
            <p:cNvGrpSpPr>
              <a:grpSpLocks noChangeAspect="1"/>
            </p:cNvGrpSpPr>
            <p:nvPr/>
          </p:nvGrpSpPr>
          <p:grpSpPr bwMode="auto">
            <a:xfrm>
              <a:off x="860368" y="3855720"/>
              <a:ext cx="1111130" cy="341660"/>
              <a:chOff x="8512" y="2383"/>
              <a:chExt cx="1509" cy="464"/>
            </a:xfrm>
          </p:grpSpPr>
          <p:sp>
            <p:nvSpPr>
              <p:cNvPr id="31" name="Freeform 5"/>
              <p:cNvSpPr>
                <a:spLocks noEditPoints="1"/>
              </p:cNvSpPr>
              <p:nvPr/>
            </p:nvSpPr>
            <p:spPr bwMode="auto">
              <a:xfrm>
                <a:off x="9480" y="2383"/>
                <a:ext cx="469" cy="464"/>
              </a:xfrm>
              <a:custGeom>
                <a:avLst/>
                <a:gdLst>
                  <a:gd name="T0" fmla="*/ 1094 w 1181"/>
                  <a:gd name="T1" fmla="*/ 566 h 1165"/>
                  <a:gd name="T2" fmla="*/ 1021 w 1181"/>
                  <a:gd name="T3" fmla="*/ 841 h 1165"/>
                  <a:gd name="T4" fmla="*/ 1027 w 1181"/>
                  <a:gd name="T5" fmla="*/ 871 h 1165"/>
                  <a:gd name="T6" fmla="*/ 1156 w 1181"/>
                  <a:gd name="T7" fmla="*/ 979 h 1165"/>
                  <a:gd name="T8" fmla="*/ 1162 w 1181"/>
                  <a:gd name="T9" fmla="*/ 1034 h 1165"/>
                  <a:gd name="T10" fmla="*/ 1071 w 1181"/>
                  <a:gd name="T11" fmla="*/ 1143 h 1165"/>
                  <a:gd name="T12" fmla="*/ 1020 w 1181"/>
                  <a:gd name="T13" fmla="*/ 1145 h 1165"/>
                  <a:gd name="T14" fmla="*/ 888 w 1181"/>
                  <a:gd name="T15" fmla="*/ 1035 h 1165"/>
                  <a:gd name="T16" fmla="*/ 836 w 1181"/>
                  <a:gd name="T17" fmla="*/ 1031 h 1165"/>
                  <a:gd name="T18" fmla="*/ 162 w 1181"/>
                  <a:gd name="T19" fmla="*/ 949 h 1165"/>
                  <a:gd name="T20" fmla="*/ 6 w 1181"/>
                  <a:gd name="T21" fmla="*/ 545 h 1165"/>
                  <a:gd name="T22" fmla="*/ 488 w 1181"/>
                  <a:gd name="T23" fmla="*/ 29 h 1165"/>
                  <a:gd name="T24" fmla="*/ 1080 w 1181"/>
                  <a:gd name="T25" fmla="*/ 442 h 1165"/>
                  <a:gd name="T26" fmla="*/ 1094 w 1181"/>
                  <a:gd name="T27" fmla="*/ 566 h 1165"/>
                  <a:gd name="T28" fmla="*/ 882 w 1181"/>
                  <a:gd name="T29" fmla="*/ 570 h 1165"/>
                  <a:gd name="T30" fmla="*/ 551 w 1181"/>
                  <a:gd name="T31" fmla="*/ 238 h 1165"/>
                  <a:gd name="T32" fmla="*/ 218 w 1181"/>
                  <a:gd name="T33" fmla="*/ 568 h 1165"/>
                  <a:gd name="T34" fmla="*/ 550 w 1181"/>
                  <a:gd name="T35" fmla="*/ 901 h 1165"/>
                  <a:gd name="T36" fmla="*/ 882 w 1181"/>
                  <a:gd name="T37" fmla="*/ 57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81" h="1165">
                    <a:moveTo>
                      <a:pt x="1094" y="566"/>
                    </a:moveTo>
                    <a:cubicBezTo>
                      <a:pt x="1096" y="668"/>
                      <a:pt x="1069" y="758"/>
                      <a:pt x="1021" y="841"/>
                    </a:cubicBezTo>
                    <a:cubicBezTo>
                      <a:pt x="1013" y="855"/>
                      <a:pt x="1015" y="862"/>
                      <a:pt x="1027" y="871"/>
                    </a:cubicBezTo>
                    <a:cubicBezTo>
                      <a:pt x="1071" y="906"/>
                      <a:pt x="1113" y="943"/>
                      <a:pt x="1156" y="979"/>
                    </a:cubicBezTo>
                    <a:cubicBezTo>
                      <a:pt x="1178" y="998"/>
                      <a:pt x="1181" y="1012"/>
                      <a:pt x="1162" y="1034"/>
                    </a:cubicBezTo>
                    <a:cubicBezTo>
                      <a:pt x="1133" y="1071"/>
                      <a:pt x="1102" y="1107"/>
                      <a:pt x="1071" y="1143"/>
                    </a:cubicBezTo>
                    <a:cubicBezTo>
                      <a:pt x="1056" y="1162"/>
                      <a:pt x="1042" y="1162"/>
                      <a:pt x="1020" y="1145"/>
                    </a:cubicBezTo>
                    <a:cubicBezTo>
                      <a:pt x="976" y="1109"/>
                      <a:pt x="932" y="1072"/>
                      <a:pt x="888" y="1035"/>
                    </a:cubicBezTo>
                    <a:cubicBezTo>
                      <a:pt x="864" y="1014"/>
                      <a:pt x="864" y="1014"/>
                      <a:pt x="836" y="1031"/>
                    </a:cubicBezTo>
                    <a:cubicBezTo>
                      <a:pt x="620" y="1165"/>
                      <a:pt x="339" y="1131"/>
                      <a:pt x="162" y="949"/>
                    </a:cubicBezTo>
                    <a:cubicBezTo>
                      <a:pt x="53" y="837"/>
                      <a:pt x="0" y="701"/>
                      <a:pt x="6" y="545"/>
                    </a:cubicBezTo>
                    <a:cubicBezTo>
                      <a:pt x="16" y="281"/>
                      <a:pt x="227" y="57"/>
                      <a:pt x="488" y="29"/>
                    </a:cubicBezTo>
                    <a:cubicBezTo>
                      <a:pt x="764" y="0"/>
                      <a:pt x="1014" y="174"/>
                      <a:pt x="1080" y="442"/>
                    </a:cubicBezTo>
                    <a:cubicBezTo>
                      <a:pt x="1090" y="484"/>
                      <a:pt x="1096" y="527"/>
                      <a:pt x="1094" y="566"/>
                    </a:cubicBezTo>
                    <a:close/>
                    <a:moveTo>
                      <a:pt x="882" y="570"/>
                    </a:moveTo>
                    <a:cubicBezTo>
                      <a:pt x="885" y="398"/>
                      <a:pt x="747" y="238"/>
                      <a:pt x="551" y="238"/>
                    </a:cubicBezTo>
                    <a:cubicBezTo>
                      <a:pt x="362" y="239"/>
                      <a:pt x="221" y="383"/>
                      <a:pt x="218" y="568"/>
                    </a:cubicBezTo>
                    <a:cubicBezTo>
                      <a:pt x="216" y="750"/>
                      <a:pt x="367" y="900"/>
                      <a:pt x="550" y="901"/>
                    </a:cubicBezTo>
                    <a:cubicBezTo>
                      <a:pt x="733" y="901"/>
                      <a:pt x="882" y="753"/>
                      <a:pt x="882" y="5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32" name="Freeform 6"/>
              <p:cNvSpPr>
                <a:spLocks noEditPoints="1"/>
              </p:cNvSpPr>
              <p:nvPr/>
            </p:nvSpPr>
            <p:spPr bwMode="auto">
              <a:xfrm>
                <a:off x="8512" y="2446"/>
                <a:ext cx="363" cy="356"/>
              </a:xfrm>
              <a:custGeom>
                <a:avLst/>
                <a:gdLst>
                  <a:gd name="T0" fmla="*/ 408 w 912"/>
                  <a:gd name="T1" fmla="*/ 0 h 894"/>
                  <a:gd name="T2" fmla="*/ 867 w 912"/>
                  <a:gd name="T3" fmla="*/ 371 h 894"/>
                  <a:gd name="T4" fmla="*/ 810 w 912"/>
                  <a:gd name="T5" fmla="*/ 631 h 894"/>
                  <a:gd name="T6" fmla="*/ 815 w 912"/>
                  <a:gd name="T7" fmla="*/ 663 h 894"/>
                  <a:gd name="T8" fmla="*/ 893 w 912"/>
                  <a:gd name="T9" fmla="*/ 731 h 894"/>
                  <a:gd name="T10" fmla="*/ 897 w 912"/>
                  <a:gd name="T11" fmla="*/ 776 h 894"/>
                  <a:gd name="T12" fmla="*/ 828 w 912"/>
                  <a:gd name="T13" fmla="*/ 854 h 894"/>
                  <a:gd name="T14" fmla="*/ 785 w 912"/>
                  <a:gd name="T15" fmla="*/ 857 h 894"/>
                  <a:gd name="T16" fmla="*/ 698 w 912"/>
                  <a:gd name="T17" fmla="*/ 781 h 894"/>
                  <a:gd name="T18" fmla="*/ 660 w 912"/>
                  <a:gd name="T19" fmla="*/ 777 h 894"/>
                  <a:gd name="T20" fmla="*/ 85 w 912"/>
                  <a:gd name="T21" fmla="*/ 616 h 894"/>
                  <a:gd name="T22" fmla="*/ 141 w 912"/>
                  <a:gd name="T23" fmla="*/ 139 h 894"/>
                  <a:gd name="T24" fmla="*/ 408 w 912"/>
                  <a:gd name="T25" fmla="*/ 0 h 894"/>
                  <a:gd name="T26" fmla="*/ 451 w 912"/>
                  <a:gd name="T27" fmla="*/ 654 h 894"/>
                  <a:gd name="T28" fmla="*/ 691 w 912"/>
                  <a:gd name="T29" fmla="*/ 417 h 894"/>
                  <a:gd name="T30" fmla="*/ 454 w 912"/>
                  <a:gd name="T31" fmla="*/ 180 h 894"/>
                  <a:gd name="T32" fmla="*/ 214 w 912"/>
                  <a:gd name="T33" fmla="*/ 415 h 894"/>
                  <a:gd name="T34" fmla="*/ 451 w 912"/>
                  <a:gd name="T35" fmla="*/ 654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2" h="894">
                    <a:moveTo>
                      <a:pt x="408" y="0"/>
                    </a:moveTo>
                    <a:cubicBezTo>
                      <a:pt x="666" y="1"/>
                      <a:pt x="843" y="160"/>
                      <a:pt x="867" y="371"/>
                    </a:cubicBezTo>
                    <a:cubicBezTo>
                      <a:pt x="878" y="464"/>
                      <a:pt x="858" y="551"/>
                      <a:pt x="810" y="631"/>
                    </a:cubicBezTo>
                    <a:cubicBezTo>
                      <a:pt x="802" y="645"/>
                      <a:pt x="802" y="653"/>
                      <a:pt x="815" y="663"/>
                    </a:cubicBezTo>
                    <a:cubicBezTo>
                      <a:pt x="842" y="685"/>
                      <a:pt x="868" y="708"/>
                      <a:pt x="893" y="731"/>
                    </a:cubicBezTo>
                    <a:cubicBezTo>
                      <a:pt x="911" y="747"/>
                      <a:pt x="912" y="758"/>
                      <a:pt x="897" y="776"/>
                    </a:cubicBezTo>
                    <a:cubicBezTo>
                      <a:pt x="874" y="802"/>
                      <a:pt x="851" y="828"/>
                      <a:pt x="828" y="854"/>
                    </a:cubicBezTo>
                    <a:cubicBezTo>
                      <a:pt x="813" y="871"/>
                      <a:pt x="803" y="872"/>
                      <a:pt x="785" y="857"/>
                    </a:cubicBezTo>
                    <a:cubicBezTo>
                      <a:pt x="755" y="832"/>
                      <a:pt x="726" y="807"/>
                      <a:pt x="698" y="781"/>
                    </a:cubicBezTo>
                    <a:cubicBezTo>
                      <a:pt x="686" y="770"/>
                      <a:pt x="675" y="769"/>
                      <a:pt x="660" y="777"/>
                    </a:cubicBezTo>
                    <a:cubicBezTo>
                      <a:pt x="451" y="894"/>
                      <a:pt x="204" y="824"/>
                      <a:pt x="85" y="616"/>
                    </a:cubicBezTo>
                    <a:cubicBezTo>
                      <a:pt x="0" y="467"/>
                      <a:pt x="24" y="264"/>
                      <a:pt x="141" y="139"/>
                    </a:cubicBezTo>
                    <a:cubicBezTo>
                      <a:pt x="226" y="48"/>
                      <a:pt x="330" y="1"/>
                      <a:pt x="408" y="0"/>
                    </a:cubicBezTo>
                    <a:close/>
                    <a:moveTo>
                      <a:pt x="451" y="654"/>
                    </a:moveTo>
                    <a:cubicBezTo>
                      <a:pt x="584" y="654"/>
                      <a:pt x="691" y="549"/>
                      <a:pt x="691" y="417"/>
                    </a:cubicBezTo>
                    <a:cubicBezTo>
                      <a:pt x="691" y="286"/>
                      <a:pt x="586" y="180"/>
                      <a:pt x="454" y="180"/>
                    </a:cubicBezTo>
                    <a:cubicBezTo>
                      <a:pt x="321" y="179"/>
                      <a:pt x="214" y="284"/>
                      <a:pt x="214" y="415"/>
                    </a:cubicBezTo>
                    <a:cubicBezTo>
                      <a:pt x="213" y="548"/>
                      <a:pt x="318" y="654"/>
                      <a:pt x="451" y="6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33" name="Freeform 7"/>
              <p:cNvSpPr>
                <a:spLocks/>
              </p:cNvSpPr>
              <p:nvPr/>
            </p:nvSpPr>
            <p:spPr bwMode="auto">
              <a:xfrm>
                <a:off x="9154" y="2446"/>
                <a:ext cx="247" cy="334"/>
              </a:xfrm>
              <a:custGeom>
                <a:avLst/>
                <a:gdLst>
                  <a:gd name="T0" fmla="*/ 0 w 621"/>
                  <a:gd name="T1" fmla="*/ 416 h 838"/>
                  <a:gd name="T2" fmla="*/ 0 w 621"/>
                  <a:gd name="T3" fmla="*/ 47 h 838"/>
                  <a:gd name="T4" fmla="*/ 48 w 621"/>
                  <a:gd name="T5" fmla="*/ 0 h 838"/>
                  <a:gd name="T6" fmla="*/ 139 w 621"/>
                  <a:gd name="T7" fmla="*/ 0 h 838"/>
                  <a:gd name="T8" fmla="*/ 183 w 621"/>
                  <a:gd name="T9" fmla="*/ 44 h 838"/>
                  <a:gd name="T10" fmla="*/ 183 w 621"/>
                  <a:gd name="T11" fmla="*/ 382 h 838"/>
                  <a:gd name="T12" fmla="*/ 189 w 621"/>
                  <a:gd name="T13" fmla="*/ 410 h 838"/>
                  <a:gd name="T14" fmla="*/ 212 w 621"/>
                  <a:gd name="T15" fmla="*/ 393 h 838"/>
                  <a:gd name="T16" fmla="*/ 357 w 621"/>
                  <a:gd name="T17" fmla="*/ 240 h 838"/>
                  <a:gd name="T18" fmla="*/ 413 w 621"/>
                  <a:gd name="T19" fmla="*/ 216 h 838"/>
                  <a:gd name="T20" fmla="*/ 559 w 621"/>
                  <a:gd name="T21" fmla="*/ 216 h 838"/>
                  <a:gd name="T22" fmla="*/ 584 w 621"/>
                  <a:gd name="T23" fmla="*/ 225 h 838"/>
                  <a:gd name="T24" fmla="*/ 572 w 621"/>
                  <a:gd name="T25" fmla="*/ 247 h 838"/>
                  <a:gd name="T26" fmla="*/ 417 w 621"/>
                  <a:gd name="T27" fmla="*/ 407 h 838"/>
                  <a:gd name="T28" fmla="*/ 409 w 621"/>
                  <a:gd name="T29" fmla="*/ 472 h 838"/>
                  <a:gd name="T30" fmla="*/ 602 w 621"/>
                  <a:gd name="T31" fmla="*/ 791 h 838"/>
                  <a:gd name="T32" fmla="*/ 612 w 621"/>
                  <a:gd name="T33" fmla="*/ 825 h 838"/>
                  <a:gd name="T34" fmla="*/ 579 w 621"/>
                  <a:gd name="T35" fmla="*/ 833 h 838"/>
                  <a:gd name="T36" fmla="*/ 453 w 621"/>
                  <a:gd name="T37" fmla="*/ 833 h 838"/>
                  <a:gd name="T38" fmla="*/ 395 w 621"/>
                  <a:gd name="T39" fmla="*/ 801 h 838"/>
                  <a:gd name="T40" fmla="*/ 267 w 621"/>
                  <a:gd name="T41" fmla="*/ 586 h 838"/>
                  <a:gd name="T42" fmla="*/ 244 w 621"/>
                  <a:gd name="T43" fmla="*/ 582 h 838"/>
                  <a:gd name="T44" fmla="*/ 239 w 621"/>
                  <a:gd name="T45" fmla="*/ 586 h 838"/>
                  <a:gd name="T46" fmla="*/ 180 w 621"/>
                  <a:gd name="T47" fmla="*/ 714 h 838"/>
                  <a:gd name="T48" fmla="*/ 180 w 621"/>
                  <a:gd name="T49" fmla="*/ 798 h 838"/>
                  <a:gd name="T50" fmla="*/ 145 w 621"/>
                  <a:gd name="T51" fmla="*/ 833 h 838"/>
                  <a:gd name="T52" fmla="*/ 42 w 621"/>
                  <a:gd name="T53" fmla="*/ 833 h 838"/>
                  <a:gd name="T54" fmla="*/ 1 w 621"/>
                  <a:gd name="T55" fmla="*/ 791 h 838"/>
                  <a:gd name="T56" fmla="*/ 0 w 621"/>
                  <a:gd name="T57" fmla="*/ 416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1" h="838">
                    <a:moveTo>
                      <a:pt x="0" y="416"/>
                    </a:moveTo>
                    <a:cubicBezTo>
                      <a:pt x="0" y="293"/>
                      <a:pt x="0" y="170"/>
                      <a:pt x="0" y="47"/>
                    </a:cubicBezTo>
                    <a:cubicBezTo>
                      <a:pt x="1" y="8"/>
                      <a:pt x="8" y="0"/>
                      <a:pt x="48" y="0"/>
                    </a:cubicBezTo>
                    <a:cubicBezTo>
                      <a:pt x="79" y="0"/>
                      <a:pt x="109" y="0"/>
                      <a:pt x="139" y="0"/>
                    </a:cubicBezTo>
                    <a:cubicBezTo>
                      <a:pt x="173" y="1"/>
                      <a:pt x="183" y="10"/>
                      <a:pt x="183" y="44"/>
                    </a:cubicBezTo>
                    <a:cubicBezTo>
                      <a:pt x="183" y="156"/>
                      <a:pt x="183" y="269"/>
                      <a:pt x="183" y="382"/>
                    </a:cubicBezTo>
                    <a:cubicBezTo>
                      <a:pt x="183" y="392"/>
                      <a:pt x="178" y="406"/>
                      <a:pt x="189" y="410"/>
                    </a:cubicBezTo>
                    <a:cubicBezTo>
                      <a:pt x="200" y="414"/>
                      <a:pt x="205" y="400"/>
                      <a:pt x="212" y="393"/>
                    </a:cubicBezTo>
                    <a:cubicBezTo>
                      <a:pt x="260" y="342"/>
                      <a:pt x="308" y="291"/>
                      <a:pt x="357" y="240"/>
                    </a:cubicBezTo>
                    <a:cubicBezTo>
                      <a:pt x="372" y="224"/>
                      <a:pt x="391" y="216"/>
                      <a:pt x="413" y="216"/>
                    </a:cubicBezTo>
                    <a:cubicBezTo>
                      <a:pt x="462" y="216"/>
                      <a:pt x="510" y="216"/>
                      <a:pt x="559" y="216"/>
                    </a:cubicBezTo>
                    <a:cubicBezTo>
                      <a:pt x="568" y="216"/>
                      <a:pt x="580" y="215"/>
                      <a:pt x="584" y="225"/>
                    </a:cubicBezTo>
                    <a:cubicBezTo>
                      <a:pt x="587" y="235"/>
                      <a:pt x="578" y="241"/>
                      <a:pt x="572" y="247"/>
                    </a:cubicBezTo>
                    <a:cubicBezTo>
                      <a:pt x="520" y="301"/>
                      <a:pt x="468" y="354"/>
                      <a:pt x="417" y="407"/>
                    </a:cubicBezTo>
                    <a:cubicBezTo>
                      <a:pt x="394" y="431"/>
                      <a:pt x="392" y="444"/>
                      <a:pt x="409" y="472"/>
                    </a:cubicBezTo>
                    <a:cubicBezTo>
                      <a:pt x="473" y="578"/>
                      <a:pt x="538" y="684"/>
                      <a:pt x="602" y="791"/>
                    </a:cubicBezTo>
                    <a:cubicBezTo>
                      <a:pt x="608" y="801"/>
                      <a:pt x="621" y="812"/>
                      <a:pt x="612" y="825"/>
                    </a:cubicBezTo>
                    <a:cubicBezTo>
                      <a:pt x="605" y="838"/>
                      <a:pt x="590" y="833"/>
                      <a:pt x="579" y="833"/>
                    </a:cubicBezTo>
                    <a:cubicBezTo>
                      <a:pt x="537" y="833"/>
                      <a:pt x="495" y="833"/>
                      <a:pt x="453" y="833"/>
                    </a:cubicBezTo>
                    <a:cubicBezTo>
                      <a:pt x="427" y="834"/>
                      <a:pt x="408" y="824"/>
                      <a:pt x="395" y="801"/>
                    </a:cubicBezTo>
                    <a:cubicBezTo>
                      <a:pt x="353" y="729"/>
                      <a:pt x="309" y="658"/>
                      <a:pt x="267" y="586"/>
                    </a:cubicBezTo>
                    <a:cubicBezTo>
                      <a:pt x="260" y="574"/>
                      <a:pt x="254" y="570"/>
                      <a:pt x="244" y="582"/>
                    </a:cubicBezTo>
                    <a:cubicBezTo>
                      <a:pt x="243" y="584"/>
                      <a:pt x="241" y="585"/>
                      <a:pt x="239" y="586"/>
                    </a:cubicBezTo>
                    <a:cubicBezTo>
                      <a:pt x="195" y="618"/>
                      <a:pt x="173" y="659"/>
                      <a:pt x="180" y="714"/>
                    </a:cubicBezTo>
                    <a:cubicBezTo>
                      <a:pt x="183" y="742"/>
                      <a:pt x="180" y="770"/>
                      <a:pt x="180" y="798"/>
                    </a:cubicBezTo>
                    <a:cubicBezTo>
                      <a:pt x="180" y="824"/>
                      <a:pt x="172" y="833"/>
                      <a:pt x="145" y="833"/>
                    </a:cubicBezTo>
                    <a:cubicBezTo>
                      <a:pt x="111" y="833"/>
                      <a:pt x="76" y="833"/>
                      <a:pt x="42" y="833"/>
                    </a:cubicBezTo>
                    <a:cubicBezTo>
                      <a:pt x="11" y="833"/>
                      <a:pt x="1" y="823"/>
                      <a:pt x="1" y="791"/>
                    </a:cubicBezTo>
                    <a:cubicBezTo>
                      <a:pt x="0" y="666"/>
                      <a:pt x="0" y="541"/>
                      <a:pt x="0" y="4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34" name="Freeform 8"/>
              <p:cNvSpPr>
                <a:spLocks/>
              </p:cNvSpPr>
              <p:nvPr/>
            </p:nvSpPr>
            <p:spPr bwMode="auto">
              <a:xfrm>
                <a:off x="8908" y="2446"/>
                <a:ext cx="74" cy="332"/>
              </a:xfrm>
              <a:custGeom>
                <a:avLst/>
                <a:gdLst>
                  <a:gd name="T0" fmla="*/ 187 w 187"/>
                  <a:gd name="T1" fmla="*/ 416 h 833"/>
                  <a:gd name="T2" fmla="*/ 187 w 187"/>
                  <a:gd name="T3" fmla="*/ 785 h 833"/>
                  <a:gd name="T4" fmla="*/ 138 w 187"/>
                  <a:gd name="T5" fmla="*/ 833 h 833"/>
                  <a:gd name="T6" fmla="*/ 39 w 187"/>
                  <a:gd name="T7" fmla="*/ 833 h 833"/>
                  <a:gd name="T8" fmla="*/ 0 w 187"/>
                  <a:gd name="T9" fmla="*/ 797 h 833"/>
                  <a:gd name="T10" fmla="*/ 0 w 187"/>
                  <a:gd name="T11" fmla="*/ 776 h 833"/>
                  <a:gd name="T12" fmla="*/ 0 w 187"/>
                  <a:gd name="T13" fmla="*/ 57 h 833"/>
                  <a:gd name="T14" fmla="*/ 2 w 187"/>
                  <a:gd name="T15" fmla="*/ 29 h 833"/>
                  <a:gd name="T16" fmla="*/ 33 w 187"/>
                  <a:gd name="T17" fmla="*/ 1 h 833"/>
                  <a:gd name="T18" fmla="*/ 153 w 187"/>
                  <a:gd name="T19" fmla="*/ 1 h 833"/>
                  <a:gd name="T20" fmla="*/ 187 w 187"/>
                  <a:gd name="T21" fmla="*/ 41 h 833"/>
                  <a:gd name="T22" fmla="*/ 187 w 187"/>
                  <a:gd name="T23" fmla="*/ 416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 h="833">
                    <a:moveTo>
                      <a:pt x="187" y="416"/>
                    </a:moveTo>
                    <a:cubicBezTo>
                      <a:pt x="187" y="539"/>
                      <a:pt x="187" y="662"/>
                      <a:pt x="187" y="785"/>
                    </a:cubicBezTo>
                    <a:cubicBezTo>
                      <a:pt x="187" y="826"/>
                      <a:pt x="179" y="833"/>
                      <a:pt x="138" y="833"/>
                    </a:cubicBezTo>
                    <a:cubicBezTo>
                      <a:pt x="105" y="833"/>
                      <a:pt x="72" y="833"/>
                      <a:pt x="39" y="833"/>
                    </a:cubicBezTo>
                    <a:cubicBezTo>
                      <a:pt x="12" y="833"/>
                      <a:pt x="2" y="823"/>
                      <a:pt x="0" y="797"/>
                    </a:cubicBezTo>
                    <a:cubicBezTo>
                      <a:pt x="0" y="790"/>
                      <a:pt x="0" y="783"/>
                      <a:pt x="0" y="776"/>
                    </a:cubicBezTo>
                    <a:cubicBezTo>
                      <a:pt x="0" y="536"/>
                      <a:pt x="0" y="297"/>
                      <a:pt x="0" y="57"/>
                    </a:cubicBezTo>
                    <a:cubicBezTo>
                      <a:pt x="0" y="47"/>
                      <a:pt x="0" y="38"/>
                      <a:pt x="2" y="29"/>
                    </a:cubicBezTo>
                    <a:cubicBezTo>
                      <a:pt x="4" y="11"/>
                      <a:pt x="15" y="1"/>
                      <a:pt x="33" y="1"/>
                    </a:cubicBezTo>
                    <a:cubicBezTo>
                      <a:pt x="73" y="0"/>
                      <a:pt x="113" y="0"/>
                      <a:pt x="153" y="1"/>
                    </a:cubicBezTo>
                    <a:cubicBezTo>
                      <a:pt x="177" y="1"/>
                      <a:pt x="186" y="13"/>
                      <a:pt x="187" y="41"/>
                    </a:cubicBezTo>
                    <a:cubicBezTo>
                      <a:pt x="187" y="166"/>
                      <a:pt x="187" y="291"/>
                      <a:pt x="187" y="4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35" name="Freeform 9"/>
              <p:cNvSpPr>
                <a:spLocks/>
              </p:cNvSpPr>
              <p:nvPr/>
            </p:nvSpPr>
            <p:spPr bwMode="auto">
              <a:xfrm>
                <a:off x="9033" y="2532"/>
                <a:ext cx="73" cy="246"/>
              </a:xfrm>
              <a:custGeom>
                <a:avLst/>
                <a:gdLst>
                  <a:gd name="T0" fmla="*/ 0 w 184"/>
                  <a:gd name="T1" fmla="*/ 308 h 618"/>
                  <a:gd name="T2" fmla="*/ 0 w 184"/>
                  <a:gd name="T3" fmla="*/ 44 h 618"/>
                  <a:gd name="T4" fmla="*/ 45 w 184"/>
                  <a:gd name="T5" fmla="*/ 0 h 618"/>
                  <a:gd name="T6" fmla="*/ 144 w 184"/>
                  <a:gd name="T7" fmla="*/ 0 h 618"/>
                  <a:gd name="T8" fmla="*/ 183 w 184"/>
                  <a:gd name="T9" fmla="*/ 36 h 618"/>
                  <a:gd name="T10" fmla="*/ 183 w 184"/>
                  <a:gd name="T11" fmla="*/ 59 h 618"/>
                  <a:gd name="T12" fmla="*/ 183 w 184"/>
                  <a:gd name="T13" fmla="*/ 559 h 618"/>
                  <a:gd name="T14" fmla="*/ 183 w 184"/>
                  <a:gd name="T15" fmla="*/ 576 h 618"/>
                  <a:gd name="T16" fmla="*/ 138 w 184"/>
                  <a:gd name="T17" fmla="*/ 618 h 618"/>
                  <a:gd name="T18" fmla="*/ 37 w 184"/>
                  <a:gd name="T19" fmla="*/ 618 h 618"/>
                  <a:gd name="T20" fmla="*/ 0 w 184"/>
                  <a:gd name="T21" fmla="*/ 581 h 618"/>
                  <a:gd name="T22" fmla="*/ 0 w 184"/>
                  <a:gd name="T23" fmla="*/ 308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4" h="618">
                    <a:moveTo>
                      <a:pt x="0" y="308"/>
                    </a:moveTo>
                    <a:cubicBezTo>
                      <a:pt x="0" y="220"/>
                      <a:pt x="0" y="132"/>
                      <a:pt x="0" y="44"/>
                    </a:cubicBezTo>
                    <a:cubicBezTo>
                      <a:pt x="0" y="8"/>
                      <a:pt x="8" y="0"/>
                      <a:pt x="45" y="0"/>
                    </a:cubicBezTo>
                    <a:cubicBezTo>
                      <a:pt x="78" y="0"/>
                      <a:pt x="111" y="0"/>
                      <a:pt x="144" y="0"/>
                    </a:cubicBezTo>
                    <a:cubicBezTo>
                      <a:pt x="171" y="1"/>
                      <a:pt x="180" y="9"/>
                      <a:pt x="183" y="36"/>
                    </a:cubicBezTo>
                    <a:cubicBezTo>
                      <a:pt x="184" y="44"/>
                      <a:pt x="183" y="51"/>
                      <a:pt x="183" y="59"/>
                    </a:cubicBezTo>
                    <a:cubicBezTo>
                      <a:pt x="183" y="226"/>
                      <a:pt x="183" y="392"/>
                      <a:pt x="183" y="559"/>
                    </a:cubicBezTo>
                    <a:cubicBezTo>
                      <a:pt x="183" y="565"/>
                      <a:pt x="184" y="570"/>
                      <a:pt x="183" y="576"/>
                    </a:cubicBezTo>
                    <a:cubicBezTo>
                      <a:pt x="182" y="610"/>
                      <a:pt x="173" y="618"/>
                      <a:pt x="138" y="618"/>
                    </a:cubicBezTo>
                    <a:cubicBezTo>
                      <a:pt x="105" y="618"/>
                      <a:pt x="71" y="618"/>
                      <a:pt x="37" y="618"/>
                    </a:cubicBezTo>
                    <a:cubicBezTo>
                      <a:pt x="10" y="618"/>
                      <a:pt x="1" y="609"/>
                      <a:pt x="0" y="581"/>
                    </a:cubicBezTo>
                    <a:cubicBezTo>
                      <a:pt x="0" y="490"/>
                      <a:pt x="0" y="399"/>
                      <a:pt x="0"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36" name="Freeform 10"/>
              <p:cNvSpPr>
                <a:spLocks/>
              </p:cNvSpPr>
              <p:nvPr/>
            </p:nvSpPr>
            <p:spPr bwMode="auto">
              <a:xfrm>
                <a:off x="9033" y="2446"/>
                <a:ext cx="71" cy="56"/>
              </a:xfrm>
              <a:custGeom>
                <a:avLst/>
                <a:gdLst>
                  <a:gd name="T0" fmla="*/ 89 w 177"/>
                  <a:gd name="T1" fmla="*/ 0 h 140"/>
                  <a:gd name="T2" fmla="*/ 148 w 177"/>
                  <a:gd name="T3" fmla="*/ 0 h 140"/>
                  <a:gd name="T4" fmla="*/ 176 w 177"/>
                  <a:gd name="T5" fmla="*/ 28 h 140"/>
                  <a:gd name="T6" fmla="*/ 176 w 177"/>
                  <a:gd name="T7" fmla="*/ 109 h 140"/>
                  <a:gd name="T8" fmla="*/ 152 w 177"/>
                  <a:gd name="T9" fmla="*/ 136 h 140"/>
                  <a:gd name="T10" fmla="*/ 26 w 177"/>
                  <a:gd name="T11" fmla="*/ 137 h 140"/>
                  <a:gd name="T12" fmla="*/ 0 w 177"/>
                  <a:gd name="T13" fmla="*/ 106 h 140"/>
                  <a:gd name="T14" fmla="*/ 1 w 177"/>
                  <a:gd name="T15" fmla="*/ 31 h 140"/>
                  <a:gd name="T16" fmla="*/ 31 w 177"/>
                  <a:gd name="T17" fmla="*/ 1 h 140"/>
                  <a:gd name="T18" fmla="*/ 89 w 177"/>
                  <a:gd name="T1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40">
                    <a:moveTo>
                      <a:pt x="89" y="0"/>
                    </a:moveTo>
                    <a:cubicBezTo>
                      <a:pt x="109" y="0"/>
                      <a:pt x="128" y="0"/>
                      <a:pt x="148" y="0"/>
                    </a:cubicBezTo>
                    <a:cubicBezTo>
                      <a:pt x="166" y="1"/>
                      <a:pt x="176" y="10"/>
                      <a:pt x="176" y="28"/>
                    </a:cubicBezTo>
                    <a:cubicBezTo>
                      <a:pt x="177" y="55"/>
                      <a:pt x="177" y="82"/>
                      <a:pt x="176" y="109"/>
                    </a:cubicBezTo>
                    <a:cubicBezTo>
                      <a:pt x="176" y="125"/>
                      <a:pt x="167" y="135"/>
                      <a:pt x="152" y="136"/>
                    </a:cubicBezTo>
                    <a:cubicBezTo>
                      <a:pt x="110" y="140"/>
                      <a:pt x="68" y="140"/>
                      <a:pt x="26" y="137"/>
                    </a:cubicBezTo>
                    <a:cubicBezTo>
                      <a:pt x="9" y="135"/>
                      <a:pt x="1" y="123"/>
                      <a:pt x="0" y="106"/>
                    </a:cubicBezTo>
                    <a:cubicBezTo>
                      <a:pt x="0" y="81"/>
                      <a:pt x="0" y="56"/>
                      <a:pt x="1" y="31"/>
                    </a:cubicBezTo>
                    <a:cubicBezTo>
                      <a:pt x="1" y="11"/>
                      <a:pt x="10" y="1"/>
                      <a:pt x="31" y="1"/>
                    </a:cubicBezTo>
                    <a:cubicBezTo>
                      <a:pt x="50" y="0"/>
                      <a:pt x="70" y="0"/>
                      <a:pt x="8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37" name="Freeform 11"/>
              <p:cNvSpPr>
                <a:spLocks/>
              </p:cNvSpPr>
              <p:nvPr/>
            </p:nvSpPr>
            <p:spPr bwMode="auto">
              <a:xfrm>
                <a:off x="9613" y="2524"/>
                <a:ext cx="171" cy="172"/>
              </a:xfrm>
              <a:custGeom>
                <a:avLst/>
                <a:gdLst>
                  <a:gd name="T0" fmla="*/ 431 w 432"/>
                  <a:gd name="T1" fmla="*/ 217 h 431"/>
                  <a:gd name="T2" fmla="*/ 215 w 432"/>
                  <a:gd name="T3" fmla="*/ 431 h 431"/>
                  <a:gd name="T4" fmla="*/ 1 w 432"/>
                  <a:gd name="T5" fmla="*/ 217 h 431"/>
                  <a:gd name="T6" fmla="*/ 217 w 432"/>
                  <a:gd name="T7" fmla="*/ 1 h 431"/>
                  <a:gd name="T8" fmla="*/ 431 w 432"/>
                  <a:gd name="T9" fmla="*/ 217 h 431"/>
                </a:gdLst>
                <a:ahLst/>
                <a:cxnLst>
                  <a:cxn ang="0">
                    <a:pos x="T0" y="T1"/>
                  </a:cxn>
                  <a:cxn ang="0">
                    <a:pos x="T2" y="T3"/>
                  </a:cxn>
                  <a:cxn ang="0">
                    <a:pos x="T4" y="T5"/>
                  </a:cxn>
                  <a:cxn ang="0">
                    <a:pos x="T6" y="T7"/>
                  </a:cxn>
                  <a:cxn ang="0">
                    <a:pos x="T8" y="T9"/>
                  </a:cxn>
                </a:cxnLst>
                <a:rect l="0" t="0" r="r" b="b"/>
                <a:pathLst>
                  <a:path w="432" h="431">
                    <a:moveTo>
                      <a:pt x="431" y="217"/>
                    </a:moveTo>
                    <a:cubicBezTo>
                      <a:pt x="431" y="336"/>
                      <a:pt x="335" y="431"/>
                      <a:pt x="215" y="431"/>
                    </a:cubicBezTo>
                    <a:cubicBezTo>
                      <a:pt x="98" y="431"/>
                      <a:pt x="0" y="333"/>
                      <a:pt x="1" y="217"/>
                    </a:cubicBezTo>
                    <a:cubicBezTo>
                      <a:pt x="1" y="98"/>
                      <a:pt x="99" y="1"/>
                      <a:pt x="217" y="1"/>
                    </a:cubicBezTo>
                    <a:cubicBezTo>
                      <a:pt x="334" y="0"/>
                      <a:pt x="432" y="98"/>
                      <a:pt x="431" y="2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38" name="Freeform 12"/>
              <p:cNvSpPr>
                <a:spLocks noEditPoints="1"/>
              </p:cNvSpPr>
              <p:nvPr/>
            </p:nvSpPr>
            <p:spPr bwMode="auto">
              <a:xfrm>
                <a:off x="9951" y="2413"/>
                <a:ext cx="70" cy="70"/>
              </a:xfrm>
              <a:custGeom>
                <a:avLst/>
                <a:gdLst>
                  <a:gd name="T0" fmla="*/ 88 w 176"/>
                  <a:gd name="T1" fmla="*/ 176 h 176"/>
                  <a:gd name="T2" fmla="*/ 0 w 176"/>
                  <a:gd name="T3" fmla="*/ 88 h 176"/>
                  <a:gd name="T4" fmla="*/ 88 w 176"/>
                  <a:gd name="T5" fmla="*/ 0 h 176"/>
                  <a:gd name="T6" fmla="*/ 176 w 176"/>
                  <a:gd name="T7" fmla="*/ 88 h 176"/>
                  <a:gd name="T8" fmla="*/ 88 w 176"/>
                  <a:gd name="T9" fmla="*/ 176 h 176"/>
                  <a:gd name="T10" fmla="*/ 88 w 176"/>
                  <a:gd name="T11" fmla="*/ 12 h 176"/>
                  <a:gd name="T12" fmla="*/ 12 w 176"/>
                  <a:gd name="T13" fmla="*/ 88 h 176"/>
                  <a:gd name="T14" fmla="*/ 88 w 176"/>
                  <a:gd name="T15" fmla="*/ 164 h 176"/>
                  <a:gd name="T16" fmla="*/ 164 w 176"/>
                  <a:gd name="T17" fmla="*/ 88 h 176"/>
                  <a:gd name="T18" fmla="*/ 88 w 176"/>
                  <a:gd name="T19" fmla="*/ 1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88" y="176"/>
                    </a:moveTo>
                    <a:cubicBezTo>
                      <a:pt x="40" y="176"/>
                      <a:pt x="0" y="137"/>
                      <a:pt x="0" y="88"/>
                    </a:cubicBezTo>
                    <a:cubicBezTo>
                      <a:pt x="0" y="40"/>
                      <a:pt x="40" y="0"/>
                      <a:pt x="88" y="0"/>
                    </a:cubicBezTo>
                    <a:cubicBezTo>
                      <a:pt x="137" y="0"/>
                      <a:pt x="176" y="40"/>
                      <a:pt x="176" y="88"/>
                    </a:cubicBezTo>
                    <a:cubicBezTo>
                      <a:pt x="176" y="137"/>
                      <a:pt x="137" y="176"/>
                      <a:pt x="88" y="176"/>
                    </a:cubicBezTo>
                    <a:close/>
                    <a:moveTo>
                      <a:pt x="88" y="12"/>
                    </a:moveTo>
                    <a:cubicBezTo>
                      <a:pt x="46" y="12"/>
                      <a:pt x="12" y="46"/>
                      <a:pt x="12" y="88"/>
                    </a:cubicBezTo>
                    <a:cubicBezTo>
                      <a:pt x="12" y="130"/>
                      <a:pt x="46" y="164"/>
                      <a:pt x="88" y="164"/>
                    </a:cubicBezTo>
                    <a:cubicBezTo>
                      <a:pt x="130" y="164"/>
                      <a:pt x="164" y="130"/>
                      <a:pt x="164" y="88"/>
                    </a:cubicBezTo>
                    <a:cubicBezTo>
                      <a:pt x="164" y="46"/>
                      <a:pt x="130" y="12"/>
                      <a:pt x="88"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39" name="Freeform 13"/>
              <p:cNvSpPr>
                <a:spLocks noEditPoints="1"/>
              </p:cNvSpPr>
              <p:nvPr/>
            </p:nvSpPr>
            <p:spPr bwMode="auto">
              <a:xfrm>
                <a:off x="9978" y="2434"/>
                <a:ext cx="18" cy="28"/>
              </a:xfrm>
              <a:custGeom>
                <a:avLst/>
                <a:gdLst>
                  <a:gd name="T0" fmla="*/ 0 w 45"/>
                  <a:gd name="T1" fmla="*/ 2 h 70"/>
                  <a:gd name="T2" fmla="*/ 17 w 45"/>
                  <a:gd name="T3" fmla="*/ 0 h 70"/>
                  <a:gd name="T4" fmla="*/ 37 w 45"/>
                  <a:gd name="T5" fmla="*/ 6 h 70"/>
                  <a:gd name="T6" fmla="*/ 43 w 45"/>
                  <a:gd name="T7" fmla="*/ 19 h 70"/>
                  <a:gd name="T8" fmla="*/ 29 w 45"/>
                  <a:gd name="T9" fmla="*/ 37 h 70"/>
                  <a:gd name="T10" fmla="*/ 29 w 45"/>
                  <a:gd name="T11" fmla="*/ 37 h 70"/>
                  <a:gd name="T12" fmla="*/ 40 w 45"/>
                  <a:gd name="T13" fmla="*/ 51 h 70"/>
                  <a:gd name="T14" fmla="*/ 45 w 45"/>
                  <a:gd name="T15" fmla="*/ 70 h 70"/>
                  <a:gd name="T16" fmla="*/ 36 w 45"/>
                  <a:gd name="T17" fmla="*/ 70 h 70"/>
                  <a:gd name="T18" fmla="*/ 31 w 45"/>
                  <a:gd name="T19" fmla="*/ 54 h 70"/>
                  <a:gd name="T20" fmla="*/ 17 w 45"/>
                  <a:gd name="T21" fmla="*/ 40 h 70"/>
                  <a:gd name="T22" fmla="*/ 9 w 45"/>
                  <a:gd name="T23" fmla="*/ 40 h 70"/>
                  <a:gd name="T24" fmla="*/ 9 w 45"/>
                  <a:gd name="T25" fmla="*/ 70 h 70"/>
                  <a:gd name="T26" fmla="*/ 0 w 45"/>
                  <a:gd name="T27" fmla="*/ 70 h 70"/>
                  <a:gd name="T28" fmla="*/ 0 w 45"/>
                  <a:gd name="T29" fmla="*/ 2 h 70"/>
                  <a:gd name="T30" fmla="*/ 9 w 45"/>
                  <a:gd name="T31" fmla="*/ 33 h 70"/>
                  <a:gd name="T32" fmla="*/ 18 w 45"/>
                  <a:gd name="T33" fmla="*/ 33 h 70"/>
                  <a:gd name="T34" fmla="*/ 34 w 45"/>
                  <a:gd name="T35" fmla="*/ 20 h 70"/>
                  <a:gd name="T36" fmla="*/ 18 w 45"/>
                  <a:gd name="T37" fmla="*/ 7 h 70"/>
                  <a:gd name="T38" fmla="*/ 9 w 45"/>
                  <a:gd name="T39" fmla="*/ 8 h 70"/>
                  <a:gd name="T40" fmla="*/ 9 w 45"/>
                  <a:gd name="T41" fmla="*/ 3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70">
                    <a:moveTo>
                      <a:pt x="0" y="2"/>
                    </a:moveTo>
                    <a:cubicBezTo>
                      <a:pt x="4" y="1"/>
                      <a:pt x="11" y="0"/>
                      <a:pt x="17" y="0"/>
                    </a:cubicBezTo>
                    <a:cubicBezTo>
                      <a:pt x="27" y="0"/>
                      <a:pt x="33" y="2"/>
                      <a:pt x="37" y="6"/>
                    </a:cubicBezTo>
                    <a:cubicBezTo>
                      <a:pt x="41" y="9"/>
                      <a:pt x="43" y="14"/>
                      <a:pt x="43" y="19"/>
                    </a:cubicBezTo>
                    <a:cubicBezTo>
                      <a:pt x="43" y="28"/>
                      <a:pt x="37" y="34"/>
                      <a:pt x="29" y="37"/>
                    </a:cubicBezTo>
                    <a:cubicBezTo>
                      <a:pt x="29" y="37"/>
                      <a:pt x="29" y="37"/>
                      <a:pt x="29" y="37"/>
                    </a:cubicBezTo>
                    <a:cubicBezTo>
                      <a:pt x="35" y="39"/>
                      <a:pt x="38" y="44"/>
                      <a:pt x="40" y="51"/>
                    </a:cubicBezTo>
                    <a:cubicBezTo>
                      <a:pt x="42" y="61"/>
                      <a:pt x="44" y="68"/>
                      <a:pt x="45" y="70"/>
                    </a:cubicBezTo>
                    <a:cubicBezTo>
                      <a:pt x="36" y="70"/>
                      <a:pt x="36" y="70"/>
                      <a:pt x="36" y="70"/>
                    </a:cubicBezTo>
                    <a:cubicBezTo>
                      <a:pt x="35" y="68"/>
                      <a:pt x="33" y="62"/>
                      <a:pt x="31" y="54"/>
                    </a:cubicBezTo>
                    <a:cubicBezTo>
                      <a:pt x="29" y="44"/>
                      <a:pt x="25" y="40"/>
                      <a:pt x="17" y="40"/>
                    </a:cubicBezTo>
                    <a:cubicBezTo>
                      <a:pt x="9" y="40"/>
                      <a:pt x="9" y="40"/>
                      <a:pt x="9" y="40"/>
                    </a:cubicBezTo>
                    <a:cubicBezTo>
                      <a:pt x="9" y="70"/>
                      <a:pt x="9" y="70"/>
                      <a:pt x="9" y="70"/>
                    </a:cubicBezTo>
                    <a:cubicBezTo>
                      <a:pt x="0" y="70"/>
                      <a:pt x="0" y="70"/>
                      <a:pt x="0" y="70"/>
                    </a:cubicBezTo>
                    <a:lnTo>
                      <a:pt x="0" y="2"/>
                    </a:lnTo>
                    <a:close/>
                    <a:moveTo>
                      <a:pt x="9" y="33"/>
                    </a:moveTo>
                    <a:cubicBezTo>
                      <a:pt x="18" y="33"/>
                      <a:pt x="18" y="33"/>
                      <a:pt x="18" y="33"/>
                    </a:cubicBezTo>
                    <a:cubicBezTo>
                      <a:pt x="27" y="33"/>
                      <a:pt x="34" y="28"/>
                      <a:pt x="34" y="20"/>
                    </a:cubicBezTo>
                    <a:cubicBezTo>
                      <a:pt x="34" y="11"/>
                      <a:pt x="27" y="7"/>
                      <a:pt x="18" y="7"/>
                    </a:cubicBezTo>
                    <a:cubicBezTo>
                      <a:pt x="13" y="7"/>
                      <a:pt x="10" y="7"/>
                      <a:pt x="9" y="8"/>
                    </a:cubicBezTo>
                    <a:lnTo>
                      <a:pt x="9"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grpSp>
        <p:grpSp>
          <p:nvGrpSpPr>
            <p:cNvPr id="23" name="Group 22"/>
            <p:cNvGrpSpPr/>
            <p:nvPr/>
          </p:nvGrpSpPr>
          <p:grpSpPr>
            <a:xfrm>
              <a:off x="1120468" y="2278052"/>
              <a:ext cx="590932" cy="693504"/>
              <a:chOff x="13349609" y="2182228"/>
              <a:chExt cx="590932" cy="693504"/>
            </a:xfrm>
          </p:grpSpPr>
          <p:sp>
            <p:nvSpPr>
              <p:cNvPr id="24" name="TextBox 23"/>
              <p:cNvSpPr txBox="1"/>
              <p:nvPr/>
            </p:nvSpPr>
            <p:spPr>
              <a:xfrm>
                <a:off x="13349609" y="2641744"/>
                <a:ext cx="590932" cy="233988"/>
              </a:xfrm>
              <a:prstGeom prst="rect">
                <a:avLst/>
              </a:prstGeom>
              <a:noFill/>
            </p:spPr>
            <p:txBody>
              <a:bodyPr wrap="none" rtlCol="0">
                <a:spAutoFit/>
              </a:bodyPr>
              <a:lstStyle/>
              <a:p>
                <a:pPr algn="ctr" defTabSz="1088430"/>
                <a:r>
                  <a:rPr lang="en-US" sz="667" dirty="0">
                    <a:solidFill>
                      <a:srgbClr val="FFFFFF"/>
                    </a:solidFill>
                    <a:latin typeface="Segoe UI"/>
                  </a:rPr>
                  <a:t>PowerBI</a:t>
                </a:r>
              </a:p>
            </p:txBody>
          </p:sp>
          <p:grpSp>
            <p:nvGrpSpPr>
              <p:cNvPr id="25" name="Group 4"/>
              <p:cNvGrpSpPr>
                <a:grpSpLocks noChangeAspect="1"/>
              </p:cNvGrpSpPr>
              <p:nvPr/>
            </p:nvGrpSpPr>
            <p:grpSpPr bwMode="auto">
              <a:xfrm>
                <a:off x="13427754" y="2182228"/>
                <a:ext cx="434641" cy="460088"/>
                <a:chOff x="3" y="-13"/>
                <a:chExt cx="1281" cy="1356"/>
              </a:xfrm>
            </p:grpSpPr>
            <p:sp>
              <p:nvSpPr>
                <p:cNvPr id="26" name="Freeform 25"/>
                <p:cNvSpPr>
                  <a:spLocks/>
                </p:cNvSpPr>
                <p:nvPr/>
              </p:nvSpPr>
              <p:spPr bwMode="auto">
                <a:xfrm>
                  <a:off x="37" y="-13"/>
                  <a:ext cx="1247" cy="1242"/>
                </a:xfrm>
                <a:custGeom>
                  <a:avLst/>
                  <a:gdLst>
                    <a:gd name="T0" fmla="*/ 524 w 525"/>
                    <a:gd name="T1" fmla="*/ 320 h 523"/>
                    <a:gd name="T2" fmla="*/ 524 w 525"/>
                    <a:gd name="T3" fmla="*/ 452 h 523"/>
                    <a:gd name="T4" fmla="*/ 475 w 525"/>
                    <a:gd name="T5" fmla="*/ 518 h 523"/>
                    <a:gd name="T6" fmla="*/ 399 w 525"/>
                    <a:gd name="T7" fmla="*/ 498 h 523"/>
                    <a:gd name="T8" fmla="*/ 396 w 525"/>
                    <a:gd name="T9" fmla="*/ 480 h 523"/>
                    <a:gd name="T10" fmla="*/ 413 w 525"/>
                    <a:gd name="T11" fmla="*/ 472 h 523"/>
                    <a:gd name="T12" fmla="*/ 441 w 525"/>
                    <a:gd name="T13" fmla="*/ 480 h 523"/>
                    <a:gd name="T14" fmla="*/ 491 w 525"/>
                    <a:gd name="T15" fmla="*/ 443 h 523"/>
                    <a:gd name="T16" fmla="*/ 491 w 525"/>
                    <a:gd name="T17" fmla="*/ 265 h 523"/>
                    <a:gd name="T18" fmla="*/ 491 w 525"/>
                    <a:gd name="T19" fmla="*/ 198 h 523"/>
                    <a:gd name="T20" fmla="*/ 459 w 525"/>
                    <a:gd name="T21" fmla="*/ 155 h 523"/>
                    <a:gd name="T22" fmla="*/ 161 w 525"/>
                    <a:gd name="T23" fmla="*/ 69 h 523"/>
                    <a:gd name="T24" fmla="*/ 71 w 525"/>
                    <a:gd name="T25" fmla="*/ 43 h 523"/>
                    <a:gd name="T26" fmla="*/ 33 w 525"/>
                    <a:gd name="T27" fmla="*/ 72 h 523"/>
                    <a:gd name="T28" fmla="*/ 33 w 525"/>
                    <a:gd name="T29" fmla="*/ 242 h 523"/>
                    <a:gd name="T30" fmla="*/ 32 w 525"/>
                    <a:gd name="T31" fmla="*/ 262 h 523"/>
                    <a:gd name="T32" fmla="*/ 17 w 525"/>
                    <a:gd name="T33" fmla="*/ 275 h 523"/>
                    <a:gd name="T34" fmla="*/ 2 w 525"/>
                    <a:gd name="T35" fmla="*/ 263 h 523"/>
                    <a:gd name="T36" fmla="*/ 0 w 525"/>
                    <a:gd name="T37" fmla="*/ 242 h 523"/>
                    <a:gd name="T38" fmla="*/ 0 w 525"/>
                    <a:gd name="T39" fmla="*/ 82 h 523"/>
                    <a:gd name="T40" fmla="*/ 3 w 525"/>
                    <a:gd name="T41" fmla="*/ 50 h 523"/>
                    <a:gd name="T42" fmla="*/ 70 w 525"/>
                    <a:gd name="T43" fmla="*/ 9 h 523"/>
                    <a:gd name="T44" fmla="*/ 473 w 525"/>
                    <a:gd name="T45" fmla="*/ 126 h 523"/>
                    <a:gd name="T46" fmla="*/ 524 w 525"/>
                    <a:gd name="T47" fmla="*/ 196 h 523"/>
                    <a:gd name="T48" fmla="*/ 524 w 525"/>
                    <a:gd name="T49" fmla="*/ 320 h 523"/>
                    <a:gd name="T50" fmla="*/ 524 w 525"/>
                    <a:gd name="T51" fmla="*/ 32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5" h="523">
                      <a:moveTo>
                        <a:pt x="524" y="320"/>
                      </a:moveTo>
                      <a:cubicBezTo>
                        <a:pt x="524" y="364"/>
                        <a:pt x="525" y="408"/>
                        <a:pt x="524" y="452"/>
                      </a:cubicBezTo>
                      <a:cubicBezTo>
                        <a:pt x="523" y="489"/>
                        <a:pt x="506" y="513"/>
                        <a:pt x="475" y="518"/>
                      </a:cubicBezTo>
                      <a:cubicBezTo>
                        <a:pt x="447" y="523"/>
                        <a:pt x="423" y="509"/>
                        <a:pt x="399" y="498"/>
                      </a:cubicBezTo>
                      <a:cubicBezTo>
                        <a:pt x="393" y="495"/>
                        <a:pt x="393" y="486"/>
                        <a:pt x="396" y="480"/>
                      </a:cubicBezTo>
                      <a:cubicBezTo>
                        <a:pt x="399" y="473"/>
                        <a:pt x="405" y="470"/>
                        <a:pt x="413" y="472"/>
                      </a:cubicBezTo>
                      <a:cubicBezTo>
                        <a:pt x="422" y="474"/>
                        <a:pt x="432" y="477"/>
                        <a:pt x="441" y="480"/>
                      </a:cubicBezTo>
                      <a:cubicBezTo>
                        <a:pt x="479" y="493"/>
                        <a:pt x="491" y="484"/>
                        <a:pt x="491" y="443"/>
                      </a:cubicBezTo>
                      <a:cubicBezTo>
                        <a:pt x="491" y="384"/>
                        <a:pt x="491" y="325"/>
                        <a:pt x="491" y="265"/>
                      </a:cubicBezTo>
                      <a:cubicBezTo>
                        <a:pt x="491" y="243"/>
                        <a:pt x="491" y="220"/>
                        <a:pt x="491" y="198"/>
                      </a:cubicBezTo>
                      <a:cubicBezTo>
                        <a:pt x="491" y="170"/>
                        <a:pt x="486" y="163"/>
                        <a:pt x="459" y="155"/>
                      </a:cubicBezTo>
                      <a:cubicBezTo>
                        <a:pt x="360" y="126"/>
                        <a:pt x="261" y="98"/>
                        <a:pt x="161" y="69"/>
                      </a:cubicBezTo>
                      <a:cubicBezTo>
                        <a:pt x="131" y="60"/>
                        <a:pt x="101" y="51"/>
                        <a:pt x="71" y="43"/>
                      </a:cubicBezTo>
                      <a:cubicBezTo>
                        <a:pt x="45" y="36"/>
                        <a:pt x="33" y="44"/>
                        <a:pt x="33" y="72"/>
                      </a:cubicBezTo>
                      <a:cubicBezTo>
                        <a:pt x="33" y="129"/>
                        <a:pt x="33" y="185"/>
                        <a:pt x="33" y="242"/>
                      </a:cubicBezTo>
                      <a:cubicBezTo>
                        <a:pt x="33" y="249"/>
                        <a:pt x="33" y="255"/>
                        <a:pt x="32" y="262"/>
                      </a:cubicBezTo>
                      <a:cubicBezTo>
                        <a:pt x="30" y="270"/>
                        <a:pt x="25" y="275"/>
                        <a:pt x="17" y="275"/>
                      </a:cubicBezTo>
                      <a:cubicBezTo>
                        <a:pt x="9" y="275"/>
                        <a:pt x="4" y="270"/>
                        <a:pt x="2" y="263"/>
                      </a:cubicBezTo>
                      <a:cubicBezTo>
                        <a:pt x="1" y="256"/>
                        <a:pt x="0" y="249"/>
                        <a:pt x="0" y="242"/>
                      </a:cubicBezTo>
                      <a:cubicBezTo>
                        <a:pt x="0" y="188"/>
                        <a:pt x="0" y="135"/>
                        <a:pt x="0" y="82"/>
                      </a:cubicBezTo>
                      <a:cubicBezTo>
                        <a:pt x="0" y="71"/>
                        <a:pt x="1" y="60"/>
                        <a:pt x="3" y="50"/>
                      </a:cubicBezTo>
                      <a:cubicBezTo>
                        <a:pt x="11" y="17"/>
                        <a:pt x="38" y="0"/>
                        <a:pt x="70" y="9"/>
                      </a:cubicBezTo>
                      <a:cubicBezTo>
                        <a:pt x="204" y="48"/>
                        <a:pt x="338" y="86"/>
                        <a:pt x="473" y="126"/>
                      </a:cubicBezTo>
                      <a:cubicBezTo>
                        <a:pt x="510" y="137"/>
                        <a:pt x="524" y="157"/>
                        <a:pt x="524" y="196"/>
                      </a:cubicBezTo>
                      <a:cubicBezTo>
                        <a:pt x="524" y="238"/>
                        <a:pt x="524" y="279"/>
                        <a:pt x="524" y="320"/>
                      </a:cubicBezTo>
                      <a:cubicBezTo>
                        <a:pt x="524" y="320"/>
                        <a:pt x="524" y="320"/>
                        <a:pt x="524" y="3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7" name="Freeform 26"/>
                <p:cNvSpPr>
                  <a:spLocks/>
                </p:cNvSpPr>
                <p:nvPr/>
              </p:nvSpPr>
              <p:spPr bwMode="auto">
                <a:xfrm>
                  <a:off x="718" y="452"/>
                  <a:ext cx="169" cy="891"/>
                </a:xfrm>
                <a:custGeom>
                  <a:avLst/>
                  <a:gdLst>
                    <a:gd name="T0" fmla="*/ 70 w 71"/>
                    <a:gd name="T1" fmla="*/ 186 h 375"/>
                    <a:gd name="T2" fmla="*/ 70 w 71"/>
                    <a:gd name="T3" fmla="*/ 332 h 375"/>
                    <a:gd name="T4" fmla="*/ 50 w 71"/>
                    <a:gd name="T5" fmla="*/ 368 h 375"/>
                    <a:gd name="T6" fmla="*/ 16 w 71"/>
                    <a:gd name="T7" fmla="*/ 366 h 375"/>
                    <a:gd name="T8" fmla="*/ 0 w 71"/>
                    <a:gd name="T9" fmla="*/ 336 h 375"/>
                    <a:gd name="T10" fmla="*/ 0 w 71"/>
                    <a:gd name="T11" fmla="*/ 38 h 375"/>
                    <a:gd name="T12" fmla="*/ 35 w 71"/>
                    <a:gd name="T13" fmla="*/ 0 h 375"/>
                    <a:gd name="T14" fmla="*/ 70 w 71"/>
                    <a:gd name="T15" fmla="*/ 39 h 375"/>
                    <a:gd name="T16" fmla="*/ 70 w 71"/>
                    <a:gd name="T17" fmla="*/ 186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75">
                      <a:moveTo>
                        <a:pt x="70" y="186"/>
                      </a:moveTo>
                      <a:cubicBezTo>
                        <a:pt x="70" y="235"/>
                        <a:pt x="70" y="284"/>
                        <a:pt x="70" y="332"/>
                      </a:cubicBezTo>
                      <a:cubicBezTo>
                        <a:pt x="70" y="348"/>
                        <a:pt x="64" y="361"/>
                        <a:pt x="50" y="368"/>
                      </a:cubicBezTo>
                      <a:cubicBezTo>
                        <a:pt x="38" y="375"/>
                        <a:pt x="27" y="373"/>
                        <a:pt x="16" y="366"/>
                      </a:cubicBezTo>
                      <a:cubicBezTo>
                        <a:pt x="5" y="359"/>
                        <a:pt x="0" y="349"/>
                        <a:pt x="0" y="336"/>
                      </a:cubicBezTo>
                      <a:cubicBezTo>
                        <a:pt x="0" y="237"/>
                        <a:pt x="0" y="137"/>
                        <a:pt x="0" y="38"/>
                      </a:cubicBezTo>
                      <a:cubicBezTo>
                        <a:pt x="0" y="16"/>
                        <a:pt x="15" y="0"/>
                        <a:pt x="35" y="0"/>
                      </a:cubicBezTo>
                      <a:cubicBezTo>
                        <a:pt x="54" y="0"/>
                        <a:pt x="70" y="16"/>
                        <a:pt x="70" y="39"/>
                      </a:cubicBezTo>
                      <a:cubicBezTo>
                        <a:pt x="71" y="88"/>
                        <a:pt x="70" y="137"/>
                        <a:pt x="70" y="18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8" name="Freeform 7"/>
                <p:cNvSpPr>
                  <a:spLocks/>
                </p:cNvSpPr>
                <p:nvPr/>
              </p:nvSpPr>
              <p:spPr bwMode="auto">
                <a:xfrm>
                  <a:off x="479" y="545"/>
                  <a:ext cx="168" cy="707"/>
                </a:xfrm>
                <a:custGeom>
                  <a:avLst/>
                  <a:gdLst>
                    <a:gd name="T0" fmla="*/ 1 w 71"/>
                    <a:gd name="T1" fmla="*/ 148 h 298"/>
                    <a:gd name="T2" fmla="*/ 1 w 71"/>
                    <a:gd name="T3" fmla="*/ 40 h 298"/>
                    <a:gd name="T4" fmla="*/ 35 w 71"/>
                    <a:gd name="T5" fmla="*/ 0 h 298"/>
                    <a:gd name="T6" fmla="*/ 71 w 71"/>
                    <a:gd name="T7" fmla="*/ 39 h 298"/>
                    <a:gd name="T8" fmla="*/ 71 w 71"/>
                    <a:gd name="T9" fmla="*/ 257 h 298"/>
                    <a:gd name="T10" fmla="*/ 36 w 71"/>
                    <a:gd name="T11" fmla="*/ 298 h 298"/>
                    <a:gd name="T12" fmla="*/ 1 w 71"/>
                    <a:gd name="T13" fmla="*/ 256 h 298"/>
                    <a:gd name="T14" fmla="*/ 1 w 71"/>
                    <a:gd name="T15" fmla="*/ 148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298">
                      <a:moveTo>
                        <a:pt x="1" y="148"/>
                      </a:moveTo>
                      <a:cubicBezTo>
                        <a:pt x="1" y="112"/>
                        <a:pt x="0" y="76"/>
                        <a:pt x="1" y="40"/>
                      </a:cubicBezTo>
                      <a:cubicBezTo>
                        <a:pt x="1" y="14"/>
                        <a:pt x="14" y="0"/>
                        <a:pt x="35" y="0"/>
                      </a:cubicBezTo>
                      <a:cubicBezTo>
                        <a:pt x="57" y="0"/>
                        <a:pt x="71" y="15"/>
                        <a:pt x="71" y="39"/>
                      </a:cubicBezTo>
                      <a:cubicBezTo>
                        <a:pt x="71" y="112"/>
                        <a:pt x="71" y="184"/>
                        <a:pt x="71" y="257"/>
                      </a:cubicBezTo>
                      <a:cubicBezTo>
                        <a:pt x="71" y="280"/>
                        <a:pt x="55" y="298"/>
                        <a:pt x="36" y="298"/>
                      </a:cubicBezTo>
                      <a:cubicBezTo>
                        <a:pt x="15" y="298"/>
                        <a:pt x="1" y="281"/>
                        <a:pt x="1" y="256"/>
                      </a:cubicBezTo>
                      <a:cubicBezTo>
                        <a:pt x="1" y="220"/>
                        <a:pt x="1" y="184"/>
                        <a:pt x="1" y="14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9" name="Freeform 8"/>
                <p:cNvSpPr>
                  <a:spLocks/>
                </p:cNvSpPr>
                <p:nvPr/>
              </p:nvSpPr>
              <p:spPr bwMode="auto">
                <a:xfrm>
                  <a:off x="241" y="635"/>
                  <a:ext cx="169" cy="522"/>
                </a:xfrm>
                <a:custGeom>
                  <a:avLst/>
                  <a:gdLst>
                    <a:gd name="T0" fmla="*/ 71 w 71"/>
                    <a:gd name="T1" fmla="*/ 109 h 220"/>
                    <a:gd name="T2" fmla="*/ 71 w 71"/>
                    <a:gd name="T3" fmla="*/ 179 h 220"/>
                    <a:gd name="T4" fmla="*/ 35 w 71"/>
                    <a:gd name="T5" fmla="*/ 219 h 220"/>
                    <a:gd name="T6" fmla="*/ 1 w 71"/>
                    <a:gd name="T7" fmla="*/ 179 h 220"/>
                    <a:gd name="T8" fmla="*/ 1 w 71"/>
                    <a:gd name="T9" fmla="*/ 39 h 220"/>
                    <a:gd name="T10" fmla="*/ 35 w 71"/>
                    <a:gd name="T11" fmla="*/ 1 h 220"/>
                    <a:gd name="T12" fmla="*/ 71 w 71"/>
                    <a:gd name="T13" fmla="*/ 40 h 220"/>
                    <a:gd name="T14" fmla="*/ 71 w 71"/>
                    <a:gd name="T15" fmla="*/ 109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220">
                      <a:moveTo>
                        <a:pt x="71" y="109"/>
                      </a:moveTo>
                      <a:cubicBezTo>
                        <a:pt x="71" y="133"/>
                        <a:pt x="71" y="156"/>
                        <a:pt x="71" y="179"/>
                      </a:cubicBezTo>
                      <a:cubicBezTo>
                        <a:pt x="70" y="203"/>
                        <a:pt x="55" y="220"/>
                        <a:pt x="35" y="219"/>
                      </a:cubicBezTo>
                      <a:cubicBezTo>
                        <a:pt x="14" y="219"/>
                        <a:pt x="1" y="203"/>
                        <a:pt x="1" y="179"/>
                      </a:cubicBezTo>
                      <a:cubicBezTo>
                        <a:pt x="0" y="132"/>
                        <a:pt x="0" y="86"/>
                        <a:pt x="1" y="39"/>
                      </a:cubicBezTo>
                      <a:cubicBezTo>
                        <a:pt x="1" y="16"/>
                        <a:pt x="14" y="1"/>
                        <a:pt x="35" y="1"/>
                      </a:cubicBezTo>
                      <a:cubicBezTo>
                        <a:pt x="56" y="0"/>
                        <a:pt x="70" y="15"/>
                        <a:pt x="71" y="40"/>
                      </a:cubicBezTo>
                      <a:cubicBezTo>
                        <a:pt x="71" y="63"/>
                        <a:pt x="71" y="86"/>
                        <a:pt x="71" y="10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30" name="Freeform 9"/>
                <p:cNvSpPr>
                  <a:spLocks/>
                </p:cNvSpPr>
                <p:nvPr/>
              </p:nvSpPr>
              <p:spPr bwMode="auto">
                <a:xfrm>
                  <a:off x="3" y="713"/>
                  <a:ext cx="174" cy="364"/>
                </a:xfrm>
                <a:custGeom>
                  <a:avLst/>
                  <a:gdLst>
                    <a:gd name="T0" fmla="*/ 1 w 73"/>
                    <a:gd name="T1" fmla="*/ 75 h 153"/>
                    <a:gd name="T2" fmla="*/ 1 w 73"/>
                    <a:gd name="T3" fmla="*/ 36 h 153"/>
                    <a:gd name="T4" fmla="*/ 31 w 73"/>
                    <a:gd name="T5" fmla="*/ 2 h 153"/>
                    <a:gd name="T6" fmla="*/ 69 w 73"/>
                    <a:gd name="T7" fmla="*/ 30 h 153"/>
                    <a:gd name="T8" fmla="*/ 69 w 73"/>
                    <a:gd name="T9" fmla="*/ 123 h 153"/>
                    <a:gd name="T10" fmla="*/ 32 w 73"/>
                    <a:gd name="T11" fmla="*/ 152 h 153"/>
                    <a:gd name="T12" fmla="*/ 1 w 73"/>
                    <a:gd name="T13" fmla="*/ 117 h 153"/>
                    <a:gd name="T14" fmla="*/ 1 w 73"/>
                    <a:gd name="T15" fmla="*/ 75 h 153"/>
                    <a:gd name="T16" fmla="*/ 1 w 73"/>
                    <a:gd name="T17" fmla="*/ 7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53">
                      <a:moveTo>
                        <a:pt x="1" y="75"/>
                      </a:moveTo>
                      <a:cubicBezTo>
                        <a:pt x="1" y="62"/>
                        <a:pt x="0" y="49"/>
                        <a:pt x="1" y="36"/>
                      </a:cubicBezTo>
                      <a:cubicBezTo>
                        <a:pt x="2" y="16"/>
                        <a:pt x="14" y="4"/>
                        <a:pt x="31" y="2"/>
                      </a:cubicBezTo>
                      <a:cubicBezTo>
                        <a:pt x="48" y="0"/>
                        <a:pt x="66" y="11"/>
                        <a:pt x="69" y="30"/>
                      </a:cubicBezTo>
                      <a:cubicBezTo>
                        <a:pt x="73" y="61"/>
                        <a:pt x="73" y="92"/>
                        <a:pt x="69" y="123"/>
                      </a:cubicBezTo>
                      <a:cubicBezTo>
                        <a:pt x="67" y="142"/>
                        <a:pt x="50" y="153"/>
                        <a:pt x="32" y="152"/>
                      </a:cubicBezTo>
                      <a:cubicBezTo>
                        <a:pt x="14" y="151"/>
                        <a:pt x="1" y="137"/>
                        <a:pt x="1" y="117"/>
                      </a:cubicBezTo>
                      <a:cubicBezTo>
                        <a:pt x="0" y="103"/>
                        <a:pt x="1" y="89"/>
                        <a:pt x="1" y="75"/>
                      </a:cubicBezTo>
                      <a:cubicBezTo>
                        <a:pt x="1" y="75"/>
                        <a:pt x="1" y="75"/>
                        <a:pt x="1" y="7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grpSp>
      </p:grpSp>
      <p:sp>
        <p:nvSpPr>
          <p:cNvPr id="80" name="TextBox 79"/>
          <p:cNvSpPr txBox="1"/>
          <p:nvPr/>
        </p:nvSpPr>
        <p:spPr>
          <a:xfrm>
            <a:off x="1920086" y="1389816"/>
            <a:ext cx="7453723" cy="2439129"/>
          </a:xfrm>
          <a:prstGeom prst="rect">
            <a:avLst/>
          </a:prstGeom>
          <a:noFill/>
        </p:spPr>
        <p:txBody>
          <a:bodyPr wrap="square" rtlCol="0">
            <a:spAutoFit/>
          </a:bodyPr>
          <a:lstStyle/>
          <a:p>
            <a:pPr marL="114295" defTabSz="914363">
              <a:spcBef>
                <a:spcPts val="1667"/>
              </a:spcBef>
            </a:pPr>
            <a:r>
              <a:rPr lang="en-US" sz="2000" dirty="0">
                <a:solidFill>
                  <a:srgbClr val="3C3D3E"/>
                </a:solidFill>
                <a:latin typeface="Segoe UI Light"/>
                <a:ea typeface="Segoe UI" panose="020B0502040204020203" pitchFamily="34" charset="0"/>
                <a:cs typeface="Segoe UI" panose="020B0502040204020203" pitchFamily="34" charset="0"/>
              </a:rPr>
              <a:t>Different tools are available to visualize data for meaningful insights</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The major building blocks of Power BI are dashboards, reports, and data sets that integrate with your app to deliver rich, interactive reports and real-time dashboards to users</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Power BI also lets you embed data visuals in your app</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Azure supports various third-party tools to get actionable and interactive visualizations, including Tableau and Qlik</a:t>
            </a:r>
          </a:p>
        </p:txBody>
      </p:sp>
    </p:spTree>
    <p:extLst>
      <p:ext uri="{BB962C8B-B14F-4D97-AF65-F5344CB8AC3E}">
        <p14:creationId xmlns:p14="http://schemas.microsoft.com/office/powerpoint/2010/main" val="9930490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8"/>
          <p:cNvSpPr>
            <a:spLocks noGrp="1"/>
          </p:cNvSpPr>
          <p:nvPr>
            <p:ph type="title"/>
          </p:nvPr>
        </p:nvSpPr>
        <p:spPr/>
        <p:txBody>
          <a:bodyPr/>
          <a:lstStyle/>
          <a:p>
            <a:r>
              <a:rPr lang="en-US" dirty="0"/>
              <a:t>Data services</a:t>
            </a:r>
          </a:p>
        </p:txBody>
      </p:sp>
      <p:grpSp>
        <p:nvGrpSpPr>
          <p:cNvPr id="86" name="Group 85"/>
          <p:cNvGrpSpPr/>
          <p:nvPr/>
        </p:nvGrpSpPr>
        <p:grpSpPr>
          <a:xfrm>
            <a:off x="2401789" y="1195908"/>
            <a:ext cx="5884153" cy="5370580"/>
            <a:chOff x="2449949" y="1219392"/>
            <a:chExt cx="6002143" cy="5478271"/>
          </a:xfrm>
        </p:grpSpPr>
        <p:sp>
          <p:nvSpPr>
            <p:cNvPr id="6" name="Rectangle 5"/>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grpSp>
          <p:nvGrpSpPr>
            <p:cNvPr id="3" name="Group 2"/>
            <p:cNvGrpSpPr/>
            <p:nvPr/>
          </p:nvGrpSpPr>
          <p:grpSpPr>
            <a:xfrm>
              <a:off x="3241741" y="1970953"/>
              <a:ext cx="4522851" cy="3975149"/>
              <a:chOff x="7427844" y="1808114"/>
              <a:chExt cx="3532982" cy="3105150"/>
            </a:xfrm>
          </p:grpSpPr>
          <p:sp>
            <p:nvSpPr>
              <p:cNvPr id="39" name="Freeform 38"/>
              <p:cNvSpPr>
                <a:spLocks/>
              </p:cNvSpPr>
              <p:nvPr/>
            </p:nvSpPr>
            <p:spPr bwMode="auto">
              <a:xfrm>
                <a:off x="9197907"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lnSpc>
                    <a:spcPct val="90000"/>
                  </a:lnSpc>
                  <a:spcBef>
                    <a:spcPts val="588"/>
                  </a:spcBef>
                </a:pPr>
                <a:endParaRPr lang="en-US">
                  <a:solidFill>
                    <a:srgbClr val="FFFFFF"/>
                  </a:solidFill>
                  <a:latin typeface="Segoe UI"/>
                </a:endParaRPr>
              </a:p>
            </p:txBody>
          </p:sp>
          <p:sp>
            <p:nvSpPr>
              <p:cNvPr id="40"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lnSpc>
                    <a:spcPct val="90000"/>
                  </a:lnSpc>
                  <a:spcBef>
                    <a:spcPts val="588"/>
                  </a:spcBef>
                </a:pPr>
                <a:endParaRPr lang="en-US">
                  <a:solidFill>
                    <a:srgbClr val="FFFFFF"/>
                  </a:solidFill>
                  <a:latin typeface="Segoe UI"/>
                </a:endParaRPr>
              </a:p>
            </p:txBody>
          </p:sp>
          <p:sp>
            <p:nvSpPr>
              <p:cNvPr id="41"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lnSpc>
                    <a:spcPct val="90000"/>
                  </a:lnSpc>
                  <a:spcBef>
                    <a:spcPts val="588"/>
                  </a:spcBef>
                </a:pPr>
                <a:endParaRPr lang="en-US">
                  <a:solidFill>
                    <a:srgbClr val="FFFFFF"/>
                  </a:solidFill>
                  <a:latin typeface="Segoe UI"/>
                </a:endParaRPr>
              </a:p>
            </p:txBody>
          </p:sp>
          <p:sp>
            <p:nvSpPr>
              <p:cNvPr id="42"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lnSpc>
                    <a:spcPct val="90000"/>
                  </a:lnSpc>
                  <a:spcBef>
                    <a:spcPts val="588"/>
                  </a:spcBef>
                </a:pPr>
                <a:endParaRPr lang="en-US">
                  <a:solidFill>
                    <a:srgbClr val="FFFFFF"/>
                  </a:solidFill>
                  <a:latin typeface="Segoe UI"/>
                </a:endParaRPr>
              </a:p>
            </p:txBody>
          </p:sp>
          <p:sp>
            <p:nvSpPr>
              <p:cNvPr id="43"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lnSpc>
                    <a:spcPct val="90000"/>
                  </a:lnSpc>
                  <a:spcBef>
                    <a:spcPts val="588"/>
                  </a:spcBef>
                </a:pPr>
                <a:endParaRPr lang="en-US">
                  <a:solidFill>
                    <a:srgbClr val="FFFFFF"/>
                  </a:solidFill>
                  <a:latin typeface="Segoe UI"/>
                </a:endParaRPr>
              </a:p>
            </p:txBody>
          </p:sp>
          <p:sp>
            <p:nvSpPr>
              <p:cNvPr id="44"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lnSpc>
                    <a:spcPct val="90000"/>
                  </a:lnSpc>
                  <a:spcBef>
                    <a:spcPts val="588"/>
                  </a:spcBef>
                </a:pPr>
                <a:endParaRPr lang="en-US">
                  <a:solidFill>
                    <a:srgbClr val="FFFFFF"/>
                  </a:solidFill>
                  <a:latin typeface="Segoe UI"/>
                </a:endParaRPr>
              </a:p>
            </p:txBody>
          </p:sp>
          <p:sp>
            <p:nvSpPr>
              <p:cNvPr id="52"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defTabSz="914314">
                  <a:lnSpc>
                    <a:spcPct val="90000"/>
                  </a:lnSpc>
                  <a:spcBef>
                    <a:spcPts val="588"/>
                  </a:spcBef>
                </a:pPr>
                <a:r>
                  <a:rPr lang="en-US" sz="156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MY APP</a:t>
                </a:r>
              </a:p>
            </p:txBody>
          </p:sp>
          <p:sp>
            <p:nvSpPr>
              <p:cNvPr id="53" name="Oval 17"/>
              <p:cNvSpPr>
                <a:spLocks noChangeArrowheads="1"/>
              </p:cNvSpPr>
              <p:nvPr/>
            </p:nvSpPr>
            <p:spPr bwMode="auto">
              <a:xfrm>
                <a:off x="8195863" y="4231543"/>
                <a:ext cx="871634" cy="129771"/>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14314">
                  <a:lnSpc>
                    <a:spcPct val="90000"/>
                  </a:lnSpc>
                  <a:spcBef>
                    <a:spcPts val="588"/>
                  </a:spcBef>
                </a:pPr>
                <a:r>
                  <a:rPr lang="en-US" sz="1176" dirty="0">
                    <a:gradFill>
                      <a:gsLst>
                        <a:gs pos="0">
                          <a:srgbClr val="505050"/>
                        </a:gs>
                        <a:gs pos="100000">
                          <a:srgbClr val="505050"/>
                        </a:gs>
                      </a:gsLst>
                      <a:lin ang="5400000" scaled="0"/>
                    </a:gradFill>
                    <a:latin typeface="Segoe UI"/>
                  </a:rPr>
                  <a:t>Data</a:t>
                </a:r>
              </a:p>
            </p:txBody>
          </p:sp>
          <p:sp>
            <p:nvSpPr>
              <p:cNvPr id="54" name="Oval 18"/>
              <p:cNvSpPr>
                <a:spLocks noChangeArrowheads="1"/>
              </p:cNvSpPr>
              <p:nvPr/>
            </p:nvSpPr>
            <p:spPr bwMode="auto">
              <a:xfrm>
                <a:off x="9295084" y="2411797"/>
                <a:ext cx="869788" cy="129825"/>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14314">
                  <a:lnSpc>
                    <a:spcPct val="90000"/>
                  </a:lnSpc>
                  <a:spcBef>
                    <a:spcPts val="588"/>
                  </a:spcBef>
                </a:pPr>
                <a:r>
                  <a:rPr lang="en-US" sz="1176" dirty="0">
                    <a:gradFill>
                      <a:gsLst>
                        <a:gs pos="0">
                          <a:srgbClr val="505050"/>
                        </a:gs>
                        <a:gs pos="100000">
                          <a:srgbClr val="505050"/>
                        </a:gs>
                      </a:gsLst>
                      <a:lin ang="5400000" scaled="0"/>
                    </a:gradFill>
                    <a:latin typeface="Segoe UI"/>
                  </a:rPr>
                  <a:t>Data</a:t>
                </a:r>
              </a:p>
            </p:txBody>
          </p:sp>
          <p:sp>
            <p:nvSpPr>
              <p:cNvPr id="55" name="Freeform 19"/>
              <p:cNvSpPr>
                <a:spLocks/>
              </p:cNvSpPr>
              <p:nvPr/>
            </p:nvSpPr>
            <p:spPr bwMode="auto">
              <a:xfrm>
                <a:off x="9232297" y="4166657"/>
                <a:ext cx="995362" cy="259543"/>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14314">
                  <a:lnSpc>
                    <a:spcPct val="90000"/>
                  </a:lnSpc>
                  <a:spcBef>
                    <a:spcPts val="588"/>
                  </a:spcBef>
                </a:pPr>
                <a:r>
                  <a:rPr lang="en-US" sz="1176" dirty="0">
                    <a:gradFill>
                      <a:gsLst>
                        <a:gs pos="0">
                          <a:srgbClr val="505050"/>
                        </a:gs>
                        <a:gs pos="100000">
                          <a:srgbClr val="505050"/>
                        </a:gs>
                      </a:gsLst>
                      <a:lin ang="5400000" scaled="0"/>
                    </a:gradFill>
                    <a:latin typeface="Segoe UI"/>
                  </a:rPr>
                  <a:t>Identity </a:t>
                </a:r>
                <a:br>
                  <a:rPr lang="en-US" sz="1176" dirty="0">
                    <a:gradFill>
                      <a:gsLst>
                        <a:gs pos="0">
                          <a:srgbClr val="505050"/>
                        </a:gs>
                        <a:gs pos="100000">
                          <a:srgbClr val="505050"/>
                        </a:gs>
                      </a:gsLst>
                      <a:lin ang="5400000" scaled="0"/>
                    </a:gradFill>
                    <a:latin typeface="Segoe UI"/>
                  </a:rPr>
                </a:br>
                <a:r>
                  <a:rPr lang="en-US" sz="1176" dirty="0">
                    <a:gradFill>
                      <a:gsLst>
                        <a:gs pos="0">
                          <a:srgbClr val="505050"/>
                        </a:gs>
                        <a:gs pos="100000">
                          <a:srgbClr val="505050"/>
                        </a:gs>
                      </a:gsLst>
                      <a:lin ang="5400000" scaled="0"/>
                    </a:gradFill>
                    <a:latin typeface="Segoe UI"/>
                  </a:rPr>
                  <a:t>&amp; security</a:t>
                </a:r>
              </a:p>
            </p:txBody>
          </p:sp>
          <p:sp>
            <p:nvSpPr>
              <p:cNvPr id="56" name="Freeform 20"/>
              <p:cNvSpPr>
                <a:spLocks/>
              </p:cNvSpPr>
              <p:nvPr/>
            </p:nvSpPr>
            <p:spPr bwMode="auto">
              <a:xfrm>
                <a:off x="8141932" y="2346939"/>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14314">
                  <a:lnSpc>
                    <a:spcPct val="90000"/>
                  </a:lnSpc>
                  <a:spcBef>
                    <a:spcPts val="588"/>
                  </a:spcBef>
                </a:pPr>
                <a:r>
                  <a:rPr lang="en-US" sz="1176" dirty="0">
                    <a:gradFill>
                      <a:gsLst>
                        <a:gs pos="0">
                          <a:srgbClr val="505050"/>
                        </a:gs>
                        <a:gs pos="100000">
                          <a:srgbClr val="505050"/>
                        </a:gs>
                      </a:gsLst>
                      <a:lin ang="5400000" scaled="0"/>
                    </a:gradFill>
                    <a:latin typeface="Segoe UI"/>
                  </a:rPr>
                  <a:t>Media</a:t>
                </a:r>
                <a:br>
                  <a:rPr lang="en-US" sz="1176" dirty="0">
                    <a:gradFill>
                      <a:gsLst>
                        <a:gs pos="0">
                          <a:srgbClr val="505050"/>
                        </a:gs>
                        <a:gs pos="100000">
                          <a:srgbClr val="505050"/>
                        </a:gs>
                      </a:gsLst>
                      <a:lin ang="5400000" scaled="0"/>
                    </a:gradFill>
                    <a:latin typeface="Segoe UI"/>
                  </a:rPr>
                </a:br>
                <a:r>
                  <a:rPr lang="en-US" sz="1176" dirty="0">
                    <a:gradFill>
                      <a:gsLst>
                        <a:gs pos="0">
                          <a:srgbClr val="505050"/>
                        </a:gs>
                        <a:gs pos="100000">
                          <a:srgbClr val="505050"/>
                        </a:gs>
                      </a:gsLst>
                      <a:lin ang="5400000" scaled="0"/>
                    </a:gradFill>
                    <a:latin typeface="Segoe UI"/>
                  </a:rPr>
                  <a:t>&amp; CDN</a:t>
                </a:r>
              </a:p>
            </p:txBody>
          </p:sp>
          <p:sp>
            <p:nvSpPr>
              <p:cNvPr id="57" name="Freeform 21"/>
              <p:cNvSpPr>
                <a:spLocks/>
              </p:cNvSpPr>
              <p:nvPr/>
            </p:nvSpPr>
            <p:spPr bwMode="auto">
              <a:xfrm>
                <a:off x="7630945" y="3331964"/>
                <a:ext cx="995362" cy="129771"/>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14314">
                  <a:lnSpc>
                    <a:spcPct val="90000"/>
                  </a:lnSpc>
                  <a:spcBef>
                    <a:spcPts val="588"/>
                  </a:spcBef>
                </a:pPr>
                <a:r>
                  <a:rPr lang="en-US" sz="1176" dirty="0">
                    <a:gradFill>
                      <a:gsLst>
                        <a:gs pos="0">
                          <a:srgbClr val="505050"/>
                        </a:gs>
                        <a:gs pos="100000">
                          <a:srgbClr val="505050"/>
                        </a:gs>
                      </a:gsLst>
                      <a:lin ang="5400000" scaled="0"/>
                    </a:gradFill>
                    <a:latin typeface="Segoe UI"/>
                  </a:rPr>
                  <a:t>Integration</a:t>
                </a:r>
              </a:p>
            </p:txBody>
          </p:sp>
          <p:sp>
            <p:nvSpPr>
              <p:cNvPr id="58" name="Freeform 22"/>
              <p:cNvSpPr>
                <a:spLocks/>
              </p:cNvSpPr>
              <p:nvPr/>
            </p:nvSpPr>
            <p:spPr bwMode="auto">
              <a:xfrm>
                <a:off x="9758453" y="3267080"/>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14314">
                  <a:lnSpc>
                    <a:spcPct val="90000"/>
                  </a:lnSpc>
                  <a:spcBef>
                    <a:spcPts val="588"/>
                  </a:spcBef>
                </a:pPr>
                <a:r>
                  <a:rPr lang="en-US" sz="1176" dirty="0">
                    <a:gradFill>
                      <a:gsLst>
                        <a:gs pos="0">
                          <a:srgbClr val="505050"/>
                        </a:gs>
                        <a:gs pos="100000">
                          <a:srgbClr val="505050"/>
                        </a:gs>
                      </a:gsLst>
                      <a:lin ang="5400000" scaled="0"/>
                    </a:gradFill>
                    <a:latin typeface="Segoe UI"/>
                  </a:rPr>
                  <a:t>Developer</a:t>
                </a:r>
                <a:br>
                  <a:rPr lang="en-US" sz="1176" dirty="0">
                    <a:gradFill>
                      <a:gsLst>
                        <a:gs pos="0">
                          <a:srgbClr val="505050"/>
                        </a:gs>
                        <a:gs pos="100000">
                          <a:srgbClr val="505050"/>
                        </a:gs>
                      </a:gsLst>
                      <a:lin ang="5400000" scaled="0"/>
                    </a:gradFill>
                    <a:latin typeface="Segoe UI"/>
                  </a:rPr>
                </a:br>
                <a:r>
                  <a:rPr lang="en-US" sz="1176" dirty="0">
                    <a:gradFill>
                      <a:gsLst>
                        <a:gs pos="0">
                          <a:srgbClr val="505050"/>
                        </a:gs>
                        <a:gs pos="100000">
                          <a:srgbClr val="505050"/>
                        </a:gs>
                      </a:gsLst>
                      <a:lin ang="5400000" scaled="0"/>
                    </a:gradFill>
                    <a:latin typeface="Segoe UI"/>
                  </a:rPr>
                  <a:t>services</a:t>
                </a:r>
              </a:p>
            </p:txBody>
          </p:sp>
        </p:grpSp>
      </p:grpSp>
      <p:grpSp>
        <p:nvGrpSpPr>
          <p:cNvPr id="23" name="Group 22"/>
          <p:cNvGrpSpPr/>
          <p:nvPr/>
        </p:nvGrpSpPr>
        <p:grpSpPr>
          <a:xfrm>
            <a:off x="269239" y="1195907"/>
            <a:ext cx="2071427" cy="845655"/>
            <a:chOff x="274637" y="1219391"/>
            <a:chExt cx="2112963" cy="862612"/>
          </a:xfrm>
        </p:grpSpPr>
        <p:sp>
          <p:nvSpPr>
            <p:cNvPr id="4" name="Rectangle 3"/>
            <p:cNvSpPr/>
            <p:nvPr/>
          </p:nvSpPr>
          <p:spPr bwMode="auto">
            <a:xfrm>
              <a:off x="274637" y="1219391"/>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defTabSz="895945" eaLnBrk="0" fontAlgn="base" hangingPunct="0">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SQL </a:t>
              </a:r>
            </a:p>
            <a:p>
              <a:pPr defTabSz="895945" eaLnBrk="0" fontAlgn="base" hangingPunct="0">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Database</a:t>
              </a:r>
            </a:p>
          </p:txBody>
        </p:sp>
        <p:pic>
          <p:nvPicPr>
            <p:cNvPr id="65" name="Picture 64"/>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485079" y="1394106"/>
              <a:ext cx="473533" cy="473533"/>
            </a:xfrm>
            <a:prstGeom prst="rect">
              <a:avLst/>
            </a:prstGeom>
          </p:spPr>
        </p:pic>
      </p:grpSp>
      <p:grpSp>
        <p:nvGrpSpPr>
          <p:cNvPr id="24" name="Group 23"/>
          <p:cNvGrpSpPr/>
          <p:nvPr/>
        </p:nvGrpSpPr>
        <p:grpSpPr>
          <a:xfrm>
            <a:off x="269239" y="2100892"/>
            <a:ext cx="2071427" cy="845655"/>
            <a:chOff x="274637" y="2142523"/>
            <a:chExt cx="2112963" cy="862612"/>
          </a:xfrm>
        </p:grpSpPr>
        <p:sp>
          <p:nvSpPr>
            <p:cNvPr id="66" name="Rectangle 65"/>
            <p:cNvSpPr/>
            <p:nvPr/>
          </p:nvSpPr>
          <p:spPr bwMode="auto">
            <a:xfrm>
              <a:off x="274637" y="2142523"/>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defTabSz="895945" eaLnBrk="0" fontAlgn="base" hangingPunct="0">
                <a:lnSpc>
                  <a:spcPct val="90000"/>
                </a:lnSpc>
                <a:spcBef>
                  <a:spcPct val="0"/>
                </a:spcBef>
                <a:spcAft>
                  <a:spcPct val="0"/>
                </a:spcAft>
                <a:defRPr/>
              </a:pPr>
              <a:r>
                <a:rPr lang="en-US" sz="1372"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DocumentDB</a:t>
              </a:r>
              <a:endParaRPr lang="en-US" sz="1372"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63" name="Picture 62"/>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490016" y="2330106"/>
              <a:ext cx="463659" cy="463657"/>
            </a:xfrm>
            <a:prstGeom prst="rect">
              <a:avLst/>
            </a:prstGeom>
          </p:spPr>
        </p:pic>
      </p:grpSp>
      <p:grpSp>
        <p:nvGrpSpPr>
          <p:cNvPr id="85" name="Group 84"/>
          <p:cNvGrpSpPr/>
          <p:nvPr/>
        </p:nvGrpSpPr>
        <p:grpSpPr>
          <a:xfrm>
            <a:off x="269239" y="5720832"/>
            <a:ext cx="2071427" cy="845655"/>
            <a:chOff x="274637" y="5835050"/>
            <a:chExt cx="2112963" cy="862612"/>
          </a:xfrm>
        </p:grpSpPr>
        <p:sp>
          <p:nvSpPr>
            <p:cNvPr id="70" name="Rectangle 69"/>
            <p:cNvSpPr/>
            <p:nvPr/>
          </p:nvSpPr>
          <p:spPr bwMode="auto">
            <a:xfrm>
              <a:off x="274637" y="5835050"/>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defTabSz="895945" eaLnBrk="0" fontAlgn="base" hangingPunct="0">
                <a:lnSpc>
                  <a:spcPct val="90000"/>
                </a:lnSpc>
                <a:spcBef>
                  <a:spcPct val="0"/>
                </a:spcBef>
                <a:spcAft>
                  <a:spcPct val="0"/>
                </a:spcAft>
                <a:defRPr/>
              </a:pPr>
              <a:r>
                <a:rPr lang="en-US" sz="1372"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Redis</a:t>
              </a:r>
            </a:p>
            <a:p>
              <a:pPr defTabSz="895945" eaLnBrk="0" fontAlgn="base" hangingPunct="0">
                <a:lnSpc>
                  <a:spcPct val="90000"/>
                </a:lnSpc>
                <a:spcBef>
                  <a:spcPct val="0"/>
                </a:spcBef>
                <a:spcAft>
                  <a:spcPct val="0"/>
                </a:spcAft>
                <a:defRPr/>
              </a:pPr>
              <a:r>
                <a:rPr lang="en-US" sz="1372"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Cache</a:t>
              </a:r>
              <a:endParaRPr lang="en-US" sz="1372"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61" name="Picture 60"/>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491083" y="6055421"/>
              <a:ext cx="461524" cy="461524"/>
            </a:xfrm>
            <a:prstGeom prst="rect">
              <a:avLst/>
            </a:prstGeom>
          </p:spPr>
        </p:pic>
      </p:grpSp>
      <p:grpSp>
        <p:nvGrpSpPr>
          <p:cNvPr id="84" name="Group 83"/>
          <p:cNvGrpSpPr/>
          <p:nvPr/>
        </p:nvGrpSpPr>
        <p:grpSpPr>
          <a:xfrm>
            <a:off x="269239" y="4815849"/>
            <a:ext cx="2071427" cy="845655"/>
            <a:chOff x="274637" y="4911920"/>
            <a:chExt cx="2112963" cy="862612"/>
          </a:xfrm>
        </p:grpSpPr>
        <p:sp>
          <p:nvSpPr>
            <p:cNvPr id="69" name="Rectangle 68"/>
            <p:cNvSpPr/>
            <p:nvPr/>
          </p:nvSpPr>
          <p:spPr bwMode="auto">
            <a:xfrm>
              <a:off x="274637" y="4911920"/>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defTabSz="895945" eaLnBrk="0" fontAlgn="base" hangingPunct="0">
                <a:lnSpc>
                  <a:spcPct val="90000"/>
                </a:lnSpc>
                <a:spcBef>
                  <a:spcPct val="0"/>
                </a:spcBef>
                <a:spcAft>
                  <a:spcPct val="0"/>
                </a:spcAft>
                <a:defRPr/>
              </a:pPr>
              <a:r>
                <a:rPr lang="en-US" sz="1372"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Azure</a:t>
              </a:r>
            </a:p>
            <a:p>
              <a:pPr defTabSz="895945" eaLnBrk="0" fontAlgn="base" hangingPunct="0">
                <a:lnSpc>
                  <a:spcPct val="90000"/>
                </a:lnSpc>
                <a:spcBef>
                  <a:spcPct val="0"/>
                </a:spcBef>
                <a:spcAft>
                  <a:spcPct val="0"/>
                </a:spcAft>
                <a:defRPr/>
              </a:pPr>
              <a:r>
                <a:rPr lang="en-US" sz="1372"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Search</a:t>
              </a:r>
              <a:endParaRPr lang="en-US" sz="1372"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59" name="Picture 58"/>
            <p:cNvPicPr>
              <a:picLocks noChangeAspect="1"/>
            </p:cNvPicPr>
            <p:nvPr/>
          </p:nvPicPr>
          <p:blipFill>
            <a:blip r:embed="rId6" cstate="hqprint">
              <a:biLevel thresh="25000"/>
              <a:extLst>
                <a:ext uri="{28A0092B-C50C-407E-A947-70E740481C1C}">
                  <a14:useLocalDpi xmlns:a14="http://schemas.microsoft.com/office/drawing/2010/main" val="0"/>
                </a:ext>
              </a:extLst>
            </a:blip>
            <a:stretch>
              <a:fillRect/>
            </a:stretch>
          </p:blipFill>
          <p:spPr>
            <a:xfrm>
              <a:off x="487325" y="5120601"/>
              <a:ext cx="469041" cy="469039"/>
            </a:xfrm>
            <a:prstGeom prst="rect">
              <a:avLst/>
            </a:prstGeom>
          </p:spPr>
        </p:pic>
      </p:grpSp>
      <p:grpSp>
        <p:nvGrpSpPr>
          <p:cNvPr id="26" name="Group 25"/>
          <p:cNvGrpSpPr/>
          <p:nvPr/>
        </p:nvGrpSpPr>
        <p:grpSpPr>
          <a:xfrm>
            <a:off x="269239" y="3910864"/>
            <a:ext cx="2071427" cy="845655"/>
            <a:chOff x="274637" y="3988788"/>
            <a:chExt cx="2112963" cy="862612"/>
          </a:xfrm>
        </p:grpSpPr>
        <p:sp>
          <p:nvSpPr>
            <p:cNvPr id="68" name="Rectangle 67"/>
            <p:cNvSpPr/>
            <p:nvPr/>
          </p:nvSpPr>
          <p:spPr bwMode="auto">
            <a:xfrm>
              <a:off x="274637" y="3988788"/>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defTabSz="895945" eaLnBrk="0" fontAlgn="base" hangingPunct="0">
                <a:lnSpc>
                  <a:spcPct val="90000"/>
                </a:lnSpc>
                <a:spcBef>
                  <a:spcPct val="0"/>
                </a:spcBef>
                <a:spcAft>
                  <a:spcPct val="0"/>
                </a:spcAft>
                <a:defRPr/>
              </a:pPr>
              <a:r>
                <a:rPr lang="en-US" sz="1372"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Storage</a:t>
              </a:r>
            </a:p>
            <a:p>
              <a:pPr defTabSz="895945" eaLnBrk="0" fontAlgn="base" hangingPunct="0">
                <a:lnSpc>
                  <a:spcPct val="90000"/>
                </a:lnSpc>
                <a:spcBef>
                  <a:spcPct val="0"/>
                </a:spcBef>
                <a:spcAft>
                  <a:spcPct val="0"/>
                </a:spcAft>
                <a:defRPr/>
              </a:pPr>
              <a:r>
                <a:rPr lang="en-US" sz="1372"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Tables</a:t>
              </a:r>
              <a:endParaRPr lang="en-US" sz="1372"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38" name="Picture 37" descr="Storage table.png"/>
            <p:cNvPicPr>
              <a:picLocks noChangeAspect="1"/>
            </p:cNvPicPr>
            <p:nvPr/>
          </p:nvPicPr>
          <p:blipFill>
            <a:blip r:embed="rId7" cstate="hqprint">
              <a:biLevel thresh="25000"/>
              <a:extLst>
                <a:ext uri="{28A0092B-C50C-407E-A947-70E740481C1C}">
                  <a14:useLocalDpi xmlns:a14="http://schemas.microsoft.com/office/drawing/2010/main" val="0"/>
                </a:ext>
              </a:extLst>
            </a:blip>
            <a:stretch>
              <a:fillRect/>
            </a:stretch>
          </p:blipFill>
          <p:spPr>
            <a:xfrm>
              <a:off x="491658" y="4193872"/>
              <a:ext cx="460375" cy="460373"/>
            </a:xfrm>
            <a:prstGeom prst="rect">
              <a:avLst/>
            </a:prstGeom>
          </p:spPr>
        </p:pic>
      </p:grpSp>
      <p:grpSp>
        <p:nvGrpSpPr>
          <p:cNvPr id="25" name="Group 24"/>
          <p:cNvGrpSpPr/>
          <p:nvPr/>
        </p:nvGrpSpPr>
        <p:grpSpPr>
          <a:xfrm>
            <a:off x="269239" y="3005877"/>
            <a:ext cx="2071427" cy="845655"/>
            <a:chOff x="274637" y="3065655"/>
            <a:chExt cx="2112963" cy="862612"/>
          </a:xfrm>
        </p:grpSpPr>
        <p:sp>
          <p:nvSpPr>
            <p:cNvPr id="67" name="Rectangle 66"/>
            <p:cNvSpPr/>
            <p:nvPr/>
          </p:nvSpPr>
          <p:spPr bwMode="auto">
            <a:xfrm>
              <a:off x="274637" y="3065655"/>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defTabSz="895945" eaLnBrk="0" fontAlgn="base" hangingPunct="0">
                <a:lnSpc>
                  <a:spcPct val="90000"/>
                </a:lnSpc>
                <a:spcBef>
                  <a:spcPct val="0"/>
                </a:spcBef>
                <a:spcAft>
                  <a:spcPct val="0"/>
                </a:spcAft>
                <a:defRPr/>
              </a:pPr>
              <a:r>
                <a:rPr lang="en-US" sz="1372"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Data</a:t>
              </a:r>
            </a:p>
            <a:p>
              <a:pPr defTabSz="895945" eaLnBrk="0" fontAlgn="base" hangingPunct="0">
                <a:lnSpc>
                  <a:spcPct val="90000"/>
                </a:lnSpc>
                <a:spcBef>
                  <a:spcPct val="0"/>
                </a:spcBef>
                <a:spcAft>
                  <a:spcPct val="0"/>
                </a:spcAft>
                <a:defRPr/>
              </a:pPr>
              <a:r>
                <a:rPr lang="en-US" sz="1372"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Warehouse</a:t>
              </a:r>
              <a:endParaRPr lang="en-US" sz="1372"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35" name="Picture 34"/>
            <p:cNvPicPr>
              <a:picLocks noChangeAspect="1"/>
            </p:cNvPicPr>
            <p:nvPr/>
          </p:nvPicPr>
          <p:blipFill>
            <a:blip r:embed="rId8"/>
            <a:stretch>
              <a:fillRect/>
            </a:stretch>
          </p:blipFill>
          <p:spPr>
            <a:xfrm>
              <a:off x="466088" y="3261216"/>
              <a:ext cx="511515" cy="463560"/>
            </a:xfrm>
            <a:prstGeom prst="rect">
              <a:avLst/>
            </a:prstGeom>
          </p:spPr>
        </p:pic>
      </p:grpSp>
      <p:grpSp>
        <p:nvGrpSpPr>
          <p:cNvPr id="87" name="Group 86"/>
          <p:cNvGrpSpPr/>
          <p:nvPr/>
        </p:nvGrpSpPr>
        <p:grpSpPr>
          <a:xfrm>
            <a:off x="8347065" y="1195908"/>
            <a:ext cx="3586009" cy="5370580"/>
            <a:chOff x="8514441" y="1219392"/>
            <a:chExt cx="3657916" cy="5478271"/>
          </a:xfrm>
        </p:grpSpPr>
        <p:sp>
          <p:nvSpPr>
            <p:cNvPr id="75" name="Rectangle 74"/>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21" name="Freeform 9"/>
            <p:cNvSpPr>
              <a:spLocks/>
            </p:cNvSpPr>
            <p:nvPr/>
          </p:nvSpPr>
          <p:spPr bwMode="auto">
            <a:xfrm>
              <a:off x="8727978" y="26666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sp>
          <p:nvSpPr>
            <p:cNvPr id="76" name="Freeform 9"/>
            <p:cNvSpPr>
              <a:spLocks/>
            </p:cNvSpPr>
            <p:nvPr/>
          </p:nvSpPr>
          <p:spPr bwMode="auto">
            <a:xfrm>
              <a:off x="8727978" y="321914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sp>
          <p:nvSpPr>
            <p:cNvPr id="77" name="Freeform 9"/>
            <p:cNvSpPr>
              <a:spLocks/>
            </p:cNvSpPr>
            <p:nvPr/>
          </p:nvSpPr>
          <p:spPr bwMode="auto">
            <a:xfrm>
              <a:off x="8727978" y="37715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sp>
          <p:nvSpPr>
            <p:cNvPr id="78" name="Freeform 9"/>
            <p:cNvSpPr>
              <a:spLocks/>
            </p:cNvSpPr>
            <p:nvPr/>
          </p:nvSpPr>
          <p:spPr bwMode="auto">
            <a:xfrm>
              <a:off x="8727978" y="432404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sp>
          <p:nvSpPr>
            <p:cNvPr id="79" name="Freeform 9"/>
            <p:cNvSpPr>
              <a:spLocks/>
            </p:cNvSpPr>
            <p:nvPr/>
          </p:nvSpPr>
          <p:spPr bwMode="auto">
            <a:xfrm>
              <a:off x="8727978" y="48764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sp>
          <p:nvSpPr>
            <p:cNvPr id="73" name="Rectangle 72"/>
            <p:cNvSpPr/>
            <p:nvPr/>
          </p:nvSpPr>
          <p:spPr bwMode="auto">
            <a:xfrm>
              <a:off x="9097352" y="2610000"/>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defTabSz="896386">
                <a:lnSpc>
                  <a:spcPct val="90000"/>
                </a:lnSpc>
                <a:spcAft>
                  <a:spcPts val="600"/>
                </a:spcAft>
                <a:buClr>
                  <a:srgbClr val="FFFFFF"/>
                </a:buClr>
                <a:defRPr/>
              </a:pPr>
              <a:r>
                <a:rPr lang="en-US" sz="1961" kern="0" dirty="0">
                  <a:gradFill>
                    <a:gsLst>
                      <a:gs pos="1250">
                        <a:srgbClr val="FFFFFF"/>
                      </a:gs>
                      <a:gs pos="100000">
                        <a:srgbClr val="FFFFFF"/>
                      </a:gs>
                    </a:gsLst>
                    <a:lin ang="5400000" scaled="0"/>
                  </a:gradFill>
                  <a:latin typeface="Segoe UI"/>
                </a:rPr>
                <a:t>Database as a service</a:t>
              </a:r>
            </a:p>
          </p:txBody>
        </p:sp>
        <p:sp>
          <p:nvSpPr>
            <p:cNvPr id="80" name="Rectangle 79"/>
            <p:cNvSpPr/>
            <p:nvPr/>
          </p:nvSpPr>
          <p:spPr bwMode="auto">
            <a:xfrm>
              <a:off x="9097352" y="3716662"/>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defTabSz="896386">
                <a:lnSpc>
                  <a:spcPct val="90000"/>
                </a:lnSpc>
                <a:spcAft>
                  <a:spcPts val="600"/>
                </a:spcAft>
                <a:buClr>
                  <a:srgbClr val="FFFFFF"/>
                </a:buClr>
                <a:defRPr/>
              </a:pPr>
              <a:r>
                <a:rPr lang="en-US" sz="1961" kern="0" dirty="0">
                  <a:gradFill>
                    <a:gsLst>
                      <a:gs pos="1250">
                        <a:srgbClr val="FFFFFF"/>
                      </a:gs>
                      <a:gs pos="100000">
                        <a:srgbClr val="FFFFFF"/>
                      </a:gs>
                    </a:gsLst>
                    <a:lin ang="5400000" scaled="0"/>
                  </a:gradFill>
                  <a:latin typeface="Segoe UI"/>
                </a:rPr>
                <a:t>Big Data capabilities</a:t>
              </a:r>
            </a:p>
          </p:txBody>
        </p:sp>
        <p:sp>
          <p:nvSpPr>
            <p:cNvPr id="81" name="Rectangle 80"/>
            <p:cNvSpPr/>
            <p:nvPr/>
          </p:nvSpPr>
          <p:spPr bwMode="auto">
            <a:xfrm>
              <a:off x="9097352" y="3163331"/>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defTabSz="896386">
                <a:lnSpc>
                  <a:spcPct val="90000"/>
                </a:lnSpc>
                <a:spcAft>
                  <a:spcPts val="600"/>
                </a:spcAft>
                <a:buClr>
                  <a:srgbClr val="FFFFFF"/>
                </a:buClr>
                <a:defRPr/>
              </a:pPr>
              <a:r>
                <a:rPr lang="en-US" sz="1961" kern="0" dirty="0">
                  <a:gradFill>
                    <a:gsLst>
                      <a:gs pos="1250">
                        <a:srgbClr val="FFFFFF"/>
                      </a:gs>
                      <a:gs pos="100000">
                        <a:srgbClr val="FFFFFF"/>
                      </a:gs>
                    </a:gsLst>
                    <a:lin ang="5400000" scaled="0"/>
                  </a:gradFill>
                  <a:latin typeface="Segoe UI"/>
                </a:rPr>
                <a:t>SQL/no-SQL data stores</a:t>
              </a:r>
            </a:p>
          </p:txBody>
        </p:sp>
        <p:sp>
          <p:nvSpPr>
            <p:cNvPr id="82" name="Rectangle 81"/>
            <p:cNvSpPr/>
            <p:nvPr/>
          </p:nvSpPr>
          <p:spPr bwMode="auto">
            <a:xfrm>
              <a:off x="9097352" y="4269993"/>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defTabSz="896386">
                <a:lnSpc>
                  <a:spcPct val="90000"/>
                </a:lnSpc>
                <a:spcAft>
                  <a:spcPts val="600"/>
                </a:spcAft>
                <a:buClr>
                  <a:srgbClr val="FFFFFF"/>
                </a:buClr>
                <a:defRPr/>
              </a:pPr>
              <a:r>
                <a:rPr lang="en-US" sz="1961" kern="0" dirty="0">
                  <a:gradFill>
                    <a:gsLst>
                      <a:gs pos="1250">
                        <a:srgbClr val="FFFFFF"/>
                      </a:gs>
                      <a:gs pos="100000">
                        <a:srgbClr val="FFFFFF"/>
                      </a:gs>
                    </a:gsLst>
                    <a:lin ang="5400000" scaled="0"/>
                  </a:gradFill>
                  <a:latin typeface="Segoe UI"/>
                </a:rPr>
                <a:t>Search</a:t>
              </a:r>
            </a:p>
          </p:txBody>
        </p:sp>
        <p:sp>
          <p:nvSpPr>
            <p:cNvPr id="83" name="Rectangle 82"/>
            <p:cNvSpPr/>
            <p:nvPr/>
          </p:nvSpPr>
          <p:spPr bwMode="auto">
            <a:xfrm>
              <a:off x="9097352" y="4823325"/>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defTabSz="896386">
                <a:lnSpc>
                  <a:spcPct val="90000"/>
                </a:lnSpc>
                <a:spcAft>
                  <a:spcPts val="600"/>
                </a:spcAft>
                <a:buClr>
                  <a:srgbClr val="FFFFFF"/>
                </a:buClr>
                <a:defRPr/>
              </a:pPr>
              <a:r>
                <a:rPr lang="en-US" sz="1961" kern="0" dirty="0">
                  <a:gradFill>
                    <a:gsLst>
                      <a:gs pos="1250">
                        <a:srgbClr val="FFFFFF"/>
                      </a:gs>
                      <a:gs pos="100000">
                        <a:srgbClr val="FFFFFF"/>
                      </a:gs>
                    </a:gsLst>
                    <a:lin ang="5400000" scaled="0"/>
                  </a:gradFill>
                  <a:latin typeface="Segoe UI"/>
                </a:rPr>
                <a:t>Caching</a:t>
              </a:r>
            </a:p>
          </p:txBody>
        </p:sp>
      </p:grpSp>
    </p:spTree>
    <p:extLst>
      <p:ext uri="{BB962C8B-B14F-4D97-AF65-F5344CB8AC3E}">
        <p14:creationId xmlns:p14="http://schemas.microsoft.com/office/powerpoint/2010/main" val="151443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23"/>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24"/>
                                        </p:tgtEl>
                                        <p:attrNameLst>
                                          <p:attrName>ppt_x</p:attrName>
                                          <p:attrName>ppt_y</p:attrName>
                                        </p:attrNameLst>
                                      </p:cBhvr>
                                      <p:rCtr x="0" y="1566"/>
                                    </p:animMotion>
                                  </p:childTnLst>
                                </p:cTn>
                              </p:par>
                              <p:par>
                                <p:cTn id="15" presetID="10" presetClass="entr" presetSubtype="0" fill="hold" nodeType="withEffect">
                                  <p:stCondLst>
                                    <p:cond delay="15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42" presetClass="path" presetSubtype="0" decel="100000" fill="hold" nodeType="withEffect">
                                  <p:stCondLst>
                                    <p:cond delay="150"/>
                                  </p:stCondLst>
                                  <p:childTnLst>
                                    <p:animMotion origin="layout" path="M 4.2022E-6 -3.65865E-6 L 4.2022E-6 0.03132 " pathEditMode="relative" rAng="0" ptsTypes="AA">
                                      <p:cBhvr>
                                        <p:cTn id="19" dur="750" spd="-100000" fill="hold"/>
                                        <p:tgtEl>
                                          <p:spTgt spid="25"/>
                                        </p:tgtEl>
                                        <p:attrNameLst>
                                          <p:attrName>ppt_x</p:attrName>
                                          <p:attrName>ppt_y</p:attrName>
                                        </p:attrNameLst>
                                      </p:cBhvr>
                                      <p:rCtr x="0" y="1566"/>
                                    </p:animMotion>
                                  </p:childTnLst>
                                </p:cTn>
                              </p:par>
                              <p:par>
                                <p:cTn id="20" presetID="10" presetClass="entr" presetSubtype="0" fill="hold" nodeType="withEffect">
                                  <p:stCondLst>
                                    <p:cond delay="15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42" presetClass="path" presetSubtype="0" decel="100000" fill="hold" nodeType="withEffect">
                                  <p:stCondLst>
                                    <p:cond delay="150"/>
                                  </p:stCondLst>
                                  <p:childTnLst>
                                    <p:animMotion origin="layout" path="M 4.2022E-6 -3.65865E-6 L 4.2022E-6 0.03132 " pathEditMode="relative" rAng="0" ptsTypes="AA">
                                      <p:cBhvr>
                                        <p:cTn id="24" dur="750" spd="-100000" fill="hold"/>
                                        <p:tgtEl>
                                          <p:spTgt spid="26"/>
                                        </p:tgtEl>
                                        <p:attrNameLst>
                                          <p:attrName>ppt_x</p:attrName>
                                          <p:attrName>ppt_y</p:attrName>
                                        </p:attrNameLst>
                                      </p:cBhvr>
                                      <p:rCtr x="0" y="1566"/>
                                    </p:animMotion>
                                  </p:childTnLst>
                                </p:cTn>
                              </p:par>
                              <p:par>
                                <p:cTn id="25" presetID="10" presetClass="entr" presetSubtype="0" fill="hold" nodeType="withEffect">
                                  <p:stCondLst>
                                    <p:cond delay="150"/>
                                  </p:stCondLst>
                                  <p:childTnLst>
                                    <p:set>
                                      <p:cBhvr>
                                        <p:cTn id="26" dur="1" fill="hold">
                                          <p:stCondLst>
                                            <p:cond delay="0"/>
                                          </p:stCondLst>
                                        </p:cTn>
                                        <p:tgtEl>
                                          <p:spTgt spid="84"/>
                                        </p:tgtEl>
                                        <p:attrNameLst>
                                          <p:attrName>style.visibility</p:attrName>
                                        </p:attrNameLst>
                                      </p:cBhvr>
                                      <p:to>
                                        <p:strVal val="visible"/>
                                      </p:to>
                                    </p:set>
                                    <p:animEffect transition="in" filter="fade">
                                      <p:cBhvr>
                                        <p:cTn id="27" dur="500"/>
                                        <p:tgtEl>
                                          <p:spTgt spid="84"/>
                                        </p:tgtEl>
                                      </p:cBhvr>
                                    </p:animEffect>
                                  </p:childTnLst>
                                </p:cTn>
                              </p:par>
                              <p:par>
                                <p:cTn id="28" presetID="42" presetClass="path" presetSubtype="0" decel="100000" fill="hold" nodeType="withEffect">
                                  <p:stCondLst>
                                    <p:cond delay="150"/>
                                  </p:stCondLst>
                                  <p:childTnLst>
                                    <p:animMotion origin="layout" path="M 4.2022E-6 -3.65865E-6 L 4.2022E-6 0.03132 " pathEditMode="relative" rAng="0" ptsTypes="AA">
                                      <p:cBhvr>
                                        <p:cTn id="29" dur="750" spd="-100000" fill="hold"/>
                                        <p:tgtEl>
                                          <p:spTgt spid="84"/>
                                        </p:tgtEl>
                                        <p:attrNameLst>
                                          <p:attrName>ppt_x</p:attrName>
                                          <p:attrName>ppt_y</p:attrName>
                                        </p:attrNameLst>
                                      </p:cBhvr>
                                      <p:rCtr x="0" y="1566"/>
                                    </p:animMotion>
                                  </p:childTnLst>
                                </p:cTn>
                              </p:par>
                              <p:par>
                                <p:cTn id="30" presetID="10" presetClass="entr" presetSubtype="0" fill="hold" nodeType="withEffect">
                                  <p:stCondLst>
                                    <p:cond delay="150"/>
                                  </p:stCondLst>
                                  <p:childTnLst>
                                    <p:set>
                                      <p:cBhvr>
                                        <p:cTn id="31" dur="1" fill="hold">
                                          <p:stCondLst>
                                            <p:cond delay="0"/>
                                          </p:stCondLst>
                                        </p:cTn>
                                        <p:tgtEl>
                                          <p:spTgt spid="85"/>
                                        </p:tgtEl>
                                        <p:attrNameLst>
                                          <p:attrName>style.visibility</p:attrName>
                                        </p:attrNameLst>
                                      </p:cBhvr>
                                      <p:to>
                                        <p:strVal val="visible"/>
                                      </p:to>
                                    </p:set>
                                    <p:animEffect transition="in" filter="fade">
                                      <p:cBhvr>
                                        <p:cTn id="32" dur="500"/>
                                        <p:tgtEl>
                                          <p:spTgt spid="85"/>
                                        </p:tgtEl>
                                      </p:cBhvr>
                                    </p:animEffect>
                                  </p:childTnLst>
                                </p:cTn>
                              </p:par>
                              <p:par>
                                <p:cTn id="33" presetID="42" presetClass="path" presetSubtype="0" decel="100000" fill="hold" nodeType="withEffect">
                                  <p:stCondLst>
                                    <p:cond delay="150"/>
                                  </p:stCondLst>
                                  <p:childTnLst>
                                    <p:animMotion origin="layout" path="M 4.2022E-6 -3.65865E-6 L 4.2022E-6 0.03132 " pathEditMode="relative" rAng="0" ptsTypes="AA">
                                      <p:cBhvr>
                                        <p:cTn id="34" dur="750" spd="-100000" fill="hold"/>
                                        <p:tgtEl>
                                          <p:spTgt spid="85"/>
                                        </p:tgtEl>
                                        <p:attrNameLst>
                                          <p:attrName>ppt_x</p:attrName>
                                          <p:attrName>ppt_y</p:attrName>
                                        </p:attrNameLst>
                                      </p:cBhvr>
                                      <p:rCtr x="0" y="1566"/>
                                    </p:animMotion>
                                  </p:childTnLst>
                                </p:cTn>
                              </p:par>
                            </p:childTnLst>
                          </p:cTn>
                        </p:par>
                        <p:par>
                          <p:cTn id="35" fill="hold">
                            <p:stCondLst>
                              <p:cond delay="900"/>
                            </p:stCondLst>
                            <p:childTnLst>
                              <p:par>
                                <p:cTn id="36" presetID="10" presetClass="entr" presetSubtype="0" fill="hold" nodeType="afterEffect">
                                  <p:stCondLst>
                                    <p:cond delay="0"/>
                                  </p:stCondLst>
                                  <p:childTnLst>
                                    <p:set>
                                      <p:cBhvr>
                                        <p:cTn id="37" dur="1" fill="hold">
                                          <p:stCondLst>
                                            <p:cond delay="0"/>
                                          </p:stCondLst>
                                        </p:cTn>
                                        <p:tgtEl>
                                          <p:spTgt spid="86"/>
                                        </p:tgtEl>
                                        <p:attrNameLst>
                                          <p:attrName>style.visibility</p:attrName>
                                        </p:attrNameLst>
                                      </p:cBhvr>
                                      <p:to>
                                        <p:strVal val="visible"/>
                                      </p:to>
                                    </p:set>
                                    <p:animEffect transition="in" filter="fade">
                                      <p:cBhvr>
                                        <p:cTn id="38" dur="500"/>
                                        <p:tgtEl>
                                          <p:spTgt spid="86"/>
                                        </p:tgtEl>
                                      </p:cBhvr>
                                    </p:animEffect>
                                  </p:childTnLst>
                                </p:cTn>
                              </p:par>
                              <p:par>
                                <p:cTn id="39" presetID="42" presetClass="path" presetSubtype="0" decel="100000" fill="hold" nodeType="withEffect">
                                  <p:stCondLst>
                                    <p:cond delay="0"/>
                                  </p:stCondLst>
                                  <p:childTnLst>
                                    <p:animMotion origin="layout" path="M 4.2022E-6 -3.65865E-6 L 4.2022E-6 0.03132 " pathEditMode="relative" rAng="0" ptsTypes="AA">
                                      <p:cBhvr>
                                        <p:cTn id="40" dur="750" spd="-100000" fill="hold"/>
                                        <p:tgtEl>
                                          <p:spTgt spid="86"/>
                                        </p:tgtEl>
                                        <p:attrNameLst>
                                          <p:attrName>ppt_x</p:attrName>
                                          <p:attrName>ppt_y</p:attrName>
                                        </p:attrNameLst>
                                      </p:cBhvr>
                                      <p:rCtr x="0" y="1566"/>
                                    </p:animMotion>
                                  </p:childTnLst>
                                </p:cTn>
                              </p:par>
                            </p:childTnLst>
                          </p:cTn>
                        </p:par>
                        <p:par>
                          <p:cTn id="41" fill="hold">
                            <p:stCondLst>
                              <p:cond delay="1650"/>
                            </p:stCondLst>
                            <p:childTnLst>
                              <p:par>
                                <p:cTn id="42" presetID="10" presetClass="entr" presetSubtype="0" fill="hold" nodeType="afterEffect">
                                  <p:stCondLst>
                                    <p:cond delay="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500"/>
                                        <p:tgtEl>
                                          <p:spTgt spid="87"/>
                                        </p:tgtEl>
                                      </p:cBhvr>
                                    </p:animEffect>
                                  </p:childTnLst>
                                </p:cTn>
                              </p:par>
                              <p:par>
                                <p:cTn id="45" presetID="63" presetClass="path" presetSubtype="0" decel="100000" fill="hold" nodeType="withEffect">
                                  <p:stCondLst>
                                    <p:cond delay="0"/>
                                  </p:stCondLst>
                                  <p:childTnLst>
                                    <p:animMotion origin="layout" path="M -1.35052E-6 6.62733E-7 L 0.02859 6.62733E-7 " pathEditMode="relative" rAng="0" ptsTypes="AA">
                                      <p:cBhvr>
                                        <p:cTn id="46" dur="750" spd="-100000" fill="hold"/>
                                        <p:tgtEl>
                                          <p:spTgt spid="87"/>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8"/>
          <p:cNvSpPr>
            <a:spLocks noGrp="1"/>
          </p:cNvSpPr>
          <p:nvPr>
            <p:ph type="title"/>
          </p:nvPr>
        </p:nvSpPr>
        <p:spPr>
          <a:xfrm>
            <a:off x="269241" y="289958"/>
            <a:ext cx="11655840" cy="899537"/>
          </a:xfrm>
        </p:spPr>
        <p:txBody>
          <a:bodyPr/>
          <a:lstStyle/>
          <a:p>
            <a:r>
              <a:rPr lang="en-US" sz="4705" dirty="0"/>
              <a:t>Developer services</a:t>
            </a:r>
          </a:p>
        </p:txBody>
      </p:sp>
      <p:grpSp>
        <p:nvGrpSpPr>
          <p:cNvPr id="19" name="Group 18"/>
          <p:cNvGrpSpPr/>
          <p:nvPr/>
        </p:nvGrpSpPr>
        <p:grpSpPr>
          <a:xfrm>
            <a:off x="8347065" y="1195908"/>
            <a:ext cx="3586009" cy="5370580"/>
            <a:chOff x="8514441" y="1219392"/>
            <a:chExt cx="3657916" cy="5478271"/>
          </a:xfrm>
        </p:grpSpPr>
        <p:sp>
          <p:nvSpPr>
            <p:cNvPr id="71" name="Rectangle 70"/>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grpSp>
          <p:nvGrpSpPr>
            <p:cNvPr id="18" name="Group 17"/>
            <p:cNvGrpSpPr/>
            <p:nvPr/>
          </p:nvGrpSpPr>
          <p:grpSpPr>
            <a:xfrm>
              <a:off x="8727978" y="2193489"/>
              <a:ext cx="3444379" cy="3530077"/>
              <a:chOff x="8727978" y="2465568"/>
              <a:chExt cx="3444379" cy="3530077"/>
            </a:xfrm>
          </p:grpSpPr>
          <p:grpSp>
            <p:nvGrpSpPr>
              <p:cNvPr id="7" name="Group 6"/>
              <p:cNvGrpSpPr/>
              <p:nvPr/>
            </p:nvGrpSpPr>
            <p:grpSpPr>
              <a:xfrm>
                <a:off x="8727978" y="2515160"/>
                <a:ext cx="393029" cy="3055754"/>
                <a:chOff x="8727978" y="2515160"/>
                <a:chExt cx="393029" cy="3055754"/>
              </a:xfrm>
            </p:grpSpPr>
            <p:sp>
              <p:nvSpPr>
                <p:cNvPr id="72" name="Freeform 9"/>
                <p:cNvSpPr>
                  <a:spLocks/>
                </p:cNvSpPr>
                <p:nvPr/>
              </p:nvSpPr>
              <p:spPr bwMode="auto">
                <a:xfrm>
                  <a:off x="8727978" y="2515160"/>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sp>
              <p:nvSpPr>
                <p:cNvPr id="73" name="Freeform 9"/>
                <p:cNvSpPr>
                  <a:spLocks/>
                </p:cNvSpPr>
                <p:nvPr/>
              </p:nvSpPr>
              <p:spPr bwMode="auto">
                <a:xfrm>
                  <a:off x="8727978" y="3185634"/>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sp>
              <p:nvSpPr>
                <p:cNvPr id="75" name="Freeform 9"/>
                <p:cNvSpPr>
                  <a:spLocks/>
                </p:cNvSpPr>
                <p:nvPr/>
              </p:nvSpPr>
              <p:spPr bwMode="auto">
                <a:xfrm>
                  <a:off x="8727978" y="3856108"/>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sp>
              <p:nvSpPr>
                <p:cNvPr id="76" name="Freeform 9"/>
                <p:cNvSpPr>
                  <a:spLocks/>
                </p:cNvSpPr>
                <p:nvPr/>
              </p:nvSpPr>
              <p:spPr bwMode="auto">
                <a:xfrm>
                  <a:off x="8727978" y="4526582"/>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sp>
              <p:nvSpPr>
                <p:cNvPr id="77" name="Freeform 9"/>
                <p:cNvSpPr>
                  <a:spLocks/>
                </p:cNvSpPr>
                <p:nvPr/>
              </p:nvSpPr>
              <p:spPr bwMode="auto">
                <a:xfrm>
                  <a:off x="8727978" y="5197057"/>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grpSp>
          <p:sp>
            <p:nvSpPr>
              <p:cNvPr id="78" name="Rectangle 77"/>
              <p:cNvSpPr/>
              <p:nvPr/>
            </p:nvSpPr>
            <p:spPr bwMode="auto">
              <a:xfrm>
                <a:off x="9097352" y="2465568"/>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defTabSz="896386">
                  <a:lnSpc>
                    <a:spcPct val="90000"/>
                  </a:lnSpc>
                  <a:spcAft>
                    <a:spcPts val="600"/>
                  </a:spcAft>
                  <a:buClr>
                    <a:srgbClr val="FFFFFF"/>
                  </a:buClr>
                  <a:defRPr/>
                </a:pPr>
                <a:r>
                  <a:rPr lang="en-US" sz="1961" kern="0" dirty="0">
                    <a:gradFill>
                      <a:gsLst>
                        <a:gs pos="1250">
                          <a:srgbClr val="FFFFFF"/>
                        </a:gs>
                        <a:gs pos="100000">
                          <a:srgbClr val="FFFFFF"/>
                        </a:gs>
                      </a:gsLst>
                      <a:lin ang="5400000" scaled="0"/>
                    </a:gradFill>
                    <a:latin typeface="Segoe UI"/>
                  </a:rPr>
                  <a:t>Team collaboration</a:t>
                </a:r>
              </a:p>
            </p:txBody>
          </p:sp>
          <p:sp>
            <p:nvSpPr>
              <p:cNvPr id="79" name="Rectangle 78"/>
              <p:cNvSpPr/>
              <p:nvPr/>
            </p:nvSpPr>
            <p:spPr bwMode="auto">
              <a:xfrm>
                <a:off x="9097352" y="3813523"/>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defTabSz="896386">
                  <a:lnSpc>
                    <a:spcPct val="90000"/>
                  </a:lnSpc>
                  <a:spcAft>
                    <a:spcPts val="600"/>
                  </a:spcAft>
                  <a:buClr>
                    <a:srgbClr val="FFFFFF"/>
                  </a:buClr>
                  <a:defRPr/>
                </a:pPr>
                <a:r>
                  <a:rPr lang="en-US" sz="1961" kern="0" dirty="0">
                    <a:gradFill>
                      <a:gsLst>
                        <a:gs pos="1250">
                          <a:srgbClr val="FFFFFF"/>
                        </a:gs>
                        <a:gs pos="100000">
                          <a:srgbClr val="FFFFFF"/>
                        </a:gs>
                      </a:gsLst>
                      <a:lin ang="5400000" scaled="0"/>
                    </a:gradFill>
                    <a:latin typeface="Segoe UI"/>
                  </a:rPr>
                  <a:t>Continuous integration and deployment</a:t>
                </a:r>
              </a:p>
            </p:txBody>
          </p:sp>
          <p:sp>
            <p:nvSpPr>
              <p:cNvPr id="80" name="Rectangle 79"/>
              <p:cNvSpPr/>
              <p:nvPr/>
            </p:nvSpPr>
            <p:spPr bwMode="auto">
              <a:xfrm>
                <a:off x="9097352" y="3186924"/>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defTabSz="896386">
                  <a:lnSpc>
                    <a:spcPct val="90000"/>
                  </a:lnSpc>
                  <a:spcAft>
                    <a:spcPts val="600"/>
                  </a:spcAft>
                  <a:buClr>
                    <a:srgbClr val="FFFFFF"/>
                  </a:buClr>
                  <a:defRPr/>
                </a:pPr>
                <a:r>
                  <a:rPr lang="en-US" sz="1961" kern="0" dirty="0">
                    <a:gradFill>
                      <a:gsLst>
                        <a:gs pos="1250">
                          <a:srgbClr val="FFFFFF"/>
                        </a:gs>
                        <a:gs pos="100000">
                          <a:srgbClr val="FFFFFF"/>
                        </a:gs>
                      </a:gsLst>
                      <a:lin ang="5400000" scaled="0"/>
                    </a:gradFill>
                    <a:latin typeface="Segoe UI"/>
                  </a:rPr>
                  <a:t>Version Control</a:t>
                </a:r>
              </a:p>
            </p:txBody>
          </p:sp>
          <p:sp>
            <p:nvSpPr>
              <p:cNvPr id="81" name="Rectangle 80"/>
              <p:cNvSpPr/>
              <p:nvPr/>
            </p:nvSpPr>
            <p:spPr bwMode="auto">
              <a:xfrm>
                <a:off x="9097352" y="4503170"/>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defTabSz="896386">
                  <a:lnSpc>
                    <a:spcPct val="90000"/>
                  </a:lnSpc>
                  <a:spcAft>
                    <a:spcPts val="600"/>
                  </a:spcAft>
                  <a:buClr>
                    <a:srgbClr val="FFFFFF"/>
                  </a:buClr>
                  <a:defRPr/>
                </a:pPr>
                <a:r>
                  <a:rPr lang="en-US" sz="1961" kern="0" dirty="0">
                    <a:gradFill>
                      <a:gsLst>
                        <a:gs pos="1250">
                          <a:srgbClr val="FFFFFF"/>
                        </a:gs>
                        <a:gs pos="100000">
                          <a:srgbClr val="FFFFFF"/>
                        </a:gs>
                      </a:gsLst>
                      <a:lin ang="5400000" scaled="0"/>
                    </a:gradFill>
                    <a:latin typeface="Segoe UI"/>
                  </a:rPr>
                  <a:t>Dev-Test environments</a:t>
                </a:r>
              </a:p>
            </p:txBody>
          </p:sp>
          <p:sp>
            <p:nvSpPr>
              <p:cNvPr id="82" name="Rectangle 81"/>
              <p:cNvSpPr/>
              <p:nvPr/>
            </p:nvSpPr>
            <p:spPr bwMode="auto">
              <a:xfrm>
                <a:off x="9097352" y="5146182"/>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defTabSz="896386">
                  <a:lnSpc>
                    <a:spcPct val="90000"/>
                  </a:lnSpc>
                  <a:spcAft>
                    <a:spcPts val="600"/>
                  </a:spcAft>
                  <a:buClr>
                    <a:srgbClr val="FFFFFF"/>
                  </a:buClr>
                  <a:defRPr/>
                </a:pPr>
                <a:r>
                  <a:rPr lang="en-US" sz="1961" kern="0" dirty="0">
                    <a:gradFill>
                      <a:gsLst>
                        <a:gs pos="1250">
                          <a:srgbClr val="FFFFFF"/>
                        </a:gs>
                        <a:gs pos="100000">
                          <a:srgbClr val="FFFFFF"/>
                        </a:gs>
                      </a:gsLst>
                      <a:lin ang="5400000" scaled="0"/>
                    </a:gradFill>
                    <a:latin typeface="Segoe UI"/>
                  </a:rPr>
                  <a:t>Application monitoring and diagnostics</a:t>
                </a:r>
              </a:p>
            </p:txBody>
          </p:sp>
        </p:grpSp>
      </p:grpSp>
      <p:grpSp>
        <p:nvGrpSpPr>
          <p:cNvPr id="28" name="Group 27"/>
          <p:cNvGrpSpPr/>
          <p:nvPr/>
        </p:nvGrpSpPr>
        <p:grpSpPr>
          <a:xfrm>
            <a:off x="269239" y="1195909"/>
            <a:ext cx="2071427" cy="1035762"/>
            <a:chOff x="274637" y="1219392"/>
            <a:chExt cx="2112963" cy="1056531"/>
          </a:xfrm>
        </p:grpSpPr>
        <p:sp>
          <p:nvSpPr>
            <p:cNvPr id="41" name="Rectangle 40"/>
            <p:cNvSpPr/>
            <p:nvPr/>
          </p:nvSpPr>
          <p:spPr bwMode="auto">
            <a:xfrm>
              <a:off x="274637" y="1219392"/>
              <a:ext cx="2112963" cy="105653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defTabSz="895945" eaLnBrk="0" fontAlgn="base" hangingPunct="0">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Visual Studio</a:t>
              </a:r>
              <a:br>
                <a:rPr lang="en-US" sz="1372"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br>
              <a:r>
                <a:rPr lang="en-US" sz="1372"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Team Services</a:t>
              </a:r>
            </a:p>
          </p:txBody>
        </p:sp>
        <p:pic>
          <p:nvPicPr>
            <p:cNvPr id="96" name="Picture 95" descr="Visual Studio Online.png"/>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468652" y="1531683"/>
              <a:ext cx="431948" cy="431948"/>
            </a:xfrm>
            <a:prstGeom prst="rect">
              <a:avLst/>
            </a:prstGeom>
          </p:spPr>
        </p:pic>
      </p:grpSp>
      <p:grpSp>
        <p:nvGrpSpPr>
          <p:cNvPr id="27" name="Group 26"/>
          <p:cNvGrpSpPr/>
          <p:nvPr/>
        </p:nvGrpSpPr>
        <p:grpSpPr>
          <a:xfrm>
            <a:off x="269239" y="2280117"/>
            <a:ext cx="2071427" cy="1035762"/>
            <a:chOff x="274637" y="2325341"/>
            <a:chExt cx="2112963" cy="1056531"/>
          </a:xfrm>
        </p:grpSpPr>
        <p:sp>
          <p:nvSpPr>
            <p:cNvPr id="42" name="Rectangle 41"/>
            <p:cNvSpPr/>
            <p:nvPr/>
          </p:nvSpPr>
          <p:spPr bwMode="auto">
            <a:xfrm>
              <a:off x="274637" y="2325341"/>
              <a:ext cx="2112963" cy="105653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defTabSz="895945" eaLnBrk="0" fontAlgn="base" hangingPunct="0">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Azure </a:t>
              </a:r>
            </a:p>
            <a:p>
              <a:pPr defTabSz="895945" eaLnBrk="0" fontAlgn="base" hangingPunct="0">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SDK</a:t>
              </a:r>
            </a:p>
          </p:txBody>
        </p:sp>
        <p:pic>
          <p:nvPicPr>
            <p:cNvPr id="91" name="Picture 90"/>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459607" y="2628587"/>
              <a:ext cx="450038" cy="450038"/>
            </a:xfrm>
            <a:prstGeom prst="rect">
              <a:avLst/>
            </a:prstGeom>
          </p:spPr>
        </p:pic>
      </p:grpSp>
      <p:grpSp>
        <p:nvGrpSpPr>
          <p:cNvPr id="17" name="Group 16"/>
          <p:cNvGrpSpPr/>
          <p:nvPr/>
        </p:nvGrpSpPr>
        <p:grpSpPr>
          <a:xfrm>
            <a:off x="2401789" y="1195908"/>
            <a:ext cx="5884153" cy="5370580"/>
            <a:chOff x="2449949" y="1219392"/>
            <a:chExt cx="6002143" cy="5478271"/>
          </a:xfrm>
        </p:grpSpPr>
        <p:sp>
          <p:nvSpPr>
            <p:cNvPr id="26" name="Rectangle 25"/>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grpSp>
          <p:nvGrpSpPr>
            <p:cNvPr id="45" name="Group 44"/>
            <p:cNvGrpSpPr/>
            <p:nvPr/>
          </p:nvGrpSpPr>
          <p:grpSpPr>
            <a:xfrm>
              <a:off x="3241741" y="1970953"/>
              <a:ext cx="4522851" cy="3975149"/>
              <a:chOff x="7427844" y="1808114"/>
              <a:chExt cx="3532982" cy="3105150"/>
            </a:xfrm>
          </p:grpSpPr>
          <p:sp>
            <p:nvSpPr>
              <p:cNvPr id="46" name="Freeform 45"/>
              <p:cNvSpPr>
                <a:spLocks/>
              </p:cNvSpPr>
              <p:nvPr/>
            </p:nvSpPr>
            <p:spPr bwMode="auto">
              <a:xfrm>
                <a:off x="9190388"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lnSpc>
                    <a:spcPct val="90000"/>
                  </a:lnSpc>
                  <a:spcBef>
                    <a:spcPts val="588"/>
                  </a:spcBef>
                </a:pPr>
                <a:endParaRPr lang="en-US">
                  <a:solidFill>
                    <a:srgbClr val="FFFFFF"/>
                  </a:solidFill>
                  <a:latin typeface="Segoe UI"/>
                </a:endParaRPr>
              </a:p>
            </p:txBody>
          </p:sp>
          <p:sp>
            <p:nvSpPr>
              <p:cNvPr id="47"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lnSpc>
                    <a:spcPct val="90000"/>
                  </a:lnSpc>
                  <a:spcBef>
                    <a:spcPts val="588"/>
                  </a:spcBef>
                </a:pPr>
                <a:endParaRPr lang="en-US">
                  <a:solidFill>
                    <a:srgbClr val="FFFFFF"/>
                  </a:solidFill>
                  <a:latin typeface="Segoe UI"/>
                </a:endParaRPr>
              </a:p>
            </p:txBody>
          </p:sp>
          <p:sp>
            <p:nvSpPr>
              <p:cNvPr id="48"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lnSpc>
                    <a:spcPct val="90000"/>
                  </a:lnSpc>
                  <a:spcBef>
                    <a:spcPts val="588"/>
                  </a:spcBef>
                </a:pPr>
                <a:endParaRPr lang="en-US">
                  <a:solidFill>
                    <a:srgbClr val="FFFFFF"/>
                  </a:solidFill>
                  <a:latin typeface="Segoe UI"/>
                </a:endParaRPr>
              </a:p>
            </p:txBody>
          </p:sp>
          <p:sp>
            <p:nvSpPr>
              <p:cNvPr id="53"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lnSpc>
                    <a:spcPct val="90000"/>
                  </a:lnSpc>
                  <a:spcBef>
                    <a:spcPts val="588"/>
                  </a:spcBef>
                </a:pPr>
                <a:endParaRPr lang="en-US">
                  <a:solidFill>
                    <a:srgbClr val="FFFFFF"/>
                  </a:solidFill>
                  <a:latin typeface="Segoe UI"/>
                </a:endParaRPr>
              </a:p>
            </p:txBody>
          </p:sp>
          <p:sp>
            <p:nvSpPr>
              <p:cNvPr id="54"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lnSpc>
                    <a:spcPct val="90000"/>
                  </a:lnSpc>
                  <a:spcBef>
                    <a:spcPts val="588"/>
                  </a:spcBef>
                </a:pPr>
                <a:endParaRPr lang="en-US">
                  <a:solidFill>
                    <a:srgbClr val="FFFFFF"/>
                  </a:solidFill>
                  <a:latin typeface="Segoe UI"/>
                </a:endParaRPr>
              </a:p>
            </p:txBody>
          </p:sp>
          <p:sp>
            <p:nvSpPr>
              <p:cNvPr id="55"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lnSpc>
                    <a:spcPct val="90000"/>
                  </a:lnSpc>
                  <a:spcBef>
                    <a:spcPts val="588"/>
                  </a:spcBef>
                </a:pPr>
                <a:endParaRPr lang="en-US">
                  <a:solidFill>
                    <a:srgbClr val="FFFFFF"/>
                  </a:solidFill>
                  <a:latin typeface="Segoe UI"/>
                </a:endParaRPr>
              </a:p>
            </p:txBody>
          </p:sp>
          <p:sp>
            <p:nvSpPr>
              <p:cNvPr id="56"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defTabSz="914314">
                  <a:lnSpc>
                    <a:spcPct val="90000"/>
                  </a:lnSpc>
                  <a:spcBef>
                    <a:spcPts val="588"/>
                  </a:spcBef>
                </a:pPr>
                <a:r>
                  <a:rPr lang="en-US" sz="156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MY APP</a:t>
                </a:r>
              </a:p>
            </p:txBody>
          </p:sp>
          <p:sp>
            <p:nvSpPr>
              <p:cNvPr id="57" name="Oval 17"/>
              <p:cNvSpPr>
                <a:spLocks noChangeArrowheads="1"/>
              </p:cNvSpPr>
              <p:nvPr/>
            </p:nvSpPr>
            <p:spPr bwMode="auto">
              <a:xfrm>
                <a:off x="8195863" y="4166604"/>
                <a:ext cx="871634" cy="259650"/>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14314">
                  <a:lnSpc>
                    <a:spcPct val="90000"/>
                  </a:lnSpc>
                  <a:spcBef>
                    <a:spcPts val="588"/>
                  </a:spcBef>
                </a:pPr>
                <a:r>
                  <a:rPr lang="en-US" sz="1176" dirty="0">
                    <a:gradFill>
                      <a:gsLst>
                        <a:gs pos="0">
                          <a:srgbClr val="505050"/>
                        </a:gs>
                        <a:gs pos="100000">
                          <a:srgbClr val="505050"/>
                        </a:gs>
                      </a:gsLst>
                      <a:lin ang="5400000" scaled="0"/>
                    </a:gradFill>
                    <a:latin typeface="Segoe UI"/>
                  </a:rPr>
                  <a:t>Analytics </a:t>
                </a:r>
                <a:br>
                  <a:rPr lang="en-US" sz="1176" dirty="0">
                    <a:gradFill>
                      <a:gsLst>
                        <a:gs pos="0">
                          <a:srgbClr val="505050"/>
                        </a:gs>
                        <a:gs pos="100000">
                          <a:srgbClr val="505050"/>
                        </a:gs>
                      </a:gsLst>
                      <a:lin ang="5400000" scaled="0"/>
                    </a:gradFill>
                    <a:latin typeface="Segoe UI"/>
                  </a:rPr>
                </a:br>
                <a:r>
                  <a:rPr lang="en-US" sz="1176" dirty="0">
                    <a:gradFill>
                      <a:gsLst>
                        <a:gs pos="0">
                          <a:srgbClr val="505050"/>
                        </a:gs>
                        <a:gs pos="100000">
                          <a:srgbClr val="505050"/>
                        </a:gs>
                      </a:gsLst>
                      <a:lin ang="5400000" scaled="0"/>
                    </a:gradFill>
                    <a:latin typeface="Segoe UI"/>
                  </a:rPr>
                  <a:t>&amp; </a:t>
                </a:r>
                <a:r>
                  <a:rPr lang="en-US" sz="1176" dirty="0" err="1">
                    <a:gradFill>
                      <a:gsLst>
                        <a:gs pos="0">
                          <a:srgbClr val="505050"/>
                        </a:gs>
                        <a:gs pos="100000">
                          <a:srgbClr val="505050"/>
                        </a:gs>
                      </a:gsLst>
                      <a:lin ang="5400000" scaled="0"/>
                    </a:gradFill>
                    <a:latin typeface="Segoe UI"/>
                  </a:rPr>
                  <a:t>IoT</a:t>
                </a:r>
                <a:endParaRPr lang="en-US" sz="1176" dirty="0">
                  <a:gradFill>
                    <a:gsLst>
                      <a:gs pos="0">
                        <a:srgbClr val="505050"/>
                      </a:gs>
                      <a:gs pos="100000">
                        <a:srgbClr val="505050"/>
                      </a:gs>
                    </a:gsLst>
                    <a:lin ang="5400000" scaled="0"/>
                  </a:gradFill>
                  <a:latin typeface="Segoe UI"/>
                </a:endParaRPr>
              </a:p>
            </p:txBody>
          </p:sp>
          <p:sp>
            <p:nvSpPr>
              <p:cNvPr id="58" name="Oval 18"/>
              <p:cNvSpPr>
                <a:spLocks noChangeArrowheads="1"/>
              </p:cNvSpPr>
              <p:nvPr/>
            </p:nvSpPr>
            <p:spPr bwMode="auto">
              <a:xfrm>
                <a:off x="9295084" y="2411797"/>
                <a:ext cx="869788" cy="129825"/>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14314">
                  <a:lnSpc>
                    <a:spcPct val="90000"/>
                  </a:lnSpc>
                  <a:spcBef>
                    <a:spcPts val="588"/>
                  </a:spcBef>
                </a:pPr>
                <a:r>
                  <a:rPr lang="en-US" sz="1176" dirty="0">
                    <a:gradFill>
                      <a:gsLst>
                        <a:gs pos="0">
                          <a:srgbClr val="505050"/>
                        </a:gs>
                        <a:gs pos="100000">
                          <a:srgbClr val="505050"/>
                        </a:gs>
                      </a:gsLst>
                      <a:lin ang="5400000" scaled="0"/>
                    </a:gradFill>
                    <a:latin typeface="Segoe UI"/>
                  </a:rPr>
                  <a:t>Data</a:t>
                </a:r>
              </a:p>
            </p:txBody>
          </p:sp>
          <p:sp>
            <p:nvSpPr>
              <p:cNvPr id="59" name="Freeform 19"/>
              <p:cNvSpPr>
                <a:spLocks/>
              </p:cNvSpPr>
              <p:nvPr/>
            </p:nvSpPr>
            <p:spPr bwMode="auto">
              <a:xfrm>
                <a:off x="9232297" y="4166657"/>
                <a:ext cx="995362" cy="259543"/>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14314">
                  <a:lnSpc>
                    <a:spcPct val="90000"/>
                  </a:lnSpc>
                  <a:spcBef>
                    <a:spcPts val="588"/>
                  </a:spcBef>
                </a:pPr>
                <a:r>
                  <a:rPr lang="en-US" sz="1176" dirty="0">
                    <a:gradFill>
                      <a:gsLst>
                        <a:gs pos="0">
                          <a:srgbClr val="505050"/>
                        </a:gs>
                        <a:gs pos="100000">
                          <a:srgbClr val="505050"/>
                        </a:gs>
                      </a:gsLst>
                      <a:lin ang="5400000" scaled="0"/>
                    </a:gradFill>
                    <a:latin typeface="Segoe UI"/>
                  </a:rPr>
                  <a:t>Identity </a:t>
                </a:r>
                <a:br>
                  <a:rPr lang="en-US" sz="1176" dirty="0">
                    <a:gradFill>
                      <a:gsLst>
                        <a:gs pos="0">
                          <a:srgbClr val="505050"/>
                        </a:gs>
                        <a:gs pos="100000">
                          <a:srgbClr val="505050"/>
                        </a:gs>
                      </a:gsLst>
                      <a:lin ang="5400000" scaled="0"/>
                    </a:gradFill>
                    <a:latin typeface="Segoe UI"/>
                  </a:rPr>
                </a:br>
                <a:r>
                  <a:rPr lang="en-US" sz="1176" dirty="0">
                    <a:gradFill>
                      <a:gsLst>
                        <a:gs pos="0">
                          <a:srgbClr val="505050"/>
                        </a:gs>
                        <a:gs pos="100000">
                          <a:srgbClr val="505050"/>
                        </a:gs>
                      </a:gsLst>
                      <a:lin ang="5400000" scaled="0"/>
                    </a:gradFill>
                    <a:latin typeface="Segoe UI"/>
                  </a:rPr>
                  <a:t>&amp; security</a:t>
                </a:r>
              </a:p>
            </p:txBody>
          </p:sp>
          <p:sp>
            <p:nvSpPr>
              <p:cNvPr id="60" name="Freeform 20"/>
              <p:cNvSpPr>
                <a:spLocks/>
              </p:cNvSpPr>
              <p:nvPr/>
            </p:nvSpPr>
            <p:spPr bwMode="auto">
              <a:xfrm>
                <a:off x="8141932" y="2346939"/>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14314">
                  <a:lnSpc>
                    <a:spcPct val="90000"/>
                  </a:lnSpc>
                  <a:spcBef>
                    <a:spcPts val="588"/>
                  </a:spcBef>
                </a:pPr>
                <a:r>
                  <a:rPr lang="en-US" sz="1176" dirty="0">
                    <a:gradFill>
                      <a:gsLst>
                        <a:gs pos="0">
                          <a:srgbClr val="505050"/>
                        </a:gs>
                        <a:gs pos="100000">
                          <a:srgbClr val="505050"/>
                        </a:gs>
                      </a:gsLst>
                      <a:lin ang="5400000" scaled="0"/>
                    </a:gradFill>
                    <a:latin typeface="Segoe UI"/>
                  </a:rPr>
                  <a:t>Media</a:t>
                </a:r>
                <a:br>
                  <a:rPr lang="en-US" sz="1176" dirty="0">
                    <a:gradFill>
                      <a:gsLst>
                        <a:gs pos="0">
                          <a:srgbClr val="505050"/>
                        </a:gs>
                        <a:gs pos="100000">
                          <a:srgbClr val="505050"/>
                        </a:gs>
                      </a:gsLst>
                      <a:lin ang="5400000" scaled="0"/>
                    </a:gradFill>
                    <a:latin typeface="Segoe UI"/>
                  </a:rPr>
                </a:br>
                <a:r>
                  <a:rPr lang="en-US" sz="1176" dirty="0">
                    <a:gradFill>
                      <a:gsLst>
                        <a:gs pos="0">
                          <a:srgbClr val="505050"/>
                        </a:gs>
                        <a:gs pos="100000">
                          <a:srgbClr val="505050"/>
                        </a:gs>
                      </a:gsLst>
                      <a:lin ang="5400000" scaled="0"/>
                    </a:gradFill>
                    <a:latin typeface="Segoe UI"/>
                  </a:rPr>
                  <a:t>&amp; CDN</a:t>
                </a:r>
              </a:p>
            </p:txBody>
          </p:sp>
          <p:sp>
            <p:nvSpPr>
              <p:cNvPr id="61" name="Freeform 21"/>
              <p:cNvSpPr>
                <a:spLocks/>
              </p:cNvSpPr>
              <p:nvPr/>
            </p:nvSpPr>
            <p:spPr bwMode="auto">
              <a:xfrm>
                <a:off x="7630945" y="3331964"/>
                <a:ext cx="995362" cy="129771"/>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14314">
                  <a:lnSpc>
                    <a:spcPct val="90000"/>
                  </a:lnSpc>
                  <a:spcBef>
                    <a:spcPts val="588"/>
                  </a:spcBef>
                </a:pPr>
                <a:r>
                  <a:rPr lang="en-US" sz="1176" dirty="0">
                    <a:gradFill>
                      <a:gsLst>
                        <a:gs pos="0">
                          <a:srgbClr val="505050"/>
                        </a:gs>
                        <a:gs pos="100000">
                          <a:srgbClr val="505050"/>
                        </a:gs>
                      </a:gsLst>
                      <a:lin ang="5400000" scaled="0"/>
                    </a:gradFill>
                    <a:latin typeface="Segoe UI"/>
                  </a:rPr>
                  <a:t>Integration</a:t>
                </a:r>
              </a:p>
            </p:txBody>
          </p:sp>
          <p:sp>
            <p:nvSpPr>
              <p:cNvPr id="62" name="Freeform 22"/>
              <p:cNvSpPr>
                <a:spLocks/>
              </p:cNvSpPr>
              <p:nvPr/>
            </p:nvSpPr>
            <p:spPr bwMode="auto">
              <a:xfrm>
                <a:off x="9758453" y="3267080"/>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14314">
                  <a:lnSpc>
                    <a:spcPct val="90000"/>
                  </a:lnSpc>
                  <a:spcBef>
                    <a:spcPts val="588"/>
                  </a:spcBef>
                </a:pPr>
                <a:r>
                  <a:rPr lang="en-US" sz="1176" dirty="0">
                    <a:gradFill>
                      <a:gsLst>
                        <a:gs pos="0">
                          <a:srgbClr val="505050"/>
                        </a:gs>
                        <a:gs pos="100000">
                          <a:srgbClr val="505050"/>
                        </a:gs>
                      </a:gsLst>
                      <a:lin ang="5400000" scaled="0"/>
                    </a:gradFill>
                    <a:latin typeface="Segoe UI"/>
                  </a:rPr>
                  <a:t>Developer</a:t>
                </a:r>
                <a:br>
                  <a:rPr lang="en-US" sz="1176" dirty="0">
                    <a:gradFill>
                      <a:gsLst>
                        <a:gs pos="0">
                          <a:srgbClr val="505050"/>
                        </a:gs>
                        <a:gs pos="100000">
                          <a:srgbClr val="505050"/>
                        </a:gs>
                      </a:gsLst>
                      <a:lin ang="5400000" scaled="0"/>
                    </a:gradFill>
                    <a:latin typeface="Segoe UI"/>
                  </a:rPr>
                </a:br>
                <a:r>
                  <a:rPr lang="en-US" sz="1176" dirty="0">
                    <a:gradFill>
                      <a:gsLst>
                        <a:gs pos="0">
                          <a:srgbClr val="505050"/>
                        </a:gs>
                        <a:gs pos="100000">
                          <a:srgbClr val="505050"/>
                        </a:gs>
                      </a:gsLst>
                      <a:lin ang="5400000" scaled="0"/>
                    </a:gradFill>
                    <a:latin typeface="Segoe UI"/>
                  </a:rPr>
                  <a:t>services</a:t>
                </a:r>
              </a:p>
            </p:txBody>
          </p:sp>
        </p:grpSp>
      </p:grpSp>
      <p:grpSp>
        <p:nvGrpSpPr>
          <p:cNvPr id="31" name="Group 30"/>
          <p:cNvGrpSpPr/>
          <p:nvPr/>
        </p:nvGrpSpPr>
        <p:grpSpPr>
          <a:xfrm>
            <a:off x="269239" y="5530727"/>
            <a:ext cx="2071427" cy="1035762"/>
            <a:chOff x="274637" y="5641133"/>
            <a:chExt cx="2112963" cy="1056531"/>
          </a:xfrm>
        </p:grpSpPr>
        <p:sp>
          <p:nvSpPr>
            <p:cNvPr id="49" name="Rectangle 48"/>
            <p:cNvSpPr/>
            <p:nvPr/>
          </p:nvSpPr>
          <p:spPr bwMode="auto">
            <a:xfrm>
              <a:off x="274637" y="5641133"/>
              <a:ext cx="2112963" cy="105653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defTabSz="895945" eaLnBrk="0" fontAlgn="base" hangingPunct="0">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App</a:t>
              </a:r>
            </a:p>
            <a:p>
              <a:pPr defTabSz="895945" eaLnBrk="0" fontAlgn="base" hangingPunct="0">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Insights</a:t>
              </a:r>
            </a:p>
          </p:txBody>
        </p:sp>
        <p:pic>
          <p:nvPicPr>
            <p:cNvPr id="94" name="Picture 93" descr="Application Insights.png"/>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467326" y="5952098"/>
              <a:ext cx="434601" cy="434601"/>
            </a:xfrm>
            <a:prstGeom prst="rect">
              <a:avLst/>
            </a:prstGeom>
          </p:spPr>
        </p:pic>
      </p:grpSp>
      <p:grpSp>
        <p:nvGrpSpPr>
          <p:cNvPr id="29" name="Group 28"/>
          <p:cNvGrpSpPr/>
          <p:nvPr/>
        </p:nvGrpSpPr>
        <p:grpSpPr>
          <a:xfrm>
            <a:off x="269239" y="4448533"/>
            <a:ext cx="2071427" cy="1035762"/>
            <a:chOff x="274637" y="4537238"/>
            <a:chExt cx="2112963" cy="1056531"/>
          </a:xfrm>
        </p:grpSpPr>
        <p:sp>
          <p:nvSpPr>
            <p:cNvPr id="44" name="Rectangle 43"/>
            <p:cNvSpPr/>
            <p:nvPr/>
          </p:nvSpPr>
          <p:spPr bwMode="auto">
            <a:xfrm>
              <a:off x="274637" y="4537238"/>
              <a:ext cx="2112963" cy="105653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defTabSz="895945" eaLnBrk="0" fontAlgn="base" hangingPunct="0">
                <a:lnSpc>
                  <a:spcPct val="90000"/>
                </a:lnSpc>
                <a:spcBef>
                  <a:spcPct val="0"/>
                </a:spcBef>
                <a:spcAft>
                  <a:spcPct val="0"/>
                </a:spcAft>
                <a:defRPr/>
              </a:pPr>
              <a:r>
                <a:rPr lang="en-US" sz="1372" kern="0" dirty="0" err="1">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HockeyApp</a:t>
              </a:r>
              <a:endParaRPr lang="en-US" sz="1372"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endParaRPr>
            </a:p>
          </p:txBody>
        </p:sp>
        <p:sp>
          <p:nvSpPr>
            <p:cNvPr id="6" name="Freeform 5"/>
            <p:cNvSpPr>
              <a:spLocks noEditPoints="1"/>
            </p:cNvSpPr>
            <p:nvPr/>
          </p:nvSpPr>
          <p:spPr bwMode="auto">
            <a:xfrm>
              <a:off x="558941" y="4857776"/>
              <a:ext cx="341659" cy="487176"/>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grpSp>
      <p:grpSp>
        <p:nvGrpSpPr>
          <p:cNvPr id="25" name="Group 24"/>
          <p:cNvGrpSpPr/>
          <p:nvPr/>
        </p:nvGrpSpPr>
        <p:grpSpPr>
          <a:xfrm>
            <a:off x="269239" y="3364323"/>
            <a:ext cx="2071427" cy="1035762"/>
            <a:chOff x="274637" y="3431288"/>
            <a:chExt cx="2112963" cy="1056531"/>
          </a:xfrm>
        </p:grpSpPr>
        <p:sp>
          <p:nvSpPr>
            <p:cNvPr id="43" name="Rectangle 42"/>
            <p:cNvSpPr/>
            <p:nvPr/>
          </p:nvSpPr>
          <p:spPr bwMode="auto">
            <a:xfrm>
              <a:off x="274637" y="3431288"/>
              <a:ext cx="2112963" cy="105653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defTabSz="895945" eaLnBrk="0" fontAlgn="base" hangingPunct="0">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Dev-Test </a:t>
              </a:r>
              <a:br>
                <a:rPr lang="en-US" sz="1372"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br>
              <a:r>
                <a:rPr lang="en-US" sz="1372"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Labs</a:t>
              </a:r>
            </a:p>
          </p:txBody>
        </p:sp>
        <p:grpSp>
          <p:nvGrpSpPr>
            <p:cNvPr id="20" name="Group 12"/>
            <p:cNvGrpSpPr>
              <a:grpSpLocks noChangeAspect="1"/>
            </p:cNvGrpSpPr>
            <p:nvPr/>
          </p:nvGrpSpPr>
          <p:grpSpPr bwMode="auto">
            <a:xfrm>
              <a:off x="443001" y="3776110"/>
              <a:ext cx="548317" cy="366886"/>
              <a:chOff x="596" y="953"/>
              <a:chExt cx="4494" cy="3007"/>
            </a:xfrm>
            <a:solidFill>
              <a:schemeClr val="tx1"/>
            </a:solidFill>
          </p:grpSpPr>
          <p:sp>
            <p:nvSpPr>
              <p:cNvPr id="23" name="Freeform 13"/>
              <p:cNvSpPr>
                <a:spLocks/>
              </p:cNvSpPr>
              <p:nvPr/>
            </p:nvSpPr>
            <p:spPr bwMode="auto">
              <a:xfrm>
                <a:off x="2820" y="1023"/>
                <a:ext cx="2270" cy="1807"/>
              </a:xfrm>
              <a:custGeom>
                <a:avLst/>
                <a:gdLst>
                  <a:gd name="T0" fmla="*/ 257 w 1105"/>
                  <a:gd name="T1" fmla="*/ 482 h 879"/>
                  <a:gd name="T2" fmla="*/ 0 w 1105"/>
                  <a:gd name="T3" fmla="*/ 482 h 879"/>
                  <a:gd name="T4" fmla="*/ 246 w 1105"/>
                  <a:gd name="T5" fmla="*/ 879 h 879"/>
                  <a:gd name="T6" fmla="*/ 500 w 1105"/>
                  <a:gd name="T7" fmla="*/ 879 h 879"/>
                  <a:gd name="T8" fmla="*/ 1105 w 1105"/>
                  <a:gd name="T9" fmla="*/ 0 h 879"/>
                  <a:gd name="T10" fmla="*/ 840 w 1105"/>
                  <a:gd name="T11" fmla="*/ 0 h 879"/>
                  <a:gd name="T12" fmla="*/ 377 w 1105"/>
                  <a:gd name="T13" fmla="*/ 680 h 879"/>
                  <a:gd name="T14" fmla="*/ 257 w 1105"/>
                  <a:gd name="T15" fmla="*/ 482 h 8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5" h="879">
                    <a:moveTo>
                      <a:pt x="257" y="482"/>
                    </a:moveTo>
                    <a:cubicBezTo>
                      <a:pt x="257" y="482"/>
                      <a:pt x="257" y="482"/>
                      <a:pt x="0" y="482"/>
                    </a:cubicBezTo>
                    <a:cubicBezTo>
                      <a:pt x="0" y="482"/>
                      <a:pt x="0" y="482"/>
                      <a:pt x="246" y="879"/>
                    </a:cubicBezTo>
                    <a:cubicBezTo>
                      <a:pt x="246" y="879"/>
                      <a:pt x="246" y="879"/>
                      <a:pt x="500" y="879"/>
                    </a:cubicBezTo>
                    <a:cubicBezTo>
                      <a:pt x="500" y="879"/>
                      <a:pt x="500" y="879"/>
                      <a:pt x="1105" y="0"/>
                    </a:cubicBezTo>
                    <a:cubicBezTo>
                      <a:pt x="840" y="0"/>
                      <a:pt x="840" y="0"/>
                      <a:pt x="840" y="0"/>
                    </a:cubicBezTo>
                    <a:cubicBezTo>
                      <a:pt x="840" y="0"/>
                      <a:pt x="840" y="0"/>
                      <a:pt x="377" y="680"/>
                    </a:cubicBezTo>
                    <a:cubicBezTo>
                      <a:pt x="377" y="680"/>
                      <a:pt x="377" y="680"/>
                      <a:pt x="257" y="4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sp>
            <p:nvSpPr>
              <p:cNvPr id="24" name="Freeform 14"/>
              <p:cNvSpPr>
                <a:spLocks noEditPoints="1"/>
              </p:cNvSpPr>
              <p:nvPr/>
            </p:nvSpPr>
            <p:spPr bwMode="auto">
              <a:xfrm>
                <a:off x="596" y="953"/>
                <a:ext cx="2748" cy="3007"/>
              </a:xfrm>
              <a:custGeom>
                <a:avLst/>
                <a:gdLst>
                  <a:gd name="T0" fmla="*/ 910 w 1338"/>
                  <a:gd name="T1" fmla="*/ 406 h 1463"/>
                  <a:gd name="T2" fmla="*/ 1169 w 1338"/>
                  <a:gd name="T3" fmla="*/ 400 h 1463"/>
                  <a:gd name="T4" fmla="*/ 1244 w 1338"/>
                  <a:gd name="T5" fmla="*/ 203 h 1463"/>
                  <a:gd name="T6" fmla="*/ 1143 w 1338"/>
                  <a:gd name="T7" fmla="*/ 125 h 1463"/>
                  <a:gd name="T8" fmla="*/ 961 w 1338"/>
                  <a:gd name="T9" fmla="*/ 232 h 1463"/>
                  <a:gd name="T10" fmla="*/ 811 w 1338"/>
                  <a:gd name="T11" fmla="*/ 184 h 1463"/>
                  <a:gd name="T12" fmla="*/ 720 w 1338"/>
                  <a:gd name="T13" fmla="*/ 0 h 1463"/>
                  <a:gd name="T14" fmla="*/ 597 w 1338"/>
                  <a:gd name="T15" fmla="*/ 13 h 1463"/>
                  <a:gd name="T16" fmla="*/ 546 w 1338"/>
                  <a:gd name="T17" fmla="*/ 211 h 1463"/>
                  <a:gd name="T18" fmla="*/ 407 w 1338"/>
                  <a:gd name="T19" fmla="*/ 288 h 1463"/>
                  <a:gd name="T20" fmla="*/ 203 w 1338"/>
                  <a:gd name="T21" fmla="*/ 219 h 1463"/>
                  <a:gd name="T22" fmla="*/ 121 w 1338"/>
                  <a:gd name="T23" fmla="*/ 315 h 1463"/>
                  <a:gd name="T24" fmla="*/ 238 w 1338"/>
                  <a:gd name="T25" fmla="*/ 496 h 1463"/>
                  <a:gd name="T26" fmla="*/ 185 w 1338"/>
                  <a:gd name="T27" fmla="*/ 651 h 1463"/>
                  <a:gd name="T28" fmla="*/ 0 w 1338"/>
                  <a:gd name="T29" fmla="*/ 742 h 1463"/>
                  <a:gd name="T30" fmla="*/ 11 w 1338"/>
                  <a:gd name="T31" fmla="*/ 865 h 1463"/>
                  <a:gd name="T32" fmla="*/ 212 w 1338"/>
                  <a:gd name="T33" fmla="*/ 915 h 1463"/>
                  <a:gd name="T34" fmla="*/ 289 w 1338"/>
                  <a:gd name="T35" fmla="*/ 1054 h 1463"/>
                  <a:gd name="T36" fmla="*/ 217 w 1338"/>
                  <a:gd name="T37" fmla="*/ 1257 h 1463"/>
                  <a:gd name="T38" fmla="*/ 316 w 1338"/>
                  <a:gd name="T39" fmla="*/ 1334 h 1463"/>
                  <a:gd name="T40" fmla="*/ 492 w 1338"/>
                  <a:gd name="T41" fmla="*/ 1222 h 1463"/>
                  <a:gd name="T42" fmla="*/ 653 w 1338"/>
                  <a:gd name="T43" fmla="*/ 1276 h 1463"/>
                  <a:gd name="T44" fmla="*/ 741 w 1338"/>
                  <a:gd name="T45" fmla="*/ 1463 h 1463"/>
                  <a:gd name="T46" fmla="*/ 867 w 1338"/>
                  <a:gd name="T47" fmla="*/ 1449 h 1463"/>
                  <a:gd name="T48" fmla="*/ 918 w 1338"/>
                  <a:gd name="T49" fmla="*/ 1249 h 1463"/>
                  <a:gd name="T50" fmla="*/ 1057 w 1338"/>
                  <a:gd name="T51" fmla="*/ 1172 h 1463"/>
                  <a:gd name="T52" fmla="*/ 1258 w 1338"/>
                  <a:gd name="T53" fmla="*/ 1241 h 1463"/>
                  <a:gd name="T54" fmla="*/ 1338 w 1338"/>
                  <a:gd name="T55" fmla="*/ 1145 h 1463"/>
                  <a:gd name="T56" fmla="*/ 910 w 1338"/>
                  <a:gd name="T57" fmla="*/ 406 h 1463"/>
                  <a:gd name="T58" fmla="*/ 854 w 1338"/>
                  <a:gd name="T59" fmla="*/ 825 h 1463"/>
                  <a:gd name="T60" fmla="*/ 629 w 1338"/>
                  <a:gd name="T61" fmla="*/ 851 h 1463"/>
                  <a:gd name="T62" fmla="*/ 610 w 1338"/>
                  <a:gd name="T63" fmla="*/ 627 h 1463"/>
                  <a:gd name="T64" fmla="*/ 827 w 1338"/>
                  <a:gd name="T65" fmla="*/ 606 h 1463"/>
                  <a:gd name="T66" fmla="*/ 854 w 1338"/>
                  <a:gd name="T67" fmla="*/ 825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38" h="1463">
                    <a:moveTo>
                      <a:pt x="910" y="406"/>
                    </a:moveTo>
                    <a:cubicBezTo>
                      <a:pt x="910" y="406"/>
                      <a:pt x="1175" y="408"/>
                      <a:pt x="1169" y="400"/>
                    </a:cubicBezTo>
                    <a:cubicBezTo>
                      <a:pt x="1244" y="203"/>
                      <a:pt x="1244" y="203"/>
                      <a:pt x="1244" y="203"/>
                    </a:cubicBezTo>
                    <a:cubicBezTo>
                      <a:pt x="1212" y="181"/>
                      <a:pt x="1177" y="149"/>
                      <a:pt x="1143" y="125"/>
                    </a:cubicBezTo>
                    <a:cubicBezTo>
                      <a:pt x="961" y="232"/>
                      <a:pt x="961" y="232"/>
                      <a:pt x="961" y="232"/>
                    </a:cubicBezTo>
                    <a:cubicBezTo>
                      <a:pt x="918" y="211"/>
                      <a:pt x="862" y="195"/>
                      <a:pt x="811" y="184"/>
                    </a:cubicBezTo>
                    <a:cubicBezTo>
                      <a:pt x="720" y="0"/>
                      <a:pt x="720" y="0"/>
                      <a:pt x="720" y="0"/>
                    </a:cubicBezTo>
                    <a:cubicBezTo>
                      <a:pt x="674" y="0"/>
                      <a:pt x="637" y="3"/>
                      <a:pt x="597" y="13"/>
                    </a:cubicBezTo>
                    <a:cubicBezTo>
                      <a:pt x="546" y="211"/>
                      <a:pt x="546" y="211"/>
                      <a:pt x="546" y="211"/>
                    </a:cubicBezTo>
                    <a:cubicBezTo>
                      <a:pt x="492" y="232"/>
                      <a:pt x="444" y="259"/>
                      <a:pt x="407" y="288"/>
                    </a:cubicBezTo>
                    <a:cubicBezTo>
                      <a:pt x="203" y="219"/>
                      <a:pt x="203" y="219"/>
                      <a:pt x="203" y="219"/>
                    </a:cubicBezTo>
                    <a:cubicBezTo>
                      <a:pt x="177" y="251"/>
                      <a:pt x="147" y="286"/>
                      <a:pt x="121" y="315"/>
                    </a:cubicBezTo>
                    <a:cubicBezTo>
                      <a:pt x="238" y="496"/>
                      <a:pt x="238" y="496"/>
                      <a:pt x="238" y="496"/>
                    </a:cubicBezTo>
                    <a:cubicBezTo>
                      <a:pt x="212" y="544"/>
                      <a:pt x="193" y="600"/>
                      <a:pt x="185" y="651"/>
                    </a:cubicBezTo>
                    <a:cubicBezTo>
                      <a:pt x="0" y="742"/>
                      <a:pt x="0" y="742"/>
                      <a:pt x="0" y="742"/>
                    </a:cubicBezTo>
                    <a:cubicBezTo>
                      <a:pt x="0" y="787"/>
                      <a:pt x="3" y="822"/>
                      <a:pt x="11" y="865"/>
                    </a:cubicBezTo>
                    <a:cubicBezTo>
                      <a:pt x="212" y="915"/>
                      <a:pt x="212" y="915"/>
                      <a:pt x="212" y="915"/>
                    </a:cubicBezTo>
                    <a:cubicBezTo>
                      <a:pt x="228" y="963"/>
                      <a:pt x="260" y="1017"/>
                      <a:pt x="289" y="1054"/>
                    </a:cubicBezTo>
                    <a:cubicBezTo>
                      <a:pt x="217" y="1257"/>
                      <a:pt x="217" y="1257"/>
                      <a:pt x="217" y="1257"/>
                    </a:cubicBezTo>
                    <a:cubicBezTo>
                      <a:pt x="252" y="1284"/>
                      <a:pt x="284" y="1310"/>
                      <a:pt x="316" y="1334"/>
                    </a:cubicBezTo>
                    <a:cubicBezTo>
                      <a:pt x="492" y="1222"/>
                      <a:pt x="492" y="1222"/>
                      <a:pt x="492" y="1222"/>
                    </a:cubicBezTo>
                    <a:cubicBezTo>
                      <a:pt x="546" y="1249"/>
                      <a:pt x="597" y="1268"/>
                      <a:pt x="653" y="1276"/>
                    </a:cubicBezTo>
                    <a:cubicBezTo>
                      <a:pt x="741" y="1463"/>
                      <a:pt x="741" y="1463"/>
                      <a:pt x="741" y="1463"/>
                    </a:cubicBezTo>
                    <a:cubicBezTo>
                      <a:pt x="784" y="1463"/>
                      <a:pt x="822" y="1457"/>
                      <a:pt x="867" y="1449"/>
                    </a:cubicBezTo>
                    <a:cubicBezTo>
                      <a:pt x="918" y="1249"/>
                      <a:pt x="918" y="1249"/>
                      <a:pt x="918" y="1249"/>
                    </a:cubicBezTo>
                    <a:cubicBezTo>
                      <a:pt x="966" y="1228"/>
                      <a:pt x="1017" y="1201"/>
                      <a:pt x="1057" y="1172"/>
                    </a:cubicBezTo>
                    <a:cubicBezTo>
                      <a:pt x="1258" y="1241"/>
                      <a:pt x="1258" y="1241"/>
                      <a:pt x="1258" y="1241"/>
                    </a:cubicBezTo>
                    <a:cubicBezTo>
                      <a:pt x="1282" y="1209"/>
                      <a:pt x="1314" y="1177"/>
                      <a:pt x="1338" y="1145"/>
                    </a:cubicBezTo>
                    <a:cubicBezTo>
                      <a:pt x="1231" y="958"/>
                      <a:pt x="910" y="406"/>
                      <a:pt x="910" y="406"/>
                    </a:cubicBezTo>
                    <a:close/>
                    <a:moveTo>
                      <a:pt x="854" y="825"/>
                    </a:moveTo>
                    <a:cubicBezTo>
                      <a:pt x="798" y="899"/>
                      <a:pt x="701" y="907"/>
                      <a:pt x="629" y="851"/>
                    </a:cubicBezTo>
                    <a:cubicBezTo>
                      <a:pt x="562" y="795"/>
                      <a:pt x="549" y="699"/>
                      <a:pt x="610" y="627"/>
                    </a:cubicBezTo>
                    <a:cubicBezTo>
                      <a:pt x="666" y="560"/>
                      <a:pt x="763" y="552"/>
                      <a:pt x="827" y="606"/>
                    </a:cubicBezTo>
                    <a:cubicBezTo>
                      <a:pt x="902" y="665"/>
                      <a:pt x="910" y="761"/>
                      <a:pt x="854" y="8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grpSp>
      </p:grpSp>
    </p:spTree>
    <p:extLst>
      <p:ext uri="{BB962C8B-B14F-4D97-AF65-F5344CB8AC3E}">
        <p14:creationId xmlns:p14="http://schemas.microsoft.com/office/powerpoint/2010/main" val="407848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2" presetClass="path" presetSubtype="0" decel="100000" fill="hold" nodeType="withEffect">
                                  <p:stCondLst>
                                    <p:cond delay="0"/>
                                  </p:stCondLst>
                                  <p:childTnLst>
                                    <p:animMotion origin="layout" path="M 4.2022E-6 -3.65865E-6 L 4.2022E-6 0.03132 " pathEditMode="relative" rAng="0" ptsTypes="AA">
                                      <p:cBhvr>
                                        <p:cTn id="9" dur="750" spd="-100000" fill="hold"/>
                                        <p:tgtEl>
                                          <p:spTgt spid="28"/>
                                        </p:tgtEl>
                                        <p:attrNameLst>
                                          <p:attrName>ppt_x</p:attrName>
                                          <p:attrName>ppt_y</p:attrName>
                                        </p:attrNameLst>
                                      </p:cBhvr>
                                      <p:rCtr x="0" y="1566"/>
                                    </p:animMotion>
                                  </p:childTnLst>
                                </p:cTn>
                              </p:par>
                              <p:par>
                                <p:cTn id="10" presetID="10" presetClass="entr" presetSubtype="0" fill="hold"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42" presetClass="path" presetSubtype="0" decel="100000" fill="hold" nodeType="withEffect">
                                  <p:stCondLst>
                                    <p:cond delay="0"/>
                                  </p:stCondLst>
                                  <p:childTnLst>
                                    <p:animMotion origin="layout" path="M 4.2022E-6 -3.65865E-6 L 4.2022E-6 0.03132 " pathEditMode="relative" rAng="0" ptsTypes="AA">
                                      <p:cBhvr>
                                        <p:cTn id="14" dur="750" spd="-100000" fill="hold"/>
                                        <p:tgtEl>
                                          <p:spTgt spid="27"/>
                                        </p:tgtEl>
                                        <p:attrNameLst>
                                          <p:attrName>ppt_x</p:attrName>
                                          <p:attrName>ppt_y</p:attrName>
                                        </p:attrNameLst>
                                      </p:cBhvr>
                                      <p:rCtr x="0" y="1566"/>
                                    </p:animMotion>
                                  </p:childTnLst>
                                </p:cTn>
                              </p:par>
                              <p:par>
                                <p:cTn id="15" presetID="10"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42" presetClass="path" presetSubtype="0" decel="100000" fill="hold" nodeType="withEffect">
                                  <p:stCondLst>
                                    <p:cond delay="0"/>
                                  </p:stCondLst>
                                  <p:childTnLst>
                                    <p:animMotion origin="layout" path="M 4.2022E-6 -3.65865E-6 L 4.2022E-6 0.03132 " pathEditMode="relative" rAng="0" ptsTypes="AA">
                                      <p:cBhvr>
                                        <p:cTn id="19" dur="750" spd="-100000" fill="hold"/>
                                        <p:tgtEl>
                                          <p:spTgt spid="25"/>
                                        </p:tgtEl>
                                        <p:attrNameLst>
                                          <p:attrName>ppt_x</p:attrName>
                                          <p:attrName>ppt_y</p:attrName>
                                        </p:attrNameLst>
                                      </p:cBhvr>
                                      <p:rCtr x="0" y="1566"/>
                                    </p:animMotion>
                                  </p:childTnLst>
                                </p:cTn>
                              </p:par>
                              <p:par>
                                <p:cTn id="20" presetID="10"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42" presetClass="path" presetSubtype="0" decel="100000" fill="hold" nodeType="withEffect">
                                  <p:stCondLst>
                                    <p:cond delay="0"/>
                                  </p:stCondLst>
                                  <p:childTnLst>
                                    <p:animMotion origin="layout" path="M 4.2022E-6 -3.65865E-6 L 4.2022E-6 0.03132 " pathEditMode="relative" rAng="0" ptsTypes="AA">
                                      <p:cBhvr>
                                        <p:cTn id="24" dur="750" spd="-100000" fill="hold"/>
                                        <p:tgtEl>
                                          <p:spTgt spid="29"/>
                                        </p:tgtEl>
                                        <p:attrNameLst>
                                          <p:attrName>ppt_x</p:attrName>
                                          <p:attrName>ppt_y</p:attrName>
                                        </p:attrNameLst>
                                      </p:cBhvr>
                                      <p:rCtr x="0" y="1566"/>
                                    </p:animMotion>
                                  </p:childTnLst>
                                </p:cTn>
                              </p:par>
                              <p:par>
                                <p:cTn id="25" presetID="10"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42" presetClass="path" presetSubtype="0" decel="100000" fill="hold" nodeType="withEffect">
                                  <p:stCondLst>
                                    <p:cond delay="0"/>
                                  </p:stCondLst>
                                  <p:childTnLst>
                                    <p:animMotion origin="layout" path="M 4.2022E-6 -3.65865E-6 L 4.2022E-6 0.03132 " pathEditMode="relative" rAng="0" ptsTypes="AA">
                                      <p:cBhvr>
                                        <p:cTn id="29" dur="750" spd="-100000" fill="hold"/>
                                        <p:tgtEl>
                                          <p:spTgt spid="31"/>
                                        </p:tgtEl>
                                        <p:attrNameLst>
                                          <p:attrName>ppt_x</p:attrName>
                                          <p:attrName>ppt_y</p:attrName>
                                        </p:attrNameLst>
                                      </p:cBhvr>
                                      <p:rCtr x="0" y="1566"/>
                                    </p:animMotion>
                                  </p:childTnLst>
                                </p:cTn>
                              </p:par>
                            </p:childTnLst>
                          </p:cTn>
                        </p:par>
                        <p:par>
                          <p:cTn id="30" fill="hold">
                            <p:stCondLst>
                              <p:cond delay="750"/>
                            </p:stCondLst>
                            <p:childTnLst>
                              <p:par>
                                <p:cTn id="31" presetID="10" presetClass="entr" presetSubtype="0"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42" presetClass="path" presetSubtype="0" decel="100000" fill="hold" nodeType="withEffect">
                                  <p:stCondLst>
                                    <p:cond delay="0"/>
                                  </p:stCondLst>
                                  <p:childTnLst>
                                    <p:animMotion origin="layout" path="M 4.2022E-6 -3.65865E-6 L 4.2022E-6 0.03132 " pathEditMode="relative" rAng="0" ptsTypes="AA">
                                      <p:cBhvr>
                                        <p:cTn id="35" dur="750" spd="-100000" fill="hold"/>
                                        <p:tgtEl>
                                          <p:spTgt spid="17"/>
                                        </p:tgtEl>
                                        <p:attrNameLst>
                                          <p:attrName>ppt_x</p:attrName>
                                          <p:attrName>ppt_y</p:attrName>
                                        </p:attrNameLst>
                                      </p:cBhvr>
                                      <p:rCtr x="0" y="1566"/>
                                    </p:animMotion>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63" presetClass="path" presetSubtype="0" decel="100000" fill="hold" nodeType="withEffect">
                                  <p:stCondLst>
                                    <p:cond delay="0"/>
                                  </p:stCondLst>
                                  <p:childTnLst>
                                    <p:animMotion origin="layout" path="M -1.35052E-6 6.62733E-7 L 0.02859 6.62733E-7 " pathEditMode="relative" rAng="0" ptsTypes="AA">
                                      <p:cBhvr>
                                        <p:cTn id="41" dur="750" spd="-100000" fill="hold"/>
                                        <p:tgtEl>
                                          <p:spTgt spid="19"/>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8"/>
          <p:cNvSpPr>
            <a:spLocks noGrp="1"/>
          </p:cNvSpPr>
          <p:nvPr>
            <p:ph type="title"/>
          </p:nvPr>
        </p:nvSpPr>
        <p:spPr>
          <a:xfrm>
            <a:off x="269241" y="289958"/>
            <a:ext cx="11655840" cy="899537"/>
          </a:xfrm>
        </p:spPr>
        <p:txBody>
          <a:bodyPr/>
          <a:lstStyle/>
          <a:p>
            <a:pPr>
              <a:spcAft>
                <a:spcPts val="600"/>
              </a:spcAft>
            </a:pPr>
            <a:r>
              <a:rPr lang="en-US" dirty="0"/>
              <a:t>Identity &amp; security</a:t>
            </a:r>
          </a:p>
        </p:txBody>
      </p:sp>
      <p:grpSp>
        <p:nvGrpSpPr>
          <p:cNvPr id="19" name="Group 18"/>
          <p:cNvGrpSpPr/>
          <p:nvPr/>
        </p:nvGrpSpPr>
        <p:grpSpPr>
          <a:xfrm>
            <a:off x="2401789" y="1195908"/>
            <a:ext cx="5884153" cy="5370580"/>
            <a:chOff x="2449949" y="1219392"/>
            <a:chExt cx="6002143" cy="5478271"/>
          </a:xfrm>
        </p:grpSpPr>
        <p:sp>
          <p:nvSpPr>
            <p:cNvPr id="23" name="Rectangle 22"/>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grpSp>
          <p:nvGrpSpPr>
            <p:cNvPr id="42" name="Group 41"/>
            <p:cNvGrpSpPr/>
            <p:nvPr/>
          </p:nvGrpSpPr>
          <p:grpSpPr>
            <a:xfrm>
              <a:off x="3241741" y="1970953"/>
              <a:ext cx="4522851" cy="3975149"/>
              <a:chOff x="7427844" y="1808114"/>
              <a:chExt cx="3532982" cy="3105150"/>
            </a:xfrm>
          </p:grpSpPr>
          <p:sp>
            <p:nvSpPr>
              <p:cNvPr id="43" name="Freeform 42"/>
              <p:cNvSpPr>
                <a:spLocks/>
              </p:cNvSpPr>
              <p:nvPr/>
            </p:nvSpPr>
            <p:spPr bwMode="auto">
              <a:xfrm>
                <a:off x="9190388"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lnSpc>
                    <a:spcPct val="90000"/>
                  </a:lnSpc>
                  <a:spcBef>
                    <a:spcPts val="588"/>
                  </a:spcBef>
                </a:pPr>
                <a:endParaRPr lang="en-US">
                  <a:solidFill>
                    <a:srgbClr val="FFFFFF"/>
                  </a:solidFill>
                  <a:latin typeface="Segoe UI"/>
                </a:endParaRPr>
              </a:p>
            </p:txBody>
          </p:sp>
          <p:sp>
            <p:nvSpPr>
              <p:cNvPr id="44" name="Freeform 15"/>
              <p:cNvSpPr>
                <a:spLocks/>
              </p:cNvSpPr>
              <p:nvPr/>
            </p:nvSpPr>
            <p:spPr bwMode="auto">
              <a:xfrm>
                <a:off x="9197907" y="3362276"/>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bg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lnSpc>
                    <a:spcPct val="90000"/>
                  </a:lnSpc>
                  <a:spcBef>
                    <a:spcPts val="588"/>
                  </a:spcBef>
                </a:pPr>
                <a:endParaRPr lang="en-US">
                  <a:solidFill>
                    <a:srgbClr val="FFFFFF"/>
                  </a:solidFill>
                  <a:latin typeface="Segoe UI"/>
                </a:endParaRPr>
              </a:p>
            </p:txBody>
          </p:sp>
          <p:sp>
            <p:nvSpPr>
              <p:cNvPr id="45"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lnSpc>
                    <a:spcPct val="90000"/>
                  </a:lnSpc>
                  <a:spcBef>
                    <a:spcPts val="588"/>
                  </a:spcBef>
                </a:pPr>
                <a:endParaRPr lang="en-US">
                  <a:solidFill>
                    <a:srgbClr val="FFFFFF"/>
                  </a:solidFill>
                  <a:latin typeface="Segoe UI"/>
                </a:endParaRPr>
              </a:p>
            </p:txBody>
          </p:sp>
          <p:sp>
            <p:nvSpPr>
              <p:cNvPr id="47"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lnSpc>
                    <a:spcPct val="90000"/>
                  </a:lnSpc>
                  <a:spcBef>
                    <a:spcPts val="588"/>
                  </a:spcBef>
                </a:pPr>
                <a:endParaRPr lang="en-US">
                  <a:solidFill>
                    <a:srgbClr val="FFFFFF"/>
                  </a:solidFill>
                  <a:latin typeface="Segoe UI"/>
                </a:endParaRPr>
              </a:p>
            </p:txBody>
          </p:sp>
          <p:sp>
            <p:nvSpPr>
              <p:cNvPr id="48"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lnSpc>
                    <a:spcPct val="90000"/>
                  </a:lnSpc>
                  <a:spcBef>
                    <a:spcPts val="588"/>
                  </a:spcBef>
                </a:pPr>
                <a:endParaRPr lang="en-US">
                  <a:solidFill>
                    <a:srgbClr val="FFFFFF"/>
                  </a:solidFill>
                  <a:latin typeface="Segoe UI"/>
                </a:endParaRPr>
              </a:p>
            </p:txBody>
          </p:sp>
          <p:sp>
            <p:nvSpPr>
              <p:cNvPr id="49"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lnSpc>
                    <a:spcPct val="90000"/>
                  </a:lnSpc>
                  <a:spcBef>
                    <a:spcPts val="588"/>
                  </a:spcBef>
                </a:pPr>
                <a:endParaRPr lang="en-US">
                  <a:solidFill>
                    <a:srgbClr val="FFFFFF"/>
                  </a:solidFill>
                  <a:latin typeface="Segoe UI"/>
                </a:endParaRPr>
              </a:p>
            </p:txBody>
          </p:sp>
          <p:sp>
            <p:nvSpPr>
              <p:cNvPr id="50"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defTabSz="914314">
                  <a:lnSpc>
                    <a:spcPct val="90000"/>
                  </a:lnSpc>
                  <a:spcBef>
                    <a:spcPts val="588"/>
                  </a:spcBef>
                </a:pPr>
                <a:r>
                  <a:rPr lang="en-US" sz="156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MY APP</a:t>
                </a:r>
              </a:p>
            </p:txBody>
          </p:sp>
          <p:sp>
            <p:nvSpPr>
              <p:cNvPr id="51" name="Oval 17"/>
              <p:cNvSpPr>
                <a:spLocks noChangeArrowheads="1"/>
              </p:cNvSpPr>
              <p:nvPr/>
            </p:nvSpPr>
            <p:spPr bwMode="auto">
              <a:xfrm>
                <a:off x="8195863" y="4166604"/>
                <a:ext cx="871634" cy="259650"/>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14314">
                  <a:lnSpc>
                    <a:spcPct val="90000"/>
                  </a:lnSpc>
                  <a:spcBef>
                    <a:spcPts val="588"/>
                  </a:spcBef>
                </a:pPr>
                <a:r>
                  <a:rPr lang="en-US" sz="1176" dirty="0">
                    <a:gradFill>
                      <a:gsLst>
                        <a:gs pos="0">
                          <a:srgbClr val="505050"/>
                        </a:gs>
                        <a:gs pos="100000">
                          <a:srgbClr val="505050"/>
                        </a:gs>
                      </a:gsLst>
                      <a:lin ang="5400000" scaled="0"/>
                    </a:gradFill>
                    <a:latin typeface="Segoe UI"/>
                  </a:rPr>
                  <a:t>Analytics </a:t>
                </a:r>
                <a:br>
                  <a:rPr lang="en-US" sz="1176" dirty="0">
                    <a:gradFill>
                      <a:gsLst>
                        <a:gs pos="0">
                          <a:srgbClr val="505050"/>
                        </a:gs>
                        <a:gs pos="100000">
                          <a:srgbClr val="505050"/>
                        </a:gs>
                      </a:gsLst>
                      <a:lin ang="5400000" scaled="0"/>
                    </a:gradFill>
                    <a:latin typeface="Segoe UI"/>
                  </a:rPr>
                </a:br>
                <a:r>
                  <a:rPr lang="en-US" sz="1176" dirty="0">
                    <a:gradFill>
                      <a:gsLst>
                        <a:gs pos="0">
                          <a:srgbClr val="505050"/>
                        </a:gs>
                        <a:gs pos="100000">
                          <a:srgbClr val="505050"/>
                        </a:gs>
                      </a:gsLst>
                      <a:lin ang="5400000" scaled="0"/>
                    </a:gradFill>
                    <a:latin typeface="Segoe UI"/>
                  </a:rPr>
                  <a:t>&amp; </a:t>
                </a:r>
                <a:r>
                  <a:rPr lang="en-US" sz="1176" dirty="0" err="1">
                    <a:gradFill>
                      <a:gsLst>
                        <a:gs pos="0">
                          <a:srgbClr val="505050"/>
                        </a:gs>
                        <a:gs pos="100000">
                          <a:srgbClr val="505050"/>
                        </a:gs>
                      </a:gsLst>
                      <a:lin ang="5400000" scaled="0"/>
                    </a:gradFill>
                    <a:latin typeface="Segoe UI"/>
                  </a:rPr>
                  <a:t>IoT</a:t>
                </a:r>
                <a:endParaRPr lang="en-US" sz="1176" dirty="0">
                  <a:gradFill>
                    <a:gsLst>
                      <a:gs pos="0">
                        <a:srgbClr val="505050"/>
                      </a:gs>
                      <a:gs pos="100000">
                        <a:srgbClr val="505050"/>
                      </a:gs>
                    </a:gsLst>
                    <a:lin ang="5400000" scaled="0"/>
                  </a:gradFill>
                  <a:latin typeface="Segoe UI"/>
                </a:endParaRPr>
              </a:p>
            </p:txBody>
          </p:sp>
          <p:sp>
            <p:nvSpPr>
              <p:cNvPr id="52" name="Oval 18"/>
              <p:cNvSpPr>
                <a:spLocks noChangeArrowheads="1"/>
              </p:cNvSpPr>
              <p:nvPr/>
            </p:nvSpPr>
            <p:spPr bwMode="auto">
              <a:xfrm>
                <a:off x="9295084" y="2411797"/>
                <a:ext cx="869788" cy="129825"/>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14314">
                  <a:lnSpc>
                    <a:spcPct val="90000"/>
                  </a:lnSpc>
                  <a:spcBef>
                    <a:spcPts val="588"/>
                  </a:spcBef>
                </a:pPr>
                <a:r>
                  <a:rPr lang="en-US" sz="1176" dirty="0">
                    <a:gradFill>
                      <a:gsLst>
                        <a:gs pos="0">
                          <a:srgbClr val="505050"/>
                        </a:gs>
                        <a:gs pos="100000">
                          <a:srgbClr val="505050"/>
                        </a:gs>
                      </a:gsLst>
                      <a:lin ang="5400000" scaled="0"/>
                    </a:gradFill>
                    <a:latin typeface="Segoe UI"/>
                  </a:rPr>
                  <a:t>Data</a:t>
                </a:r>
              </a:p>
            </p:txBody>
          </p:sp>
          <p:sp>
            <p:nvSpPr>
              <p:cNvPr id="53" name="Freeform 19"/>
              <p:cNvSpPr>
                <a:spLocks/>
              </p:cNvSpPr>
              <p:nvPr/>
            </p:nvSpPr>
            <p:spPr bwMode="auto">
              <a:xfrm>
                <a:off x="9232297" y="4166657"/>
                <a:ext cx="995362" cy="259543"/>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14314">
                  <a:lnSpc>
                    <a:spcPct val="90000"/>
                  </a:lnSpc>
                  <a:spcBef>
                    <a:spcPts val="588"/>
                  </a:spcBef>
                </a:pPr>
                <a:r>
                  <a:rPr lang="en-US" sz="1176" dirty="0">
                    <a:gradFill>
                      <a:gsLst>
                        <a:gs pos="0">
                          <a:srgbClr val="505050"/>
                        </a:gs>
                        <a:gs pos="100000">
                          <a:srgbClr val="505050"/>
                        </a:gs>
                      </a:gsLst>
                      <a:lin ang="5400000" scaled="0"/>
                    </a:gradFill>
                    <a:latin typeface="Segoe UI"/>
                  </a:rPr>
                  <a:t>Identity </a:t>
                </a:r>
                <a:br>
                  <a:rPr lang="en-US" sz="1176" dirty="0">
                    <a:gradFill>
                      <a:gsLst>
                        <a:gs pos="0">
                          <a:srgbClr val="505050"/>
                        </a:gs>
                        <a:gs pos="100000">
                          <a:srgbClr val="505050"/>
                        </a:gs>
                      </a:gsLst>
                      <a:lin ang="5400000" scaled="0"/>
                    </a:gradFill>
                    <a:latin typeface="Segoe UI"/>
                  </a:rPr>
                </a:br>
                <a:r>
                  <a:rPr lang="en-US" sz="1176" dirty="0">
                    <a:gradFill>
                      <a:gsLst>
                        <a:gs pos="0">
                          <a:srgbClr val="505050"/>
                        </a:gs>
                        <a:gs pos="100000">
                          <a:srgbClr val="505050"/>
                        </a:gs>
                      </a:gsLst>
                      <a:lin ang="5400000" scaled="0"/>
                    </a:gradFill>
                    <a:latin typeface="Segoe UI"/>
                  </a:rPr>
                  <a:t>&amp; security</a:t>
                </a:r>
              </a:p>
            </p:txBody>
          </p:sp>
          <p:sp>
            <p:nvSpPr>
              <p:cNvPr id="54" name="Freeform 20"/>
              <p:cNvSpPr>
                <a:spLocks/>
              </p:cNvSpPr>
              <p:nvPr/>
            </p:nvSpPr>
            <p:spPr bwMode="auto">
              <a:xfrm>
                <a:off x="8141932" y="2346939"/>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14314">
                  <a:lnSpc>
                    <a:spcPct val="90000"/>
                  </a:lnSpc>
                  <a:spcBef>
                    <a:spcPts val="588"/>
                  </a:spcBef>
                </a:pPr>
                <a:r>
                  <a:rPr lang="en-US" sz="1176" dirty="0">
                    <a:gradFill>
                      <a:gsLst>
                        <a:gs pos="0">
                          <a:srgbClr val="505050"/>
                        </a:gs>
                        <a:gs pos="100000">
                          <a:srgbClr val="505050"/>
                        </a:gs>
                      </a:gsLst>
                      <a:lin ang="5400000" scaled="0"/>
                    </a:gradFill>
                    <a:latin typeface="Segoe UI"/>
                  </a:rPr>
                  <a:t>Media</a:t>
                </a:r>
                <a:br>
                  <a:rPr lang="en-US" sz="1176" dirty="0">
                    <a:gradFill>
                      <a:gsLst>
                        <a:gs pos="0">
                          <a:srgbClr val="505050"/>
                        </a:gs>
                        <a:gs pos="100000">
                          <a:srgbClr val="505050"/>
                        </a:gs>
                      </a:gsLst>
                      <a:lin ang="5400000" scaled="0"/>
                    </a:gradFill>
                    <a:latin typeface="Segoe UI"/>
                  </a:rPr>
                </a:br>
                <a:r>
                  <a:rPr lang="en-US" sz="1176" dirty="0">
                    <a:gradFill>
                      <a:gsLst>
                        <a:gs pos="0">
                          <a:srgbClr val="505050"/>
                        </a:gs>
                        <a:gs pos="100000">
                          <a:srgbClr val="505050"/>
                        </a:gs>
                      </a:gsLst>
                      <a:lin ang="5400000" scaled="0"/>
                    </a:gradFill>
                    <a:latin typeface="Segoe UI"/>
                  </a:rPr>
                  <a:t>&amp; CDN</a:t>
                </a:r>
              </a:p>
            </p:txBody>
          </p:sp>
          <p:sp>
            <p:nvSpPr>
              <p:cNvPr id="55" name="Freeform 21"/>
              <p:cNvSpPr>
                <a:spLocks/>
              </p:cNvSpPr>
              <p:nvPr/>
            </p:nvSpPr>
            <p:spPr bwMode="auto">
              <a:xfrm>
                <a:off x="7630945" y="3331964"/>
                <a:ext cx="995362" cy="129771"/>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14314">
                  <a:lnSpc>
                    <a:spcPct val="90000"/>
                  </a:lnSpc>
                  <a:spcBef>
                    <a:spcPts val="588"/>
                  </a:spcBef>
                </a:pPr>
                <a:r>
                  <a:rPr lang="en-US" sz="1176" dirty="0">
                    <a:gradFill>
                      <a:gsLst>
                        <a:gs pos="0">
                          <a:srgbClr val="505050"/>
                        </a:gs>
                        <a:gs pos="100000">
                          <a:srgbClr val="505050"/>
                        </a:gs>
                      </a:gsLst>
                      <a:lin ang="5400000" scaled="0"/>
                    </a:gradFill>
                    <a:latin typeface="Segoe UI"/>
                  </a:rPr>
                  <a:t>Integration</a:t>
                </a:r>
              </a:p>
            </p:txBody>
          </p:sp>
          <p:sp>
            <p:nvSpPr>
              <p:cNvPr id="56" name="Freeform 22"/>
              <p:cNvSpPr>
                <a:spLocks/>
              </p:cNvSpPr>
              <p:nvPr/>
            </p:nvSpPr>
            <p:spPr bwMode="auto">
              <a:xfrm>
                <a:off x="9758453" y="3267080"/>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14314">
                  <a:lnSpc>
                    <a:spcPct val="90000"/>
                  </a:lnSpc>
                  <a:spcBef>
                    <a:spcPts val="588"/>
                  </a:spcBef>
                </a:pPr>
                <a:r>
                  <a:rPr lang="en-US" sz="1176" dirty="0">
                    <a:gradFill>
                      <a:gsLst>
                        <a:gs pos="0">
                          <a:srgbClr val="505050"/>
                        </a:gs>
                        <a:gs pos="100000">
                          <a:srgbClr val="505050"/>
                        </a:gs>
                      </a:gsLst>
                      <a:lin ang="5400000" scaled="0"/>
                    </a:gradFill>
                    <a:latin typeface="Segoe UI"/>
                  </a:rPr>
                  <a:t>Developer</a:t>
                </a:r>
                <a:br>
                  <a:rPr lang="en-US" sz="1176" dirty="0">
                    <a:gradFill>
                      <a:gsLst>
                        <a:gs pos="0">
                          <a:srgbClr val="505050"/>
                        </a:gs>
                        <a:gs pos="100000">
                          <a:srgbClr val="505050"/>
                        </a:gs>
                      </a:gsLst>
                      <a:lin ang="5400000" scaled="0"/>
                    </a:gradFill>
                    <a:latin typeface="Segoe UI"/>
                  </a:rPr>
                </a:br>
                <a:r>
                  <a:rPr lang="en-US" sz="1176" dirty="0">
                    <a:gradFill>
                      <a:gsLst>
                        <a:gs pos="0">
                          <a:srgbClr val="505050"/>
                        </a:gs>
                        <a:gs pos="100000">
                          <a:srgbClr val="505050"/>
                        </a:gs>
                      </a:gsLst>
                      <a:lin ang="5400000" scaled="0"/>
                    </a:gradFill>
                    <a:latin typeface="Segoe UI"/>
                  </a:rPr>
                  <a:t>services</a:t>
                </a:r>
              </a:p>
            </p:txBody>
          </p:sp>
        </p:grpSp>
      </p:grpSp>
      <p:grpSp>
        <p:nvGrpSpPr>
          <p:cNvPr id="13" name="Group 12"/>
          <p:cNvGrpSpPr/>
          <p:nvPr/>
        </p:nvGrpSpPr>
        <p:grpSpPr>
          <a:xfrm>
            <a:off x="269239" y="1195907"/>
            <a:ext cx="2071427" cy="2577784"/>
            <a:chOff x="274637" y="1219391"/>
            <a:chExt cx="2112963" cy="2629474"/>
          </a:xfrm>
        </p:grpSpPr>
        <p:sp>
          <p:nvSpPr>
            <p:cNvPr id="38" name="Rectangle 37"/>
            <p:cNvSpPr/>
            <p:nvPr/>
          </p:nvSpPr>
          <p:spPr bwMode="auto">
            <a:xfrm>
              <a:off x="274637" y="1219391"/>
              <a:ext cx="2112963" cy="2629474"/>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defTabSz="895945" eaLnBrk="0" fontAlgn="base" hangingPunct="0">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Azure Active</a:t>
              </a:r>
            </a:p>
            <a:p>
              <a:pPr defTabSz="895945" eaLnBrk="0" fontAlgn="base" hangingPunct="0">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Directory</a:t>
              </a:r>
            </a:p>
          </p:txBody>
        </p:sp>
        <p:pic>
          <p:nvPicPr>
            <p:cNvPr id="79" name="Picture 78" descr="Azure Active Directory.png"/>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454025" y="2321806"/>
              <a:ext cx="490271" cy="490270"/>
            </a:xfrm>
            <a:prstGeom prst="rect">
              <a:avLst/>
            </a:prstGeom>
          </p:spPr>
        </p:pic>
      </p:grpSp>
      <p:grpSp>
        <p:nvGrpSpPr>
          <p:cNvPr id="14" name="Group 13"/>
          <p:cNvGrpSpPr/>
          <p:nvPr/>
        </p:nvGrpSpPr>
        <p:grpSpPr>
          <a:xfrm>
            <a:off x="269239" y="3835462"/>
            <a:ext cx="2071427" cy="2731026"/>
            <a:chOff x="274637" y="3911874"/>
            <a:chExt cx="2112963" cy="2785789"/>
          </a:xfrm>
        </p:grpSpPr>
        <p:sp>
          <p:nvSpPr>
            <p:cNvPr id="39" name="Rectangle 38"/>
            <p:cNvSpPr/>
            <p:nvPr/>
          </p:nvSpPr>
          <p:spPr bwMode="auto">
            <a:xfrm>
              <a:off x="274637" y="3911874"/>
              <a:ext cx="2112963" cy="2785789"/>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defTabSz="895945" eaLnBrk="0" fontAlgn="base" hangingPunct="0">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Microsoft</a:t>
              </a:r>
              <a:br>
                <a:rPr lang="en-US" sz="1372"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br>
              <a:r>
                <a:rPr lang="en-US" sz="1372"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Graph</a:t>
              </a:r>
            </a:p>
          </p:txBody>
        </p:sp>
        <p:grpSp>
          <p:nvGrpSpPr>
            <p:cNvPr id="5" name="Group 4"/>
            <p:cNvGrpSpPr>
              <a:grpSpLocks noChangeAspect="1"/>
            </p:cNvGrpSpPr>
            <p:nvPr/>
          </p:nvGrpSpPr>
          <p:grpSpPr bwMode="auto">
            <a:xfrm>
              <a:off x="458379" y="4968240"/>
              <a:ext cx="513171" cy="542268"/>
              <a:chOff x="-718" y="2333"/>
              <a:chExt cx="582" cy="615"/>
            </a:xfrm>
            <a:solidFill>
              <a:schemeClr val="tx1"/>
            </a:solidFill>
          </p:grpSpPr>
          <p:sp>
            <p:nvSpPr>
              <p:cNvPr id="7" name="Freeform 5"/>
              <p:cNvSpPr>
                <a:spLocks noEditPoints="1"/>
              </p:cNvSpPr>
              <p:nvPr/>
            </p:nvSpPr>
            <p:spPr bwMode="auto">
              <a:xfrm>
                <a:off x="-600" y="2333"/>
                <a:ext cx="338" cy="497"/>
              </a:xfrm>
              <a:custGeom>
                <a:avLst/>
                <a:gdLst>
                  <a:gd name="T0" fmla="*/ 123 w 163"/>
                  <a:gd name="T1" fmla="*/ 31 h 240"/>
                  <a:gd name="T2" fmla="*/ 37 w 163"/>
                  <a:gd name="T3" fmla="*/ 37 h 240"/>
                  <a:gd name="T4" fmla="*/ 26 w 163"/>
                  <a:gd name="T5" fmla="*/ 120 h 240"/>
                  <a:gd name="T6" fmla="*/ 84 w 163"/>
                  <a:gd name="T7" fmla="*/ 240 h 240"/>
                  <a:gd name="T8" fmla="*/ 146 w 163"/>
                  <a:gd name="T9" fmla="*/ 107 h 240"/>
                  <a:gd name="T10" fmla="*/ 123 w 163"/>
                  <a:gd name="T11" fmla="*/ 31 h 240"/>
                  <a:gd name="T12" fmla="*/ 83 w 163"/>
                  <a:gd name="T13" fmla="*/ 106 h 240"/>
                  <a:gd name="T14" fmla="*/ 58 w 163"/>
                  <a:gd name="T15" fmla="*/ 81 h 240"/>
                  <a:gd name="T16" fmla="*/ 83 w 163"/>
                  <a:gd name="T17" fmla="*/ 56 h 240"/>
                  <a:gd name="T18" fmla="*/ 108 w 163"/>
                  <a:gd name="T19" fmla="*/ 81 h 240"/>
                  <a:gd name="T20" fmla="*/ 83 w 163"/>
                  <a:gd name="T21" fmla="*/ 10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240">
                    <a:moveTo>
                      <a:pt x="123" y="31"/>
                    </a:moveTo>
                    <a:cubicBezTo>
                      <a:pt x="123" y="31"/>
                      <a:pt x="74" y="0"/>
                      <a:pt x="37" y="37"/>
                    </a:cubicBezTo>
                    <a:cubicBezTo>
                      <a:pt x="0" y="74"/>
                      <a:pt x="26" y="120"/>
                      <a:pt x="26" y="120"/>
                    </a:cubicBezTo>
                    <a:cubicBezTo>
                      <a:pt x="84" y="240"/>
                      <a:pt x="84" y="240"/>
                      <a:pt x="84" y="240"/>
                    </a:cubicBezTo>
                    <a:cubicBezTo>
                      <a:pt x="146" y="107"/>
                      <a:pt x="146" y="107"/>
                      <a:pt x="146" y="107"/>
                    </a:cubicBezTo>
                    <a:cubicBezTo>
                      <a:pt x="146" y="107"/>
                      <a:pt x="163" y="59"/>
                      <a:pt x="123" y="31"/>
                    </a:cubicBezTo>
                    <a:close/>
                    <a:moveTo>
                      <a:pt x="83" y="106"/>
                    </a:moveTo>
                    <a:cubicBezTo>
                      <a:pt x="69" y="106"/>
                      <a:pt x="58" y="95"/>
                      <a:pt x="58" y="81"/>
                    </a:cubicBezTo>
                    <a:cubicBezTo>
                      <a:pt x="58" y="67"/>
                      <a:pt x="69" y="56"/>
                      <a:pt x="83" y="56"/>
                    </a:cubicBezTo>
                    <a:cubicBezTo>
                      <a:pt x="97" y="56"/>
                      <a:pt x="108" y="67"/>
                      <a:pt x="108" y="81"/>
                    </a:cubicBezTo>
                    <a:cubicBezTo>
                      <a:pt x="108" y="95"/>
                      <a:pt x="97" y="106"/>
                      <a:pt x="83"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sp>
            <p:nvSpPr>
              <p:cNvPr id="8" name="Freeform 6"/>
              <p:cNvSpPr>
                <a:spLocks/>
              </p:cNvSpPr>
              <p:nvPr/>
            </p:nvSpPr>
            <p:spPr bwMode="auto">
              <a:xfrm>
                <a:off x="-718" y="2718"/>
                <a:ext cx="582" cy="230"/>
              </a:xfrm>
              <a:custGeom>
                <a:avLst/>
                <a:gdLst>
                  <a:gd name="T0" fmla="*/ 224 w 582"/>
                  <a:gd name="T1" fmla="*/ 62 h 230"/>
                  <a:gd name="T2" fmla="*/ 191 w 582"/>
                  <a:gd name="T3" fmla="*/ 0 h 230"/>
                  <a:gd name="T4" fmla="*/ 75 w 582"/>
                  <a:gd name="T5" fmla="*/ 0 h 230"/>
                  <a:gd name="T6" fmla="*/ 0 w 582"/>
                  <a:gd name="T7" fmla="*/ 230 h 230"/>
                  <a:gd name="T8" fmla="*/ 582 w 582"/>
                  <a:gd name="T9" fmla="*/ 230 h 230"/>
                  <a:gd name="T10" fmla="*/ 503 w 582"/>
                  <a:gd name="T11" fmla="*/ 0 h 230"/>
                  <a:gd name="T12" fmla="*/ 389 w 582"/>
                  <a:gd name="T13" fmla="*/ 0 h 230"/>
                  <a:gd name="T14" fmla="*/ 354 w 582"/>
                  <a:gd name="T15" fmla="*/ 62 h 230"/>
                  <a:gd name="T16" fmla="*/ 447 w 582"/>
                  <a:gd name="T17" fmla="*/ 62 h 230"/>
                  <a:gd name="T18" fmla="*/ 483 w 582"/>
                  <a:gd name="T19" fmla="*/ 164 h 230"/>
                  <a:gd name="T20" fmla="*/ 100 w 582"/>
                  <a:gd name="T21" fmla="*/ 164 h 230"/>
                  <a:gd name="T22" fmla="*/ 131 w 582"/>
                  <a:gd name="T23" fmla="*/ 62 h 230"/>
                  <a:gd name="T24" fmla="*/ 224 w 582"/>
                  <a:gd name="T25" fmla="*/ 6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2" h="230">
                    <a:moveTo>
                      <a:pt x="224" y="62"/>
                    </a:moveTo>
                    <a:lnTo>
                      <a:pt x="191" y="0"/>
                    </a:lnTo>
                    <a:lnTo>
                      <a:pt x="75" y="0"/>
                    </a:lnTo>
                    <a:lnTo>
                      <a:pt x="0" y="230"/>
                    </a:lnTo>
                    <a:lnTo>
                      <a:pt x="582" y="230"/>
                    </a:lnTo>
                    <a:lnTo>
                      <a:pt x="503" y="0"/>
                    </a:lnTo>
                    <a:lnTo>
                      <a:pt x="389" y="0"/>
                    </a:lnTo>
                    <a:lnTo>
                      <a:pt x="354" y="62"/>
                    </a:lnTo>
                    <a:lnTo>
                      <a:pt x="447" y="62"/>
                    </a:lnTo>
                    <a:lnTo>
                      <a:pt x="483" y="164"/>
                    </a:lnTo>
                    <a:lnTo>
                      <a:pt x="100" y="164"/>
                    </a:lnTo>
                    <a:lnTo>
                      <a:pt x="131" y="62"/>
                    </a:lnTo>
                    <a:lnTo>
                      <a:pt x="224"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grpSp>
      </p:grpSp>
      <p:grpSp>
        <p:nvGrpSpPr>
          <p:cNvPr id="16" name="Group 15"/>
          <p:cNvGrpSpPr/>
          <p:nvPr/>
        </p:nvGrpSpPr>
        <p:grpSpPr>
          <a:xfrm>
            <a:off x="8347065" y="1195908"/>
            <a:ext cx="3586009" cy="5370580"/>
            <a:chOff x="8514441" y="1219392"/>
            <a:chExt cx="3657916" cy="5478271"/>
          </a:xfrm>
        </p:grpSpPr>
        <p:sp>
          <p:nvSpPr>
            <p:cNvPr id="66" name="Rectangle 65"/>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67" name="Freeform 9"/>
            <p:cNvSpPr>
              <a:spLocks/>
            </p:cNvSpPr>
            <p:nvPr/>
          </p:nvSpPr>
          <p:spPr bwMode="auto">
            <a:xfrm>
              <a:off x="8727978" y="197095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sp>
          <p:nvSpPr>
            <p:cNvPr id="68" name="Freeform 9"/>
            <p:cNvSpPr>
              <a:spLocks/>
            </p:cNvSpPr>
            <p:nvPr/>
          </p:nvSpPr>
          <p:spPr bwMode="auto">
            <a:xfrm>
              <a:off x="8727978" y="2502885"/>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sp>
          <p:nvSpPr>
            <p:cNvPr id="69" name="Freeform 9"/>
            <p:cNvSpPr>
              <a:spLocks/>
            </p:cNvSpPr>
            <p:nvPr/>
          </p:nvSpPr>
          <p:spPr bwMode="auto">
            <a:xfrm>
              <a:off x="8727978" y="3024650"/>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sp>
          <p:nvSpPr>
            <p:cNvPr id="70" name="Freeform 9"/>
            <p:cNvSpPr>
              <a:spLocks/>
            </p:cNvSpPr>
            <p:nvPr/>
          </p:nvSpPr>
          <p:spPr bwMode="auto">
            <a:xfrm>
              <a:off x="8727978" y="356149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sp>
          <p:nvSpPr>
            <p:cNvPr id="71" name="Freeform 9"/>
            <p:cNvSpPr>
              <a:spLocks/>
            </p:cNvSpPr>
            <p:nvPr/>
          </p:nvSpPr>
          <p:spPr bwMode="auto">
            <a:xfrm>
              <a:off x="8727978" y="4348736"/>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sp>
          <p:nvSpPr>
            <p:cNvPr id="72" name="Rectangle 71"/>
            <p:cNvSpPr/>
            <p:nvPr/>
          </p:nvSpPr>
          <p:spPr bwMode="auto">
            <a:xfrm>
              <a:off x="9097352" y="1915571"/>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defTabSz="896386">
                <a:lnSpc>
                  <a:spcPct val="90000"/>
                </a:lnSpc>
                <a:spcBef>
                  <a:spcPts val="1176"/>
                </a:spcBef>
                <a:spcAft>
                  <a:spcPts val="600"/>
                </a:spcAft>
                <a:buClr>
                  <a:srgbClr val="FFFFFF"/>
                </a:buClr>
                <a:buSzPct val="90000"/>
                <a:defRPr/>
              </a:pPr>
              <a:r>
                <a:rPr lang="en-US" sz="1961" kern="0" dirty="0">
                  <a:gradFill>
                    <a:gsLst>
                      <a:gs pos="1250">
                        <a:srgbClr val="FFFFFF"/>
                      </a:gs>
                      <a:gs pos="100000">
                        <a:srgbClr val="FFFFFF"/>
                      </a:gs>
                    </a:gsLst>
                    <a:lin ang="5400000" scaled="0"/>
                  </a:gradFill>
                  <a:latin typeface="Segoe UI"/>
                </a:rPr>
                <a:t>Single Sign-on</a:t>
              </a:r>
            </a:p>
          </p:txBody>
        </p:sp>
        <p:sp>
          <p:nvSpPr>
            <p:cNvPr id="73" name="Rectangle 72"/>
            <p:cNvSpPr/>
            <p:nvPr/>
          </p:nvSpPr>
          <p:spPr bwMode="auto">
            <a:xfrm>
              <a:off x="9097352" y="2988551"/>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defTabSz="896386">
                <a:lnSpc>
                  <a:spcPct val="90000"/>
                </a:lnSpc>
                <a:spcBef>
                  <a:spcPts val="1176"/>
                </a:spcBef>
                <a:spcAft>
                  <a:spcPts val="600"/>
                </a:spcAft>
                <a:buClr>
                  <a:srgbClr val="FFFFFF"/>
                </a:buClr>
                <a:buSzPct val="90000"/>
                <a:defRPr/>
              </a:pPr>
              <a:r>
                <a:rPr lang="en-US" sz="1961" kern="0" dirty="0">
                  <a:gradFill>
                    <a:gsLst>
                      <a:gs pos="1250">
                        <a:srgbClr val="FFFFFF"/>
                      </a:gs>
                      <a:gs pos="100000">
                        <a:srgbClr val="FFFFFF"/>
                      </a:gs>
                    </a:gsLst>
                    <a:lin ang="5400000" scaled="0"/>
                  </a:gradFill>
                  <a:latin typeface="Segoe UI"/>
                </a:rPr>
                <a:t>User Provisioning</a:t>
              </a:r>
            </a:p>
          </p:txBody>
        </p:sp>
        <p:sp>
          <p:nvSpPr>
            <p:cNvPr id="74" name="Rectangle 73"/>
            <p:cNvSpPr/>
            <p:nvPr/>
          </p:nvSpPr>
          <p:spPr bwMode="auto">
            <a:xfrm>
              <a:off x="9097352" y="2452061"/>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defTabSz="896386">
                <a:lnSpc>
                  <a:spcPct val="90000"/>
                </a:lnSpc>
                <a:spcBef>
                  <a:spcPts val="1176"/>
                </a:spcBef>
                <a:spcAft>
                  <a:spcPts val="600"/>
                </a:spcAft>
                <a:buClr>
                  <a:srgbClr val="FFFFFF"/>
                </a:buClr>
                <a:buSzPct val="90000"/>
                <a:defRPr/>
              </a:pPr>
              <a:r>
                <a:rPr lang="en-US" sz="1961" kern="0" dirty="0">
                  <a:gradFill>
                    <a:gsLst>
                      <a:gs pos="1250">
                        <a:srgbClr val="FFFFFF"/>
                      </a:gs>
                      <a:gs pos="100000">
                        <a:srgbClr val="FFFFFF"/>
                      </a:gs>
                    </a:gsLst>
                    <a:lin ang="5400000" scaled="0"/>
                  </a:gradFill>
                  <a:latin typeface="Segoe UI"/>
                </a:rPr>
                <a:t>Access Control</a:t>
              </a:r>
            </a:p>
          </p:txBody>
        </p:sp>
        <p:sp>
          <p:nvSpPr>
            <p:cNvPr id="75" name="Rectangle 74"/>
            <p:cNvSpPr/>
            <p:nvPr/>
          </p:nvSpPr>
          <p:spPr bwMode="auto">
            <a:xfrm>
              <a:off x="9097352" y="3525041"/>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defTabSz="896386">
                <a:lnSpc>
                  <a:spcPct val="90000"/>
                </a:lnSpc>
                <a:spcBef>
                  <a:spcPts val="1176"/>
                </a:spcBef>
                <a:spcAft>
                  <a:spcPts val="600"/>
                </a:spcAft>
                <a:buClr>
                  <a:srgbClr val="FFFFFF"/>
                </a:buClr>
                <a:buSzPct val="90000"/>
                <a:defRPr/>
              </a:pPr>
              <a:r>
                <a:rPr lang="en-US" sz="1961" kern="0" dirty="0">
                  <a:gradFill>
                    <a:gsLst>
                      <a:gs pos="1250">
                        <a:srgbClr val="FFFFFF"/>
                      </a:gs>
                      <a:gs pos="100000">
                        <a:srgbClr val="FFFFFF"/>
                      </a:gs>
                    </a:gsLst>
                    <a:lin ang="5400000" scaled="0"/>
                  </a:gradFill>
                  <a:latin typeface="Segoe UI"/>
                </a:rPr>
                <a:t>Groups and </a:t>
              </a:r>
              <a:br>
                <a:rPr lang="en-US" sz="1961" kern="0" dirty="0">
                  <a:gradFill>
                    <a:gsLst>
                      <a:gs pos="1250">
                        <a:srgbClr val="FFFFFF"/>
                      </a:gs>
                      <a:gs pos="100000">
                        <a:srgbClr val="FFFFFF"/>
                      </a:gs>
                    </a:gsLst>
                    <a:lin ang="5400000" scaled="0"/>
                  </a:gradFill>
                  <a:latin typeface="Segoe UI"/>
                </a:rPr>
              </a:br>
              <a:r>
                <a:rPr lang="en-US" sz="1961" kern="0" dirty="0">
                  <a:gradFill>
                    <a:gsLst>
                      <a:gs pos="1250">
                        <a:srgbClr val="FFFFFF"/>
                      </a:gs>
                      <a:gs pos="100000">
                        <a:srgbClr val="FFFFFF"/>
                      </a:gs>
                    </a:gsLst>
                    <a:lin ang="5400000" scaled="0"/>
                  </a:gradFill>
                  <a:latin typeface="Segoe UI"/>
                </a:rPr>
                <a:t>distribution lists</a:t>
              </a:r>
            </a:p>
          </p:txBody>
        </p:sp>
        <p:sp>
          <p:nvSpPr>
            <p:cNvPr id="76" name="Rectangle 75"/>
            <p:cNvSpPr/>
            <p:nvPr/>
          </p:nvSpPr>
          <p:spPr bwMode="auto">
            <a:xfrm>
              <a:off x="9097352" y="4338530"/>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defTabSz="896386">
                <a:lnSpc>
                  <a:spcPct val="90000"/>
                </a:lnSpc>
                <a:spcBef>
                  <a:spcPts val="1176"/>
                </a:spcBef>
                <a:spcAft>
                  <a:spcPts val="600"/>
                </a:spcAft>
                <a:buClr>
                  <a:srgbClr val="FFFFFF"/>
                </a:buClr>
                <a:buSzPct val="90000"/>
                <a:defRPr/>
              </a:pPr>
              <a:r>
                <a:rPr lang="en-US" sz="1961" kern="0" dirty="0">
                  <a:gradFill>
                    <a:gsLst>
                      <a:gs pos="1250">
                        <a:srgbClr val="FFFFFF"/>
                      </a:gs>
                      <a:gs pos="100000">
                        <a:srgbClr val="FFFFFF"/>
                      </a:gs>
                    </a:gsLst>
                    <a:lin ang="5400000" scaled="0"/>
                  </a:gradFill>
                  <a:latin typeface="Segoe UI"/>
                </a:rPr>
                <a:t>Multi-Factor Authentication</a:t>
              </a:r>
            </a:p>
          </p:txBody>
        </p:sp>
        <p:sp>
          <p:nvSpPr>
            <p:cNvPr id="80" name="Rectangle 79"/>
            <p:cNvSpPr/>
            <p:nvPr/>
          </p:nvSpPr>
          <p:spPr bwMode="auto">
            <a:xfrm>
              <a:off x="9097352" y="5152020"/>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defTabSz="896386">
                <a:lnSpc>
                  <a:spcPct val="90000"/>
                </a:lnSpc>
                <a:spcBef>
                  <a:spcPts val="1176"/>
                </a:spcBef>
                <a:spcAft>
                  <a:spcPts val="600"/>
                </a:spcAft>
                <a:buClr>
                  <a:srgbClr val="FFFFFF"/>
                </a:buClr>
                <a:buSzPct val="90000"/>
                <a:defRPr/>
              </a:pPr>
              <a:r>
                <a:rPr lang="en-US" sz="1961" kern="0" dirty="0">
                  <a:gradFill>
                    <a:gsLst>
                      <a:gs pos="1250">
                        <a:srgbClr val="FFFFFF"/>
                      </a:gs>
                      <a:gs pos="100000">
                        <a:srgbClr val="FFFFFF"/>
                      </a:gs>
                    </a:gsLst>
                    <a:lin ang="5400000" scaled="0"/>
                  </a:gradFill>
                  <a:latin typeface="Segoe UI"/>
                </a:rPr>
                <a:t>Anomalous sign </a:t>
              </a:r>
              <a:br>
                <a:rPr lang="en-US" sz="1961" kern="0" dirty="0">
                  <a:gradFill>
                    <a:gsLst>
                      <a:gs pos="1250">
                        <a:srgbClr val="FFFFFF"/>
                      </a:gs>
                      <a:gs pos="100000">
                        <a:srgbClr val="FFFFFF"/>
                      </a:gs>
                    </a:gsLst>
                    <a:lin ang="5400000" scaled="0"/>
                  </a:gradFill>
                  <a:latin typeface="Segoe UI"/>
                </a:rPr>
              </a:br>
              <a:r>
                <a:rPr lang="en-US" sz="1961" kern="0" dirty="0">
                  <a:gradFill>
                    <a:gsLst>
                      <a:gs pos="1250">
                        <a:srgbClr val="FFFFFF"/>
                      </a:gs>
                      <a:gs pos="100000">
                        <a:srgbClr val="FFFFFF"/>
                      </a:gs>
                    </a:gsLst>
                    <a:lin ang="5400000" scaled="0"/>
                  </a:gradFill>
                  <a:latin typeface="Segoe UI"/>
                </a:rPr>
                <a:t>in detection</a:t>
              </a:r>
            </a:p>
          </p:txBody>
        </p:sp>
        <p:sp>
          <p:nvSpPr>
            <p:cNvPr id="81" name="Freeform 9"/>
            <p:cNvSpPr>
              <a:spLocks/>
            </p:cNvSpPr>
            <p:nvPr/>
          </p:nvSpPr>
          <p:spPr bwMode="auto">
            <a:xfrm>
              <a:off x="8727978" y="5182278"/>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grpSp>
    </p:spTree>
    <p:extLst>
      <p:ext uri="{BB962C8B-B14F-4D97-AF65-F5344CB8AC3E}">
        <p14:creationId xmlns:p14="http://schemas.microsoft.com/office/powerpoint/2010/main" val="1684304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13"/>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14"/>
                                        </p:tgtEl>
                                        <p:attrNameLst>
                                          <p:attrName>ppt_x</p:attrName>
                                          <p:attrName>ppt_y</p:attrName>
                                        </p:attrNameLst>
                                      </p:cBhvr>
                                      <p:rCtr x="0" y="1566"/>
                                    </p:animMotion>
                                  </p:childTnLst>
                                </p:cTn>
                              </p:par>
                            </p:childTnLst>
                          </p:cTn>
                        </p:par>
                        <p:par>
                          <p:cTn id="15" fill="hold">
                            <p:stCondLst>
                              <p:cond delay="900"/>
                            </p:stCondLst>
                            <p:childTnLst>
                              <p:par>
                                <p:cTn id="16" presetID="10" presetClass="entr" presetSubtype="0" fill="hold"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42" presetClass="path" presetSubtype="0" decel="100000" fill="hold" nodeType="withEffect">
                                  <p:stCondLst>
                                    <p:cond delay="0"/>
                                  </p:stCondLst>
                                  <p:childTnLst>
                                    <p:animMotion origin="layout" path="M 4.2022E-6 -3.65865E-6 L 4.2022E-6 0.03132 " pathEditMode="relative" rAng="0" ptsTypes="AA">
                                      <p:cBhvr>
                                        <p:cTn id="20" dur="750" spd="-100000" fill="hold"/>
                                        <p:tgtEl>
                                          <p:spTgt spid="19"/>
                                        </p:tgtEl>
                                        <p:attrNameLst>
                                          <p:attrName>ppt_x</p:attrName>
                                          <p:attrName>ppt_y</p:attrName>
                                        </p:attrNameLst>
                                      </p:cBhvr>
                                      <p:rCtr x="0" y="1566"/>
                                    </p:animMotion>
                                  </p:childTnLst>
                                </p:cTn>
                              </p:par>
                            </p:childTnLst>
                          </p:cTn>
                        </p:par>
                        <p:par>
                          <p:cTn id="21" fill="hold">
                            <p:stCondLst>
                              <p:cond delay="1650"/>
                            </p:stCondLst>
                            <p:childTnLst>
                              <p:par>
                                <p:cTn id="22" presetID="10" presetClass="entr" presetSubtype="0"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63" presetClass="path" presetSubtype="0" decel="100000" fill="hold" nodeType="withEffect">
                                  <p:stCondLst>
                                    <p:cond delay="0"/>
                                  </p:stCondLst>
                                  <p:childTnLst>
                                    <p:animMotion origin="layout" path="M -1.35052E-6 6.62733E-7 L 0.02859 6.62733E-7 " pathEditMode="relative" rAng="0" ptsTypes="AA">
                                      <p:cBhvr>
                                        <p:cTn id="26" dur="750" spd="-100000" fill="hold"/>
                                        <p:tgtEl>
                                          <p:spTgt spid="16"/>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94" name="Rectangle 93"/>
          <p:cNvSpPr/>
          <p:nvPr/>
        </p:nvSpPr>
        <p:spPr>
          <a:xfrm>
            <a:off x="8934679" y="1509573"/>
            <a:ext cx="2429268" cy="639731"/>
          </a:xfrm>
          <a:prstGeom prst="rect">
            <a:avLst/>
          </a:prstGeom>
          <a:noFill/>
          <a:ln w="9525" cap="flat" cmpd="sng" algn="ctr">
            <a:noFill/>
            <a:prstDash val="solid"/>
          </a:ln>
          <a:effectLst/>
        </p:spPr>
        <p:txBody>
          <a:bodyPr lIns="76138" tIns="0" rIns="76138"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7864" fontAlgn="base">
              <a:spcAft>
                <a:spcPct val="0"/>
              </a:spcAft>
              <a:defRPr/>
            </a:pPr>
            <a:r>
              <a:rPr lang="en-US" sz="1765" dirty="0"/>
              <a:t>Software </a:t>
            </a:r>
          </a:p>
          <a:p>
            <a:pPr marL="0" lvl="1" defTabSz="1217864" fontAlgn="base">
              <a:spcAft>
                <a:spcPct val="0"/>
              </a:spcAft>
              <a:defRPr/>
            </a:pPr>
            <a:r>
              <a:rPr lang="en-US" sz="1765" dirty="0"/>
              <a:t>(as a Service)</a:t>
            </a:r>
          </a:p>
        </p:txBody>
      </p:sp>
      <p:sp>
        <p:nvSpPr>
          <p:cNvPr id="95" name="Rectangle 94"/>
          <p:cNvSpPr/>
          <p:nvPr/>
        </p:nvSpPr>
        <p:spPr>
          <a:xfrm>
            <a:off x="9027068" y="5479126"/>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Storage</a:t>
            </a:r>
          </a:p>
        </p:txBody>
      </p:sp>
      <p:sp>
        <p:nvSpPr>
          <p:cNvPr id="96" name="Rectangle 95"/>
          <p:cNvSpPr/>
          <p:nvPr/>
        </p:nvSpPr>
        <p:spPr>
          <a:xfrm>
            <a:off x="9027068" y="5024553"/>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Servers</a:t>
            </a:r>
          </a:p>
        </p:txBody>
      </p:sp>
      <p:sp>
        <p:nvSpPr>
          <p:cNvPr id="97" name="Rectangle 96"/>
          <p:cNvSpPr/>
          <p:nvPr/>
        </p:nvSpPr>
        <p:spPr>
          <a:xfrm>
            <a:off x="9027068" y="5933695"/>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Networking</a:t>
            </a:r>
          </a:p>
        </p:txBody>
      </p:sp>
      <p:sp>
        <p:nvSpPr>
          <p:cNvPr id="98" name="Rectangle 97"/>
          <p:cNvSpPr/>
          <p:nvPr/>
        </p:nvSpPr>
        <p:spPr>
          <a:xfrm>
            <a:off x="9027068" y="4115412"/>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O/S</a:t>
            </a:r>
          </a:p>
        </p:txBody>
      </p:sp>
      <p:sp>
        <p:nvSpPr>
          <p:cNvPr id="99" name="Rectangle 98"/>
          <p:cNvSpPr/>
          <p:nvPr/>
        </p:nvSpPr>
        <p:spPr>
          <a:xfrm>
            <a:off x="9027068" y="3660839"/>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Middleware</a:t>
            </a:r>
          </a:p>
        </p:txBody>
      </p:sp>
      <p:sp>
        <p:nvSpPr>
          <p:cNvPr id="100" name="Rectangle 99"/>
          <p:cNvSpPr/>
          <p:nvPr/>
        </p:nvSpPr>
        <p:spPr>
          <a:xfrm>
            <a:off x="9027068" y="4569982"/>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Virtualization</a:t>
            </a:r>
          </a:p>
        </p:txBody>
      </p:sp>
      <p:sp>
        <p:nvSpPr>
          <p:cNvPr id="101" name="Rectangle 100"/>
          <p:cNvSpPr/>
          <p:nvPr/>
        </p:nvSpPr>
        <p:spPr>
          <a:xfrm>
            <a:off x="9027068" y="2297124"/>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Applications</a:t>
            </a:r>
          </a:p>
        </p:txBody>
      </p:sp>
      <p:sp>
        <p:nvSpPr>
          <p:cNvPr id="102" name="Rectangle 101"/>
          <p:cNvSpPr/>
          <p:nvPr/>
        </p:nvSpPr>
        <p:spPr>
          <a:xfrm>
            <a:off x="9027068" y="3206268"/>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Runtime</a:t>
            </a:r>
          </a:p>
        </p:txBody>
      </p:sp>
      <p:sp>
        <p:nvSpPr>
          <p:cNvPr id="103" name="Rectangle 102"/>
          <p:cNvSpPr/>
          <p:nvPr/>
        </p:nvSpPr>
        <p:spPr>
          <a:xfrm>
            <a:off x="9027068" y="2751696"/>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Data</a:t>
            </a:r>
          </a:p>
        </p:txBody>
      </p:sp>
      <p:sp>
        <p:nvSpPr>
          <p:cNvPr id="115" name="TextBox 54"/>
          <p:cNvSpPr txBox="1"/>
          <p:nvPr/>
        </p:nvSpPr>
        <p:spPr>
          <a:xfrm rot="10800000" flipH="1">
            <a:off x="10927457" y="3264218"/>
            <a:ext cx="615553" cy="1987660"/>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864" fontAlgn="base">
              <a:spcAft>
                <a:spcPct val="0"/>
              </a:spcAft>
              <a:defRPr/>
            </a:pPr>
            <a:r>
              <a:rPr lang="en-US" sz="1400" dirty="0">
                <a:solidFill>
                  <a:srgbClr val="FFFFFF"/>
                </a:solidFill>
                <a:latin typeface="Segoe UI"/>
                <a:cs typeface="Segoe UI" panose="020B0502040204020203" pitchFamily="34" charset="0"/>
              </a:rPr>
              <a:t>Scale, resilience and </a:t>
            </a:r>
            <a:br>
              <a:rPr lang="en-US" sz="1400" dirty="0">
                <a:solidFill>
                  <a:srgbClr val="FFFFFF"/>
                </a:solidFill>
                <a:latin typeface="Segoe UI"/>
                <a:cs typeface="Segoe UI" panose="020B0502040204020203" pitchFamily="34" charset="0"/>
              </a:rPr>
            </a:br>
            <a:r>
              <a:rPr lang="en-US" sz="1400" dirty="0">
                <a:solidFill>
                  <a:srgbClr val="FFFFFF"/>
                </a:solidFill>
                <a:latin typeface="Segoe UI"/>
                <a:cs typeface="Segoe UI" panose="020B0502040204020203" pitchFamily="34" charset="0"/>
              </a:rPr>
              <a:t>management by vendor</a:t>
            </a:r>
          </a:p>
        </p:txBody>
      </p:sp>
      <p:sp>
        <p:nvSpPr>
          <p:cNvPr id="116" name="Left Brace 115"/>
          <p:cNvSpPr/>
          <p:nvPr/>
        </p:nvSpPr>
        <p:spPr>
          <a:xfrm flipH="1">
            <a:off x="10694023" y="2290183"/>
            <a:ext cx="243479" cy="401736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64">
              <a:defRPr/>
            </a:pPr>
            <a:endParaRPr lang="en-US" sz="1799" kern="0" dirty="0">
              <a:solidFill>
                <a:srgbClr val="FFFFFF"/>
              </a:solidFill>
              <a:latin typeface="Segoe UI"/>
              <a:ea typeface="Segoe UI" pitchFamily="34" charset="0"/>
              <a:cs typeface="Segoe UI" pitchFamily="34" charset="0"/>
            </a:endParaRPr>
          </a:p>
        </p:txBody>
      </p:sp>
      <p:sp>
        <p:nvSpPr>
          <p:cNvPr id="2" name="Rectangle 1"/>
          <p:cNvSpPr/>
          <p:nvPr/>
        </p:nvSpPr>
        <p:spPr>
          <a:xfrm>
            <a:off x="539897" y="317950"/>
            <a:ext cx="3734178" cy="754315"/>
          </a:xfrm>
          <a:prstGeom prst="rect">
            <a:avLst/>
          </a:prstGeom>
        </p:spPr>
        <p:txBody>
          <a:bodyPr wrap="none">
            <a:spAutoFit/>
          </a:bodyPr>
          <a:lstStyle/>
          <a:p>
            <a:pPr defTabSz="914098">
              <a:spcBef>
                <a:spcPts val="1799"/>
              </a:spcBef>
              <a:defRPr/>
            </a:pPr>
            <a:r>
              <a:rPr lang="en-US" sz="4313" kern="0" dirty="0">
                <a:solidFill>
                  <a:srgbClr val="FFFFFF"/>
                </a:solidFill>
                <a:latin typeface="Segoe UI Light"/>
              </a:rPr>
              <a:t>Business Model</a:t>
            </a:r>
          </a:p>
        </p:txBody>
      </p:sp>
      <p:grpSp>
        <p:nvGrpSpPr>
          <p:cNvPr id="59" name="Group 58"/>
          <p:cNvGrpSpPr/>
          <p:nvPr/>
        </p:nvGrpSpPr>
        <p:grpSpPr>
          <a:xfrm>
            <a:off x="4556115" y="3848113"/>
            <a:ext cx="2643637" cy="808643"/>
            <a:chOff x="7536392" y="5029147"/>
            <a:chExt cx="3695792" cy="1130480"/>
          </a:xfrm>
        </p:grpSpPr>
        <p:sp>
          <p:nvSpPr>
            <p:cNvPr id="60" name="Pentagon 59"/>
            <p:cNvSpPr/>
            <p:nvPr/>
          </p:nvSpPr>
          <p:spPr bwMode="auto">
            <a:xfrm>
              <a:off x="8128868" y="5029147"/>
              <a:ext cx="3103316" cy="1130480"/>
            </a:xfrm>
            <a:prstGeom prst="homePlate">
              <a:avLst/>
            </a:prstGeom>
            <a:solidFill>
              <a:srgbClr val="00B294"/>
            </a:solidFill>
            <a:ln w="10795" cap="flat" cmpd="sng" algn="ctr">
              <a:noFill/>
              <a:prstDash val="solid"/>
              <a:headEnd type="none" w="med" len="med"/>
              <a:tailEnd type="none" w="med" len="med"/>
            </a:ln>
            <a:effectLst/>
          </p:spPr>
          <p:txBody>
            <a:bodyPr rot="0" spcFirstLastPara="0" vertOverflow="overflow" horzOverflow="overflow" vert="horz" wrap="square" lIns="658274" tIns="0" rIns="0" bIns="0" numCol="1" spcCol="0" rtlCol="0" fromWordArt="0" anchor="ctr" anchorCtr="0" forceAA="0" compatLnSpc="1">
              <a:prstTxWarp prst="textNoShape">
                <a:avLst/>
              </a:prstTxWarp>
              <a:noAutofit/>
            </a:bodyPr>
            <a:lstStyle/>
            <a:p>
              <a:pPr defTabSz="1096726" fontAlgn="base">
                <a:lnSpc>
                  <a:spcPct val="90000"/>
                </a:lnSpc>
                <a:spcBef>
                  <a:spcPct val="0"/>
                </a:spcBef>
                <a:spcAft>
                  <a:spcPct val="0"/>
                </a:spcAft>
                <a:defRPr/>
              </a:pPr>
              <a:r>
                <a:rPr lang="en-US" sz="1679" kern="0" dirty="0">
                  <a:gradFill>
                    <a:gsLst>
                      <a:gs pos="9184">
                        <a:srgbClr val="FFFFFF"/>
                      </a:gs>
                      <a:gs pos="42000">
                        <a:srgbClr val="FFFFFF"/>
                      </a:gs>
                    </a:gsLst>
                    <a:lin ang="5400000" scaled="0"/>
                  </a:gradFill>
                  <a:latin typeface="Segoe UI"/>
                </a:rPr>
                <a:t>Any data, any size</a:t>
              </a:r>
            </a:p>
          </p:txBody>
        </p:sp>
        <p:grpSp>
          <p:nvGrpSpPr>
            <p:cNvPr id="117" name="Group 116"/>
            <p:cNvGrpSpPr/>
            <p:nvPr/>
          </p:nvGrpSpPr>
          <p:grpSpPr>
            <a:xfrm>
              <a:off x="7536392" y="5036492"/>
              <a:ext cx="1115782" cy="1115782"/>
              <a:chOff x="1650097" y="4396855"/>
              <a:chExt cx="1115782" cy="1115782"/>
            </a:xfrm>
          </p:grpSpPr>
          <p:sp>
            <p:nvSpPr>
              <p:cNvPr id="118" name="Oval 117"/>
              <p:cNvSpPr/>
              <p:nvPr/>
            </p:nvSpPr>
            <p:spPr bwMode="auto">
              <a:xfrm>
                <a:off x="1650097" y="4396855"/>
                <a:ext cx="1115782" cy="1115782"/>
              </a:xfrm>
              <a:prstGeom prst="ellipse">
                <a:avLst/>
              </a:prstGeom>
              <a:solidFill>
                <a:srgbClr val="FFFFFF"/>
              </a:solidFill>
              <a:ln w="38100" cap="flat" cmpd="sng" algn="ctr">
                <a:solidFill>
                  <a:srgbClr val="0072C6"/>
                </a:solidFill>
                <a:prstDash val="solid"/>
                <a:headEnd type="none" w="med" len="med"/>
                <a:tailEnd type="none" w="med" len="med"/>
              </a:ln>
              <a:effectLst/>
            </p:spPr>
            <p:txBody>
              <a:bodyPr rot="0" spcFirstLastPara="0" vertOverflow="overflow" horzOverflow="overflow" vert="horz" wrap="square" lIns="219425" tIns="175540" rIns="219425" bIns="175540" numCol="1" spcCol="0" rtlCol="0" fromWordArt="0" anchor="t" anchorCtr="0" forceAA="0" compatLnSpc="1">
                <a:prstTxWarp prst="textNoShape">
                  <a:avLst/>
                </a:prstTxWarp>
                <a:noAutofit/>
              </a:bodyPr>
              <a:lstStyle/>
              <a:p>
                <a:pPr algn="ctr" defTabSz="1096726" fontAlgn="base">
                  <a:lnSpc>
                    <a:spcPct val="90000"/>
                  </a:lnSpc>
                  <a:spcBef>
                    <a:spcPct val="0"/>
                  </a:spcBef>
                  <a:spcAft>
                    <a:spcPct val="0"/>
                  </a:spcAft>
                  <a:defRPr/>
                </a:pPr>
                <a:endParaRPr lang="en-US" sz="1679" kern="0" dirty="0" err="1">
                  <a:gradFill>
                    <a:gsLst>
                      <a:gs pos="1250">
                        <a:srgbClr val="EFEFEF"/>
                      </a:gs>
                      <a:gs pos="10417">
                        <a:srgbClr val="EFEFEF"/>
                      </a:gs>
                    </a:gsLst>
                    <a:lin ang="5400000" scaled="0"/>
                  </a:gradFill>
                  <a:latin typeface="Segoe UI"/>
                </a:endParaRPr>
              </a:p>
            </p:txBody>
          </p:sp>
          <p:sp>
            <p:nvSpPr>
              <p:cNvPr id="119" name="Freeform 8"/>
              <p:cNvSpPr>
                <a:spLocks noEditPoints="1"/>
              </p:cNvSpPr>
              <p:nvPr/>
            </p:nvSpPr>
            <p:spPr bwMode="black">
              <a:xfrm>
                <a:off x="1849660" y="4590688"/>
                <a:ext cx="710035" cy="709850"/>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1181DA"/>
              </a:solidFill>
              <a:ln>
                <a:noFill/>
              </a:ln>
            </p:spPr>
            <p:txBody>
              <a:bodyPr vert="horz" wrap="square" lIns="0" tIns="49377" rIns="98752" bIns="49377" numCol="1" anchor="t" anchorCtr="0" compatLnSpc="1">
                <a:prstTxWarp prst="textNoShape">
                  <a:avLst/>
                </a:prstTxWarp>
              </a:bodyPr>
              <a:lstStyle/>
              <a:p>
                <a:pPr algn="ctr" defTabSz="1097043">
                  <a:defRPr/>
                </a:pPr>
                <a:endParaRPr lang="en-US" sz="1319" kern="0">
                  <a:gradFill>
                    <a:gsLst>
                      <a:gs pos="0">
                        <a:srgbClr val="505050">
                          <a:lumMod val="0"/>
                          <a:lumOff val="100000"/>
                        </a:srgbClr>
                      </a:gs>
                      <a:gs pos="100000">
                        <a:srgbClr val="505050">
                          <a:lumMod val="0"/>
                          <a:lumOff val="100000"/>
                        </a:srgbClr>
                      </a:gs>
                    </a:gsLst>
                    <a:lin ang="5400000" scaled="0"/>
                  </a:gradFill>
                </a:endParaRPr>
              </a:p>
            </p:txBody>
          </p:sp>
        </p:grpSp>
      </p:grpSp>
      <p:grpSp>
        <p:nvGrpSpPr>
          <p:cNvPr id="120" name="Group 119"/>
          <p:cNvGrpSpPr/>
          <p:nvPr/>
        </p:nvGrpSpPr>
        <p:grpSpPr>
          <a:xfrm>
            <a:off x="4560078" y="4692211"/>
            <a:ext cx="2643637" cy="808643"/>
            <a:chOff x="7536392" y="6227711"/>
            <a:chExt cx="3695792" cy="1130479"/>
          </a:xfrm>
        </p:grpSpPr>
        <p:sp>
          <p:nvSpPr>
            <p:cNvPr id="121" name="Pentagon 120"/>
            <p:cNvSpPr/>
            <p:nvPr/>
          </p:nvSpPr>
          <p:spPr bwMode="auto">
            <a:xfrm>
              <a:off x="8128868" y="6227711"/>
              <a:ext cx="3103316" cy="1130479"/>
            </a:xfrm>
            <a:prstGeom prst="homePlate">
              <a:avLst/>
            </a:prstGeom>
            <a:solidFill>
              <a:srgbClr val="00B294"/>
            </a:solidFill>
            <a:ln w="10795" cap="flat" cmpd="sng" algn="ctr">
              <a:noFill/>
              <a:prstDash val="solid"/>
              <a:headEnd type="none" w="med" len="med"/>
              <a:tailEnd type="none" w="med" len="med"/>
            </a:ln>
            <a:effectLst/>
          </p:spPr>
          <p:txBody>
            <a:bodyPr rot="0" spcFirstLastPara="0" vertOverflow="overflow" horzOverflow="overflow" vert="horz" wrap="square" lIns="658274" tIns="0" rIns="0" bIns="0" numCol="1" spcCol="0" rtlCol="0" fromWordArt="0" anchor="ctr" anchorCtr="0" forceAA="0" compatLnSpc="1">
              <a:prstTxWarp prst="textNoShape">
                <a:avLst/>
              </a:prstTxWarp>
              <a:noAutofit/>
            </a:bodyPr>
            <a:lstStyle/>
            <a:p>
              <a:pPr defTabSz="1096726" fontAlgn="base">
                <a:lnSpc>
                  <a:spcPct val="90000"/>
                </a:lnSpc>
                <a:spcBef>
                  <a:spcPct val="0"/>
                </a:spcBef>
                <a:spcAft>
                  <a:spcPct val="0"/>
                </a:spcAft>
                <a:defRPr/>
              </a:pPr>
              <a:r>
                <a:rPr lang="en-US" sz="1679" kern="0" dirty="0">
                  <a:gradFill>
                    <a:gsLst>
                      <a:gs pos="9184">
                        <a:srgbClr val="FFFFFF"/>
                      </a:gs>
                      <a:gs pos="42000">
                        <a:srgbClr val="FFFFFF"/>
                      </a:gs>
                    </a:gsLst>
                    <a:lin ang="5400000" scaled="0"/>
                  </a:gradFill>
                  <a:latin typeface="Segoe UI"/>
                </a:rPr>
                <a:t>Secure &amp; available</a:t>
              </a:r>
            </a:p>
          </p:txBody>
        </p:sp>
        <p:grpSp>
          <p:nvGrpSpPr>
            <p:cNvPr id="122" name="Group 121"/>
            <p:cNvGrpSpPr/>
            <p:nvPr/>
          </p:nvGrpSpPr>
          <p:grpSpPr>
            <a:xfrm>
              <a:off x="7536392" y="6235058"/>
              <a:ext cx="1115782" cy="1115781"/>
              <a:chOff x="1650097" y="5595421"/>
              <a:chExt cx="1115782" cy="1115781"/>
            </a:xfrm>
          </p:grpSpPr>
          <p:sp>
            <p:nvSpPr>
              <p:cNvPr id="123" name="Oval 122"/>
              <p:cNvSpPr/>
              <p:nvPr/>
            </p:nvSpPr>
            <p:spPr bwMode="auto">
              <a:xfrm>
                <a:off x="1650097" y="5595421"/>
                <a:ext cx="1115782" cy="1115781"/>
              </a:xfrm>
              <a:prstGeom prst="ellipse">
                <a:avLst/>
              </a:prstGeom>
              <a:solidFill>
                <a:srgbClr val="FFFFFF"/>
              </a:solidFill>
              <a:ln w="38100" cap="flat" cmpd="sng" algn="ctr">
                <a:solidFill>
                  <a:srgbClr val="0072C6"/>
                </a:solidFill>
                <a:prstDash val="solid"/>
                <a:headEnd type="none" w="med" len="med"/>
                <a:tailEnd type="none" w="med" len="med"/>
              </a:ln>
              <a:effectLst/>
            </p:spPr>
            <p:txBody>
              <a:bodyPr rot="0" spcFirstLastPara="0" vertOverflow="overflow" horzOverflow="overflow" vert="horz" wrap="square" lIns="219425" tIns="175540" rIns="219425" bIns="175540" numCol="1" spcCol="0" rtlCol="0" fromWordArt="0" anchor="t" anchorCtr="0" forceAA="0" compatLnSpc="1">
                <a:prstTxWarp prst="textNoShape">
                  <a:avLst/>
                </a:prstTxWarp>
                <a:noAutofit/>
              </a:bodyPr>
              <a:lstStyle/>
              <a:p>
                <a:pPr algn="ctr" defTabSz="1096726" fontAlgn="base">
                  <a:lnSpc>
                    <a:spcPct val="90000"/>
                  </a:lnSpc>
                  <a:spcBef>
                    <a:spcPct val="0"/>
                  </a:spcBef>
                  <a:spcAft>
                    <a:spcPct val="0"/>
                  </a:spcAft>
                  <a:defRPr/>
                </a:pPr>
                <a:endParaRPr lang="en-US" sz="1679" kern="0" dirty="0" err="1">
                  <a:gradFill>
                    <a:gsLst>
                      <a:gs pos="1250">
                        <a:srgbClr val="EFEFEF"/>
                      </a:gs>
                      <a:gs pos="10417">
                        <a:srgbClr val="EFEFEF"/>
                      </a:gs>
                    </a:gsLst>
                    <a:lin ang="5400000" scaled="0"/>
                  </a:gradFill>
                  <a:latin typeface="Segoe UI"/>
                </a:endParaRPr>
              </a:p>
            </p:txBody>
          </p:sp>
          <p:grpSp>
            <p:nvGrpSpPr>
              <p:cNvPr id="124" name="Group 123"/>
              <p:cNvGrpSpPr/>
              <p:nvPr/>
            </p:nvGrpSpPr>
            <p:grpSpPr>
              <a:xfrm>
                <a:off x="1894660" y="5763601"/>
                <a:ext cx="626656" cy="779424"/>
                <a:chOff x="1897945" y="11270460"/>
                <a:chExt cx="430344" cy="535254"/>
              </a:xfrm>
              <a:solidFill>
                <a:srgbClr val="00BCF2"/>
              </a:solidFill>
            </p:grpSpPr>
            <p:sp>
              <p:nvSpPr>
                <p:cNvPr id="125" name="Freeform 21"/>
                <p:cNvSpPr>
                  <a:spLocks/>
                </p:cNvSpPr>
                <p:nvPr/>
              </p:nvSpPr>
              <p:spPr bwMode="auto">
                <a:xfrm>
                  <a:off x="1970739" y="11366806"/>
                  <a:ext cx="284755" cy="356480"/>
                </a:xfrm>
                <a:custGeom>
                  <a:avLst/>
                  <a:gdLst>
                    <a:gd name="T0" fmla="*/ 200 w 403"/>
                    <a:gd name="T1" fmla="*/ 371 h 504"/>
                    <a:gd name="T2" fmla="*/ 197 w 403"/>
                    <a:gd name="T3" fmla="*/ 371 h 504"/>
                    <a:gd name="T4" fmla="*/ 169 w 403"/>
                    <a:gd name="T5" fmla="*/ 359 h 504"/>
                    <a:gd name="T6" fmla="*/ 75 w 403"/>
                    <a:gd name="T7" fmla="*/ 267 h 504"/>
                    <a:gd name="T8" fmla="*/ 74 w 403"/>
                    <a:gd name="T9" fmla="*/ 211 h 504"/>
                    <a:gd name="T10" fmla="*/ 131 w 403"/>
                    <a:gd name="T11" fmla="*/ 210 h 504"/>
                    <a:gd name="T12" fmla="*/ 193 w 403"/>
                    <a:gd name="T13" fmla="*/ 271 h 504"/>
                    <a:gd name="T14" fmla="*/ 346 w 403"/>
                    <a:gd name="T15" fmla="*/ 77 h 504"/>
                    <a:gd name="T16" fmla="*/ 355 w 403"/>
                    <a:gd name="T17" fmla="*/ 69 h 504"/>
                    <a:gd name="T18" fmla="*/ 232 w 403"/>
                    <a:gd name="T19" fmla="*/ 12 h 504"/>
                    <a:gd name="T20" fmla="*/ 199 w 403"/>
                    <a:gd name="T21" fmla="*/ 0 h 504"/>
                    <a:gd name="T22" fmla="*/ 168 w 403"/>
                    <a:gd name="T23" fmla="*/ 12 h 504"/>
                    <a:gd name="T24" fmla="*/ 26 w 403"/>
                    <a:gd name="T25" fmla="*/ 73 h 504"/>
                    <a:gd name="T26" fmla="*/ 0 w 403"/>
                    <a:gd name="T27" fmla="*/ 109 h 504"/>
                    <a:gd name="T28" fmla="*/ 0 w 403"/>
                    <a:gd name="T29" fmla="*/ 214 h 504"/>
                    <a:gd name="T30" fmla="*/ 82 w 403"/>
                    <a:gd name="T31" fmla="*/ 423 h 504"/>
                    <a:gd name="T32" fmla="*/ 198 w 403"/>
                    <a:gd name="T33" fmla="*/ 504 h 504"/>
                    <a:gd name="T34" fmla="*/ 403 w 403"/>
                    <a:gd name="T35" fmla="*/ 217 h 504"/>
                    <a:gd name="T36" fmla="*/ 403 w 403"/>
                    <a:gd name="T37" fmla="*/ 134 h 504"/>
                    <a:gd name="T38" fmla="*/ 229 w 403"/>
                    <a:gd name="T39" fmla="*/ 356 h 504"/>
                    <a:gd name="T40" fmla="*/ 200 w 403"/>
                    <a:gd name="T41" fmla="*/ 37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3" h="504">
                      <a:moveTo>
                        <a:pt x="200" y="371"/>
                      </a:moveTo>
                      <a:cubicBezTo>
                        <a:pt x="199" y="371"/>
                        <a:pt x="198" y="371"/>
                        <a:pt x="197" y="371"/>
                      </a:cubicBezTo>
                      <a:cubicBezTo>
                        <a:pt x="187" y="371"/>
                        <a:pt x="177" y="367"/>
                        <a:pt x="169" y="359"/>
                      </a:cubicBezTo>
                      <a:cubicBezTo>
                        <a:pt x="75" y="267"/>
                        <a:pt x="75" y="267"/>
                        <a:pt x="75" y="267"/>
                      </a:cubicBezTo>
                      <a:cubicBezTo>
                        <a:pt x="59" y="252"/>
                        <a:pt x="59" y="226"/>
                        <a:pt x="74" y="211"/>
                      </a:cubicBezTo>
                      <a:cubicBezTo>
                        <a:pt x="90" y="195"/>
                        <a:pt x="115" y="195"/>
                        <a:pt x="131" y="210"/>
                      </a:cubicBezTo>
                      <a:cubicBezTo>
                        <a:pt x="193" y="271"/>
                        <a:pt x="193" y="271"/>
                        <a:pt x="193" y="271"/>
                      </a:cubicBezTo>
                      <a:cubicBezTo>
                        <a:pt x="346" y="77"/>
                        <a:pt x="346" y="77"/>
                        <a:pt x="346" y="77"/>
                      </a:cubicBezTo>
                      <a:cubicBezTo>
                        <a:pt x="348" y="74"/>
                        <a:pt x="351" y="71"/>
                        <a:pt x="355" y="69"/>
                      </a:cubicBezTo>
                      <a:cubicBezTo>
                        <a:pt x="323" y="57"/>
                        <a:pt x="266" y="34"/>
                        <a:pt x="232" y="12"/>
                      </a:cubicBezTo>
                      <a:cubicBezTo>
                        <a:pt x="219" y="4"/>
                        <a:pt x="209" y="0"/>
                        <a:pt x="199" y="0"/>
                      </a:cubicBezTo>
                      <a:cubicBezTo>
                        <a:pt x="189" y="0"/>
                        <a:pt x="179" y="4"/>
                        <a:pt x="168" y="12"/>
                      </a:cubicBezTo>
                      <a:cubicBezTo>
                        <a:pt x="133" y="36"/>
                        <a:pt x="30" y="71"/>
                        <a:pt x="26" y="73"/>
                      </a:cubicBezTo>
                      <a:cubicBezTo>
                        <a:pt x="13" y="78"/>
                        <a:pt x="0" y="95"/>
                        <a:pt x="0" y="109"/>
                      </a:cubicBezTo>
                      <a:cubicBezTo>
                        <a:pt x="0" y="109"/>
                        <a:pt x="0" y="202"/>
                        <a:pt x="0" y="214"/>
                      </a:cubicBezTo>
                      <a:cubicBezTo>
                        <a:pt x="0" y="312"/>
                        <a:pt x="51" y="387"/>
                        <a:pt x="82" y="423"/>
                      </a:cubicBezTo>
                      <a:cubicBezTo>
                        <a:pt x="130" y="479"/>
                        <a:pt x="179" y="504"/>
                        <a:pt x="198" y="504"/>
                      </a:cubicBezTo>
                      <a:cubicBezTo>
                        <a:pt x="233" y="504"/>
                        <a:pt x="403" y="389"/>
                        <a:pt x="403" y="217"/>
                      </a:cubicBezTo>
                      <a:cubicBezTo>
                        <a:pt x="403" y="134"/>
                        <a:pt x="403" y="134"/>
                        <a:pt x="403" y="134"/>
                      </a:cubicBezTo>
                      <a:cubicBezTo>
                        <a:pt x="229" y="356"/>
                        <a:pt x="229" y="356"/>
                        <a:pt x="229" y="356"/>
                      </a:cubicBezTo>
                      <a:cubicBezTo>
                        <a:pt x="222" y="365"/>
                        <a:pt x="211" y="370"/>
                        <a:pt x="200" y="371"/>
                      </a:cubicBezTo>
                      <a:close/>
                    </a:path>
                  </a:pathLst>
                </a:custGeom>
                <a:solidFill>
                  <a:srgbClr val="1181DA"/>
                </a:solidFill>
                <a:ln>
                  <a:noFill/>
                </a:ln>
              </p:spPr>
              <p:txBody>
                <a:bodyPr vert="horz" wrap="square" lIns="109712" tIns="54856" rIns="109712" bIns="54856" numCol="1" anchor="t" anchorCtr="0" compatLnSpc="1">
                  <a:prstTxWarp prst="textNoShape">
                    <a:avLst/>
                  </a:prstTxWarp>
                </a:bodyPr>
                <a:lstStyle/>
                <a:p>
                  <a:pPr algn="ctr" defTabSz="1119094">
                    <a:defRPr/>
                  </a:pPr>
                  <a:endParaRPr lang="en-US" sz="1440" kern="0">
                    <a:gradFill>
                      <a:gsLst>
                        <a:gs pos="0">
                          <a:srgbClr val="505050">
                            <a:lumMod val="0"/>
                            <a:lumOff val="100000"/>
                          </a:srgbClr>
                        </a:gs>
                        <a:gs pos="100000">
                          <a:srgbClr val="505050">
                            <a:lumMod val="0"/>
                            <a:lumOff val="100000"/>
                          </a:srgbClr>
                        </a:gs>
                      </a:gsLst>
                      <a:lin ang="5400000" scaled="0"/>
                    </a:gradFill>
                  </a:endParaRPr>
                </a:p>
              </p:txBody>
            </p:sp>
            <p:sp>
              <p:nvSpPr>
                <p:cNvPr id="126" name="Freeform 22"/>
                <p:cNvSpPr>
                  <a:spLocks noEditPoints="1"/>
                </p:cNvSpPr>
                <p:nvPr/>
              </p:nvSpPr>
              <p:spPr bwMode="auto">
                <a:xfrm>
                  <a:off x="1897945" y="11270460"/>
                  <a:ext cx="430344" cy="535254"/>
                </a:xfrm>
                <a:custGeom>
                  <a:avLst/>
                  <a:gdLst>
                    <a:gd name="T0" fmla="*/ 571 w 609"/>
                    <a:gd name="T1" fmla="*/ 133 h 757"/>
                    <a:gd name="T2" fmla="*/ 360 w 609"/>
                    <a:gd name="T3" fmla="*/ 33 h 757"/>
                    <a:gd name="T4" fmla="*/ 243 w 609"/>
                    <a:gd name="T5" fmla="*/ 33 h 757"/>
                    <a:gd name="T6" fmla="*/ 37 w 609"/>
                    <a:gd name="T7" fmla="*/ 126 h 757"/>
                    <a:gd name="T8" fmla="*/ 0 w 609"/>
                    <a:gd name="T9" fmla="*/ 180 h 757"/>
                    <a:gd name="T10" fmla="*/ 0 w 609"/>
                    <a:gd name="T11" fmla="*/ 338 h 757"/>
                    <a:gd name="T12" fmla="*/ 300 w 609"/>
                    <a:gd name="T13" fmla="*/ 757 h 757"/>
                    <a:gd name="T14" fmla="*/ 609 w 609"/>
                    <a:gd name="T15" fmla="*/ 342 h 757"/>
                    <a:gd name="T16" fmla="*/ 609 w 609"/>
                    <a:gd name="T17" fmla="*/ 186 h 757"/>
                    <a:gd name="T18" fmla="*/ 571 w 609"/>
                    <a:gd name="T19" fmla="*/ 133 h 757"/>
                    <a:gd name="T20" fmla="*/ 542 w 609"/>
                    <a:gd name="T21" fmla="*/ 353 h 757"/>
                    <a:gd name="T22" fmla="*/ 301 w 609"/>
                    <a:gd name="T23" fmla="*/ 676 h 757"/>
                    <a:gd name="T24" fmla="*/ 158 w 609"/>
                    <a:gd name="T25" fmla="*/ 582 h 757"/>
                    <a:gd name="T26" fmla="*/ 67 w 609"/>
                    <a:gd name="T27" fmla="*/ 350 h 757"/>
                    <a:gd name="T28" fmla="*/ 67 w 609"/>
                    <a:gd name="T29" fmla="*/ 245 h 757"/>
                    <a:gd name="T30" fmla="*/ 117 w 609"/>
                    <a:gd name="T31" fmla="*/ 175 h 757"/>
                    <a:gd name="T32" fmla="*/ 250 w 609"/>
                    <a:gd name="T33" fmla="*/ 118 h 757"/>
                    <a:gd name="T34" fmla="*/ 302 w 609"/>
                    <a:gd name="T35" fmla="*/ 100 h 757"/>
                    <a:gd name="T36" fmla="*/ 354 w 609"/>
                    <a:gd name="T37" fmla="*/ 118 h 757"/>
                    <a:gd name="T38" fmla="*/ 492 w 609"/>
                    <a:gd name="T39" fmla="*/ 179 h 757"/>
                    <a:gd name="T40" fmla="*/ 542 w 609"/>
                    <a:gd name="T41" fmla="*/ 249 h 757"/>
                    <a:gd name="T42" fmla="*/ 542 w 609"/>
                    <a:gd name="T43" fmla="*/ 353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9" h="757">
                      <a:moveTo>
                        <a:pt x="571" y="133"/>
                      </a:moveTo>
                      <a:cubicBezTo>
                        <a:pt x="571" y="133"/>
                        <a:pt x="436" y="87"/>
                        <a:pt x="360" y="33"/>
                      </a:cubicBezTo>
                      <a:cubicBezTo>
                        <a:pt x="326" y="9"/>
                        <a:pt x="288" y="0"/>
                        <a:pt x="243" y="33"/>
                      </a:cubicBezTo>
                      <a:cubicBezTo>
                        <a:pt x="196" y="68"/>
                        <a:pt x="37" y="126"/>
                        <a:pt x="37" y="126"/>
                      </a:cubicBezTo>
                      <a:cubicBezTo>
                        <a:pt x="17" y="134"/>
                        <a:pt x="0" y="158"/>
                        <a:pt x="0" y="180"/>
                      </a:cubicBezTo>
                      <a:cubicBezTo>
                        <a:pt x="0" y="180"/>
                        <a:pt x="0" y="321"/>
                        <a:pt x="0" y="338"/>
                      </a:cubicBezTo>
                      <a:cubicBezTo>
                        <a:pt x="0" y="577"/>
                        <a:pt x="219" y="757"/>
                        <a:pt x="300" y="757"/>
                      </a:cubicBezTo>
                      <a:cubicBezTo>
                        <a:pt x="364" y="757"/>
                        <a:pt x="609" y="586"/>
                        <a:pt x="609" y="342"/>
                      </a:cubicBezTo>
                      <a:cubicBezTo>
                        <a:pt x="609" y="325"/>
                        <a:pt x="609" y="186"/>
                        <a:pt x="609" y="186"/>
                      </a:cubicBezTo>
                      <a:cubicBezTo>
                        <a:pt x="609" y="164"/>
                        <a:pt x="592" y="140"/>
                        <a:pt x="571" y="133"/>
                      </a:cubicBezTo>
                      <a:close/>
                      <a:moveTo>
                        <a:pt x="542" y="353"/>
                      </a:moveTo>
                      <a:cubicBezTo>
                        <a:pt x="542" y="542"/>
                        <a:pt x="359" y="676"/>
                        <a:pt x="301" y="676"/>
                      </a:cubicBezTo>
                      <a:cubicBezTo>
                        <a:pt x="264" y="676"/>
                        <a:pt x="205" y="637"/>
                        <a:pt x="158" y="582"/>
                      </a:cubicBezTo>
                      <a:cubicBezTo>
                        <a:pt x="124" y="542"/>
                        <a:pt x="67" y="459"/>
                        <a:pt x="67" y="350"/>
                      </a:cubicBezTo>
                      <a:cubicBezTo>
                        <a:pt x="67" y="338"/>
                        <a:pt x="67" y="245"/>
                        <a:pt x="67" y="245"/>
                      </a:cubicBezTo>
                      <a:cubicBezTo>
                        <a:pt x="67" y="215"/>
                        <a:pt x="89" y="185"/>
                        <a:pt x="117" y="175"/>
                      </a:cubicBezTo>
                      <a:cubicBezTo>
                        <a:pt x="146" y="165"/>
                        <a:pt x="225" y="136"/>
                        <a:pt x="250" y="118"/>
                      </a:cubicBezTo>
                      <a:cubicBezTo>
                        <a:pt x="268" y="106"/>
                        <a:pt x="285" y="100"/>
                        <a:pt x="302" y="100"/>
                      </a:cubicBezTo>
                      <a:cubicBezTo>
                        <a:pt x="324" y="100"/>
                        <a:pt x="342" y="110"/>
                        <a:pt x="354" y="118"/>
                      </a:cubicBezTo>
                      <a:cubicBezTo>
                        <a:pt x="398" y="146"/>
                        <a:pt x="491" y="179"/>
                        <a:pt x="492" y="179"/>
                      </a:cubicBezTo>
                      <a:cubicBezTo>
                        <a:pt x="520" y="189"/>
                        <a:pt x="542" y="220"/>
                        <a:pt x="542" y="249"/>
                      </a:cubicBezTo>
                      <a:lnTo>
                        <a:pt x="542" y="353"/>
                      </a:lnTo>
                      <a:close/>
                    </a:path>
                  </a:pathLst>
                </a:custGeom>
                <a:solidFill>
                  <a:srgbClr val="1181DA"/>
                </a:solidFill>
                <a:ln>
                  <a:noFill/>
                </a:ln>
              </p:spPr>
              <p:txBody>
                <a:bodyPr vert="horz" wrap="square" lIns="109712" tIns="54856" rIns="109712" bIns="54856" numCol="1" anchor="t" anchorCtr="0" compatLnSpc="1">
                  <a:prstTxWarp prst="textNoShape">
                    <a:avLst/>
                  </a:prstTxWarp>
                </a:bodyPr>
                <a:lstStyle/>
                <a:p>
                  <a:pPr algn="ctr" defTabSz="1119094">
                    <a:defRPr/>
                  </a:pPr>
                  <a:endParaRPr lang="en-US" sz="1440" kern="0">
                    <a:gradFill>
                      <a:gsLst>
                        <a:gs pos="0">
                          <a:srgbClr val="505050">
                            <a:lumMod val="0"/>
                            <a:lumOff val="100000"/>
                          </a:srgbClr>
                        </a:gs>
                        <a:gs pos="100000">
                          <a:srgbClr val="505050">
                            <a:lumMod val="0"/>
                            <a:lumOff val="100000"/>
                          </a:srgbClr>
                        </a:gs>
                      </a:gsLst>
                      <a:lin ang="5400000" scaled="0"/>
                    </a:gradFill>
                  </a:endParaRPr>
                </a:p>
              </p:txBody>
            </p:sp>
          </p:grpSp>
        </p:grpSp>
      </p:grpSp>
      <p:grpSp>
        <p:nvGrpSpPr>
          <p:cNvPr id="127" name="Group 126"/>
          <p:cNvGrpSpPr/>
          <p:nvPr/>
        </p:nvGrpSpPr>
        <p:grpSpPr>
          <a:xfrm>
            <a:off x="4556115" y="3014526"/>
            <a:ext cx="2643637" cy="808643"/>
            <a:chOff x="7536392" y="3814575"/>
            <a:chExt cx="3695792" cy="1130479"/>
          </a:xfrm>
        </p:grpSpPr>
        <p:sp>
          <p:nvSpPr>
            <p:cNvPr id="128" name="Pentagon 127"/>
            <p:cNvSpPr/>
            <p:nvPr/>
          </p:nvSpPr>
          <p:spPr bwMode="auto">
            <a:xfrm>
              <a:off x="8128868" y="3814575"/>
              <a:ext cx="3103316" cy="1130479"/>
            </a:xfrm>
            <a:prstGeom prst="homePlate">
              <a:avLst/>
            </a:prstGeom>
            <a:solidFill>
              <a:srgbClr val="00B294"/>
            </a:solidFill>
            <a:ln w="10795" cap="flat" cmpd="sng" algn="ctr">
              <a:noFill/>
              <a:prstDash val="solid"/>
              <a:headEnd type="none" w="med" len="med"/>
              <a:tailEnd type="none" w="med" len="med"/>
            </a:ln>
            <a:effectLst/>
          </p:spPr>
          <p:txBody>
            <a:bodyPr rot="0" spcFirstLastPara="0" vertOverflow="overflow" horzOverflow="overflow" vert="horz" wrap="square" lIns="658274" tIns="0" rIns="0" bIns="0" numCol="1" spcCol="0" rtlCol="0" fromWordArt="0" anchor="ctr" anchorCtr="0" forceAA="0" compatLnSpc="1">
              <a:prstTxWarp prst="textNoShape">
                <a:avLst/>
              </a:prstTxWarp>
              <a:noAutofit/>
            </a:bodyPr>
            <a:lstStyle/>
            <a:p>
              <a:pPr defTabSz="1096726" fontAlgn="base">
                <a:lnSpc>
                  <a:spcPct val="90000"/>
                </a:lnSpc>
                <a:spcBef>
                  <a:spcPct val="0"/>
                </a:spcBef>
                <a:spcAft>
                  <a:spcPct val="0"/>
                </a:spcAft>
                <a:defRPr/>
              </a:pPr>
              <a:r>
                <a:rPr lang="en-US" sz="1679" kern="0" dirty="0">
                  <a:gradFill>
                    <a:gsLst>
                      <a:gs pos="9184">
                        <a:srgbClr val="FFFFFF"/>
                      </a:gs>
                      <a:gs pos="42000">
                        <a:srgbClr val="FFFFFF"/>
                      </a:gs>
                    </a:gsLst>
                    <a:lin ang="5400000" scaled="0"/>
                  </a:gradFill>
                  <a:latin typeface="Segoe UI"/>
                </a:rPr>
                <a:t>Rapid lifecycle</a:t>
              </a:r>
            </a:p>
          </p:txBody>
        </p:sp>
        <p:grpSp>
          <p:nvGrpSpPr>
            <p:cNvPr id="129" name="Group 128"/>
            <p:cNvGrpSpPr/>
            <p:nvPr/>
          </p:nvGrpSpPr>
          <p:grpSpPr>
            <a:xfrm>
              <a:off x="7536392" y="3821923"/>
              <a:ext cx="1115782" cy="1115782"/>
              <a:chOff x="1650097" y="3198288"/>
              <a:chExt cx="1115782" cy="1115782"/>
            </a:xfrm>
          </p:grpSpPr>
          <p:sp>
            <p:nvSpPr>
              <p:cNvPr id="130" name="Oval 129"/>
              <p:cNvSpPr/>
              <p:nvPr/>
            </p:nvSpPr>
            <p:spPr bwMode="auto">
              <a:xfrm>
                <a:off x="1650097" y="3198288"/>
                <a:ext cx="1115782" cy="1115782"/>
              </a:xfrm>
              <a:prstGeom prst="ellipse">
                <a:avLst/>
              </a:prstGeom>
              <a:solidFill>
                <a:srgbClr val="FFFFFF"/>
              </a:solidFill>
              <a:ln w="38100" cap="flat" cmpd="sng" algn="ctr">
                <a:solidFill>
                  <a:srgbClr val="0072C6"/>
                </a:solidFill>
                <a:prstDash val="solid"/>
                <a:headEnd type="none" w="med" len="med"/>
                <a:tailEnd type="none" w="med" len="med"/>
              </a:ln>
              <a:effectLst/>
            </p:spPr>
            <p:txBody>
              <a:bodyPr rot="0" spcFirstLastPara="0" vertOverflow="overflow" horzOverflow="overflow" vert="horz" wrap="square" lIns="219425" tIns="175540" rIns="219425" bIns="175540" numCol="1" spcCol="0" rtlCol="0" fromWordArt="0" anchor="t" anchorCtr="0" forceAA="0" compatLnSpc="1">
                <a:prstTxWarp prst="textNoShape">
                  <a:avLst/>
                </a:prstTxWarp>
                <a:noAutofit/>
              </a:bodyPr>
              <a:lstStyle/>
              <a:p>
                <a:pPr algn="ctr" defTabSz="1096726" fontAlgn="base">
                  <a:lnSpc>
                    <a:spcPct val="90000"/>
                  </a:lnSpc>
                  <a:spcBef>
                    <a:spcPct val="0"/>
                  </a:spcBef>
                  <a:spcAft>
                    <a:spcPct val="0"/>
                  </a:spcAft>
                  <a:defRPr/>
                </a:pPr>
                <a:endParaRPr lang="en-US" sz="1679" kern="0" dirty="0" err="1">
                  <a:gradFill>
                    <a:gsLst>
                      <a:gs pos="1250">
                        <a:srgbClr val="EFEFEF"/>
                      </a:gs>
                      <a:gs pos="10417">
                        <a:srgbClr val="EFEFEF"/>
                      </a:gs>
                    </a:gsLst>
                    <a:lin ang="5400000" scaled="0"/>
                  </a:gradFill>
                  <a:latin typeface="Segoe UI"/>
                </a:endParaRPr>
              </a:p>
            </p:txBody>
          </p:sp>
          <p:grpSp>
            <p:nvGrpSpPr>
              <p:cNvPr id="131" name="Group 130"/>
              <p:cNvGrpSpPr/>
              <p:nvPr/>
            </p:nvGrpSpPr>
            <p:grpSpPr>
              <a:xfrm>
                <a:off x="1821245" y="3401683"/>
                <a:ext cx="788981" cy="755467"/>
                <a:chOff x="1823211" y="9061060"/>
                <a:chExt cx="627631" cy="600971"/>
              </a:xfrm>
              <a:solidFill>
                <a:srgbClr val="00BCF2"/>
              </a:solidFill>
            </p:grpSpPr>
            <p:sp>
              <p:nvSpPr>
                <p:cNvPr id="132" name="Freeform 58"/>
                <p:cNvSpPr>
                  <a:spLocks/>
                </p:cNvSpPr>
                <p:nvPr/>
              </p:nvSpPr>
              <p:spPr bwMode="auto">
                <a:xfrm>
                  <a:off x="1869917" y="9061060"/>
                  <a:ext cx="377060" cy="201860"/>
                </a:xfrm>
                <a:custGeom>
                  <a:avLst/>
                  <a:gdLst>
                    <a:gd name="T0" fmla="*/ 95 w 96"/>
                    <a:gd name="T1" fmla="*/ 6 h 51"/>
                    <a:gd name="T2" fmla="*/ 64 w 96"/>
                    <a:gd name="T3" fmla="*/ 0 h 51"/>
                    <a:gd name="T4" fmla="*/ 19 w 96"/>
                    <a:gd name="T5" fmla="*/ 15 h 51"/>
                    <a:gd name="T6" fmla="*/ 11 w 96"/>
                    <a:gd name="T7" fmla="*/ 4 h 51"/>
                    <a:gd name="T8" fmla="*/ 9 w 96"/>
                    <a:gd name="T9" fmla="*/ 3 h 51"/>
                    <a:gd name="T10" fmla="*/ 7 w 96"/>
                    <a:gd name="T11" fmla="*/ 5 h 51"/>
                    <a:gd name="T12" fmla="*/ 3 w 96"/>
                    <a:gd name="T13" fmla="*/ 31 h 51"/>
                    <a:gd name="T14" fmla="*/ 0 w 96"/>
                    <a:gd name="T15" fmla="*/ 49 h 51"/>
                    <a:gd name="T16" fmla="*/ 0 w 96"/>
                    <a:gd name="T17" fmla="*/ 51 h 51"/>
                    <a:gd name="T18" fmla="*/ 2 w 96"/>
                    <a:gd name="T19" fmla="*/ 51 h 51"/>
                    <a:gd name="T20" fmla="*/ 2 w 96"/>
                    <a:gd name="T21" fmla="*/ 51 h 51"/>
                    <a:gd name="T22" fmla="*/ 22 w 96"/>
                    <a:gd name="T23" fmla="*/ 50 h 51"/>
                    <a:gd name="T24" fmla="*/ 46 w 96"/>
                    <a:gd name="T25" fmla="*/ 48 h 51"/>
                    <a:gd name="T26" fmla="*/ 47 w 96"/>
                    <a:gd name="T27" fmla="*/ 47 h 51"/>
                    <a:gd name="T28" fmla="*/ 47 w 96"/>
                    <a:gd name="T29" fmla="*/ 45 h 51"/>
                    <a:gd name="T30" fmla="*/ 37 w 96"/>
                    <a:gd name="T31" fmla="*/ 36 h 51"/>
                    <a:gd name="T32" fmla="*/ 64 w 96"/>
                    <a:gd name="T33" fmla="*/ 28 h 51"/>
                    <a:gd name="T34" fmla="*/ 84 w 96"/>
                    <a:gd name="T35" fmla="*/ 32 h 51"/>
                    <a:gd name="T36" fmla="*/ 86 w 96"/>
                    <a:gd name="T37" fmla="*/ 32 h 51"/>
                    <a:gd name="T38" fmla="*/ 87 w 96"/>
                    <a:gd name="T39" fmla="*/ 31 h 51"/>
                    <a:gd name="T40" fmla="*/ 96 w 96"/>
                    <a:gd name="T41" fmla="*/ 9 h 51"/>
                    <a:gd name="T42" fmla="*/ 95 w 96"/>
                    <a:gd name="T43" fmla="*/ 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 h="51">
                      <a:moveTo>
                        <a:pt x="95" y="6"/>
                      </a:moveTo>
                      <a:cubicBezTo>
                        <a:pt x="85" y="2"/>
                        <a:pt x="75" y="0"/>
                        <a:pt x="64" y="0"/>
                      </a:cubicBezTo>
                      <a:cubicBezTo>
                        <a:pt x="47" y="0"/>
                        <a:pt x="31" y="5"/>
                        <a:pt x="19" y="15"/>
                      </a:cubicBezTo>
                      <a:cubicBezTo>
                        <a:pt x="11" y="4"/>
                        <a:pt x="11" y="4"/>
                        <a:pt x="11" y="4"/>
                      </a:cubicBezTo>
                      <a:cubicBezTo>
                        <a:pt x="10" y="3"/>
                        <a:pt x="10" y="3"/>
                        <a:pt x="9" y="3"/>
                      </a:cubicBezTo>
                      <a:cubicBezTo>
                        <a:pt x="8" y="3"/>
                        <a:pt x="8" y="4"/>
                        <a:pt x="7" y="5"/>
                      </a:cubicBezTo>
                      <a:cubicBezTo>
                        <a:pt x="3" y="31"/>
                        <a:pt x="3" y="31"/>
                        <a:pt x="3" y="31"/>
                      </a:cubicBezTo>
                      <a:cubicBezTo>
                        <a:pt x="0" y="49"/>
                        <a:pt x="0" y="49"/>
                        <a:pt x="0" y="49"/>
                      </a:cubicBezTo>
                      <a:cubicBezTo>
                        <a:pt x="0" y="49"/>
                        <a:pt x="0" y="50"/>
                        <a:pt x="0" y="51"/>
                      </a:cubicBezTo>
                      <a:cubicBezTo>
                        <a:pt x="1" y="51"/>
                        <a:pt x="1" y="51"/>
                        <a:pt x="2" y="51"/>
                      </a:cubicBezTo>
                      <a:cubicBezTo>
                        <a:pt x="2" y="51"/>
                        <a:pt x="2" y="51"/>
                        <a:pt x="2" y="51"/>
                      </a:cubicBezTo>
                      <a:cubicBezTo>
                        <a:pt x="22" y="50"/>
                        <a:pt x="22" y="50"/>
                        <a:pt x="22" y="50"/>
                      </a:cubicBezTo>
                      <a:cubicBezTo>
                        <a:pt x="46" y="48"/>
                        <a:pt x="46" y="48"/>
                        <a:pt x="46" y="48"/>
                      </a:cubicBezTo>
                      <a:cubicBezTo>
                        <a:pt x="46" y="48"/>
                        <a:pt x="47" y="48"/>
                        <a:pt x="47" y="47"/>
                      </a:cubicBezTo>
                      <a:cubicBezTo>
                        <a:pt x="48" y="46"/>
                        <a:pt x="47" y="46"/>
                        <a:pt x="47" y="45"/>
                      </a:cubicBezTo>
                      <a:cubicBezTo>
                        <a:pt x="37" y="36"/>
                        <a:pt x="37" y="36"/>
                        <a:pt x="37" y="36"/>
                      </a:cubicBezTo>
                      <a:cubicBezTo>
                        <a:pt x="45" y="31"/>
                        <a:pt x="54" y="28"/>
                        <a:pt x="64" y="28"/>
                      </a:cubicBezTo>
                      <a:cubicBezTo>
                        <a:pt x="71" y="28"/>
                        <a:pt x="78" y="29"/>
                        <a:pt x="84" y="32"/>
                      </a:cubicBezTo>
                      <a:cubicBezTo>
                        <a:pt x="85" y="32"/>
                        <a:pt x="85" y="32"/>
                        <a:pt x="86" y="32"/>
                      </a:cubicBezTo>
                      <a:cubicBezTo>
                        <a:pt x="86" y="32"/>
                        <a:pt x="87" y="32"/>
                        <a:pt x="87" y="31"/>
                      </a:cubicBezTo>
                      <a:cubicBezTo>
                        <a:pt x="96" y="9"/>
                        <a:pt x="96" y="9"/>
                        <a:pt x="96" y="9"/>
                      </a:cubicBezTo>
                      <a:cubicBezTo>
                        <a:pt x="96" y="8"/>
                        <a:pt x="96" y="6"/>
                        <a:pt x="95" y="6"/>
                      </a:cubicBezTo>
                      <a:close/>
                    </a:path>
                  </a:pathLst>
                </a:custGeom>
                <a:solidFill>
                  <a:srgbClr val="1181DA"/>
                </a:solidFill>
                <a:ln>
                  <a:noFill/>
                </a:ln>
              </p:spPr>
              <p:txBody>
                <a:bodyPr vert="horz" wrap="square" lIns="109712" tIns="54856" rIns="109712" bIns="54856" numCol="1" anchor="t" anchorCtr="0" compatLnSpc="1">
                  <a:prstTxWarp prst="textNoShape">
                    <a:avLst/>
                  </a:prstTxWarp>
                </a:bodyPr>
                <a:lstStyle/>
                <a:p>
                  <a:pPr algn="ctr" defTabSz="1119094">
                    <a:defRPr/>
                  </a:pPr>
                  <a:endParaRPr lang="en-US" sz="1440" kern="0">
                    <a:gradFill>
                      <a:gsLst>
                        <a:gs pos="0">
                          <a:srgbClr val="505050">
                            <a:lumMod val="0"/>
                            <a:lumOff val="100000"/>
                          </a:srgbClr>
                        </a:gs>
                        <a:gs pos="100000">
                          <a:srgbClr val="505050">
                            <a:lumMod val="0"/>
                            <a:lumOff val="100000"/>
                          </a:srgbClr>
                        </a:gs>
                      </a:gsLst>
                      <a:lin ang="5400000" scaled="0"/>
                    </a:gradFill>
                  </a:endParaRPr>
                </a:p>
              </p:txBody>
            </p:sp>
            <p:sp>
              <p:nvSpPr>
                <p:cNvPr id="133" name="Freeform 59"/>
                <p:cNvSpPr>
                  <a:spLocks/>
                </p:cNvSpPr>
                <p:nvPr/>
              </p:nvSpPr>
              <p:spPr bwMode="auto">
                <a:xfrm>
                  <a:off x="1823211" y="9336388"/>
                  <a:ext cx="335165" cy="325643"/>
                </a:xfrm>
                <a:custGeom>
                  <a:avLst/>
                  <a:gdLst>
                    <a:gd name="T0" fmla="*/ 0 w 85"/>
                    <a:gd name="T1" fmla="*/ 5 h 83"/>
                    <a:gd name="T2" fmla="*/ 9 w 85"/>
                    <a:gd name="T3" fmla="*/ 34 h 83"/>
                    <a:gd name="T4" fmla="*/ 44 w 85"/>
                    <a:gd name="T5" fmla="*/ 68 h 83"/>
                    <a:gd name="T6" fmla="*/ 38 w 85"/>
                    <a:gd name="T7" fmla="*/ 80 h 83"/>
                    <a:gd name="T8" fmla="*/ 38 w 85"/>
                    <a:gd name="T9" fmla="*/ 82 h 83"/>
                    <a:gd name="T10" fmla="*/ 40 w 85"/>
                    <a:gd name="T11" fmla="*/ 82 h 83"/>
                    <a:gd name="T12" fmla="*/ 66 w 85"/>
                    <a:gd name="T13" fmla="*/ 74 h 83"/>
                    <a:gd name="T14" fmla="*/ 83 w 85"/>
                    <a:gd name="T15" fmla="*/ 68 h 83"/>
                    <a:gd name="T16" fmla="*/ 84 w 85"/>
                    <a:gd name="T17" fmla="*/ 67 h 83"/>
                    <a:gd name="T18" fmla="*/ 84 w 85"/>
                    <a:gd name="T19" fmla="*/ 65 h 83"/>
                    <a:gd name="T20" fmla="*/ 84 w 85"/>
                    <a:gd name="T21" fmla="*/ 65 h 83"/>
                    <a:gd name="T22" fmla="*/ 73 w 85"/>
                    <a:gd name="T23" fmla="*/ 48 h 83"/>
                    <a:gd name="T24" fmla="*/ 61 w 85"/>
                    <a:gd name="T25" fmla="*/ 28 h 83"/>
                    <a:gd name="T26" fmla="*/ 59 w 85"/>
                    <a:gd name="T27" fmla="*/ 27 h 83"/>
                    <a:gd name="T28" fmla="*/ 58 w 85"/>
                    <a:gd name="T29" fmla="*/ 29 h 83"/>
                    <a:gd name="T30" fmla="*/ 54 w 85"/>
                    <a:gd name="T31" fmla="*/ 41 h 83"/>
                    <a:gd name="T32" fmla="*/ 34 w 85"/>
                    <a:gd name="T33" fmla="*/ 21 h 83"/>
                    <a:gd name="T34" fmla="*/ 28 w 85"/>
                    <a:gd name="T35" fmla="*/ 2 h 83"/>
                    <a:gd name="T36" fmla="*/ 28 w 85"/>
                    <a:gd name="T37" fmla="*/ 0 h 83"/>
                    <a:gd name="T38" fmla="*/ 26 w 85"/>
                    <a:gd name="T39" fmla="*/ 0 h 83"/>
                    <a:gd name="T40" fmla="*/ 2 w 85"/>
                    <a:gd name="T41" fmla="*/ 3 h 83"/>
                    <a:gd name="T42" fmla="*/ 0 w 85"/>
                    <a:gd name="T43" fmla="*/ 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83">
                      <a:moveTo>
                        <a:pt x="0" y="5"/>
                      </a:moveTo>
                      <a:cubicBezTo>
                        <a:pt x="1" y="15"/>
                        <a:pt x="4" y="25"/>
                        <a:pt x="9" y="34"/>
                      </a:cubicBezTo>
                      <a:cubicBezTo>
                        <a:pt x="17" y="50"/>
                        <a:pt x="30" y="61"/>
                        <a:pt x="44" y="68"/>
                      </a:cubicBezTo>
                      <a:cubicBezTo>
                        <a:pt x="38" y="80"/>
                        <a:pt x="38" y="80"/>
                        <a:pt x="38" y="80"/>
                      </a:cubicBezTo>
                      <a:cubicBezTo>
                        <a:pt x="38" y="80"/>
                        <a:pt x="38" y="81"/>
                        <a:pt x="38" y="82"/>
                      </a:cubicBezTo>
                      <a:cubicBezTo>
                        <a:pt x="39" y="82"/>
                        <a:pt x="40" y="83"/>
                        <a:pt x="40" y="82"/>
                      </a:cubicBezTo>
                      <a:cubicBezTo>
                        <a:pt x="66" y="74"/>
                        <a:pt x="66" y="74"/>
                        <a:pt x="66" y="74"/>
                      </a:cubicBezTo>
                      <a:cubicBezTo>
                        <a:pt x="83" y="68"/>
                        <a:pt x="83" y="68"/>
                        <a:pt x="83" y="68"/>
                      </a:cubicBezTo>
                      <a:cubicBezTo>
                        <a:pt x="84" y="68"/>
                        <a:pt x="84" y="68"/>
                        <a:pt x="84" y="67"/>
                      </a:cubicBezTo>
                      <a:cubicBezTo>
                        <a:pt x="85" y="66"/>
                        <a:pt x="85" y="66"/>
                        <a:pt x="84" y="65"/>
                      </a:cubicBezTo>
                      <a:cubicBezTo>
                        <a:pt x="84" y="65"/>
                        <a:pt x="84" y="65"/>
                        <a:pt x="84" y="65"/>
                      </a:cubicBezTo>
                      <a:cubicBezTo>
                        <a:pt x="73" y="48"/>
                        <a:pt x="73" y="48"/>
                        <a:pt x="73" y="48"/>
                      </a:cubicBezTo>
                      <a:cubicBezTo>
                        <a:pt x="61" y="28"/>
                        <a:pt x="61" y="28"/>
                        <a:pt x="61" y="28"/>
                      </a:cubicBezTo>
                      <a:cubicBezTo>
                        <a:pt x="61" y="27"/>
                        <a:pt x="60" y="27"/>
                        <a:pt x="59" y="27"/>
                      </a:cubicBezTo>
                      <a:cubicBezTo>
                        <a:pt x="58" y="27"/>
                        <a:pt x="58" y="28"/>
                        <a:pt x="58" y="29"/>
                      </a:cubicBezTo>
                      <a:cubicBezTo>
                        <a:pt x="54" y="41"/>
                        <a:pt x="54" y="41"/>
                        <a:pt x="54" y="41"/>
                      </a:cubicBezTo>
                      <a:cubicBezTo>
                        <a:pt x="46" y="37"/>
                        <a:pt x="39" y="30"/>
                        <a:pt x="34" y="21"/>
                      </a:cubicBezTo>
                      <a:cubicBezTo>
                        <a:pt x="31" y="15"/>
                        <a:pt x="29" y="8"/>
                        <a:pt x="28" y="2"/>
                      </a:cubicBezTo>
                      <a:cubicBezTo>
                        <a:pt x="28" y="1"/>
                        <a:pt x="28" y="1"/>
                        <a:pt x="28" y="0"/>
                      </a:cubicBezTo>
                      <a:cubicBezTo>
                        <a:pt x="27" y="0"/>
                        <a:pt x="27" y="0"/>
                        <a:pt x="26" y="0"/>
                      </a:cubicBezTo>
                      <a:cubicBezTo>
                        <a:pt x="2" y="3"/>
                        <a:pt x="2" y="3"/>
                        <a:pt x="2" y="3"/>
                      </a:cubicBezTo>
                      <a:cubicBezTo>
                        <a:pt x="1" y="3"/>
                        <a:pt x="0" y="4"/>
                        <a:pt x="0" y="5"/>
                      </a:cubicBezTo>
                      <a:close/>
                    </a:path>
                  </a:pathLst>
                </a:custGeom>
                <a:solidFill>
                  <a:srgbClr val="1181DA"/>
                </a:solidFill>
                <a:ln>
                  <a:noFill/>
                </a:ln>
              </p:spPr>
              <p:txBody>
                <a:bodyPr vert="horz" wrap="square" lIns="109712" tIns="54856" rIns="109712" bIns="54856" numCol="1" anchor="t" anchorCtr="0" compatLnSpc="1">
                  <a:prstTxWarp prst="textNoShape">
                    <a:avLst/>
                  </a:prstTxWarp>
                </a:bodyPr>
                <a:lstStyle/>
                <a:p>
                  <a:pPr algn="ctr" defTabSz="1119094">
                    <a:defRPr/>
                  </a:pPr>
                  <a:endParaRPr lang="en-US" sz="1440" kern="0">
                    <a:gradFill>
                      <a:gsLst>
                        <a:gs pos="0">
                          <a:srgbClr val="505050">
                            <a:lumMod val="0"/>
                            <a:lumOff val="100000"/>
                          </a:srgbClr>
                        </a:gs>
                        <a:gs pos="100000">
                          <a:srgbClr val="505050">
                            <a:lumMod val="0"/>
                            <a:lumOff val="100000"/>
                          </a:srgbClr>
                        </a:gs>
                      </a:gsLst>
                      <a:lin ang="5400000" scaled="0"/>
                    </a:gradFill>
                  </a:endParaRPr>
                </a:p>
              </p:txBody>
            </p:sp>
            <p:sp>
              <p:nvSpPr>
                <p:cNvPr id="134" name="Freeform 60"/>
                <p:cNvSpPr>
                  <a:spLocks/>
                </p:cNvSpPr>
                <p:nvPr/>
              </p:nvSpPr>
              <p:spPr bwMode="auto">
                <a:xfrm>
                  <a:off x="2195660" y="9158380"/>
                  <a:ext cx="255182" cy="409435"/>
                </a:xfrm>
                <a:custGeom>
                  <a:avLst/>
                  <a:gdLst>
                    <a:gd name="T0" fmla="*/ 17 w 65"/>
                    <a:gd name="T1" fmla="*/ 104 h 104"/>
                    <a:gd name="T2" fmla="*/ 38 w 65"/>
                    <a:gd name="T3" fmla="*/ 81 h 104"/>
                    <a:gd name="T4" fmla="*/ 50 w 65"/>
                    <a:gd name="T5" fmla="*/ 34 h 104"/>
                    <a:gd name="T6" fmla="*/ 63 w 65"/>
                    <a:gd name="T7" fmla="*/ 34 h 104"/>
                    <a:gd name="T8" fmla="*/ 65 w 65"/>
                    <a:gd name="T9" fmla="*/ 32 h 104"/>
                    <a:gd name="T10" fmla="*/ 64 w 65"/>
                    <a:gd name="T11" fmla="*/ 30 h 104"/>
                    <a:gd name="T12" fmla="*/ 45 w 65"/>
                    <a:gd name="T13" fmla="*/ 13 h 104"/>
                    <a:gd name="T14" fmla="*/ 31 w 65"/>
                    <a:gd name="T15" fmla="*/ 0 h 104"/>
                    <a:gd name="T16" fmla="*/ 29 w 65"/>
                    <a:gd name="T17" fmla="*/ 0 h 104"/>
                    <a:gd name="T18" fmla="*/ 28 w 65"/>
                    <a:gd name="T19" fmla="*/ 1 h 104"/>
                    <a:gd name="T20" fmla="*/ 28 w 65"/>
                    <a:gd name="T21" fmla="*/ 1 h 104"/>
                    <a:gd name="T22" fmla="*/ 18 w 65"/>
                    <a:gd name="T23" fmla="*/ 19 h 104"/>
                    <a:gd name="T24" fmla="*/ 7 w 65"/>
                    <a:gd name="T25" fmla="*/ 40 h 104"/>
                    <a:gd name="T26" fmla="*/ 7 w 65"/>
                    <a:gd name="T27" fmla="*/ 42 h 104"/>
                    <a:gd name="T28" fmla="*/ 9 w 65"/>
                    <a:gd name="T29" fmla="*/ 42 h 104"/>
                    <a:gd name="T30" fmla="*/ 22 w 65"/>
                    <a:gd name="T31" fmla="*/ 39 h 104"/>
                    <a:gd name="T32" fmla="*/ 15 w 65"/>
                    <a:gd name="T33" fmla="*/ 66 h 104"/>
                    <a:gd name="T34" fmla="*/ 1 w 65"/>
                    <a:gd name="T35" fmla="*/ 81 h 104"/>
                    <a:gd name="T36" fmla="*/ 0 w 65"/>
                    <a:gd name="T37" fmla="*/ 82 h 104"/>
                    <a:gd name="T38" fmla="*/ 0 w 65"/>
                    <a:gd name="T39" fmla="*/ 84 h 104"/>
                    <a:gd name="T40" fmla="*/ 15 w 65"/>
                    <a:gd name="T41" fmla="*/ 103 h 104"/>
                    <a:gd name="T42" fmla="*/ 17 w 65"/>
                    <a:gd name="T4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5" h="104">
                      <a:moveTo>
                        <a:pt x="17" y="104"/>
                      </a:moveTo>
                      <a:cubicBezTo>
                        <a:pt x="25" y="98"/>
                        <a:pt x="33" y="90"/>
                        <a:pt x="38" y="81"/>
                      </a:cubicBezTo>
                      <a:cubicBezTo>
                        <a:pt x="47" y="67"/>
                        <a:pt x="51" y="50"/>
                        <a:pt x="50" y="34"/>
                      </a:cubicBezTo>
                      <a:cubicBezTo>
                        <a:pt x="63" y="34"/>
                        <a:pt x="63" y="34"/>
                        <a:pt x="63" y="34"/>
                      </a:cubicBezTo>
                      <a:cubicBezTo>
                        <a:pt x="64" y="34"/>
                        <a:pt x="65" y="33"/>
                        <a:pt x="65" y="32"/>
                      </a:cubicBezTo>
                      <a:cubicBezTo>
                        <a:pt x="65" y="32"/>
                        <a:pt x="65" y="31"/>
                        <a:pt x="64" y="30"/>
                      </a:cubicBezTo>
                      <a:cubicBezTo>
                        <a:pt x="45" y="13"/>
                        <a:pt x="45" y="13"/>
                        <a:pt x="45" y="13"/>
                      </a:cubicBezTo>
                      <a:cubicBezTo>
                        <a:pt x="31" y="0"/>
                        <a:pt x="31" y="0"/>
                        <a:pt x="31" y="0"/>
                      </a:cubicBezTo>
                      <a:cubicBezTo>
                        <a:pt x="30" y="0"/>
                        <a:pt x="30" y="0"/>
                        <a:pt x="29" y="0"/>
                      </a:cubicBezTo>
                      <a:cubicBezTo>
                        <a:pt x="28" y="0"/>
                        <a:pt x="28" y="0"/>
                        <a:pt x="28" y="1"/>
                      </a:cubicBezTo>
                      <a:cubicBezTo>
                        <a:pt x="28" y="1"/>
                        <a:pt x="28" y="1"/>
                        <a:pt x="28" y="1"/>
                      </a:cubicBezTo>
                      <a:cubicBezTo>
                        <a:pt x="18" y="19"/>
                        <a:pt x="18" y="19"/>
                        <a:pt x="18" y="19"/>
                      </a:cubicBezTo>
                      <a:cubicBezTo>
                        <a:pt x="7" y="40"/>
                        <a:pt x="7" y="40"/>
                        <a:pt x="7" y="40"/>
                      </a:cubicBezTo>
                      <a:cubicBezTo>
                        <a:pt x="7" y="40"/>
                        <a:pt x="7" y="41"/>
                        <a:pt x="7" y="42"/>
                      </a:cubicBezTo>
                      <a:cubicBezTo>
                        <a:pt x="8" y="42"/>
                        <a:pt x="8" y="43"/>
                        <a:pt x="9" y="42"/>
                      </a:cubicBezTo>
                      <a:cubicBezTo>
                        <a:pt x="22" y="39"/>
                        <a:pt x="22" y="39"/>
                        <a:pt x="22" y="39"/>
                      </a:cubicBezTo>
                      <a:cubicBezTo>
                        <a:pt x="22" y="48"/>
                        <a:pt x="20" y="58"/>
                        <a:pt x="15" y="66"/>
                      </a:cubicBezTo>
                      <a:cubicBezTo>
                        <a:pt x="11" y="72"/>
                        <a:pt x="6" y="77"/>
                        <a:pt x="1" y="81"/>
                      </a:cubicBezTo>
                      <a:cubicBezTo>
                        <a:pt x="0" y="81"/>
                        <a:pt x="0" y="82"/>
                        <a:pt x="0" y="82"/>
                      </a:cubicBezTo>
                      <a:cubicBezTo>
                        <a:pt x="0" y="83"/>
                        <a:pt x="0" y="83"/>
                        <a:pt x="0" y="84"/>
                      </a:cubicBezTo>
                      <a:cubicBezTo>
                        <a:pt x="15" y="103"/>
                        <a:pt x="15" y="103"/>
                        <a:pt x="15" y="103"/>
                      </a:cubicBezTo>
                      <a:cubicBezTo>
                        <a:pt x="15" y="104"/>
                        <a:pt x="16" y="104"/>
                        <a:pt x="17" y="104"/>
                      </a:cubicBezTo>
                      <a:close/>
                    </a:path>
                  </a:pathLst>
                </a:custGeom>
                <a:solidFill>
                  <a:srgbClr val="1181DA"/>
                </a:solidFill>
                <a:ln>
                  <a:noFill/>
                </a:ln>
              </p:spPr>
              <p:txBody>
                <a:bodyPr vert="horz" wrap="square" lIns="109712" tIns="54856" rIns="109712" bIns="54856" numCol="1" anchor="t" anchorCtr="0" compatLnSpc="1">
                  <a:prstTxWarp prst="textNoShape">
                    <a:avLst/>
                  </a:prstTxWarp>
                </a:bodyPr>
                <a:lstStyle/>
                <a:p>
                  <a:pPr algn="ctr" defTabSz="1119094">
                    <a:defRPr/>
                  </a:pPr>
                  <a:endParaRPr lang="en-US" sz="1440" kern="0">
                    <a:gradFill>
                      <a:gsLst>
                        <a:gs pos="0">
                          <a:srgbClr val="505050">
                            <a:lumMod val="0"/>
                            <a:lumOff val="100000"/>
                          </a:srgbClr>
                        </a:gs>
                        <a:gs pos="100000">
                          <a:srgbClr val="505050">
                            <a:lumMod val="0"/>
                            <a:lumOff val="100000"/>
                          </a:srgbClr>
                        </a:gs>
                      </a:gsLst>
                      <a:lin ang="5400000" scaled="0"/>
                    </a:gradFill>
                  </a:endParaRPr>
                </a:p>
              </p:txBody>
            </p:sp>
          </p:grpSp>
        </p:grpSp>
      </p:grpSp>
      <p:sp>
        <p:nvSpPr>
          <p:cNvPr id="49" name="TextBox 56"/>
          <p:cNvSpPr txBox="1"/>
          <p:nvPr/>
        </p:nvSpPr>
        <p:spPr>
          <a:xfrm rot="10800000" flipH="1">
            <a:off x="230757" y="1724253"/>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864" fontAlgn="base">
              <a:spcAft>
                <a:spcPct val="0"/>
              </a:spcAft>
              <a:defRPr/>
            </a:pPr>
            <a:r>
              <a:rPr lang="en-US" sz="1400" dirty="0">
                <a:solidFill>
                  <a:srgbClr val="FFFFFF"/>
                </a:solidFill>
                <a:latin typeface="Segoe UI"/>
                <a:cs typeface="Segoe UI" panose="020B0502040204020203" pitchFamily="34" charset="0"/>
              </a:rPr>
              <a:t>Managed by vendor</a:t>
            </a:r>
          </a:p>
        </p:txBody>
      </p:sp>
      <p:sp>
        <p:nvSpPr>
          <p:cNvPr id="50" name="Rectangle 49"/>
          <p:cNvSpPr/>
          <p:nvPr/>
        </p:nvSpPr>
        <p:spPr>
          <a:xfrm>
            <a:off x="832064" y="1493899"/>
            <a:ext cx="2574662" cy="639731"/>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7864" fontAlgn="base">
              <a:spcAft>
                <a:spcPct val="0"/>
              </a:spcAft>
              <a:defRPr/>
            </a:pPr>
            <a:r>
              <a:rPr lang="en-US" sz="1961" dirty="0">
                <a:solidFill>
                  <a:srgbClr val="FFFFFF"/>
                </a:solidFill>
                <a:latin typeface="Segoe UI Light" panose="020B0502040204020203" pitchFamily="34" charset="0"/>
                <a:cs typeface="Segoe UI Light" panose="020B0502040204020203" pitchFamily="34" charset="0"/>
              </a:rPr>
              <a:t>Traditional</a:t>
            </a:r>
          </a:p>
          <a:p>
            <a:pPr marL="0" lvl="1" defTabSz="1217864" fontAlgn="base">
              <a:spcAft>
                <a:spcPct val="0"/>
              </a:spcAft>
              <a:defRPr/>
            </a:pPr>
            <a:r>
              <a:rPr lang="en-US" sz="1961" dirty="0" err="1">
                <a:solidFill>
                  <a:srgbClr val="FFFFFF"/>
                </a:solidFill>
                <a:latin typeface="Segoe UI Light" panose="020B0502040204020203" pitchFamily="34" charset="0"/>
                <a:cs typeface="Segoe UI Light" panose="020B0502040204020203" pitchFamily="34" charset="0"/>
              </a:rPr>
              <a:t>Licence</a:t>
            </a:r>
            <a:endParaRPr lang="en-US" sz="1961" dirty="0">
              <a:solidFill>
                <a:srgbClr val="FFFFFF"/>
              </a:solidFill>
              <a:latin typeface="Segoe UI Light" panose="020B0502040204020203" pitchFamily="34" charset="0"/>
              <a:cs typeface="Segoe UI Light" panose="020B0502040204020203" pitchFamily="34" charset="0"/>
            </a:endParaRPr>
          </a:p>
        </p:txBody>
      </p:sp>
      <p:sp>
        <p:nvSpPr>
          <p:cNvPr id="51" name="Left Brace 50"/>
          <p:cNvSpPr/>
          <p:nvPr/>
        </p:nvSpPr>
        <p:spPr>
          <a:xfrm flipH="1">
            <a:off x="2478668" y="2751697"/>
            <a:ext cx="209466" cy="3567937"/>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64">
              <a:defRPr/>
            </a:pPr>
            <a:endParaRPr lang="en-US" sz="1799" kern="0" dirty="0">
              <a:solidFill>
                <a:srgbClr val="FFFFFF"/>
              </a:solidFill>
              <a:latin typeface="Segoe UI"/>
              <a:ea typeface="Segoe UI" pitchFamily="34" charset="0"/>
              <a:cs typeface="Segoe UI" pitchFamily="34" charset="0"/>
            </a:endParaRPr>
          </a:p>
        </p:txBody>
      </p:sp>
      <p:sp>
        <p:nvSpPr>
          <p:cNvPr id="52" name="Left Brace 51"/>
          <p:cNvSpPr/>
          <p:nvPr/>
        </p:nvSpPr>
        <p:spPr>
          <a:xfrm>
            <a:off x="670323" y="2287413"/>
            <a:ext cx="152317" cy="399835"/>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64">
              <a:defRPr/>
            </a:pPr>
            <a:endParaRPr lang="en-US" sz="1799" kern="0" dirty="0">
              <a:solidFill>
                <a:srgbClr val="FFFFFF"/>
              </a:solidFill>
              <a:latin typeface="Segoe UI"/>
              <a:ea typeface="Segoe UI" pitchFamily="34" charset="0"/>
              <a:cs typeface="Segoe UI" pitchFamily="34" charset="0"/>
            </a:endParaRPr>
          </a:p>
        </p:txBody>
      </p:sp>
      <p:sp>
        <p:nvSpPr>
          <p:cNvPr id="53" name="TextBox 60"/>
          <p:cNvSpPr txBox="1"/>
          <p:nvPr/>
        </p:nvSpPr>
        <p:spPr>
          <a:xfrm>
            <a:off x="2670715" y="4044045"/>
            <a:ext cx="400110" cy="107042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864" fontAlgn="base">
              <a:spcAft>
                <a:spcPct val="0"/>
              </a:spcAft>
              <a:defRPr/>
            </a:pPr>
            <a:r>
              <a:rPr lang="en-US" sz="1400" dirty="0">
                <a:solidFill>
                  <a:srgbClr val="FFFFFF"/>
                </a:solidFill>
                <a:latin typeface="Segoe UI"/>
                <a:cs typeface="Segoe UI" panose="020B0502040204020203" pitchFamily="34" charset="0"/>
              </a:rPr>
              <a:t>You manage</a:t>
            </a:r>
          </a:p>
        </p:txBody>
      </p:sp>
      <p:sp>
        <p:nvSpPr>
          <p:cNvPr id="54" name="Rectangle 53"/>
          <p:cNvSpPr/>
          <p:nvPr/>
        </p:nvSpPr>
        <p:spPr>
          <a:xfrm>
            <a:off x="832064" y="5476005"/>
            <a:ext cx="1637349" cy="380793"/>
          </a:xfrm>
          <a:prstGeom prst="rect">
            <a:avLst/>
          </a:prstGeom>
          <a:solidFill>
            <a:srgbClr val="68217A"/>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Storage</a:t>
            </a:r>
          </a:p>
        </p:txBody>
      </p:sp>
      <p:sp>
        <p:nvSpPr>
          <p:cNvPr id="55" name="Rectangle 54"/>
          <p:cNvSpPr/>
          <p:nvPr/>
        </p:nvSpPr>
        <p:spPr>
          <a:xfrm>
            <a:off x="832064" y="5021433"/>
            <a:ext cx="1637349" cy="380793"/>
          </a:xfrm>
          <a:prstGeom prst="rect">
            <a:avLst/>
          </a:prstGeom>
          <a:solidFill>
            <a:srgbClr val="68217A"/>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Servers</a:t>
            </a:r>
          </a:p>
        </p:txBody>
      </p:sp>
      <p:sp>
        <p:nvSpPr>
          <p:cNvPr id="56" name="Rectangle 55"/>
          <p:cNvSpPr/>
          <p:nvPr/>
        </p:nvSpPr>
        <p:spPr>
          <a:xfrm>
            <a:off x="832064" y="5930576"/>
            <a:ext cx="1637349" cy="380793"/>
          </a:xfrm>
          <a:prstGeom prst="rect">
            <a:avLst/>
          </a:prstGeom>
          <a:solidFill>
            <a:srgbClr val="68217A"/>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Networking</a:t>
            </a:r>
          </a:p>
        </p:txBody>
      </p:sp>
      <p:sp>
        <p:nvSpPr>
          <p:cNvPr id="57" name="Rectangle 56"/>
          <p:cNvSpPr/>
          <p:nvPr/>
        </p:nvSpPr>
        <p:spPr>
          <a:xfrm>
            <a:off x="832064" y="4112290"/>
            <a:ext cx="1637349" cy="380793"/>
          </a:xfrm>
          <a:prstGeom prst="rect">
            <a:avLst/>
          </a:prstGeom>
          <a:solidFill>
            <a:srgbClr val="68217A"/>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O/S</a:t>
            </a:r>
          </a:p>
        </p:txBody>
      </p:sp>
      <p:sp>
        <p:nvSpPr>
          <p:cNvPr id="58" name="Rectangle 57"/>
          <p:cNvSpPr/>
          <p:nvPr/>
        </p:nvSpPr>
        <p:spPr>
          <a:xfrm>
            <a:off x="832064" y="3657717"/>
            <a:ext cx="1637349" cy="380793"/>
          </a:xfrm>
          <a:prstGeom prst="rect">
            <a:avLst/>
          </a:prstGeom>
          <a:solidFill>
            <a:srgbClr val="68217A"/>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Middleware</a:t>
            </a:r>
          </a:p>
        </p:txBody>
      </p:sp>
      <p:sp>
        <p:nvSpPr>
          <p:cNvPr id="61" name="Rectangle 60"/>
          <p:cNvSpPr/>
          <p:nvPr/>
        </p:nvSpPr>
        <p:spPr>
          <a:xfrm>
            <a:off x="832064" y="4566862"/>
            <a:ext cx="1637349" cy="380793"/>
          </a:xfrm>
          <a:prstGeom prst="rect">
            <a:avLst/>
          </a:prstGeom>
          <a:solidFill>
            <a:srgbClr val="68217A"/>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Virtualization</a:t>
            </a:r>
          </a:p>
        </p:txBody>
      </p:sp>
      <p:sp>
        <p:nvSpPr>
          <p:cNvPr id="62" name="Rectangle 61"/>
          <p:cNvSpPr/>
          <p:nvPr/>
        </p:nvSpPr>
        <p:spPr>
          <a:xfrm>
            <a:off x="832064" y="2294005"/>
            <a:ext cx="1637349" cy="380793"/>
          </a:xfrm>
          <a:prstGeom prst="rect">
            <a:avLst/>
          </a:prstGeom>
          <a:solidFill>
            <a:srgbClr val="00B294"/>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Applications</a:t>
            </a:r>
          </a:p>
        </p:txBody>
      </p:sp>
      <p:sp>
        <p:nvSpPr>
          <p:cNvPr id="63" name="Rectangle 62"/>
          <p:cNvSpPr/>
          <p:nvPr/>
        </p:nvSpPr>
        <p:spPr>
          <a:xfrm>
            <a:off x="832064" y="3203147"/>
            <a:ext cx="1637349" cy="380793"/>
          </a:xfrm>
          <a:prstGeom prst="rect">
            <a:avLst/>
          </a:prstGeom>
          <a:solidFill>
            <a:srgbClr val="68217A"/>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Runtime</a:t>
            </a:r>
          </a:p>
        </p:txBody>
      </p:sp>
      <p:sp>
        <p:nvSpPr>
          <p:cNvPr id="64" name="Rectangle 63"/>
          <p:cNvSpPr/>
          <p:nvPr/>
        </p:nvSpPr>
        <p:spPr>
          <a:xfrm>
            <a:off x="832064" y="2748576"/>
            <a:ext cx="1637349"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Data</a:t>
            </a:r>
          </a:p>
        </p:txBody>
      </p:sp>
    </p:spTree>
    <p:extLst>
      <p:ext uri="{BB962C8B-B14F-4D97-AF65-F5344CB8AC3E}">
        <p14:creationId xmlns:p14="http://schemas.microsoft.com/office/powerpoint/2010/main" val="1477432906"/>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8"/>
          <p:cNvSpPr>
            <a:spLocks noGrp="1"/>
          </p:cNvSpPr>
          <p:nvPr>
            <p:ph type="title"/>
          </p:nvPr>
        </p:nvSpPr>
        <p:spPr>
          <a:xfrm>
            <a:off x="269241" y="289958"/>
            <a:ext cx="11655840" cy="899537"/>
          </a:xfrm>
        </p:spPr>
        <p:txBody>
          <a:bodyPr/>
          <a:lstStyle/>
          <a:p>
            <a:pPr>
              <a:spcAft>
                <a:spcPts val="600"/>
              </a:spcAft>
            </a:pPr>
            <a:r>
              <a:rPr lang="en-US" sz="4705" dirty="0"/>
              <a:t>Advanced Analytics and </a:t>
            </a:r>
            <a:r>
              <a:rPr lang="en-US" sz="4705" dirty="0" err="1"/>
              <a:t>IoT</a:t>
            </a:r>
            <a:endParaRPr lang="en-US" sz="4705" dirty="0"/>
          </a:p>
        </p:txBody>
      </p:sp>
      <p:grpSp>
        <p:nvGrpSpPr>
          <p:cNvPr id="27" name="Group 26"/>
          <p:cNvGrpSpPr/>
          <p:nvPr/>
        </p:nvGrpSpPr>
        <p:grpSpPr>
          <a:xfrm>
            <a:off x="2401789" y="1195908"/>
            <a:ext cx="5884153" cy="5370580"/>
            <a:chOff x="2449949" y="1219392"/>
            <a:chExt cx="6002143" cy="5478271"/>
          </a:xfrm>
        </p:grpSpPr>
        <p:sp>
          <p:nvSpPr>
            <p:cNvPr id="28" name="Rectangle 27"/>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grpSp>
          <p:nvGrpSpPr>
            <p:cNvPr id="43" name="Group 42"/>
            <p:cNvGrpSpPr/>
            <p:nvPr/>
          </p:nvGrpSpPr>
          <p:grpSpPr>
            <a:xfrm>
              <a:off x="3241741" y="1970953"/>
              <a:ext cx="4522851" cy="3975149"/>
              <a:chOff x="7427844" y="1808114"/>
              <a:chExt cx="3532982" cy="3105150"/>
            </a:xfrm>
          </p:grpSpPr>
          <p:sp>
            <p:nvSpPr>
              <p:cNvPr id="44" name="Freeform 43"/>
              <p:cNvSpPr>
                <a:spLocks/>
              </p:cNvSpPr>
              <p:nvPr/>
            </p:nvSpPr>
            <p:spPr bwMode="auto">
              <a:xfrm>
                <a:off x="9190388"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lnSpc>
                    <a:spcPct val="90000"/>
                  </a:lnSpc>
                  <a:spcBef>
                    <a:spcPts val="588"/>
                  </a:spcBef>
                </a:pPr>
                <a:endParaRPr lang="en-US">
                  <a:solidFill>
                    <a:srgbClr val="FFFFFF"/>
                  </a:solidFill>
                  <a:latin typeface="Segoe UI"/>
                </a:endParaRPr>
              </a:p>
            </p:txBody>
          </p:sp>
          <p:sp>
            <p:nvSpPr>
              <p:cNvPr id="45"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lnSpc>
                    <a:spcPct val="90000"/>
                  </a:lnSpc>
                  <a:spcBef>
                    <a:spcPts val="588"/>
                  </a:spcBef>
                </a:pPr>
                <a:endParaRPr lang="en-US">
                  <a:solidFill>
                    <a:srgbClr val="FFFFFF"/>
                  </a:solidFill>
                  <a:latin typeface="Segoe UI"/>
                </a:endParaRPr>
              </a:p>
            </p:txBody>
          </p:sp>
          <p:sp>
            <p:nvSpPr>
              <p:cNvPr id="46"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lnSpc>
                    <a:spcPct val="90000"/>
                  </a:lnSpc>
                  <a:spcBef>
                    <a:spcPts val="588"/>
                  </a:spcBef>
                </a:pPr>
                <a:endParaRPr lang="en-US">
                  <a:solidFill>
                    <a:srgbClr val="FFFFFF"/>
                  </a:solidFill>
                  <a:latin typeface="Segoe UI"/>
                </a:endParaRPr>
              </a:p>
            </p:txBody>
          </p:sp>
          <p:sp>
            <p:nvSpPr>
              <p:cNvPr id="48"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lnSpc>
                    <a:spcPct val="90000"/>
                  </a:lnSpc>
                  <a:spcBef>
                    <a:spcPts val="588"/>
                  </a:spcBef>
                </a:pPr>
                <a:endParaRPr lang="en-US">
                  <a:solidFill>
                    <a:srgbClr val="FFFFFF"/>
                  </a:solidFill>
                  <a:latin typeface="Segoe UI"/>
                </a:endParaRPr>
              </a:p>
            </p:txBody>
          </p:sp>
          <p:sp>
            <p:nvSpPr>
              <p:cNvPr id="54"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lnSpc>
                    <a:spcPct val="90000"/>
                  </a:lnSpc>
                  <a:spcBef>
                    <a:spcPts val="588"/>
                  </a:spcBef>
                </a:pPr>
                <a:endParaRPr lang="en-US">
                  <a:solidFill>
                    <a:srgbClr val="FFFFFF"/>
                  </a:solidFill>
                  <a:latin typeface="Segoe UI"/>
                </a:endParaRPr>
              </a:p>
            </p:txBody>
          </p:sp>
          <p:sp>
            <p:nvSpPr>
              <p:cNvPr id="55"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lnSpc>
                    <a:spcPct val="90000"/>
                  </a:lnSpc>
                  <a:spcBef>
                    <a:spcPts val="588"/>
                  </a:spcBef>
                </a:pPr>
                <a:endParaRPr lang="en-US">
                  <a:solidFill>
                    <a:srgbClr val="FFFFFF"/>
                  </a:solidFill>
                  <a:latin typeface="Segoe UI"/>
                </a:endParaRPr>
              </a:p>
            </p:txBody>
          </p:sp>
          <p:sp>
            <p:nvSpPr>
              <p:cNvPr id="56"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defTabSz="914314">
                  <a:lnSpc>
                    <a:spcPct val="90000"/>
                  </a:lnSpc>
                  <a:spcBef>
                    <a:spcPts val="588"/>
                  </a:spcBef>
                </a:pPr>
                <a:r>
                  <a:rPr lang="en-US" sz="156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MY APP</a:t>
                </a:r>
              </a:p>
            </p:txBody>
          </p:sp>
          <p:sp>
            <p:nvSpPr>
              <p:cNvPr id="57" name="Oval 17"/>
              <p:cNvSpPr>
                <a:spLocks noChangeArrowheads="1"/>
              </p:cNvSpPr>
              <p:nvPr/>
            </p:nvSpPr>
            <p:spPr bwMode="auto">
              <a:xfrm>
                <a:off x="8195863" y="4166604"/>
                <a:ext cx="871634" cy="259650"/>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14314">
                  <a:lnSpc>
                    <a:spcPct val="90000"/>
                  </a:lnSpc>
                  <a:spcBef>
                    <a:spcPts val="588"/>
                  </a:spcBef>
                </a:pPr>
                <a:r>
                  <a:rPr lang="en-US" sz="1176" dirty="0">
                    <a:gradFill>
                      <a:gsLst>
                        <a:gs pos="0">
                          <a:srgbClr val="505050"/>
                        </a:gs>
                        <a:gs pos="100000">
                          <a:srgbClr val="505050"/>
                        </a:gs>
                      </a:gsLst>
                      <a:lin ang="5400000" scaled="0"/>
                    </a:gradFill>
                    <a:latin typeface="Segoe UI"/>
                  </a:rPr>
                  <a:t>Analytics </a:t>
                </a:r>
                <a:br>
                  <a:rPr lang="en-US" sz="1176" dirty="0">
                    <a:gradFill>
                      <a:gsLst>
                        <a:gs pos="0">
                          <a:srgbClr val="505050"/>
                        </a:gs>
                        <a:gs pos="100000">
                          <a:srgbClr val="505050"/>
                        </a:gs>
                      </a:gsLst>
                      <a:lin ang="5400000" scaled="0"/>
                    </a:gradFill>
                    <a:latin typeface="Segoe UI"/>
                  </a:rPr>
                </a:br>
                <a:r>
                  <a:rPr lang="en-US" sz="1176" dirty="0">
                    <a:gradFill>
                      <a:gsLst>
                        <a:gs pos="0">
                          <a:srgbClr val="505050"/>
                        </a:gs>
                        <a:gs pos="100000">
                          <a:srgbClr val="505050"/>
                        </a:gs>
                      </a:gsLst>
                      <a:lin ang="5400000" scaled="0"/>
                    </a:gradFill>
                    <a:latin typeface="Segoe UI"/>
                  </a:rPr>
                  <a:t>&amp; </a:t>
                </a:r>
                <a:r>
                  <a:rPr lang="en-US" sz="1176" dirty="0" err="1">
                    <a:gradFill>
                      <a:gsLst>
                        <a:gs pos="0">
                          <a:srgbClr val="505050"/>
                        </a:gs>
                        <a:gs pos="100000">
                          <a:srgbClr val="505050"/>
                        </a:gs>
                      </a:gsLst>
                      <a:lin ang="5400000" scaled="0"/>
                    </a:gradFill>
                    <a:latin typeface="Segoe UI"/>
                  </a:rPr>
                  <a:t>IoT</a:t>
                </a:r>
                <a:endParaRPr lang="en-US" sz="1176" dirty="0">
                  <a:gradFill>
                    <a:gsLst>
                      <a:gs pos="0">
                        <a:srgbClr val="505050"/>
                      </a:gs>
                      <a:gs pos="100000">
                        <a:srgbClr val="505050"/>
                      </a:gs>
                    </a:gsLst>
                    <a:lin ang="5400000" scaled="0"/>
                  </a:gradFill>
                  <a:latin typeface="Segoe UI"/>
                </a:endParaRPr>
              </a:p>
            </p:txBody>
          </p:sp>
          <p:sp>
            <p:nvSpPr>
              <p:cNvPr id="58" name="Oval 18"/>
              <p:cNvSpPr>
                <a:spLocks noChangeArrowheads="1"/>
              </p:cNvSpPr>
              <p:nvPr/>
            </p:nvSpPr>
            <p:spPr bwMode="auto">
              <a:xfrm>
                <a:off x="9295084" y="2411797"/>
                <a:ext cx="869788" cy="129825"/>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14314">
                  <a:lnSpc>
                    <a:spcPct val="90000"/>
                  </a:lnSpc>
                  <a:spcBef>
                    <a:spcPts val="588"/>
                  </a:spcBef>
                </a:pPr>
                <a:r>
                  <a:rPr lang="en-US" sz="1176" dirty="0">
                    <a:gradFill>
                      <a:gsLst>
                        <a:gs pos="0">
                          <a:srgbClr val="505050"/>
                        </a:gs>
                        <a:gs pos="100000">
                          <a:srgbClr val="505050"/>
                        </a:gs>
                      </a:gsLst>
                      <a:lin ang="5400000" scaled="0"/>
                    </a:gradFill>
                    <a:latin typeface="Segoe UI"/>
                  </a:rPr>
                  <a:t>Data</a:t>
                </a:r>
              </a:p>
            </p:txBody>
          </p:sp>
          <p:sp>
            <p:nvSpPr>
              <p:cNvPr id="59" name="Freeform 19"/>
              <p:cNvSpPr>
                <a:spLocks/>
              </p:cNvSpPr>
              <p:nvPr/>
            </p:nvSpPr>
            <p:spPr bwMode="auto">
              <a:xfrm>
                <a:off x="9232297" y="4166657"/>
                <a:ext cx="995362" cy="259543"/>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14314">
                  <a:lnSpc>
                    <a:spcPct val="90000"/>
                  </a:lnSpc>
                  <a:spcBef>
                    <a:spcPts val="588"/>
                  </a:spcBef>
                </a:pPr>
                <a:r>
                  <a:rPr lang="en-US" sz="1176" dirty="0">
                    <a:gradFill>
                      <a:gsLst>
                        <a:gs pos="0">
                          <a:srgbClr val="505050"/>
                        </a:gs>
                        <a:gs pos="100000">
                          <a:srgbClr val="505050"/>
                        </a:gs>
                      </a:gsLst>
                      <a:lin ang="5400000" scaled="0"/>
                    </a:gradFill>
                    <a:latin typeface="Segoe UI"/>
                  </a:rPr>
                  <a:t>Identity </a:t>
                </a:r>
                <a:br>
                  <a:rPr lang="en-US" sz="1176" dirty="0">
                    <a:gradFill>
                      <a:gsLst>
                        <a:gs pos="0">
                          <a:srgbClr val="505050"/>
                        </a:gs>
                        <a:gs pos="100000">
                          <a:srgbClr val="505050"/>
                        </a:gs>
                      </a:gsLst>
                      <a:lin ang="5400000" scaled="0"/>
                    </a:gradFill>
                    <a:latin typeface="Segoe UI"/>
                  </a:rPr>
                </a:br>
                <a:r>
                  <a:rPr lang="en-US" sz="1176" dirty="0">
                    <a:gradFill>
                      <a:gsLst>
                        <a:gs pos="0">
                          <a:srgbClr val="505050"/>
                        </a:gs>
                        <a:gs pos="100000">
                          <a:srgbClr val="505050"/>
                        </a:gs>
                      </a:gsLst>
                      <a:lin ang="5400000" scaled="0"/>
                    </a:gradFill>
                    <a:latin typeface="Segoe UI"/>
                  </a:rPr>
                  <a:t>&amp; security</a:t>
                </a:r>
              </a:p>
            </p:txBody>
          </p:sp>
          <p:sp>
            <p:nvSpPr>
              <p:cNvPr id="60" name="Freeform 20"/>
              <p:cNvSpPr>
                <a:spLocks/>
              </p:cNvSpPr>
              <p:nvPr/>
            </p:nvSpPr>
            <p:spPr bwMode="auto">
              <a:xfrm>
                <a:off x="8141932" y="2346939"/>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14314">
                  <a:lnSpc>
                    <a:spcPct val="90000"/>
                  </a:lnSpc>
                  <a:spcBef>
                    <a:spcPts val="588"/>
                  </a:spcBef>
                </a:pPr>
                <a:r>
                  <a:rPr lang="en-US" sz="1176" dirty="0">
                    <a:gradFill>
                      <a:gsLst>
                        <a:gs pos="0">
                          <a:srgbClr val="505050"/>
                        </a:gs>
                        <a:gs pos="100000">
                          <a:srgbClr val="505050"/>
                        </a:gs>
                      </a:gsLst>
                      <a:lin ang="5400000" scaled="0"/>
                    </a:gradFill>
                    <a:latin typeface="Segoe UI"/>
                  </a:rPr>
                  <a:t>Media</a:t>
                </a:r>
                <a:br>
                  <a:rPr lang="en-US" sz="1176" dirty="0">
                    <a:gradFill>
                      <a:gsLst>
                        <a:gs pos="0">
                          <a:srgbClr val="505050"/>
                        </a:gs>
                        <a:gs pos="100000">
                          <a:srgbClr val="505050"/>
                        </a:gs>
                      </a:gsLst>
                      <a:lin ang="5400000" scaled="0"/>
                    </a:gradFill>
                    <a:latin typeface="Segoe UI"/>
                  </a:rPr>
                </a:br>
                <a:r>
                  <a:rPr lang="en-US" sz="1176" dirty="0">
                    <a:gradFill>
                      <a:gsLst>
                        <a:gs pos="0">
                          <a:srgbClr val="505050"/>
                        </a:gs>
                        <a:gs pos="100000">
                          <a:srgbClr val="505050"/>
                        </a:gs>
                      </a:gsLst>
                      <a:lin ang="5400000" scaled="0"/>
                    </a:gradFill>
                    <a:latin typeface="Segoe UI"/>
                  </a:rPr>
                  <a:t>&amp; CDN</a:t>
                </a:r>
              </a:p>
            </p:txBody>
          </p:sp>
          <p:sp>
            <p:nvSpPr>
              <p:cNvPr id="61" name="Freeform 21"/>
              <p:cNvSpPr>
                <a:spLocks/>
              </p:cNvSpPr>
              <p:nvPr/>
            </p:nvSpPr>
            <p:spPr bwMode="auto">
              <a:xfrm>
                <a:off x="7630945" y="3331964"/>
                <a:ext cx="995362" cy="129771"/>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14314">
                  <a:lnSpc>
                    <a:spcPct val="90000"/>
                  </a:lnSpc>
                  <a:spcBef>
                    <a:spcPts val="588"/>
                  </a:spcBef>
                </a:pPr>
                <a:r>
                  <a:rPr lang="en-US" sz="1176" dirty="0">
                    <a:gradFill>
                      <a:gsLst>
                        <a:gs pos="0">
                          <a:srgbClr val="505050"/>
                        </a:gs>
                        <a:gs pos="100000">
                          <a:srgbClr val="505050"/>
                        </a:gs>
                      </a:gsLst>
                      <a:lin ang="5400000" scaled="0"/>
                    </a:gradFill>
                    <a:latin typeface="Segoe UI"/>
                  </a:rPr>
                  <a:t>Integration</a:t>
                </a:r>
              </a:p>
            </p:txBody>
          </p:sp>
          <p:sp>
            <p:nvSpPr>
              <p:cNvPr id="62" name="Freeform 22"/>
              <p:cNvSpPr>
                <a:spLocks/>
              </p:cNvSpPr>
              <p:nvPr/>
            </p:nvSpPr>
            <p:spPr bwMode="auto">
              <a:xfrm>
                <a:off x="9758453" y="3267080"/>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14314">
                  <a:lnSpc>
                    <a:spcPct val="90000"/>
                  </a:lnSpc>
                  <a:spcBef>
                    <a:spcPts val="588"/>
                  </a:spcBef>
                </a:pPr>
                <a:r>
                  <a:rPr lang="en-US" sz="1176" dirty="0">
                    <a:gradFill>
                      <a:gsLst>
                        <a:gs pos="0">
                          <a:srgbClr val="505050"/>
                        </a:gs>
                        <a:gs pos="100000">
                          <a:srgbClr val="505050"/>
                        </a:gs>
                      </a:gsLst>
                      <a:lin ang="5400000" scaled="0"/>
                    </a:gradFill>
                    <a:latin typeface="Segoe UI"/>
                  </a:rPr>
                  <a:t>Developer</a:t>
                </a:r>
                <a:br>
                  <a:rPr lang="en-US" sz="1176" dirty="0">
                    <a:gradFill>
                      <a:gsLst>
                        <a:gs pos="0">
                          <a:srgbClr val="505050"/>
                        </a:gs>
                        <a:gs pos="100000">
                          <a:srgbClr val="505050"/>
                        </a:gs>
                      </a:gsLst>
                      <a:lin ang="5400000" scaled="0"/>
                    </a:gradFill>
                    <a:latin typeface="Segoe UI"/>
                  </a:rPr>
                </a:br>
                <a:r>
                  <a:rPr lang="en-US" sz="1176" dirty="0">
                    <a:gradFill>
                      <a:gsLst>
                        <a:gs pos="0">
                          <a:srgbClr val="505050"/>
                        </a:gs>
                        <a:gs pos="100000">
                          <a:srgbClr val="505050"/>
                        </a:gs>
                      </a:gsLst>
                      <a:lin ang="5400000" scaled="0"/>
                    </a:gradFill>
                    <a:latin typeface="Segoe UI"/>
                  </a:rPr>
                  <a:t>services</a:t>
                </a:r>
              </a:p>
            </p:txBody>
          </p:sp>
        </p:grpSp>
      </p:grpSp>
      <p:grpSp>
        <p:nvGrpSpPr>
          <p:cNvPr id="26" name="Group 25"/>
          <p:cNvGrpSpPr/>
          <p:nvPr/>
        </p:nvGrpSpPr>
        <p:grpSpPr>
          <a:xfrm>
            <a:off x="8347065" y="1195908"/>
            <a:ext cx="3586009" cy="5370580"/>
            <a:chOff x="8514441" y="1219392"/>
            <a:chExt cx="3657916" cy="5478271"/>
          </a:xfrm>
        </p:grpSpPr>
        <p:sp>
          <p:nvSpPr>
            <p:cNvPr id="75" name="Rectangle 74"/>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76" name="Freeform 9"/>
            <p:cNvSpPr>
              <a:spLocks/>
            </p:cNvSpPr>
            <p:nvPr/>
          </p:nvSpPr>
          <p:spPr bwMode="auto">
            <a:xfrm>
              <a:off x="8727978" y="26666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sp>
          <p:nvSpPr>
            <p:cNvPr id="77" name="Freeform 9"/>
            <p:cNvSpPr>
              <a:spLocks/>
            </p:cNvSpPr>
            <p:nvPr/>
          </p:nvSpPr>
          <p:spPr bwMode="auto">
            <a:xfrm>
              <a:off x="8727978" y="3296398"/>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sp>
          <p:nvSpPr>
            <p:cNvPr id="78" name="Freeform 9"/>
            <p:cNvSpPr>
              <a:spLocks/>
            </p:cNvSpPr>
            <p:nvPr/>
          </p:nvSpPr>
          <p:spPr bwMode="auto">
            <a:xfrm>
              <a:off x="8727978" y="4114624"/>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sp>
          <p:nvSpPr>
            <p:cNvPr id="79" name="Freeform 9"/>
            <p:cNvSpPr>
              <a:spLocks/>
            </p:cNvSpPr>
            <p:nvPr/>
          </p:nvSpPr>
          <p:spPr bwMode="auto">
            <a:xfrm>
              <a:off x="8727978" y="474691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grpSp>
          <p:nvGrpSpPr>
            <p:cNvPr id="13" name="Group 12"/>
            <p:cNvGrpSpPr/>
            <p:nvPr/>
          </p:nvGrpSpPr>
          <p:grpSpPr>
            <a:xfrm>
              <a:off x="9097352" y="2666965"/>
              <a:ext cx="3075005" cy="2583124"/>
              <a:chOff x="9097352" y="2610000"/>
              <a:chExt cx="3075005" cy="2583124"/>
            </a:xfrm>
          </p:grpSpPr>
          <p:sp>
            <p:nvSpPr>
              <p:cNvPr id="81" name="Rectangle 80"/>
              <p:cNvSpPr/>
              <p:nvPr/>
            </p:nvSpPr>
            <p:spPr bwMode="auto">
              <a:xfrm>
                <a:off x="9097352" y="2610000"/>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defTabSz="896386">
                  <a:lnSpc>
                    <a:spcPct val="90000"/>
                  </a:lnSpc>
                  <a:spcAft>
                    <a:spcPts val="600"/>
                  </a:spcAft>
                  <a:buClr>
                    <a:srgbClr val="FFFFFF"/>
                  </a:buClr>
                  <a:defRPr/>
                </a:pPr>
                <a:r>
                  <a:rPr lang="en-US" sz="1961" kern="0" dirty="0">
                    <a:gradFill>
                      <a:gsLst>
                        <a:gs pos="1250">
                          <a:srgbClr val="FFFFFF"/>
                        </a:gs>
                        <a:gs pos="100000">
                          <a:srgbClr val="FFFFFF"/>
                        </a:gs>
                      </a:gsLst>
                      <a:lin ang="5400000" scaled="0"/>
                    </a:gradFill>
                    <a:latin typeface="Segoe UI"/>
                  </a:rPr>
                  <a:t>Machine Learning</a:t>
                </a:r>
              </a:p>
            </p:txBody>
          </p:sp>
          <p:sp>
            <p:nvSpPr>
              <p:cNvPr id="82" name="Rectangle 81"/>
              <p:cNvSpPr/>
              <p:nvPr/>
            </p:nvSpPr>
            <p:spPr bwMode="auto">
              <a:xfrm>
                <a:off x="9097352" y="4042773"/>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defTabSz="896386">
                  <a:lnSpc>
                    <a:spcPct val="90000"/>
                  </a:lnSpc>
                  <a:spcAft>
                    <a:spcPts val="600"/>
                  </a:spcAft>
                  <a:buClr>
                    <a:srgbClr val="FFFFFF"/>
                  </a:buClr>
                  <a:defRPr/>
                </a:pPr>
                <a:r>
                  <a:rPr lang="en-US" sz="1961" kern="0" dirty="0">
                    <a:gradFill>
                      <a:gsLst>
                        <a:gs pos="1250">
                          <a:srgbClr val="FFFFFF"/>
                        </a:gs>
                        <a:gs pos="100000">
                          <a:srgbClr val="FFFFFF"/>
                        </a:gs>
                      </a:gsLst>
                      <a:lin ang="5400000" scaled="0"/>
                    </a:gradFill>
                    <a:latin typeface="Segoe UI"/>
                  </a:rPr>
                  <a:t>Analytics</a:t>
                </a:r>
              </a:p>
            </p:txBody>
          </p:sp>
          <p:sp>
            <p:nvSpPr>
              <p:cNvPr id="83" name="Rectangle 82"/>
              <p:cNvSpPr/>
              <p:nvPr/>
            </p:nvSpPr>
            <p:spPr bwMode="auto">
              <a:xfrm>
                <a:off x="9097352" y="3187887"/>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defTabSz="896386">
                  <a:lnSpc>
                    <a:spcPct val="90000"/>
                  </a:lnSpc>
                  <a:spcAft>
                    <a:spcPts val="600"/>
                  </a:spcAft>
                  <a:buClr>
                    <a:srgbClr val="FFFFFF"/>
                  </a:buClr>
                  <a:defRPr/>
                </a:pPr>
                <a:r>
                  <a:rPr lang="en-US" sz="1961" kern="0" dirty="0" err="1">
                    <a:gradFill>
                      <a:gsLst>
                        <a:gs pos="1250">
                          <a:srgbClr val="FFFFFF"/>
                        </a:gs>
                        <a:gs pos="100000">
                          <a:srgbClr val="FFFFFF"/>
                        </a:gs>
                      </a:gsLst>
                      <a:lin ang="5400000" scaled="0"/>
                    </a:gradFill>
                    <a:latin typeface="Segoe UI"/>
                  </a:rPr>
                  <a:t>IoT</a:t>
                </a:r>
                <a:r>
                  <a:rPr lang="en-US" sz="1961" kern="0" dirty="0">
                    <a:gradFill>
                      <a:gsLst>
                        <a:gs pos="1250">
                          <a:srgbClr val="FFFFFF"/>
                        </a:gs>
                        <a:gs pos="100000">
                          <a:srgbClr val="FFFFFF"/>
                        </a:gs>
                      </a:gsLst>
                      <a:lin ang="5400000" scaled="0"/>
                    </a:gradFill>
                    <a:latin typeface="Segoe UI"/>
                  </a:rPr>
                  <a:t> for devices and </a:t>
                </a:r>
                <a:br>
                  <a:rPr lang="en-US" sz="1961" kern="0" dirty="0">
                    <a:gradFill>
                      <a:gsLst>
                        <a:gs pos="1250">
                          <a:srgbClr val="FFFFFF"/>
                        </a:gs>
                        <a:gs pos="100000">
                          <a:srgbClr val="FFFFFF"/>
                        </a:gs>
                      </a:gsLst>
                      <a:lin ang="5400000" scaled="0"/>
                    </a:gradFill>
                    <a:latin typeface="Segoe UI"/>
                  </a:rPr>
                </a:br>
                <a:r>
                  <a:rPr lang="en-US" sz="1961" kern="0" dirty="0">
                    <a:gradFill>
                      <a:gsLst>
                        <a:gs pos="1250">
                          <a:srgbClr val="FFFFFF"/>
                        </a:gs>
                        <a:gs pos="100000">
                          <a:srgbClr val="FFFFFF"/>
                        </a:gs>
                      </a:gsLst>
                      <a:lin ang="5400000" scaled="0"/>
                    </a:gradFill>
                    <a:latin typeface="Segoe UI"/>
                  </a:rPr>
                  <a:t>data collection</a:t>
                </a:r>
              </a:p>
            </p:txBody>
          </p:sp>
          <p:sp>
            <p:nvSpPr>
              <p:cNvPr id="84" name="Rectangle 83"/>
              <p:cNvSpPr/>
              <p:nvPr/>
            </p:nvSpPr>
            <p:spPr bwMode="auto">
              <a:xfrm>
                <a:off x="9097352" y="4620660"/>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defTabSz="896386">
                  <a:lnSpc>
                    <a:spcPct val="90000"/>
                  </a:lnSpc>
                  <a:spcAft>
                    <a:spcPts val="600"/>
                  </a:spcAft>
                  <a:buClr>
                    <a:srgbClr val="FFFFFF"/>
                  </a:buClr>
                  <a:defRPr/>
                </a:pPr>
                <a:r>
                  <a:rPr lang="en-US" sz="1961" kern="0" dirty="0">
                    <a:gradFill>
                      <a:gsLst>
                        <a:gs pos="1250">
                          <a:srgbClr val="FFFFFF"/>
                        </a:gs>
                        <a:gs pos="100000">
                          <a:srgbClr val="FFFFFF"/>
                        </a:gs>
                      </a:gsLst>
                      <a:lin ang="5400000" scaled="0"/>
                    </a:gradFill>
                    <a:latin typeface="Segoe UI"/>
                  </a:rPr>
                  <a:t>Cognitive Services</a:t>
                </a:r>
              </a:p>
            </p:txBody>
          </p:sp>
        </p:grpSp>
      </p:grpSp>
      <p:grpSp>
        <p:nvGrpSpPr>
          <p:cNvPr id="24" name="Group 23"/>
          <p:cNvGrpSpPr/>
          <p:nvPr/>
        </p:nvGrpSpPr>
        <p:grpSpPr>
          <a:xfrm>
            <a:off x="269239" y="5268262"/>
            <a:ext cx="2071427" cy="619504"/>
            <a:chOff x="274637" y="5373405"/>
            <a:chExt cx="2112963" cy="631926"/>
          </a:xfrm>
        </p:grpSpPr>
        <p:sp>
          <p:nvSpPr>
            <p:cNvPr id="113" name="Rectangle 112"/>
            <p:cNvSpPr/>
            <p:nvPr/>
          </p:nvSpPr>
          <p:spPr bwMode="auto">
            <a:xfrm>
              <a:off x="274637" y="5373405"/>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defTabSz="895945" eaLnBrk="0" fontAlgn="base" hangingPunct="0">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HDInsight</a:t>
              </a:r>
            </a:p>
            <a:p>
              <a:pPr defTabSz="895945" eaLnBrk="0" fontAlgn="base" hangingPunct="0">
                <a:lnSpc>
                  <a:spcPct val="90000"/>
                </a:lnSpc>
                <a:spcBef>
                  <a:spcPct val="0"/>
                </a:spcBef>
                <a:spcAft>
                  <a:spcPct val="0"/>
                </a:spcAft>
                <a:defRPr/>
              </a:pPr>
              <a:endParaRPr lang="en-US" sz="1372"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88" name="Picture 87"/>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464766" y="5468565"/>
              <a:ext cx="443284" cy="443285"/>
            </a:xfrm>
            <a:prstGeom prst="rect">
              <a:avLst/>
            </a:prstGeom>
          </p:spPr>
        </p:pic>
      </p:grpSp>
      <p:grpSp>
        <p:nvGrpSpPr>
          <p:cNvPr id="14" name="Group 13"/>
          <p:cNvGrpSpPr/>
          <p:nvPr/>
        </p:nvGrpSpPr>
        <p:grpSpPr>
          <a:xfrm>
            <a:off x="269239" y="1195908"/>
            <a:ext cx="2071427" cy="619504"/>
            <a:chOff x="274637" y="1219392"/>
            <a:chExt cx="2112963" cy="631926"/>
          </a:xfrm>
        </p:grpSpPr>
        <p:sp>
          <p:nvSpPr>
            <p:cNvPr id="63" name="Rectangle 62"/>
            <p:cNvSpPr/>
            <p:nvPr/>
          </p:nvSpPr>
          <p:spPr bwMode="auto">
            <a:xfrm>
              <a:off x="274637" y="1219392"/>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defTabSz="895945" eaLnBrk="0" fontAlgn="base" hangingPunct="0">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Machine Learning</a:t>
              </a:r>
            </a:p>
          </p:txBody>
        </p:sp>
        <p:pic>
          <p:nvPicPr>
            <p:cNvPr id="91" name="Picture 90"/>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454618" y="1361496"/>
              <a:ext cx="353101" cy="353101"/>
            </a:xfrm>
            <a:prstGeom prst="rect">
              <a:avLst/>
            </a:prstGeom>
          </p:spPr>
        </p:pic>
      </p:grpSp>
      <p:grpSp>
        <p:nvGrpSpPr>
          <p:cNvPr id="15" name="Group 14"/>
          <p:cNvGrpSpPr/>
          <p:nvPr/>
        </p:nvGrpSpPr>
        <p:grpSpPr>
          <a:xfrm>
            <a:off x="269239" y="1874633"/>
            <a:ext cx="2071427" cy="619504"/>
            <a:chOff x="274637" y="1911727"/>
            <a:chExt cx="2112963" cy="631926"/>
          </a:xfrm>
        </p:grpSpPr>
        <p:sp>
          <p:nvSpPr>
            <p:cNvPr id="64" name="Rectangle 63"/>
            <p:cNvSpPr/>
            <p:nvPr/>
          </p:nvSpPr>
          <p:spPr bwMode="auto">
            <a:xfrm>
              <a:off x="274637" y="1911727"/>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defTabSz="895945" eaLnBrk="0" fontAlgn="base" hangingPunct="0">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Stream Analytics</a:t>
              </a:r>
            </a:p>
          </p:txBody>
        </p:sp>
        <p:pic>
          <p:nvPicPr>
            <p:cNvPr id="94" name="Picture 93"/>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416440" y="2038626"/>
              <a:ext cx="459859" cy="459859"/>
            </a:xfrm>
            <a:prstGeom prst="rect">
              <a:avLst/>
            </a:prstGeom>
          </p:spPr>
        </p:pic>
      </p:grpSp>
      <p:grpSp>
        <p:nvGrpSpPr>
          <p:cNvPr id="16" name="Group 15"/>
          <p:cNvGrpSpPr/>
          <p:nvPr/>
        </p:nvGrpSpPr>
        <p:grpSpPr>
          <a:xfrm>
            <a:off x="269239" y="2553359"/>
            <a:ext cx="2071427" cy="619504"/>
            <a:chOff x="274637" y="2604063"/>
            <a:chExt cx="2112963" cy="631926"/>
          </a:xfrm>
        </p:grpSpPr>
        <p:sp>
          <p:nvSpPr>
            <p:cNvPr id="65" name="Rectangle 64"/>
            <p:cNvSpPr/>
            <p:nvPr/>
          </p:nvSpPr>
          <p:spPr bwMode="auto">
            <a:xfrm>
              <a:off x="274637" y="2604063"/>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defTabSz="895945" eaLnBrk="0" fontAlgn="base" hangingPunct="0">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Data </a:t>
              </a:r>
              <a:br>
                <a:rPr lang="en-US" sz="1372"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br>
              <a:r>
                <a:rPr lang="en-US" sz="1372"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Factory</a:t>
              </a:r>
            </a:p>
          </p:txBody>
        </p:sp>
        <p:pic>
          <p:nvPicPr>
            <p:cNvPr id="97" name="Picture 96"/>
            <p:cNvPicPr>
              <a:picLocks noChangeAspect="1"/>
            </p:cNvPicPr>
            <p:nvPr/>
          </p:nvPicPr>
          <p:blipFill>
            <a:blip r:embed="rId6" cstate="hqprint">
              <a:biLevel thresh="25000"/>
              <a:extLst>
                <a:ext uri="{28A0092B-C50C-407E-A947-70E740481C1C}">
                  <a14:useLocalDpi xmlns:a14="http://schemas.microsoft.com/office/drawing/2010/main" val="0"/>
                </a:ext>
              </a:extLst>
            </a:blip>
            <a:stretch>
              <a:fillRect/>
            </a:stretch>
          </p:blipFill>
          <p:spPr>
            <a:xfrm>
              <a:off x="462240" y="2704882"/>
              <a:ext cx="383579" cy="383579"/>
            </a:xfrm>
            <a:prstGeom prst="rect">
              <a:avLst/>
            </a:prstGeom>
          </p:spPr>
        </p:pic>
      </p:grpSp>
      <p:grpSp>
        <p:nvGrpSpPr>
          <p:cNvPr id="19" name="Group 18"/>
          <p:cNvGrpSpPr/>
          <p:nvPr/>
        </p:nvGrpSpPr>
        <p:grpSpPr>
          <a:xfrm>
            <a:off x="269239" y="3232084"/>
            <a:ext cx="2071427" cy="619504"/>
            <a:chOff x="274637" y="3296398"/>
            <a:chExt cx="2112963" cy="631926"/>
          </a:xfrm>
        </p:grpSpPr>
        <p:sp>
          <p:nvSpPr>
            <p:cNvPr id="66" name="Rectangle 65"/>
            <p:cNvSpPr/>
            <p:nvPr/>
          </p:nvSpPr>
          <p:spPr bwMode="auto">
            <a:xfrm>
              <a:off x="274637" y="3296398"/>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defTabSz="895945" eaLnBrk="0" fontAlgn="base" hangingPunct="0">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Data Lake </a:t>
              </a:r>
              <a:br>
                <a:rPr lang="en-US" sz="1372"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br>
              <a:r>
                <a:rPr lang="en-US" sz="1372"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Store</a:t>
              </a:r>
            </a:p>
          </p:txBody>
        </p:sp>
        <p:sp>
          <p:nvSpPr>
            <p:cNvPr id="106" name="Freeform 105"/>
            <p:cNvSpPr/>
            <p:nvPr/>
          </p:nvSpPr>
          <p:spPr bwMode="auto">
            <a:xfrm>
              <a:off x="479872" y="3416326"/>
              <a:ext cx="263077" cy="362079"/>
            </a:xfrm>
            <a:custGeom>
              <a:avLst/>
              <a:gdLst>
                <a:gd name="connsiteX0" fmla="*/ 438796 w 667945"/>
                <a:gd name="connsiteY0" fmla="*/ 474896 h 919312"/>
                <a:gd name="connsiteX1" fmla="*/ 457731 w 667945"/>
                <a:gd name="connsiteY1" fmla="*/ 501690 h 919312"/>
                <a:gd name="connsiteX2" fmla="*/ 503146 w 667945"/>
                <a:gd name="connsiteY2" fmla="*/ 530902 h 919312"/>
                <a:gd name="connsiteX3" fmla="*/ 556703 w 667945"/>
                <a:gd name="connsiteY3" fmla="*/ 541217 h 919312"/>
                <a:gd name="connsiteX4" fmla="*/ 560815 w 667945"/>
                <a:gd name="connsiteY4" fmla="*/ 541217 h 919312"/>
                <a:gd name="connsiteX5" fmla="*/ 614373 w 667945"/>
                <a:gd name="connsiteY5" fmla="*/ 530902 h 919312"/>
                <a:gd name="connsiteX6" fmla="*/ 659787 w 667945"/>
                <a:gd name="connsiteY6" fmla="*/ 501690 h 919312"/>
                <a:gd name="connsiteX7" fmla="*/ 667943 w 667945"/>
                <a:gd name="connsiteY7" fmla="*/ 490150 h 919312"/>
                <a:gd name="connsiteX8" fmla="*/ 667943 w 667945"/>
                <a:gd name="connsiteY8" fmla="*/ 804964 h 919312"/>
                <a:gd name="connsiteX9" fmla="*/ 665702 w 667945"/>
                <a:gd name="connsiteY9" fmla="*/ 804964 h 919312"/>
                <a:gd name="connsiteX10" fmla="*/ 667944 w 667945"/>
                <a:gd name="connsiteY10" fmla="*/ 812105 h 919312"/>
                <a:gd name="connsiteX11" fmla="*/ 333972 w 667945"/>
                <a:gd name="connsiteY11" fmla="*/ 919312 h 919312"/>
                <a:gd name="connsiteX12" fmla="*/ 0 w 667945"/>
                <a:gd name="connsiteY12" fmla="*/ 812105 h 919312"/>
                <a:gd name="connsiteX13" fmla="*/ 2243 w 667945"/>
                <a:gd name="connsiteY13" fmla="*/ 804964 h 919312"/>
                <a:gd name="connsiteX14" fmla="*/ 0 w 667945"/>
                <a:gd name="connsiteY14" fmla="*/ 804964 h 919312"/>
                <a:gd name="connsiteX15" fmla="*/ 0 w 667945"/>
                <a:gd name="connsiteY15" fmla="*/ 506436 h 919312"/>
                <a:gd name="connsiteX16" fmla="*/ 38038 w 667945"/>
                <a:gd name="connsiteY16" fmla="*/ 530902 h 919312"/>
                <a:gd name="connsiteX17" fmla="*/ 91595 w 667945"/>
                <a:gd name="connsiteY17" fmla="*/ 541217 h 919312"/>
                <a:gd name="connsiteX18" fmla="*/ 95707 w 667945"/>
                <a:gd name="connsiteY18" fmla="*/ 541217 h 919312"/>
                <a:gd name="connsiteX19" fmla="*/ 149265 w 667945"/>
                <a:gd name="connsiteY19" fmla="*/ 530902 h 919312"/>
                <a:gd name="connsiteX20" fmla="*/ 194679 w 667945"/>
                <a:gd name="connsiteY20" fmla="*/ 501690 h 919312"/>
                <a:gd name="connsiteX21" fmla="*/ 206242 w 667945"/>
                <a:gd name="connsiteY21" fmla="*/ 485329 h 919312"/>
                <a:gd name="connsiteX22" fmla="*/ 217804 w 667945"/>
                <a:gd name="connsiteY22" fmla="*/ 501690 h 919312"/>
                <a:gd name="connsiteX23" fmla="*/ 263219 w 667945"/>
                <a:gd name="connsiteY23" fmla="*/ 530902 h 919312"/>
                <a:gd name="connsiteX24" fmla="*/ 316776 w 667945"/>
                <a:gd name="connsiteY24" fmla="*/ 541217 h 919312"/>
                <a:gd name="connsiteX25" fmla="*/ 320888 w 667945"/>
                <a:gd name="connsiteY25" fmla="*/ 541217 h 919312"/>
                <a:gd name="connsiteX26" fmla="*/ 374446 w 667945"/>
                <a:gd name="connsiteY26" fmla="*/ 530902 h 919312"/>
                <a:gd name="connsiteX27" fmla="*/ 419860 w 667945"/>
                <a:gd name="connsiteY27" fmla="*/ 501690 h 919312"/>
                <a:gd name="connsiteX28" fmla="*/ 333973 w 667945"/>
                <a:gd name="connsiteY28" fmla="*/ 35821 h 919312"/>
                <a:gd name="connsiteX29" fmla="*/ 95251 w 667945"/>
                <a:gd name="connsiteY29" fmla="*/ 106570 h 919312"/>
                <a:gd name="connsiteX30" fmla="*/ 333973 w 667945"/>
                <a:gd name="connsiteY30" fmla="*/ 177319 h 919312"/>
                <a:gd name="connsiteX31" fmla="*/ 572695 w 667945"/>
                <a:gd name="connsiteY31" fmla="*/ 106570 h 919312"/>
                <a:gd name="connsiteX32" fmla="*/ 333973 w 667945"/>
                <a:gd name="connsiteY32" fmla="*/ 35821 h 919312"/>
                <a:gd name="connsiteX33" fmla="*/ 333973 w 667945"/>
                <a:gd name="connsiteY33" fmla="*/ 0 h 919312"/>
                <a:gd name="connsiteX34" fmla="*/ 661160 w 667945"/>
                <a:gd name="connsiteY34" fmla="*/ 85601 h 919312"/>
                <a:gd name="connsiteX35" fmla="*/ 667213 w 667945"/>
                <a:gd name="connsiteY35" fmla="*/ 104877 h 919312"/>
                <a:gd name="connsiteX36" fmla="*/ 667943 w 667945"/>
                <a:gd name="connsiteY36" fmla="*/ 104877 h 919312"/>
                <a:gd name="connsiteX37" fmla="*/ 667943 w 667945"/>
                <a:gd name="connsiteY37" fmla="*/ 107201 h 919312"/>
                <a:gd name="connsiteX38" fmla="*/ 667945 w 667945"/>
                <a:gd name="connsiteY38" fmla="*/ 107207 h 919312"/>
                <a:gd name="connsiteX39" fmla="*/ 667943 w 667945"/>
                <a:gd name="connsiteY39" fmla="*/ 107214 h 919312"/>
                <a:gd name="connsiteX40" fmla="*/ 667943 w 667945"/>
                <a:gd name="connsiteY40" fmla="*/ 410649 h 919312"/>
                <a:gd name="connsiteX41" fmla="*/ 659788 w 667945"/>
                <a:gd name="connsiteY41" fmla="*/ 422188 h 919312"/>
                <a:gd name="connsiteX42" fmla="*/ 558760 w 667945"/>
                <a:gd name="connsiteY42" fmla="*/ 462111 h 919312"/>
                <a:gd name="connsiteX43" fmla="*/ 457732 w 667945"/>
                <a:gd name="connsiteY43" fmla="*/ 422188 h 919312"/>
                <a:gd name="connsiteX44" fmla="*/ 438797 w 667945"/>
                <a:gd name="connsiteY44" fmla="*/ 395394 h 919312"/>
                <a:gd name="connsiteX45" fmla="*/ 419861 w 667945"/>
                <a:gd name="connsiteY45" fmla="*/ 422188 h 919312"/>
                <a:gd name="connsiteX46" fmla="*/ 318833 w 667945"/>
                <a:gd name="connsiteY46" fmla="*/ 462111 h 919312"/>
                <a:gd name="connsiteX47" fmla="*/ 217805 w 667945"/>
                <a:gd name="connsiteY47" fmla="*/ 422188 h 919312"/>
                <a:gd name="connsiteX48" fmla="*/ 206243 w 667945"/>
                <a:gd name="connsiteY48" fmla="*/ 405827 h 919312"/>
                <a:gd name="connsiteX49" fmla="*/ 194680 w 667945"/>
                <a:gd name="connsiteY49" fmla="*/ 422188 h 919312"/>
                <a:gd name="connsiteX50" fmla="*/ 93652 w 667945"/>
                <a:gd name="connsiteY50" fmla="*/ 462111 h 919312"/>
                <a:gd name="connsiteX51" fmla="*/ 38039 w 667945"/>
                <a:gd name="connsiteY51" fmla="*/ 451400 h 919312"/>
                <a:gd name="connsiteX52" fmla="*/ 0 w 667945"/>
                <a:gd name="connsiteY52" fmla="*/ 426933 h 919312"/>
                <a:gd name="connsiteX53" fmla="*/ 0 w 667945"/>
                <a:gd name="connsiteY53" fmla="*/ 104877 h 919312"/>
                <a:gd name="connsiteX54" fmla="*/ 733 w 667945"/>
                <a:gd name="connsiteY54" fmla="*/ 104877 h 919312"/>
                <a:gd name="connsiteX55" fmla="*/ 6786 w 667945"/>
                <a:gd name="connsiteY55" fmla="*/ 85601 h 919312"/>
                <a:gd name="connsiteX56" fmla="*/ 333973 w 667945"/>
                <a:gd name="connsiteY56" fmla="*/ 0 h 91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67945" h="919312">
                  <a:moveTo>
                    <a:pt x="438796" y="474896"/>
                  </a:moveTo>
                  <a:lnTo>
                    <a:pt x="457731" y="501690"/>
                  </a:lnTo>
                  <a:cubicBezTo>
                    <a:pt x="470659" y="514024"/>
                    <a:pt x="486052" y="524004"/>
                    <a:pt x="503146" y="530902"/>
                  </a:cubicBezTo>
                  <a:lnTo>
                    <a:pt x="556703" y="541217"/>
                  </a:lnTo>
                  <a:lnTo>
                    <a:pt x="560815" y="541217"/>
                  </a:lnTo>
                  <a:lnTo>
                    <a:pt x="614373" y="530902"/>
                  </a:lnTo>
                  <a:cubicBezTo>
                    <a:pt x="631466" y="524004"/>
                    <a:pt x="646860" y="514024"/>
                    <a:pt x="659787" y="501690"/>
                  </a:cubicBezTo>
                  <a:lnTo>
                    <a:pt x="667943" y="490150"/>
                  </a:lnTo>
                  <a:lnTo>
                    <a:pt x="667943" y="804964"/>
                  </a:lnTo>
                  <a:lnTo>
                    <a:pt x="665702" y="804964"/>
                  </a:lnTo>
                  <a:lnTo>
                    <a:pt x="667944" y="812105"/>
                  </a:lnTo>
                  <a:cubicBezTo>
                    <a:pt x="667944" y="871314"/>
                    <a:pt x="518420" y="919312"/>
                    <a:pt x="333972" y="919312"/>
                  </a:cubicBezTo>
                  <a:cubicBezTo>
                    <a:pt x="149524" y="919312"/>
                    <a:pt x="0" y="871314"/>
                    <a:pt x="0" y="812105"/>
                  </a:cubicBezTo>
                  <a:lnTo>
                    <a:pt x="2243" y="804964"/>
                  </a:lnTo>
                  <a:lnTo>
                    <a:pt x="0" y="804964"/>
                  </a:lnTo>
                  <a:lnTo>
                    <a:pt x="0" y="506436"/>
                  </a:lnTo>
                  <a:lnTo>
                    <a:pt x="38038" y="530902"/>
                  </a:lnTo>
                  <a:lnTo>
                    <a:pt x="91595" y="541217"/>
                  </a:lnTo>
                  <a:lnTo>
                    <a:pt x="95707" y="541217"/>
                  </a:lnTo>
                  <a:lnTo>
                    <a:pt x="149265" y="530902"/>
                  </a:lnTo>
                  <a:cubicBezTo>
                    <a:pt x="166358" y="524004"/>
                    <a:pt x="181752" y="514024"/>
                    <a:pt x="194679" y="501690"/>
                  </a:cubicBezTo>
                  <a:lnTo>
                    <a:pt x="206242" y="485329"/>
                  </a:lnTo>
                  <a:lnTo>
                    <a:pt x="217804" y="501690"/>
                  </a:lnTo>
                  <a:cubicBezTo>
                    <a:pt x="230732" y="514024"/>
                    <a:pt x="246125" y="524004"/>
                    <a:pt x="263219" y="530902"/>
                  </a:cubicBezTo>
                  <a:lnTo>
                    <a:pt x="316776" y="541217"/>
                  </a:lnTo>
                  <a:lnTo>
                    <a:pt x="320888" y="541217"/>
                  </a:lnTo>
                  <a:lnTo>
                    <a:pt x="374446" y="530902"/>
                  </a:lnTo>
                  <a:cubicBezTo>
                    <a:pt x="391539" y="524004"/>
                    <a:pt x="406933" y="514024"/>
                    <a:pt x="419860" y="501690"/>
                  </a:cubicBezTo>
                  <a:close/>
                  <a:moveTo>
                    <a:pt x="333973" y="35821"/>
                  </a:moveTo>
                  <a:cubicBezTo>
                    <a:pt x="202130" y="35821"/>
                    <a:pt x="95251" y="67496"/>
                    <a:pt x="95251" y="106570"/>
                  </a:cubicBezTo>
                  <a:cubicBezTo>
                    <a:pt x="95251" y="145644"/>
                    <a:pt x="202130" y="177319"/>
                    <a:pt x="333973" y="177319"/>
                  </a:cubicBezTo>
                  <a:cubicBezTo>
                    <a:pt x="465816" y="177319"/>
                    <a:pt x="572695" y="145644"/>
                    <a:pt x="572695" y="106570"/>
                  </a:cubicBezTo>
                  <a:cubicBezTo>
                    <a:pt x="572695" y="67496"/>
                    <a:pt x="465816" y="35821"/>
                    <a:pt x="333973" y="35821"/>
                  </a:cubicBezTo>
                  <a:close/>
                  <a:moveTo>
                    <a:pt x="333973" y="0"/>
                  </a:moveTo>
                  <a:cubicBezTo>
                    <a:pt x="495365" y="0"/>
                    <a:pt x="630018" y="36748"/>
                    <a:pt x="661160" y="85601"/>
                  </a:cubicBezTo>
                  <a:lnTo>
                    <a:pt x="667213" y="104877"/>
                  </a:lnTo>
                  <a:lnTo>
                    <a:pt x="667943" y="104877"/>
                  </a:lnTo>
                  <a:lnTo>
                    <a:pt x="667943" y="107201"/>
                  </a:lnTo>
                  <a:lnTo>
                    <a:pt x="667945" y="107207"/>
                  </a:lnTo>
                  <a:lnTo>
                    <a:pt x="667943" y="107214"/>
                  </a:lnTo>
                  <a:lnTo>
                    <a:pt x="667943" y="410649"/>
                  </a:lnTo>
                  <a:lnTo>
                    <a:pt x="659788" y="422188"/>
                  </a:lnTo>
                  <a:cubicBezTo>
                    <a:pt x="633933" y="446855"/>
                    <a:pt x="598214" y="462111"/>
                    <a:pt x="558760" y="462111"/>
                  </a:cubicBezTo>
                  <a:cubicBezTo>
                    <a:pt x="519306" y="462111"/>
                    <a:pt x="483587" y="446855"/>
                    <a:pt x="457732" y="422188"/>
                  </a:cubicBezTo>
                  <a:lnTo>
                    <a:pt x="438797" y="395394"/>
                  </a:lnTo>
                  <a:lnTo>
                    <a:pt x="419861" y="422188"/>
                  </a:lnTo>
                  <a:cubicBezTo>
                    <a:pt x="394006" y="446855"/>
                    <a:pt x="358287" y="462111"/>
                    <a:pt x="318833" y="462111"/>
                  </a:cubicBezTo>
                  <a:cubicBezTo>
                    <a:pt x="279379" y="462111"/>
                    <a:pt x="243660" y="446855"/>
                    <a:pt x="217805" y="422188"/>
                  </a:cubicBezTo>
                  <a:lnTo>
                    <a:pt x="206243" y="405827"/>
                  </a:lnTo>
                  <a:lnTo>
                    <a:pt x="194680" y="422188"/>
                  </a:lnTo>
                  <a:cubicBezTo>
                    <a:pt x="168825" y="446855"/>
                    <a:pt x="133106" y="462111"/>
                    <a:pt x="93652" y="462111"/>
                  </a:cubicBezTo>
                  <a:cubicBezTo>
                    <a:pt x="73925" y="462111"/>
                    <a:pt x="55132" y="458297"/>
                    <a:pt x="38039" y="451400"/>
                  </a:cubicBezTo>
                  <a:lnTo>
                    <a:pt x="0" y="426933"/>
                  </a:lnTo>
                  <a:lnTo>
                    <a:pt x="0" y="104877"/>
                  </a:lnTo>
                  <a:lnTo>
                    <a:pt x="733" y="104877"/>
                  </a:lnTo>
                  <a:lnTo>
                    <a:pt x="6786" y="85601"/>
                  </a:lnTo>
                  <a:cubicBezTo>
                    <a:pt x="37928" y="36748"/>
                    <a:pt x="172581" y="0"/>
                    <a:pt x="333973"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922" b="1" kern="0" dirty="0">
                <a:solidFill>
                  <a:srgbClr val="FFFFFF"/>
                </a:solidFill>
                <a:latin typeface="Segoe UI Light"/>
                <a:ea typeface="Segoe UI" pitchFamily="34" charset="0"/>
                <a:cs typeface="Segoe UI" pitchFamily="34" charset="0"/>
              </a:endParaRPr>
            </a:p>
          </p:txBody>
        </p:sp>
      </p:grpSp>
      <p:grpSp>
        <p:nvGrpSpPr>
          <p:cNvPr id="25" name="Group 24"/>
          <p:cNvGrpSpPr/>
          <p:nvPr/>
        </p:nvGrpSpPr>
        <p:grpSpPr>
          <a:xfrm>
            <a:off x="269239" y="5946984"/>
            <a:ext cx="2071427" cy="619504"/>
            <a:chOff x="274637" y="6065737"/>
            <a:chExt cx="2112963" cy="631926"/>
          </a:xfrm>
        </p:grpSpPr>
        <p:sp>
          <p:nvSpPr>
            <p:cNvPr id="114" name="Rectangle 113"/>
            <p:cNvSpPr/>
            <p:nvPr/>
          </p:nvSpPr>
          <p:spPr bwMode="auto">
            <a:xfrm>
              <a:off x="274637" y="6065737"/>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defTabSz="895945" eaLnBrk="0" fontAlgn="base" hangingPunct="0">
                <a:lnSpc>
                  <a:spcPct val="90000"/>
                </a:lnSpc>
                <a:spcBef>
                  <a:spcPct val="0"/>
                </a:spcBef>
                <a:spcAft>
                  <a:spcPct val="0"/>
                </a:spcAft>
                <a:defRPr/>
              </a:pPr>
              <a:r>
                <a:rPr lang="en-US" sz="1372" kern="0" dirty="0" err="1">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IoT</a:t>
              </a:r>
              <a:r>
                <a:rPr lang="en-US" sz="1372"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 Hub</a:t>
              </a:r>
            </a:p>
          </p:txBody>
        </p:sp>
        <p:pic>
          <p:nvPicPr>
            <p:cNvPr id="108" name="Picture 107"/>
            <p:cNvPicPr>
              <a:picLocks noChangeAspect="1"/>
            </p:cNvPicPr>
            <p:nvPr/>
          </p:nvPicPr>
          <p:blipFill>
            <a:blip r:embed="rId7" cstate="hqprint">
              <a:biLevel thresh="25000"/>
              <a:extLst>
                <a:ext uri="{28A0092B-C50C-407E-A947-70E740481C1C}">
                  <a14:useLocalDpi xmlns:a14="http://schemas.microsoft.com/office/drawing/2010/main" val="0"/>
                </a:ext>
              </a:extLst>
            </a:blip>
            <a:stretch>
              <a:fillRect/>
            </a:stretch>
          </p:blipFill>
          <p:spPr>
            <a:xfrm>
              <a:off x="462241" y="6172200"/>
              <a:ext cx="361076" cy="361076"/>
            </a:xfrm>
            <a:prstGeom prst="rect">
              <a:avLst/>
            </a:prstGeom>
          </p:spPr>
        </p:pic>
      </p:grpSp>
      <p:grpSp>
        <p:nvGrpSpPr>
          <p:cNvPr id="23" name="Group 22"/>
          <p:cNvGrpSpPr/>
          <p:nvPr/>
        </p:nvGrpSpPr>
        <p:grpSpPr>
          <a:xfrm>
            <a:off x="269239" y="4589536"/>
            <a:ext cx="2071427" cy="619504"/>
            <a:chOff x="274637" y="4681069"/>
            <a:chExt cx="2112963" cy="631926"/>
          </a:xfrm>
        </p:grpSpPr>
        <p:sp>
          <p:nvSpPr>
            <p:cNvPr id="68" name="Rectangle 67"/>
            <p:cNvSpPr/>
            <p:nvPr/>
          </p:nvSpPr>
          <p:spPr bwMode="auto">
            <a:xfrm>
              <a:off x="274637" y="4681069"/>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defTabSz="895945" eaLnBrk="0" fontAlgn="base" hangingPunct="0">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Cognitive Services</a:t>
              </a:r>
            </a:p>
          </p:txBody>
        </p:sp>
        <p:sp>
          <p:nvSpPr>
            <p:cNvPr id="9" name="Freeform 5"/>
            <p:cNvSpPr>
              <a:spLocks noEditPoints="1"/>
            </p:cNvSpPr>
            <p:nvPr/>
          </p:nvSpPr>
          <p:spPr bwMode="auto">
            <a:xfrm>
              <a:off x="454619" y="4861560"/>
              <a:ext cx="406861" cy="370840"/>
            </a:xfrm>
            <a:custGeom>
              <a:avLst/>
              <a:gdLst>
                <a:gd name="T0" fmla="*/ 360 w 1996"/>
                <a:gd name="T1" fmla="*/ 583 h 1819"/>
                <a:gd name="T2" fmla="*/ 433 w 1996"/>
                <a:gd name="T3" fmla="*/ 632 h 1819"/>
                <a:gd name="T4" fmla="*/ 730 w 1996"/>
                <a:gd name="T5" fmla="*/ 574 h 1819"/>
                <a:gd name="T6" fmla="*/ 1068 w 1996"/>
                <a:gd name="T7" fmla="*/ 582 h 1819"/>
                <a:gd name="T8" fmla="*/ 1197 w 1996"/>
                <a:gd name="T9" fmla="*/ 578 h 1819"/>
                <a:gd name="T10" fmla="*/ 1181 w 1996"/>
                <a:gd name="T11" fmla="*/ 328 h 1819"/>
                <a:gd name="T12" fmla="*/ 1088 w 1996"/>
                <a:gd name="T13" fmla="*/ 102 h 1819"/>
                <a:gd name="T14" fmla="*/ 910 w 1996"/>
                <a:gd name="T15" fmla="*/ 17 h 1819"/>
                <a:gd name="T16" fmla="*/ 443 w 1996"/>
                <a:gd name="T17" fmla="*/ 205 h 1819"/>
                <a:gd name="T18" fmla="*/ 292 w 1996"/>
                <a:gd name="T19" fmla="*/ 356 h 1819"/>
                <a:gd name="T20" fmla="*/ 320 w 1996"/>
                <a:gd name="T21" fmla="*/ 436 h 1819"/>
                <a:gd name="T22" fmla="*/ 372 w 1996"/>
                <a:gd name="T23" fmla="*/ 994 h 1819"/>
                <a:gd name="T24" fmla="*/ 510 w 1996"/>
                <a:gd name="T25" fmla="*/ 1047 h 1819"/>
                <a:gd name="T26" fmla="*/ 569 w 1996"/>
                <a:gd name="T27" fmla="*/ 1045 h 1819"/>
                <a:gd name="T28" fmla="*/ 540 w 1996"/>
                <a:gd name="T29" fmla="*/ 980 h 1819"/>
                <a:gd name="T30" fmla="*/ 517 w 1996"/>
                <a:gd name="T31" fmla="*/ 927 h 1819"/>
                <a:gd name="T32" fmla="*/ 457 w 1996"/>
                <a:gd name="T33" fmla="*/ 831 h 1819"/>
                <a:gd name="T34" fmla="*/ 319 w 1996"/>
                <a:gd name="T35" fmla="*/ 621 h 1819"/>
                <a:gd name="T36" fmla="*/ 173 w 1996"/>
                <a:gd name="T37" fmla="*/ 471 h 1819"/>
                <a:gd name="T38" fmla="*/ 40 w 1996"/>
                <a:gd name="T39" fmla="*/ 648 h 1819"/>
                <a:gd name="T40" fmla="*/ 100 w 1996"/>
                <a:gd name="T41" fmla="*/ 980 h 1819"/>
                <a:gd name="T42" fmla="*/ 294 w 1996"/>
                <a:gd name="T43" fmla="*/ 970 h 1819"/>
                <a:gd name="T44" fmla="*/ 1661 w 1996"/>
                <a:gd name="T45" fmla="*/ 155 h 1819"/>
                <a:gd name="T46" fmla="*/ 1215 w 1996"/>
                <a:gd name="T47" fmla="*/ 20 h 1819"/>
                <a:gd name="T48" fmla="*/ 1143 w 1996"/>
                <a:gd name="T49" fmla="*/ 161 h 1819"/>
                <a:gd name="T50" fmla="*/ 1267 w 1996"/>
                <a:gd name="T51" fmla="*/ 502 h 1819"/>
                <a:gd name="T52" fmla="*/ 1312 w 1996"/>
                <a:gd name="T53" fmla="*/ 661 h 1819"/>
                <a:gd name="T54" fmla="*/ 1423 w 1996"/>
                <a:gd name="T55" fmla="*/ 772 h 1819"/>
                <a:gd name="T56" fmla="*/ 1576 w 1996"/>
                <a:gd name="T57" fmla="*/ 1021 h 1819"/>
                <a:gd name="T58" fmla="*/ 1881 w 1996"/>
                <a:gd name="T59" fmla="*/ 934 h 1819"/>
                <a:gd name="T60" fmla="*/ 1919 w 1996"/>
                <a:gd name="T61" fmla="*/ 416 h 1819"/>
                <a:gd name="T62" fmla="*/ 1471 w 1996"/>
                <a:gd name="T63" fmla="*/ 988 h 1819"/>
                <a:gd name="T64" fmla="*/ 1465 w 1996"/>
                <a:gd name="T65" fmla="*/ 965 h 1819"/>
                <a:gd name="T66" fmla="*/ 1310 w 1996"/>
                <a:gd name="T67" fmla="*/ 709 h 1819"/>
                <a:gd name="T68" fmla="*/ 1088 w 1996"/>
                <a:gd name="T69" fmla="*/ 615 h 1819"/>
                <a:gd name="T70" fmla="*/ 750 w 1996"/>
                <a:gd name="T71" fmla="*/ 608 h 1819"/>
                <a:gd name="T72" fmla="*/ 404 w 1996"/>
                <a:gd name="T73" fmla="*/ 684 h 1819"/>
                <a:gd name="T74" fmla="*/ 518 w 1996"/>
                <a:gd name="T75" fmla="*/ 826 h 1819"/>
                <a:gd name="T76" fmla="*/ 582 w 1996"/>
                <a:gd name="T77" fmla="*/ 973 h 1819"/>
                <a:gd name="T78" fmla="*/ 582 w 1996"/>
                <a:gd name="T79" fmla="*/ 974 h 1819"/>
                <a:gd name="T80" fmla="*/ 720 w 1996"/>
                <a:gd name="T81" fmla="*/ 1098 h 1819"/>
                <a:gd name="T82" fmla="*/ 978 w 1996"/>
                <a:gd name="T83" fmla="*/ 1170 h 1819"/>
                <a:gd name="T84" fmla="*/ 1175 w 1996"/>
                <a:gd name="T85" fmla="*/ 1267 h 1819"/>
                <a:gd name="T86" fmla="*/ 1418 w 1996"/>
                <a:gd name="T87" fmla="*/ 1256 h 1819"/>
                <a:gd name="T88" fmla="*/ 1496 w 1996"/>
                <a:gd name="T89" fmla="*/ 1142 h 1819"/>
                <a:gd name="T90" fmla="*/ 1495 w 1996"/>
                <a:gd name="T91" fmla="*/ 1066 h 1819"/>
                <a:gd name="T92" fmla="*/ 969 w 1996"/>
                <a:gd name="T93" fmla="*/ 1223 h 1819"/>
                <a:gd name="T94" fmla="*/ 863 w 1996"/>
                <a:gd name="T95" fmla="*/ 1207 h 1819"/>
                <a:gd name="T96" fmla="*/ 813 w 1996"/>
                <a:gd name="T97" fmla="*/ 1295 h 1819"/>
                <a:gd name="T98" fmla="*/ 669 w 1996"/>
                <a:gd name="T99" fmla="*/ 1477 h 1819"/>
                <a:gd name="T100" fmla="*/ 621 w 1996"/>
                <a:gd name="T101" fmla="*/ 1656 h 1819"/>
                <a:gd name="T102" fmla="*/ 643 w 1996"/>
                <a:gd name="T103" fmla="*/ 1770 h 1819"/>
                <a:gd name="T104" fmla="*/ 727 w 1996"/>
                <a:gd name="T105" fmla="*/ 1792 h 1819"/>
                <a:gd name="T106" fmla="*/ 836 w 1996"/>
                <a:gd name="T107" fmla="*/ 1651 h 1819"/>
                <a:gd name="T108" fmla="*/ 1013 w 1996"/>
                <a:gd name="T109" fmla="*/ 1427 h 1819"/>
                <a:gd name="T110" fmla="*/ 1029 w 1996"/>
                <a:gd name="T111" fmla="*/ 1269 h 1819"/>
                <a:gd name="T112" fmla="*/ 659 w 1996"/>
                <a:gd name="T113" fmla="*/ 1414 h 1819"/>
                <a:gd name="T114" fmla="*/ 807 w 1996"/>
                <a:gd name="T115" fmla="*/ 1251 h 1819"/>
                <a:gd name="T116" fmla="*/ 687 w 1996"/>
                <a:gd name="T117" fmla="*/ 1141 h 1819"/>
                <a:gd name="T118" fmla="*/ 483 w 1996"/>
                <a:gd name="T119" fmla="*/ 1069 h 1819"/>
                <a:gd name="T120" fmla="*/ 184 w 1996"/>
                <a:gd name="T121" fmla="*/ 1243 h 1819"/>
                <a:gd name="T122" fmla="*/ 470 w 1996"/>
                <a:gd name="T123" fmla="*/ 1489 h 1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96" h="1819">
                  <a:moveTo>
                    <a:pt x="320" y="436"/>
                  </a:moveTo>
                  <a:cubicBezTo>
                    <a:pt x="341" y="483"/>
                    <a:pt x="341" y="536"/>
                    <a:pt x="360" y="583"/>
                  </a:cubicBezTo>
                  <a:cubicBezTo>
                    <a:pt x="368" y="600"/>
                    <a:pt x="368" y="600"/>
                    <a:pt x="368" y="600"/>
                  </a:cubicBezTo>
                  <a:cubicBezTo>
                    <a:pt x="375" y="619"/>
                    <a:pt x="405" y="634"/>
                    <a:pt x="433" y="632"/>
                  </a:cubicBezTo>
                  <a:cubicBezTo>
                    <a:pt x="433" y="632"/>
                    <a:pt x="433" y="632"/>
                    <a:pt x="457" y="631"/>
                  </a:cubicBezTo>
                  <a:cubicBezTo>
                    <a:pt x="550" y="625"/>
                    <a:pt x="638" y="591"/>
                    <a:pt x="730" y="574"/>
                  </a:cubicBezTo>
                  <a:cubicBezTo>
                    <a:pt x="788" y="564"/>
                    <a:pt x="829" y="594"/>
                    <a:pt x="884" y="603"/>
                  </a:cubicBezTo>
                  <a:cubicBezTo>
                    <a:pt x="947" y="614"/>
                    <a:pt x="1004" y="578"/>
                    <a:pt x="1068" y="582"/>
                  </a:cubicBezTo>
                  <a:cubicBezTo>
                    <a:pt x="1114" y="584"/>
                    <a:pt x="1125" y="588"/>
                    <a:pt x="1125" y="588"/>
                  </a:cubicBezTo>
                  <a:cubicBezTo>
                    <a:pt x="1149" y="597"/>
                    <a:pt x="1177" y="594"/>
                    <a:pt x="1197" y="578"/>
                  </a:cubicBezTo>
                  <a:cubicBezTo>
                    <a:pt x="1221" y="558"/>
                    <a:pt x="1221" y="532"/>
                    <a:pt x="1220" y="503"/>
                  </a:cubicBezTo>
                  <a:cubicBezTo>
                    <a:pt x="1218" y="444"/>
                    <a:pt x="1213" y="380"/>
                    <a:pt x="1181" y="328"/>
                  </a:cubicBezTo>
                  <a:cubicBezTo>
                    <a:pt x="1158" y="290"/>
                    <a:pt x="1135" y="252"/>
                    <a:pt x="1116" y="210"/>
                  </a:cubicBezTo>
                  <a:cubicBezTo>
                    <a:pt x="1101" y="177"/>
                    <a:pt x="1092" y="140"/>
                    <a:pt x="1088" y="102"/>
                  </a:cubicBezTo>
                  <a:cubicBezTo>
                    <a:pt x="1084" y="75"/>
                    <a:pt x="1088" y="33"/>
                    <a:pt x="1058" y="19"/>
                  </a:cubicBezTo>
                  <a:cubicBezTo>
                    <a:pt x="1016" y="0"/>
                    <a:pt x="954" y="10"/>
                    <a:pt x="910" y="17"/>
                  </a:cubicBezTo>
                  <a:cubicBezTo>
                    <a:pt x="803" y="31"/>
                    <a:pt x="697" y="62"/>
                    <a:pt x="601" y="110"/>
                  </a:cubicBezTo>
                  <a:cubicBezTo>
                    <a:pt x="545" y="137"/>
                    <a:pt x="493" y="169"/>
                    <a:pt x="443" y="205"/>
                  </a:cubicBezTo>
                  <a:cubicBezTo>
                    <a:pt x="403" y="234"/>
                    <a:pt x="364" y="262"/>
                    <a:pt x="330" y="298"/>
                  </a:cubicBezTo>
                  <a:cubicBezTo>
                    <a:pt x="314" y="314"/>
                    <a:pt x="297" y="333"/>
                    <a:pt x="292" y="356"/>
                  </a:cubicBezTo>
                  <a:cubicBezTo>
                    <a:pt x="286" y="384"/>
                    <a:pt x="303" y="405"/>
                    <a:pt x="315" y="428"/>
                  </a:cubicBezTo>
                  <a:cubicBezTo>
                    <a:pt x="317" y="430"/>
                    <a:pt x="318" y="434"/>
                    <a:pt x="320" y="436"/>
                  </a:cubicBezTo>
                  <a:close/>
                  <a:moveTo>
                    <a:pt x="294" y="970"/>
                  </a:moveTo>
                  <a:cubicBezTo>
                    <a:pt x="318" y="972"/>
                    <a:pt x="345" y="982"/>
                    <a:pt x="372" y="994"/>
                  </a:cubicBezTo>
                  <a:cubicBezTo>
                    <a:pt x="403" y="1007"/>
                    <a:pt x="433" y="1022"/>
                    <a:pt x="461" y="1033"/>
                  </a:cubicBezTo>
                  <a:cubicBezTo>
                    <a:pt x="477" y="1040"/>
                    <a:pt x="494" y="1043"/>
                    <a:pt x="510" y="1047"/>
                  </a:cubicBezTo>
                  <a:cubicBezTo>
                    <a:pt x="525" y="1050"/>
                    <a:pt x="535" y="1054"/>
                    <a:pt x="550" y="1052"/>
                  </a:cubicBezTo>
                  <a:cubicBezTo>
                    <a:pt x="556" y="1050"/>
                    <a:pt x="565" y="1051"/>
                    <a:pt x="569" y="1045"/>
                  </a:cubicBezTo>
                  <a:cubicBezTo>
                    <a:pt x="579" y="1034"/>
                    <a:pt x="570" y="1011"/>
                    <a:pt x="562" y="1003"/>
                  </a:cubicBezTo>
                  <a:cubicBezTo>
                    <a:pt x="554" y="995"/>
                    <a:pt x="546" y="988"/>
                    <a:pt x="540" y="980"/>
                  </a:cubicBezTo>
                  <a:cubicBezTo>
                    <a:pt x="536" y="975"/>
                    <a:pt x="531" y="969"/>
                    <a:pt x="529" y="962"/>
                  </a:cubicBezTo>
                  <a:cubicBezTo>
                    <a:pt x="524" y="952"/>
                    <a:pt x="518" y="939"/>
                    <a:pt x="517" y="927"/>
                  </a:cubicBezTo>
                  <a:cubicBezTo>
                    <a:pt x="517" y="914"/>
                    <a:pt x="516" y="903"/>
                    <a:pt x="512" y="891"/>
                  </a:cubicBezTo>
                  <a:cubicBezTo>
                    <a:pt x="502" y="865"/>
                    <a:pt x="482" y="842"/>
                    <a:pt x="457" y="831"/>
                  </a:cubicBezTo>
                  <a:cubicBezTo>
                    <a:pt x="457" y="831"/>
                    <a:pt x="431" y="821"/>
                    <a:pt x="396" y="777"/>
                  </a:cubicBezTo>
                  <a:cubicBezTo>
                    <a:pt x="372" y="747"/>
                    <a:pt x="327" y="638"/>
                    <a:pt x="319" y="621"/>
                  </a:cubicBezTo>
                  <a:cubicBezTo>
                    <a:pt x="301" y="579"/>
                    <a:pt x="309" y="529"/>
                    <a:pt x="294" y="487"/>
                  </a:cubicBezTo>
                  <a:cubicBezTo>
                    <a:pt x="275" y="433"/>
                    <a:pt x="212" y="439"/>
                    <a:pt x="173" y="471"/>
                  </a:cubicBezTo>
                  <a:cubicBezTo>
                    <a:pt x="173" y="471"/>
                    <a:pt x="161" y="482"/>
                    <a:pt x="114" y="524"/>
                  </a:cubicBezTo>
                  <a:cubicBezTo>
                    <a:pt x="78" y="557"/>
                    <a:pt x="61" y="605"/>
                    <a:pt x="40" y="648"/>
                  </a:cubicBezTo>
                  <a:cubicBezTo>
                    <a:pt x="5" y="723"/>
                    <a:pt x="0" y="789"/>
                    <a:pt x="1" y="871"/>
                  </a:cubicBezTo>
                  <a:cubicBezTo>
                    <a:pt x="2" y="935"/>
                    <a:pt x="45" y="955"/>
                    <a:pt x="100" y="980"/>
                  </a:cubicBezTo>
                  <a:cubicBezTo>
                    <a:pt x="100" y="980"/>
                    <a:pt x="109" y="983"/>
                    <a:pt x="146" y="985"/>
                  </a:cubicBezTo>
                  <a:cubicBezTo>
                    <a:pt x="194" y="989"/>
                    <a:pt x="246" y="965"/>
                    <a:pt x="294" y="970"/>
                  </a:cubicBezTo>
                  <a:close/>
                  <a:moveTo>
                    <a:pt x="1919" y="416"/>
                  </a:moveTo>
                  <a:cubicBezTo>
                    <a:pt x="1858" y="305"/>
                    <a:pt x="1763" y="210"/>
                    <a:pt x="1661" y="155"/>
                  </a:cubicBezTo>
                  <a:cubicBezTo>
                    <a:pt x="1570" y="107"/>
                    <a:pt x="1443" y="46"/>
                    <a:pt x="1340" y="33"/>
                  </a:cubicBezTo>
                  <a:cubicBezTo>
                    <a:pt x="1272" y="24"/>
                    <a:pt x="1215" y="20"/>
                    <a:pt x="1215" y="20"/>
                  </a:cubicBezTo>
                  <a:cubicBezTo>
                    <a:pt x="1171" y="17"/>
                    <a:pt x="1131" y="50"/>
                    <a:pt x="1127" y="93"/>
                  </a:cubicBezTo>
                  <a:cubicBezTo>
                    <a:pt x="1127" y="93"/>
                    <a:pt x="1125" y="112"/>
                    <a:pt x="1143" y="161"/>
                  </a:cubicBezTo>
                  <a:cubicBezTo>
                    <a:pt x="1164" y="219"/>
                    <a:pt x="1194" y="274"/>
                    <a:pt x="1227" y="327"/>
                  </a:cubicBezTo>
                  <a:cubicBezTo>
                    <a:pt x="1259" y="378"/>
                    <a:pt x="1264" y="443"/>
                    <a:pt x="1267" y="502"/>
                  </a:cubicBezTo>
                  <a:cubicBezTo>
                    <a:pt x="1268" y="541"/>
                    <a:pt x="1268" y="541"/>
                    <a:pt x="1268" y="541"/>
                  </a:cubicBezTo>
                  <a:cubicBezTo>
                    <a:pt x="1256" y="582"/>
                    <a:pt x="1276" y="636"/>
                    <a:pt x="1312" y="661"/>
                  </a:cubicBezTo>
                  <a:cubicBezTo>
                    <a:pt x="1312" y="661"/>
                    <a:pt x="1333" y="675"/>
                    <a:pt x="1358" y="698"/>
                  </a:cubicBezTo>
                  <a:cubicBezTo>
                    <a:pt x="1379" y="718"/>
                    <a:pt x="1403" y="742"/>
                    <a:pt x="1423" y="772"/>
                  </a:cubicBezTo>
                  <a:cubicBezTo>
                    <a:pt x="1450" y="814"/>
                    <a:pt x="1467" y="864"/>
                    <a:pt x="1485" y="911"/>
                  </a:cubicBezTo>
                  <a:cubicBezTo>
                    <a:pt x="1505" y="966"/>
                    <a:pt x="1509" y="1013"/>
                    <a:pt x="1576" y="1021"/>
                  </a:cubicBezTo>
                  <a:cubicBezTo>
                    <a:pt x="1636" y="1029"/>
                    <a:pt x="1686" y="1059"/>
                    <a:pt x="1747" y="1034"/>
                  </a:cubicBezTo>
                  <a:cubicBezTo>
                    <a:pt x="1797" y="1013"/>
                    <a:pt x="1843" y="971"/>
                    <a:pt x="1881" y="934"/>
                  </a:cubicBezTo>
                  <a:cubicBezTo>
                    <a:pt x="1951" y="864"/>
                    <a:pt x="1984" y="782"/>
                    <a:pt x="1990" y="697"/>
                  </a:cubicBezTo>
                  <a:cubicBezTo>
                    <a:pt x="1996" y="602"/>
                    <a:pt x="1969" y="504"/>
                    <a:pt x="1919" y="416"/>
                  </a:cubicBezTo>
                  <a:close/>
                  <a:moveTo>
                    <a:pt x="1495" y="1066"/>
                  </a:moveTo>
                  <a:cubicBezTo>
                    <a:pt x="1490" y="1040"/>
                    <a:pt x="1478" y="1013"/>
                    <a:pt x="1471" y="988"/>
                  </a:cubicBezTo>
                  <a:cubicBezTo>
                    <a:pt x="1471" y="988"/>
                    <a:pt x="1471" y="988"/>
                    <a:pt x="1466" y="969"/>
                  </a:cubicBezTo>
                  <a:cubicBezTo>
                    <a:pt x="1466" y="968"/>
                    <a:pt x="1465" y="966"/>
                    <a:pt x="1465" y="965"/>
                  </a:cubicBezTo>
                  <a:cubicBezTo>
                    <a:pt x="1448" y="905"/>
                    <a:pt x="1430" y="859"/>
                    <a:pt x="1395" y="807"/>
                  </a:cubicBezTo>
                  <a:cubicBezTo>
                    <a:pt x="1372" y="770"/>
                    <a:pt x="1343" y="737"/>
                    <a:pt x="1310" y="709"/>
                  </a:cubicBezTo>
                  <a:cubicBezTo>
                    <a:pt x="1282" y="686"/>
                    <a:pt x="1252" y="666"/>
                    <a:pt x="1220" y="650"/>
                  </a:cubicBezTo>
                  <a:cubicBezTo>
                    <a:pt x="1178" y="630"/>
                    <a:pt x="1134" y="618"/>
                    <a:pt x="1088" y="615"/>
                  </a:cubicBezTo>
                  <a:cubicBezTo>
                    <a:pt x="1024" y="611"/>
                    <a:pt x="967" y="648"/>
                    <a:pt x="904" y="637"/>
                  </a:cubicBezTo>
                  <a:cubicBezTo>
                    <a:pt x="849" y="627"/>
                    <a:pt x="808" y="597"/>
                    <a:pt x="750" y="608"/>
                  </a:cubicBezTo>
                  <a:cubicBezTo>
                    <a:pt x="658" y="624"/>
                    <a:pt x="570" y="659"/>
                    <a:pt x="477" y="664"/>
                  </a:cubicBezTo>
                  <a:cubicBezTo>
                    <a:pt x="453" y="666"/>
                    <a:pt x="403" y="649"/>
                    <a:pt x="404" y="684"/>
                  </a:cubicBezTo>
                  <a:cubicBezTo>
                    <a:pt x="404" y="707"/>
                    <a:pt x="442" y="753"/>
                    <a:pt x="457" y="772"/>
                  </a:cubicBezTo>
                  <a:cubicBezTo>
                    <a:pt x="492" y="816"/>
                    <a:pt x="518" y="826"/>
                    <a:pt x="518" y="826"/>
                  </a:cubicBezTo>
                  <a:cubicBezTo>
                    <a:pt x="559" y="844"/>
                    <a:pt x="586" y="893"/>
                    <a:pt x="579" y="936"/>
                  </a:cubicBezTo>
                  <a:cubicBezTo>
                    <a:pt x="579" y="936"/>
                    <a:pt x="578" y="941"/>
                    <a:pt x="582" y="973"/>
                  </a:cubicBezTo>
                  <a:cubicBezTo>
                    <a:pt x="582" y="974"/>
                    <a:pt x="582" y="974"/>
                    <a:pt x="582" y="974"/>
                  </a:cubicBezTo>
                  <a:cubicBezTo>
                    <a:pt x="582" y="974"/>
                    <a:pt x="582" y="974"/>
                    <a:pt x="582" y="974"/>
                  </a:cubicBezTo>
                  <a:cubicBezTo>
                    <a:pt x="584" y="995"/>
                    <a:pt x="607" y="1008"/>
                    <a:pt x="622" y="1019"/>
                  </a:cubicBezTo>
                  <a:cubicBezTo>
                    <a:pt x="658" y="1045"/>
                    <a:pt x="678" y="1080"/>
                    <a:pt x="720" y="1098"/>
                  </a:cubicBezTo>
                  <a:cubicBezTo>
                    <a:pt x="761" y="1116"/>
                    <a:pt x="806" y="1131"/>
                    <a:pt x="851" y="1139"/>
                  </a:cubicBezTo>
                  <a:cubicBezTo>
                    <a:pt x="892" y="1147"/>
                    <a:pt x="944" y="1143"/>
                    <a:pt x="978" y="1170"/>
                  </a:cubicBezTo>
                  <a:cubicBezTo>
                    <a:pt x="1011" y="1196"/>
                    <a:pt x="1030" y="1222"/>
                    <a:pt x="1070" y="1237"/>
                  </a:cubicBezTo>
                  <a:cubicBezTo>
                    <a:pt x="1103" y="1250"/>
                    <a:pt x="1140" y="1257"/>
                    <a:pt x="1175" y="1267"/>
                  </a:cubicBezTo>
                  <a:cubicBezTo>
                    <a:pt x="1209" y="1278"/>
                    <a:pt x="1241" y="1296"/>
                    <a:pt x="1277" y="1300"/>
                  </a:cubicBezTo>
                  <a:cubicBezTo>
                    <a:pt x="1329" y="1306"/>
                    <a:pt x="1378" y="1289"/>
                    <a:pt x="1418" y="1256"/>
                  </a:cubicBezTo>
                  <a:cubicBezTo>
                    <a:pt x="1437" y="1240"/>
                    <a:pt x="1453" y="1221"/>
                    <a:pt x="1467" y="1200"/>
                  </a:cubicBezTo>
                  <a:cubicBezTo>
                    <a:pt x="1479" y="1182"/>
                    <a:pt x="1492" y="1163"/>
                    <a:pt x="1496" y="1142"/>
                  </a:cubicBezTo>
                  <a:cubicBezTo>
                    <a:pt x="1500" y="1125"/>
                    <a:pt x="1499" y="1104"/>
                    <a:pt x="1497" y="1087"/>
                  </a:cubicBezTo>
                  <a:cubicBezTo>
                    <a:pt x="1497" y="1080"/>
                    <a:pt x="1495" y="1073"/>
                    <a:pt x="1495" y="1066"/>
                  </a:cubicBezTo>
                  <a:close/>
                  <a:moveTo>
                    <a:pt x="970" y="1224"/>
                  </a:moveTo>
                  <a:cubicBezTo>
                    <a:pt x="969" y="1223"/>
                    <a:pt x="969" y="1223"/>
                    <a:pt x="969" y="1223"/>
                  </a:cubicBezTo>
                  <a:cubicBezTo>
                    <a:pt x="949" y="1213"/>
                    <a:pt x="935" y="1204"/>
                    <a:pt x="913" y="1202"/>
                  </a:cubicBezTo>
                  <a:cubicBezTo>
                    <a:pt x="897" y="1199"/>
                    <a:pt x="874" y="1191"/>
                    <a:pt x="863" y="1207"/>
                  </a:cubicBezTo>
                  <a:cubicBezTo>
                    <a:pt x="855" y="1218"/>
                    <a:pt x="849" y="1229"/>
                    <a:pt x="844" y="1240"/>
                  </a:cubicBezTo>
                  <a:cubicBezTo>
                    <a:pt x="834" y="1258"/>
                    <a:pt x="825" y="1278"/>
                    <a:pt x="813" y="1295"/>
                  </a:cubicBezTo>
                  <a:cubicBezTo>
                    <a:pt x="790" y="1330"/>
                    <a:pt x="764" y="1363"/>
                    <a:pt x="737" y="1395"/>
                  </a:cubicBezTo>
                  <a:cubicBezTo>
                    <a:pt x="716" y="1421"/>
                    <a:pt x="682" y="1446"/>
                    <a:pt x="669" y="1477"/>
                  </a:cubicBezTo>
                  <a:cubicBezTo>
                    <a:pt x="655" y="1507"/>
                    <a:pt x="663" y="1540"/>
                    <a:pt x="652" y="1570"/>
                  </a:cubicBezTo>
                  <a:cubicBezTo>
                    <a:pt x="641" y="1598"/>
                    <a:pt x="630" y="1626"/>
                    <a:pt x="621" y="1656"/>
                  </a:cubicBezTo>
                  <a:cubicBezTo>
                    <a:pt x="614" y="1682"/>
                    <a:pt x="595" y="1731"/>
                    <a:pt x="607" y="1758"/>
                  </a:cubicBezTo>
                  <a:cubicBezTo>
                    <a:pt x="617" y="1778"/>
                    <a:pt x="623" y="1773"/>
                    <a:pt x="643" y="1770"/>
                  </a:cubicBezTo>
                  <a:cubicBezTo>
                    <a:pt x="670" y="1766"/>
                    <a:pt x="700" y="1766"/>
                    <a:pt x="721" y="1787"/>
                  </a:cubicBezTo>
                  <a:cubicBezTo>
                    <a:pt x="727" y="1792"/>
                    <a:pt x="727" y="1792"/>
                    <a:pt x="727" y="1792"/>
                  </a:cubicBezTo>
                  <a:cubicBezTo>
                    <a:pt x="740" y="1819"/>
                    <a:pt x="765" y="1808"/>
                    <a:pt x="783" y="1768"/>
                  </a:cubicBezTo>
                  <a:cubicBezTo>
                    <a:pt x="783" y="1768"/>
                    <a:pt x="809" y="1714"/>
                    <a:pt x="836" y="1651"/>
                  </a:cubicBezTo>
                  <a:cubicBezTo>
                    <a:pt x="863" y="1589"/>
                    <a:pt x="908" y="1532"/>
                    <a:pt x="954" y="1483"/>
                  </a:cubicBezTo>
                  <a:cubicBezTo>
                    <a:pt x="973" y="1462"/>
                    <a:pt x="997" y="1450"/>
                    <a:pt x="1013" y="1427"/>
                  </a:cubicBezTo>
                  <a:cubicBezTo>
                    <a:pt x="1031" y="1401"/>
                    <a:pt x="1045" y="1370"/>
                    <a:pt x="1047" y="1338"/>
                  </a:cubicBezTo>
                  <a:cubicBezTo>
                    <a:pt x="1049" y="1314"/>
                    <a:pt x="1044" y="1288"/>
                    <a:pt x="1029" y="1269"/>
                  </a:cubicBezTo>
                  <a:cubicBezTo>
                    <a:pt x="1013" y="1247"/>
                    <a:pt x="993" y="1236"/>
                    <a:pt x="970" y="1224"/>
                  </a:cubicBezTo>
                  <a:close/>
                  <a:moveTo>
                    <a:pt x="659" y="1414"/>
                  </a:moveTo>
                  <a:cubicBezTo>
                    <a:pt x="693" y="1377"/>
                    <a:pt x="726" y="1340"/>
                    <a:pt x="759" y="1303"/>
                  </a:cubicBezTo>
                  <a:cubicBezTo>
                    <a:pt x="773" y="1289"/>
                    <a:pt x="795" y="1270"/>
                    <a:pt x="807" y="1251"/>
                  </a:cubicBezTo>
                  <a:cubicBezTo>
                    <a:pt x="811" y="1247"/>
                    <a:pt x="813" y="1243"/>
                    <a:pt x="815" y="1238"/>
                  </a:cubicBezTo>
                  <a:cubicBezTo>
                    <a:pt x="836" y="1178"/>
                    <a:pt x="728" y="1157"/>
                    <a:pt x="687" y="1141"/>
                  </a:cubicBezTo>
                  <a:cubicBezTo>
                    <a:pt x="646" y="1125"/>
                    <a:pt x="578" y="1101"/>
                    <a:pt x="536" y="1088"/>
                  </a:cubicBezTo>
                  <a:cubicBezTo>
                    <a:pt x="536" y="1088"/>
                    <a:pt x="515" y="1082"/>
                    <a:pt x="483" y="1069"/>
                  </a:cubicBezTo>
                  <a:cubicBezTo>
                    <a:pt x="391" y="1035"/>
                    <a:pt x="161" y="932"/>
                    <a:pt x="151" y="1108"/>
                  </a:cubicBezTo>
                  <a:cubicBezTo>
                    <a:pt x="149" y="1154"/>
                    <a:pt x="170" y="1200"/>
                    <a:pt x="184" y="1243"/>
                  </a:cubicBezTo>
                  <a:cubicBezTo>
                    <a:pt x="209" y="1326"/>
                    <a:pt x="265" y="1416"/>
                    <a:pt x="338" y="1465"/>
                  </a:cubicBezTo>
                  <a:cubicBezTo>
                    <a:pt x="379" y="1491"/>
                    <a:pt x="423" y="1493"/>
                    <a:pt x="470" y="1489"/>
                  </a:cubicBezTo>
                  <a:cubicBezTo>
                    <a:pt x="550" y="1482"/>
                    <a:pt x="602" y="1478"/>
                    <a:pt x="659" y="1414"/>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grpSp>
      <p:grpSp>
        <p:nvGrpSpPr>
          <p:cNvPr id="22" name="Group 21"/>
          <p:cNvGrpSpPr/>
          <p:nvPr/>
        </p:nvGrpSpPr>
        <p:grpSpPr>
          <a:xfrm>
            <a:off x="269239" y="3910811"/>
            <a:ext cx="2071427" cy="619504"/>
            <a:chOff x="274637" y="3988734"/>
            <a:chExt cx="2112963" cy="631926"/>
          </a:xfrm>
        </p:grpSpPr>
        <p:sp>
          <p:nvSpPr>
            <p:cNvPr id="67" name="Rectangle 66"/>
            <p:cNvSpPr/>
            <p:nvPr/>
          </p:nvSpPr>
          <p:spPr bwMode="auto">
            <a:xfrm>
              <a:off x="274637" y="3988734"/>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defTabSz="895945" eaLnBrk="0" fontAlgn="base" hangingPunct="0">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Cortana Intelligence Suite</a:t>
              </a:r>
            </a:p>
          </p:txBody>
        </p:sp>
        <p:grpSp>
          <p:nvGrpSpPr>
            <p:cNvPr id="12" name="Group 11"/>
            <p:cNvGrpSpPr/>
            <p:nvPr/>
          </p:nvGrpSpPr>
          <p:grpSpPr>
            <a:xfrm>
              <a:off x="454025" y="4108815"/>
              <a:ext cx="410113" cy="410113"/>
              <a:chOff x="-4025754" y="-5851186"/>
              <a:chExt cx="3846394" cy="3846394"/>
            </a:xfrm>
          </p:grpSpPr>
          <p:sp>
            <p:nvSpPr>
              <p:cNvPr id="124" name="Freeform 123"/>
              <p:cNvSpPr/>
              <p:nvPr/>
            </p:nvSpPr>
            <p:spPr bwMode="auto">
              <a:xfrm>
                <a:off x="-3666150" y="-5491582"/>
                <a:ext cx="3127176" cy="3127176"/>
              </a:xfrm>
              <a:custGeom>
                <a:avLst/>
                <a:gdLst>
                  <a:gd name="connsiteX0" fmla="*/ 1514247 w 3028494"/>
                  <a:gd name="connsiteY0" fmla="*/ 319430 h 3028494"/>
                  <a:gd name="connsiteX1" fmla="*/ 319430 w 3028494"/>
                  <a:gd name="connsiteY1" fmla="*/ 1514247 h 3028494"/>
                  <a:gd name="connsiteX2" fmla="*/ 1514247 w 3028494"/>
                  <a:gd name="connsiteY2" fmla="*/ 2709064 h 3028494"/>
                  <a:gd name="connsiteX3" fmla="*/ 2709064 w 3028494"/>
                  <a:gd name="connsiteY3" fmla="*/ 1514247 h 3028494"/>
                  <a:gd name="connsiteX4" fmla="*/ 1514247 w 3028494"/>
                  <a:gd name="connsiteY4" fmla="*/ 319430 h 3028494"/>
                  <a:gd name="connsiteX5" fmla="*/ 1514247 w 3028494"/>
                  <a:gd name="connsiteY5" fmla="*/ 0 h 3028494"/>
                  <a:gd name="connsiteX6" fmla="*/ 3028494 w 3028494"/>
                  <a:gd name="connsiteY6" fmla="*/ 1514247 h 3028494"/>
                  <a:gd name="connsiteX7" fmla="*/ 1514247 w 3028494"/>
                  <a:gd name="connsiteY7" fmla="*/ 3028494 h 3028494"/>
                  <a:gd name="connsiteX8" fmla="*/ 0 w 3028494"/>
                  <a:gd name="connsiteY8" fmla="*/ 1514247 h 3028494"/>
                  <a:gd name="connsiteX9" fmla="*/ 1514247 w 3028494"/>
                  <a:gd name="connsiteY9" fmla="*/ 0 h 3028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28494" h="3028494">
                    <a:moveTo>
                      <a:pt x="1514247" y="319430"/>
                    </a:moveTo>
                    <a:cubicBezTo>
                      <a:pt x="854368" y="319430"/>
                      <a:pt x="319430" y="854368"/>
                      <a:pt x="319430" y="1514247"/>
                    </a:cubicBezTo>
                    <a:cubicBezTo>
                      <a:pt x="319430" y="2174126"/>
                      <a:pt x="854368" y="2709064"/>
                      <a:pt x="1514247" y="2709064"/>
                    </a:cubicBezTo>
                    <a:cubicBezTo>
                      <a:pt x="2174126" y="2709064"/>
                      <a:pt x="2709064" y="2174126"/>
                      <a:pt x="2709064" y="1514247"/>
                    </a:cubicBezTo>
                    <a:cubicBezTo>
                      <a:pt x="2709064" y="854368"/>
                      <a:pt x="2174126" y="319430"/>
                      <a:pt x="1514247" y="319430"/>
                    </a:cubicBezTo>
                    <a:close/>
                    <a:moveTo>
                      <a:pt x="1514247" y="0"/>
                    </a:moveTo>
                    <a:cubicBezTo>
                      <a:pt x="2350543" y="0"/>
                      <a:pt x="3028494" y="677951"/>
                      <a:pt x="3028494" y="1514247"/>
                    </a:cubicBezTo>
                    <a:cubicBezTo>
                      <a:pt x="3028494" y="2350543"/>
                      <a:pt x="2350543" y="3028494"/>
                      <a:pt x="1514247" y="3028494"/>
                    </a:cubicBezTo>
                    <a:cubicBezTo>
                      <a:pt x="677951" y="3028494"/>
                      <a:pt x="0" y="2350543"/>
                      <a:pt x="0" y="1514247"/>
                    </a:cubicBezTo>
                    <a:cubicBezTo>
                      <a:pt x="0" y="677951"/>
                      <a:pt x="677951" y="0"/>
                      <a:pt x="1514247" y="0"/>
                    </a:cubicBezTo>
                    <a:close/>
                  </a:path>
                </a:pathLst>
              </a:cu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121" name="Freeform 120"/>
              <p:cNvSpPr/>
              <p:nvPr/>
            </p:nvSpPr>
            <p:spPr bwMode="auto">
              <a:xfrm>
                <a:off x="-4025754" y="-5851186"/>
                <a:ext cx="3846394" cy="3846394"/>
              </a:xfrm>
              <a:custGeom>
                <a:avLst/>
                <a:gdLst>
                  <a:gd name="connsiteX0" fmla="*/ 1923198 w 3846394"/>
                  <a:gd name="connsiteY0" fmla="*/ 408951 h 3846394"/>
                  <a:gd name="connsiteX1" fmla="*/ 408951 w 3846394"/>
                  <a:gd name="connsiteY1" fmla="*/ 1923198 h 3846394"/>
                  <a:gd name="connsiteX2" fmla="*/ 1923198 w 3846394"/>
                  <a:gd name="connsiteY2" fmla="*/ 3437445 h 3846394"/>
                  <a:gd name="connsiteX3" fmla="*/ 3437445 w 3846394"/>
                  <a:gd name="connsiteY3" fmla="*/ 1923198 h 3846394"/>
                  <a:gd name="connsiteX4" fmla="*/ 1923198 w 3846394"/>
                  <a:gd name="connsiteY4" fmla="*/ 408951 h 3846394"/>
                  <a:gd name="connsiteX5" fmla="*/ 1923197 w 3846394"/>
                  <a:gd name="connsiteY5" fmla="*/ 0 h 3846394"/>
                  <a:gd name="connsiteX6" fmla="*/ 3846394 w 3846394"/>
                  <a:gd name="connsiteY6" fmla="*/ 1923197 h 3846394"/>
                  <a:gd name="connsiteX7" fmla="*/ 1923197 w 3846394"/>
                  <a:gd name="connsiteY7" fmla="*/ 3846394 h 3846394"/>
                  <a:gd name="connsiteX8" fmla="*/ 0 w 3846394"/>
                  <a:gd name="connsiteY8" fmla="*/ 1923197 h 3846394"/>
                  <a:gd name="connsiteX9" fmla="*/ 1923197 w 3846394"/>
                  <a:gd name="connsiteY9" fmla="*/ 0 h 384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6394" h="3846394">
                    <a:moveTo>
                      <a:pt x="1923198" y="408951"/>
                    </a:moveTo>
                    <a:cubicBezTo>
                      <a:pt x="1086902" y="408951"/>
                      <a:pt x="408951" y="1086902"/>
                      <a:pt x="408951" y="1923198"/>
                    </a:cubicBezTo>
                    <a:cubicBezTo>
                      <a:pt x="408951" y="2759494"/>
                      <a:pt x="1086902" y="3437445"/>
                      <a:pt x="1923198" y="3437445"/>
                    </a:cubicBezTo>
                    <a:cubicBezTo>
                      <a:pt x="2759494" y="3437445"/>
                      <a:pt x="3437445" y="2759494"/>
                      <a:pt x="3437445" y="1923198"/>
                    </a:cubicBezTo>
                    <a:cubicBezTo>
                      <a:pt x="3437445" y="1086902"/>
                      <a:pt x="2759494" y="408951"/>
                      <a:pt x="1923198" y="408951"/>
                    </a:cubicBezTo>
                    <a:close/>
                    <a:moveTo>
                      <a:pt x="1923197" y="0"/>
                    </a:moveTo>
                    <a:cubicBezTo>
                      <a:pt x="2985349" y="0"/>
                      <a:pt x="3846394" y="861045"/>
                      <a:pt x="3846394" y="1923197"/>
                    </a:cubicBezTo>
                    <a:cubicBezTo>
                      <a:pt x="3846394" y="2985349"/>
                      <a:pt x="2985349" y="3846394"/>
                      <a:pt x="1923197" y="3846394"/>
                    </a:cubicBezTo>
                    <a:cubicBezTo>
                      <a:pt x="861045" y="3846394"/>
                      <a:pt x="0" y="2985349"/>
                      <a:pt x="0" y="1923197"/>
                    </a:cubicBezTo>
                    <a:cubicBezTo>
                      <a:pt x="0" y="861045"/>
                      <a:pt x="861045" y="0"/>
                      <a:pt x="1923197" y="0"/>
                    </a:cubicBezTo>
                    <a:close/>
                  </a:path>
                </a:pathLst>
              </a:cu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grpSp>
      </p:grpSp>
    </p:spTree>
    <p:extLst>
      <p:ext uri="{BB962C8B-B14F-4D97-AF65-F5344CB8AC3E}">
        <p14:creationId xmlns:p14="http://schemas.microsoft.com/office/powerpoint/2010/main" val="2206269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14"/>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15"/>
                                        </p:tgtEl>
                                        <p:attrNameLst>
                                          <p:attrName>ppt_x</p:attrName>
                                          <p:attrName>ppt_y</p:attrName>
                                        </p:attrNameLst>
                                      </p:cBhvr>
                                      <p:rCtr x="0" y="1566"/>
                                    </p:animMotion>
                                  </p:childTnLst>
                                </p:cTn>
                              </p:par>
                              <p:par>
                                <p:cTn id="15" presetID="10" presetClass="entr" presetSubtype="0" fill="hold" nodeType="withEffect">
                                  <p:stCondLst>
                                    <p:cond delay="15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42" presetClass="path" presetSubtype="0" decel="100000" fill="hold" nodeType="withEffect">
                                  <p:stCondLst>
                                    <p:cond delay="150"/>
                                  </p:stCondLst>
                                  <p:childTnLst>
                                    <p:animMotion origin="layout" path="M 4.2022E-6 -3.65865E-6 L 4.2022E-6 0.03132 " pathEditMode="relative" rAng="0" ptsTypes="AA">
                                      <p:cBhvr>
                                        <p:cTn id="19" dur="750" spd="-100000" fill="hold"/>
                                        <p:tgtEl>
                                          <p:spTgt spid="16"/>
                                        </p:tgtEl>
                                        <p:attrNameLst>
                                          <p:attrName>ppt_x</p:attrName>
                                          <p:attrName>ppt_y</p:attrName>
                                        </p:attrNameLst>
                                      </p:cBhvr>
                                      <p:rCtr x="0" y="1566"/>
                                    </p:animMotion>
                                  </p:childTnLst>
                                </p:cTn>
                              </p:par>
                              <p:par>
                                <p:cTn id="20" presetID="10" presetClass="entr" presetSubtype="0" fill="hold" nodeType="withEffect">
                                  <p:stCondLst>
                                    <p:cond delay="15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42" presetClass="path" presetSubtype="0" decel="100000" fill="hold" nodeType="withEffect">
                                  <p:stCondLst>
                                    <p:cond delay="150"/>
                                  </p:stCondLst>
                                  <p:childTnLst>
                                    <p:animMotion origin="layout" path="M 4.2022E-6 -3.65865E-6 L 4.2022E-6 0.03132 " pathEditMode="relative" rAng="0" ptsTypes="AA">
                                      <p:cBhvr>
                                        <p:cTn id="24" dur="750" spd="-100000" fill="hold"/>
                                        <p:tgtEl>
                                          <p:spTgt spid="19"/>
                                        </p:tgtEl>
                                        <p:attrNameLst>
                                          <p:attrName>ppt_x</p:attrName>
                                          <p:attrName>ppt_y</p:attrName>
                                        </p:attrNameLst>
                                      </p:cBhvr>
                                      <p:rCtr x="0" y="1566"/>
                                    </p:animMotion>
                                  </p:childTnLst>
                                </p:cTn>
                              </p:par>
                              <p:par>
                                <p:cTn id="25" presetID="10" presetClass="entr" presetSubtype="0" fill="hold" nodeType="withEffect">
                                  <p:stCondLst>
                                    <p:cond delay="15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nodeType="withEffect">
                                  <p:stCondLst>
                                    <p:cond delay="150"/>
                                  </p:stCondLst>
                                  <p:childTnLst>
                                    <p:animMotion origin="layout" path="M 4.2022E-6 -3.65865E-6 L 4.2022E-6 0.03132 " pathEditMode="relative" rAng="0" ptsTypes="AA">
                                      <p:cBhvr>
                                        <p:cTn id="29" dur="750" spd="-100000" fill="hold"/>
                                        <p:tgtEl>
                                          <p:spTgt spid="22"/>
                                        </p:tgtEl>
                                        <p:attrNameLst>
                                          <p:attrName>ppt_x</p:attrName>
                                          <p:attrName>ppt_y</p:attrName>
                                        </p:attrNameLst>
                                      </p:cBhvr>
                                      <p:rCtr x="0" y="1566"/>
                                    </p:animMotion>
                                  </p:childTnLst>
                                </p:cTn>
                              </p:par>
                              <p:par>
                                <p:cTn id="30" presetID="10" presetClass="entr" presetSubtype="0" fill="hold" nodeType="withEffect">
                                  <p:stCondLst>
                                    <p:cond delay="15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42" presetClass="path" presetSubtype="0" decel="100000" fill="hold" nodeType="withEffect">
                                  <p:stCondLst>
                                    <p:cond delay="150"/>
                                  </p:stCondLst>
                                  <p:childTnLst>
                                    <p:animMotion origin="layout" path="M 4.2022E-6 -3.65865E-6 L 4.2022E-6 0.03132 " pathEditMode="relative" rAng="0" ptsTypes="AA">
                                      <p:cBhvr>
                                        <p:cTn id="34" dur="750" spd="-100000" fill="hold"/>
                                        <p:tgtEl>
                                          <p:spTgt spid="23"/>
                                        </p:tgtEl>
                                        <p:attrNameLst>
                                          <p:attrName>ppt_x</p:attrName>
                                          <p:attrName>ppt_y</p:attrName>
                                        </p:attrNameLst>
                                      </p:cBhvr>
                                      <p:rCtr x="0" y="1566"/>
                                    </p:animMotion>
                                  </p:childTnLst>
                                </p:cTn>
                              </p:par>
                              <p:par>
                                <p:cTn id="35" presetID="10" presetClass="entr" presetSubtype="0" fill="hold" nodeType="withEffect">
                                  <p:stCondLst>
                                    <p:cond delay="15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42" presetClass="path" presetSubtype="0" decel="100000" fill="hold" nodeType="withEffect">
                                  <p:stCondLst>
                                    <p:cond delay="150"/>
                                  </p:stCondLst>
                                  <p:childTnLst>
                                    <p:animMotion origin="layout" path="M 4.2022E-6 -3.65865E-6 L 4.2022E-6 0.03132 " pathEditMode="relative" rAng="0" ptsTypes="AA">
                                      <p:cBhvr>
                                        <p:cTn id="39" dur="750" spd="-100000" fill="hold"/>
                                        <p:tgtEl>
                                          <p:spTgt spid="24"/>
                                        </p:tgtEl>
                                        <p:attrNameLst>
                                          <p:attrName>ppt_x</p:attrName>
                                          <p:attrName>ppt_y</p:attrName>
                                        </p:attrNameLst>
                                      </p:cBhvr>
                                      <p:rCtr x="0" y="1566"/>
                                    </p:animMotion>
                                  </p:childTnLst>
                                </p:cTn>
                              </p:par>
                              <p:par>
                                <p:cTn id="40" presetID="10" presetClass="entr" presetSubtype="0" fill="hold" nodeType="withEffect">
                                  <p:stCondLst>
                                    <p:cond delay="15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42" presetClass="path" presetSubtype="0" decel="100000" fill="hold" nodeType="withEffect">
                                  <p:stCondLst>
                                    <p:cond delay="150"/>
                                  </p:stCondLst>
                                  <p:childTnLst>
                                    <p:animMotion origin="layout" path="M 4.2022E-6 -3.65865E-6 L 4.2022E-6 0.03132 " pathEditMode="relative" rAng="0" ptsTypes="AA">
                                      <p:cBhvr>
                                        <p:cTn id="44" dur="750" spd="-100000" fill="hold"/>
                                        <p:tgtEl>
                                          <p:spTgt spid="25"/>
                                        </p:tgtEl>
                                        <p:attrNameLst>
                                          <p:attrName>ppt_x</p:attrName>
                                          <p:attrName>ppt_y</p:attrName>
                                        </p:attrNameLst>
                                      </p:cBhvr>
                                      <p:rCtr x="0" y="1566"/>
                                    </p:animMotion>
                                  </p:childTnLst>
                                </p:cTn>
                              </p:par>
                            </p:childTnLst>
                          </p:cTn>
                        </p:par>
                        <p:par>
                          <p:cTn id="45" fill="hold">
                            <p:stCondLst>
                              <p:cond delay="900"/>
                            </p:stCondLst>
                            <p:childTnLst>
                              <p:par>
                                <p:cTn id="46" presetID="10" presetClass="entr" presetSubtype="0" fill="hold"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par>
                                <p:cTn id="49" presetID="42" presetClass="path" presetSubtype="0" decel="100000" fill="hold" nodeType="withEffect">
                                  <p:stCondLst>
                                    <p:cond delay="0"/>
                                  </p:stCondLst>
                                  <p:childTnLst>
                                    <p:animMotion origin="layout" path="M 4.2022E-6 -3.65865E-6 L 4.2022E-6 0.03132 " pathEditMode="relative" rAng="0" ptsTypes="AA">
                                      <p:cBhvr>
                                        <p:cTn id="50" dur="750" spd="-100000" fill="hold"/>
                                        <p:tgtEl>
                                          <p:spTgt spid="27"/>
                                        </p:tgtEl>
                                        <p:attrNameLst>
                                          <p:attrName>ppt_x</p:attrName>
                                          <p:attrName>ppt_y</p:attrName>
                                        </p:attrNameLst>
                                      </p:cBhvr>
                                      <p:rCtr x="0" y="1566"/>
                                    </p:animMotion>
                                  </p:childTnLst>
                                </p:cTn>
                              </p:par>
                            </p:childTnLst>
                          </p:cTn>
                        </p:par>
                        <p:par>
                          <p:cTn id="51" fill="hold">
                            <p:stCondLst>
                              <p:cond delay="1650"/>
                            </p:stCondLst>
                            <p:childTnLst>
                              <p:par>
                                <p:cTn id="52" presetID="10" presetClass="entr" presetSubtype="0" fill="hold" nodeType="after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63" presetClass="path" presetSubtype="0" decel="100000" fill="hold" nodeType="withEffect">
                                  <p:stCondLst>
                                    <p:cond delay="0"/>
                                  </p:stCondLst>
                                  <p:childTnLst>
                                    <p:animMotion origin="layout" path="M -1.35052E-6 6.62733E-7 L 0.02859 6.62733E-7 " pathEditMode="relative" rAng="0" ptsTypes="AA">
                                      <p:cBhvr>
                                        <p:cTn id="56" dur="750" spd="-100000" fill="hold"/>
                                        <p:tgtEl>
                                          <p:spTgt spid="26"/>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8"/>
          <p:cNvSpPr>
            <a:spLocks noGrp="1"/>
          </p:cNvSpPr>
          <p:nvPr>
            <p:ph type="title"/>
          </p:nvPr>
        </p:nvSpPr>
        <p:spPr/>
        <p:txBody>
          <a:bodyPr/>
          <a:lstStyle/>
          <a:p>
            <a:r>
              <a:rPr lang="en-US" sz="4705" dirty="0"/>
              <a:t>Integration services</a:t>
            </a:r>
          </a:p>
        </p:txBody>
      </p:sp>
      <p:grpSp>
        <p:nvGrpSpPr>
          <p:cNvPr id="15" name="Group 14"/>
          <p:cNvGrpSpPr/>
          <p:nvPr/>
        </p:nvGrpSpPr>
        <p:grpSpPr>
          <a:xfrm>
            <a:off x="2401789" y="1195908"/>
            <a:ext cx="5884153" cy="5370580"/>
            <a:chOff x="2449949" y="1219392"/>
            <a:chExt cx="6002143" cy="5478271"/>
          </a:xfrm>
        </p:grpSpPr>
        <p:sp>
          <p:nvSpPr>
            <p:cNvPr id="43" name="Rectangle 42"/>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grpSp>
          <p:nvGrpSpPr>
            <p:cNvPr id="49" name="Group 48"/>
            <p:cNvGrpSpPr/>
            <p:nvPr/>
          </p:nvGrpSpPr>
          <p:grpSpPr>
            <a:xfrm>
              <a:off x="3241741" y="1970953"/>
              <a:ext cx="4522851" cy="3975149"/>
              <a:chOff x="7427844" y="1808114"/>
              <a:chExt cx="3532982" cy="3105150"/>
            </a:xfrm>
          </p:grpSpPr>
          <p:sp>
            <p:nvSpPr>
              <p:cNvPr id="50" name="Freeform 49"/>
              <p:cNvSpPr>
                <a:spLocks/>
              </p:cNvSpPr>
              <p:nvPr/>
            </p:nvSpPr>
            <p:spPr bwMode="auto">
              <a:xfrm>
                <a:off x="9190388"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lnSpc>
                    <a:spcPct val="90000"/>
                  </a:lnSpc>
                  <a:spcBef>
                    <a:spcPts val="588"/>
                  </a:spcBef>
                </a:pPr>
                <a:endParaRPr lang="en-US">
                  <a:solidFill>
                    <a:srgbClr val="FFFFFF"/>
                  </a:solidFill>
                  <a:latin typeface="Segoe UI"/>
                </a:endParaRPr>
              </a:p>
            </p:txBody>
          </p:sp>
          <p:sp>
            <p:nvSpPr>
              <p:cNvPr id="51"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lnSpc>
                    <a:spcPct val="90000"/>
                  </a:lnSpc>
                  <a:spcBef>
                    <a:spcPts val="588"/>
                  </a:spcBef>
                </a:pPr>
                <a:endParaRPr lang="en-US">
                  <a:solidFill>
                    <a:srgbClr val="FFFFFF"/>
                  </a:solidFill>
                  <a:latin typeface="Segoe UI"/>
                </a:endParaRPr>
              </a:p>
            </p:txBody>
          </p:sp>
          <p:sp>
            <p:nvSpPr>
              <p:cNvPr id="52"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lnSpc>
                    <a:spcPct val="90000"/>
                  </a:lnSpc>
                  <a:spcBef>
                    <a:spcPts val="588"/>
                  </a:spcBef>
                </a:pPr>
                <a:endParaRPr lang="en-US">
                  <a:solidFill>
                    <a:srgbClr val="FFFFFF"/>
                  </a:solidFill>
                  <a:latin typeface="Segoe UI"/>
                </a:endParaRPr>
              </a:p>
            </p:txBody>
          </p:sp>
          <p:sp>
            <p:nvSpPr>
              <p:cNvPr id="53"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lnSpc>
                    <a:spcPct val="90000"/>
                  </a:lnSpc>
                  <a:spcBef>
                    <a:spcPts val="588"/>
                  </a:spcBef>
                </a:pPr>
                <a:endParaRPr lang="en-US">
                  <a:solidFill>
                    <a:srgbClr val="FFFFFF"/>
                  </a:solidFill>
                  <a:latin typeface="Segoe UI"/>
                </a:endParaRPr>
              </a:p>
            </p:txBody>
          </p:sp>
          <p:sp>
            <p:nvSpPr>
              <p:cNvPr id="60"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lnSpc>
                    <a:spcPct val="90000"/>
                  </a:lnSpc>
                  <a:spcBef>
                    <a:spcPts val="588"/>
                  </a:spcBef>
                </a:pPr>
                <a:endParaRPr lang="en-US">
                  <a:solidFill>
                    <a:srgbClr val="FFFFFF"/>
                  </a:solidFill>
                  <a:latin typeface="Segoe UI"/>
                </a:endParaRPr>
              </a:p>
            </p:txBody>
          </p:sp>
          <p:sp>
            <p:nvSpPr>
              <p:cNvPr id="61"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lnSpc>
                    <a:spcPct val="90000"/>
                  </a:lnSpc>
                  <a:spcBef>
                    <a:spcPts val="588"/>
                  </a:spcBef>
                </a:pPr>
                <a:endParaRPr lang="en-US">
                  <a:solidFill>
                    <a:srgbClr val="FFFFFF"/>
                  </a:solidFill>
                  <a:latin typeface="Segoe UI"/>
                </a:endParaRPr>
              </a:p>
            </p:txBody>
          </p:sp>
          <p:sp>
            <p:nvSpPr>
              <p:cNvPr id="62"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defTabSz="914314">
                  <a:lnSpc>
                    <a:spcPct val="90000"/>
                  </a:lnSpc>
                  <a:spcBef>
                    <a:spcPts val="588"/>
                  </a:spcBef>
                </a:pPr>
                <a:r>
                  <a:rPr lang="en-US" sz="156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MY APP</a:t>
                </a:r>
              </a:p>
            </p:txBody>
          </p:sp>
          <p:sp>
            <p:nvSpPr>
              <p:cNvPr id="63" name="Oval 17"/>
              <p:cNvSpPr>
                <a:spLocks noChangeArrowheads="1"/>
              </p:cNvSpPr>
              <p:nvPr/>
            </p:nvSpPr>
            <p:spPr bwMode="auto">
              <a:xfrm>
                <a:off x="8195863" y="4166604"/>
                <a:ext cx="871634" cy="259650"/>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14314">
                  <a:lnSpc>
                    <a:spcPct val="90000"/>
                  </a:lnSpc>
                  <a:spcBef>
                    <a:spcPts val="588"/>
                  </a:spcBef>
                </a:pPr>
                <a:r>
                  <a:rPr lang="en-US" sz="1176" dirty="0">
                    <a:gradFill>
                      <a:gsLst>
                        <a:gs pos="0">
                          <a:srgbClr val="505050"/>
                        </a:gs>
                        <a:gs pos="100000">
                          <a:srgbClr val="505050"/>
                        </a:gs>
                      </a:gsLst>
                      <a:lin ang="5400000" scaled="0"/>
                    </a:gradFill>
                    <a:latin typeface="Segoe UI"/>
                  </a:rPr>
                  <a:t>Analytics </a:t>
                </a:r>
                <a:br>
                  <a:rPr lang="en-US" sz="1176" dirty="0">
                    <a:gradFill>
                      <a:gsLst>
                        <a:gs pos="0">
                          <a:srgbClr val="505050"/>
                        </a:gs>
                        <a:gs pos="100000">
                          <a:srgbClr val="505050"/>
                        </a:gs>
                      </a:gsLst>
                      <a:lin ang="5400000" scaled="0"/>
                    </a:gradFill>
                    <a:latin typeface="Segoe UI"/>
                  </a:rPr>
                </a:br>
                <a:r>
                  <a:rPr lang="en-US" sz="1176" dirty="0">
                    <a:gradFill>
                      <a:gsLst>
                        <a:gs pos="0">
                          <a:srgbClr val="505050"/>
                        </a:gs>
                        <a:gs pos="100000">
                          <a:srgbClr val="505050"/>
                        </a:gs>
                      </a:gsLst>
                      <a:lin ang="5400000" scaled="0"/>
                    </a:gradFill>
                    <a:latin typeface="Segoe UI"/>
                  </a:rPr>
                  <a:t>&amp; </a:t>
                </a:r>
                <a:r>
                  <a:rPr lang="en-US" sz="1176" dirty="0" err="1">
                    <a:gradFill>
                      <a:gsLst>
                        <a:gs pos="0">
                          <a:srgbClr val="505050"/>
                        </a:gs>
                        <a:gs pos="100000">
                          <a:srgbClr val="505050"/>
                        </a:gs>
                      </a:gsLst>
                      <a:lin ang="5400000" scaled="0"/>
                    </a:gradFill>
                    <a:latin typeface="Segoe UI"/>
                  </a:rPr>
                  <a:t>IoT</a:t>
                </a:r>
                <a:endParaRPr lang="en-US" sz="1176" dirty="0">
                  <a:gradFill>
                    <a:gsLst>
                      <a:gs pos="0">
                        <a:srgbClr val="505050"/>
                      </a:gs>
                      <a:gs pos="100000">
                        <a:srgbClr val="505050"/>
                      </a:gs>
                    </a:gsLst>
                    <a:lin ang="5400000" scaled="0"/>
                  </a:gradFill>
                  <a:latin typeface="Segoe UI"/>
                </a:endParaRPr>
              </a:p>
            </p:txBody>
          </p:sp>
          <p:sp>
            <p:nvSpPr>
              <p:cNvPr id="64" name="Oval 18"/>
              <p:cNvSpPr>
                <a:spLocks noChangeArrowheads="1"/>
              </p:cNvSpPr>
              <p:nvPr/>
            </p:nvSpPr>
            <p:spPr bwMode="auto">
              <a:xfrm>
                <a:off x="9295084" y="2411797"/>
                <a:ext cx="869788" cy="129825"/>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14314">
                  <a:lnSpc>
                    <a:spcPct val="90000"/>
                  </a:lnSpc>
                  <a:spcBef>
                    <a:spcPts val="588"/>
                  </a:spcBef>
                </a:pPr>
                <a:r>
                  <a:rPr lang="en-US" sz="1176" dirty="0">
                    <a:gradFill>
                      <a:gsLst>
                        <a:gs pos="0">
                          <a:srgbClr val="505050"/>
                        </a:gs>
                        <a:gs pos="100000">
                          <a:srgbClr val="505050"/>
                        </a:gs>
                      </a:gsLst>
                      <a:lin ang="5400000" scaled="0"/>
                    </a:gradFill>
                    <a:latin typeface="Segoe UI"/>
                  </a:rPr>
                  <a:t>Data</a:t>
                </a:r>
              </a:p>
            </p:txBody>
          </p:sp>
          <p:sp>
            <p:nvSpPr>
              <p:cNvPr id="65" name="Freeform 19"/>
              <p:cNvSpPr>
                <a:spLocks/>
              </p:cNvSpPr>
              <p:nvPr/>
            </p:nvSpPr>
            <p:spPr bwMode="auto">
              <a:xfrm>
                <a:off x="9232297" y="4166657"/>
                <a:ext cx="995362" cy="259543"/>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14314">
                  <a:lnSpc>
                    <a:spcPct val="90000"/>
                  </a:lnSpc>
                  <a:spcBef>
                    <a:spcPts val="588"/>
                  </a:spcBef>
                </a:pPr>
                <a:r>
                  <a:rPr lang="en-US" sz="1176" dirty="0">
                    <a:gradFill>
                      <a:gsLst>
                        <a:gs pos="0">
                          <a:srgbClr val="505050"/>
                        </a:gs>
                        <a:gs pos="100000">
                          <a:srgbClr val="505050"/>
                        </a:gs>
                      </a:gsLst>
                      <a:lin ang="5400000" scaled="0"/>
                    </a:gradFill>
                    <a:latin typeface="Segoe UI"/>
                  </a:rPr>
                  <a:t>Identity </a:t>
                </a:r>
                <a:br>
                  <a:rPr lang="en-US" sz="1176" dirty="0">
                    <a:gradFill>
                      <a:gsLst>
                        <a:gs pos="0">
                          <a:srgbClr val="505050"/>
                        </a:gs>
                        <a:gs pos="100000">
                          <a:srgbClr val="505050"/>
                        </a:gs>
                      </a:gsLst>
                      <a:lin ang="5400000" scaled="0"/>
                    </a:gradFill>
                    <a:latin typeface="Segoe UI"/>
                  </a:rPr>
                </a:br>
                <a:r>
                  <a:rPr lang="en-US" sz="1176" dirty="0">
                    <a:gradFill>
                      <a:gsLst>
                        <a:gs pos="0">
                          <a:srgbClr val="505050"/>
                        </a:gs>
                        <a:gs pos="100000">
                          <a:srgbClr val="505050"/>
                        </a:gs>
                      </a:gsLst>
                      <a:lin ang="5400000" scaled="0"/>
                    </a:gradFill>
                    <a:latin typeface="Segoe UI"/>
                  </a:rPr>
                  <a:t>&amp; security</a:t>
                </a:r>
              </a:p>
            </p:txBody>
          </p:sp>
          <p:sp>
            <p:nvSpPr>
              <p:cNvPr id="66" name="Freeform 20"/>
              <p:cNvSpPr>
                <a:spLocks/>
              </p:cNvSpPr>
              <p:nvPr/>
            </p:nvSpPr>
            <p:spPr bwMode="auto">
              <a:xfrm>
                <a:off x="8141932" y="2346939"/>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14314">
                  <a:lnSpc>
                    <a:spcPct val="90000"/>
                  </a:lnSpc>
                  <a:spcBef>
                    <a:spcPts val="588"/>
                  </a:spcBef>
                </a:pPr>
                <a:r>
                  <a:rPr lang="en-US" sz="1176" dirty="0">
                    <a:gradFill>
                      <a:gsLst>
                        <a:gs pos="0">
                          <a:srgbClr val="505050"/>
                        </a:gs>
                        <a:gs pos="100000">
                          <a:srgbClr val="505050"/>
                        </a:gs>
                      </a:gsLst>
                      <a:lin ang="5400000" scaled="0"/>
                    </a:gradFill>
                    <a:latin typeface="Segoe UI"/>
                  </a:rPr>
                  <a:t>Media</a:t>
                </a:r>
                <a:br>
                  <a:rPr lang="en-US" sz="1176" dirty="0">
                    <a:gradFill>
                      <a:gsLst>
                        <a:gs pos="0">
                          <a:srgbClr val="505050"/>
                        </a:gs>
                        <a:gs pos="100000">
                          <a:srgbClr val="505050"/>
                        </a:gs>
                      </a:gsLst>
                      <a:lin ang="5400000" scaled="0"/>
                    </a:gradFill>
                    <a:latin typeface="Segoe UI"/>
                  </a:rPr>
                </a:br>
                <a:r>
                  <a:rPr lang="en-US" sz="1176" dirty="0">
                    <a:gradFill>
                      <a:gsLst>
                        <a:gs pos="0">
                          <a:srgbClr val="505050"/>
                        </a:gs>
                        <a:gs pos="100000">
                          <a:srgbClr val="505050"/>
                        </a:gs>
                      </a:gsLst>
                      <a:lin ang="5400000" scaled="0"/>
                    </a:gradFill>
                    <a:latin typeface="Segoe UI"/>
                  </a:rPr>
                  <a:t>&amp; CDN</a:t>
                </a:r>
              </a:p>
            </p:txBody>
          </p:sp>
          <p:sp>
            <p:nvSpPr>
              <p:cNvPr id="67" name="Freeform 21"/>
              <p:cNvSpPr>
                <a:spLocks/>
              </p:cNvSpPr>
              <p:nvPr/>
            </p:nvSpPr>
            <p:spPr bwMode="auto">
              <a:xfrm>
                <a:off x="7630945" y="3331964"/>
                <a:ext cx="995362" cy="129771"/>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14314">
                  <a:lnSpc>
                    <a:spcPct val="90000"/>
                  </a:lnSpc>
                  <a:spcBef>
                    <a:spcPts val="588"/>
                  </a:spcBef>
                </a:pPr>
                <a:r>
                  <a:rPr lang="en-US" sz="1176" dirty="0">
                    <a:gradFill>
                      <a:gsLst>
                        <a:gs pos="0">
                          <a:srgbClr val="505050"/>
                        </a:gs>
                        <a:gs pos="100000">
                          <a:srgbClr val="505050"/>
                        </a:gs>
                      </a:gsLst>
                      <a:lin ang="5400000" scaled="0"/>
                    </a:gradFill>
                    <a:latin typeface="Segoe UI"/>
                  </a:rPr>
                  <a:t>Integration</a:t>
                </a:r>
              </a:p>
            </p:txBody>
          </p:sp>
          <p:sp>
            <p:nvSpPr>
              <p:cNvPr id="68" name="Freeform 22"/>
              <p:cNvSpPr>
                <a:spLocks/>
              </p:cNvSpPr>
              <p:nvPr/>
            </p:nvSpPr>
            <p:spPr bwMode="auto">
              <a:xfrm>
                <a:off x="9758453" y="3267080"/>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14314">
                  <a:lnSpc>
                    <a:spcPct val="90000"/>
                  </a:lnSpc>
                  <a:spcBef>
                    <a:spcPts val="588"/>
                  </a:spcBef>
                </a:pPr>
                <a:r>
                  <a:rPr lang="en-US" sz="1176" dirty="0">
                    <a:gradFill>
                      <a:gsLst>
                        <a:gs pos="0">
                          <a:srgbClr val="505050"/>
                        </a:gs>
                        <a:gs pos="100000">
                          <a:srgbClr val="505050"/>
                        </a:gs>
                      </a:gsLst>
                      <a:lin ang="5400000" scaled="0"/>
                    </a:gradFill>
                    <a:latin typeface="Segoe UI"/>
                  </a:rPr>
                  <a:t>Developer</a:t>
                </a:r>
                <a:br>
                  <a:rPr lang="en-US" sz="1176" dirty="0">
                    <a:gradFill>
                      <a:gsLst>
                        <a:gs pos="0">
                          <a:srgbClr val="505050"/>
                        </a:gs>
                        <a:gs pos="100000">
                          <a:srgbClr val="505050"/>
                        </a:gs>
                      </a:gsLst>
                      <a:lin ang="5400000" scaled="0"/>
                    </a:gradFill>
                    <a:latin typeface="Segoe UI"/>
                  </a:rPr>
                </a:br>
                <a:r>
                  <a:rPr lang="en-US" sz="1176" dirty="0">
                    <a:gradFill>
                      <a:gsLst>
                        <a:gs pos="0">
                          <a:srgbClr val="505050"/>
                        </a:gs>
                        <a:gs pos="100000">
                          <a:srgbClr val="505050"/>
                        </a:gs>
                      </a:gsLst>
                      <a:lin ang="5400000" scaled="0"/>
                    </a:gradFill>
                    <a:latin typeface="Segoe UI"/>
                  </a:rPr>
                  <a:t>services</a:t>
                </a:r>
              </a:p>
            </p:txBody>
          </p:sp>
        </p:grpSp>
      </p:grpSp>
      <p:grpSp>
        <p:nvGrpSpPr>
          <p:cNvPr id="14" name="Group 13"/>
          <p:cNvGrpSpPr/>
          <p:nvPr/>
        </p:nvGrpSpPr>
        <p:grpSpPr>
          <a:xfrm>
            <a:off x="8347065" y="1195908"/>
            <a:ext cx="3586009" cy="5370580"/>
            <a:chOff x="8514441" y="1219392"/>
            <a:chExt cx="3657916" cy="5478271"/>
          </a:xfrm>
        </p:grpSpPr>
        <p:sp>
          <p:nvSpPr>
            <p:cNvPr id="79" name="Rectangle 78"/>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80" name="Freeform 9"/>
            <p:cNvSpPr>
              <a:spLocks/>
            </p:cNvSpPr>
            <p:nvPr/>
          </p:nvSpPr>
          <p:spPr bwMode="auto">
            <a:xfrm>
              <a:off x="8727978" y="2619008"/>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sp>
          <p:nvSpPr>
            <p:cNvPr id="81" name="Freeform 9"/>
            <p:cNvSpPr>
              <a:spLocks/>
            </p:cNvSpPr>
            <p:nvPr/>
          </p:nvSpPr>
          <p:spPr bwMode="auto">
            <a:xfrm>
              <a:off x="8727978" y="3420211"/>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sp>
          <p:nvSpPr>
            <p:cNvPr id="82" name="Freeform 9"/>
            <p:cNvSpPr>
              <a:spLocks/>
            </p:cNvSpPr>
            <p:nvPr/>
          </p:nvSpPr>
          <p:spPr bwMode="auto">
            <a:xfrm>
              <a:off x="8727978" y="426818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sp>
          <p:nvSpPr>
            <p:cNvPr id="83" name="Freeform 9"/>
            <p:cNvSpPr>
              <a:spLocks/>
            </p:cNvSpPr>
            <p:nvPr/>
          </p:nvSpPr>
          <p:spPr bwMode="auto">
            <a:xfrm>
              <a:off x="8727978" y="4861560"/>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grpSp>
          <p:nvGrpSpPr>
            <p:cNvPr id="2" name="Group 1"/>
            <p:cNvGrpSpPr/>
            <p:nvPr/>
          </p:nvGrpSpPr>
          <p:grpSpPr>
            <a:xfrm>
              <a:off x="9097352" y="2538157"/>
              <a:ext cx="3075005" cy="2840741"/>
              <a:chOff x="9097352" y="2528466"/>
              <a:chExt cx="3075005" cy="2840741"/>
            </a:xfrm>
          </p:grpSpPr>
          <p:sp>
            <p:nvSpPr>
              <p:cNvPr id="85" name="Rectangle 84"/>
              <p:cNvSpPr/>
              <p:nvPr/>
            </p:nvSpPr>
            <p:spPr bwMode="auto">
              <a:xfrm>
                <a:off x="9097352" y="2528466"/>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defTabSz="896386">
                  <a:lnSpc>
                    <a:spcPct val="90000"/>
                  </a:lnSpc>
                  <a:spcAft>
                    <a:spcPts val="600"/>
                  </a:spcAft>
                  <a:buClr>
                    <a:srgbClr val="FFFFFF"/>
                  </a:buClr>
                  <a:defRPr/>
                </a:pPr>
                <a:r>
                  <a:rPr lang="en-US" sz="1961" kern="0" dirty="0">
                    <a:gradFill>
                      <a:gsLst>
                        <a:gs pos="1250">
                          <a:srgbClr val="FFFFFF"/>
                        </a:gs>
                        <a:gs pos="100000">
                          <a:srgbClr val="FFFFFF"/>
                        </a:gs>
                      </a:gsLst>
                      <a:lin ang="5400000" scaled="0"/>
                    </a:gradFill>
                    <a:latin typeface="Segoe UI"/>
                  </a:rPr>
                  <a:t>Business process workflow</a:t>
                </a:r>
              </a:p>
            </p:txBody>
          </p:sp>
          <p:sp>
            <p:nvSpPr>
              <p:cNvPr id="86" name="Rectangle 85"/>
              <p:cNvSpPr/>
              <p:nvPr/>
            </p:nvSpPr>
            <p:spPr bwMode="auto">
              <a:xfrm>
                <a:off x="9097352" y="4225316"/>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defTabSz="896386">
                  <a:lnSpc>
                    <a:spcPct val="90000"/>
                  </a:lnSpc>
                  <a:spcAft>
                    <a:spcPts val="600"/>
                  </a:spcAft>
                  <a:buClr>
                    <a:srgbClr val="FFFFFF"/>
                  </a:buClr>
                  <a:defRPr/>
                </a:pPr>
                <a:r>
                  <a:rPr lang="en-US" sz="1961" kern="0" dirty="0">
                    <a:gradFill>
                      <a:gsLst>
                        <a:gs pos="1250">
                          <a:srgbClr val="FFFFFF"/>
                        </a:gs>
                        <a:gs pos="100000">
                          <a:srgbClr val="FFFFFF"/>
                        </a:gs>
                      </a:gsLst>
                      <a:lin ang="5400000" scaled="0"/>
                    </a:gradFill>
                    <a:latin typeface="Segoe UI"/>
                  </a:rPr>
                  <a:t>Messaging</a:t>
                </a:r>
              </a:p>
            </p:txBody>
          </p:sp>
          <p:sp>
            <p:nvSpPr>
              <p:cNvPr id="87" name="Rectangle 86"/>
              <p:cNvSpPr/>
              <p:nvPr/>
            </p:nvSpPr>
            <p:spPr bwMode="auto">
              <a:xfrm>
                <a:off x="9097352" y="3376891"/>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defTabSz="896386">
                  <a:lnSpc>
                    <a:spcPct val="90000"/>
                  </a:lnSpc>
                  <a:spcAft>
                    <a:spcPts val="600"/>
                  </a:spcAft>
                  <a:buClr>
                    <a:srgbClr val="FFFFFF"/>
                  </a:buClr>
                  <a:defRPr/>
                </a:pPr>
                <a:r>
                  <a:rPr lang="en-US" sz="1961" kern="0" dirty="0">
                    <a:gradFill>
                      <a:gsLst>
                        <a:gs pos="1250">
                          <a:srgbClr val="FFFFFF"/>
                        </a:gs>
                        <a:gs pos="100000">
                          <a:srgbClr val="FFFFFF"/>
                        </a:gs>
                      </a:gsLst>
                      <a:lin ang="5400000" scaled="0"/>
                    </a:gradFill>
                    <a:latin typeface="Segoe UI"/>
                  </a:rPr>
                  <a:t>On-Premises/SaaS Connectivity</a:t>
                </a:r>
              </a:p>
            </p:txBody>
          </p:sp>
          <p:sp>
            <p:nvSpPr>
              <p:cNvPr id="88" name="Rectangle 87"/>
              <p:cNvSpPr/>
              <p:nvPr/>
            </p:nvSpPr>
            <p:spPr bwMode="auto">
              <a:xfrm>
                <a:off x="9097352" y="4796743"/>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defTabSz="896386">
                  <a:lnSpc>
                    <a:spcPct val="90000"/>
                  </a:lnSpc>
                  <a:spcAft>
                    <a:spcPts val="600"/>
                  </a:spcAft>
                  <a:buClr>
                    <a:srgbClr val="FFFFFF"/>
                  </a:buClr>
                  <a:defRPr/>
                </a:pPr>
                <a:r>
                  <a:rPr lang="en-US" sz="1961" kern="0" dirty="0">
                    <a:gradFill>
                      <a:gsLst>
                        <a:gs pos="1250">
                          <a:srgbClr val="FFFFFF"/>
                        </a:gs>
                        <a:gs pos="100000">
                          <a:srgbClr val="FFFFFF"/>
                        </a:gs>
                      </a:gsLst>
                      <a:lin ang="5400000" scaled="0"/>
                    </a:gradFill>
                    <a:latin typeface="Segoe UI"/>
                  </a:rPr>
                  <a:t>API Management</a:t>
                </a:r>
              </a:p>
            </p:txBody>
          </p:sp>
        </p:grpSp>
      </p:grpSp>
      <p:grpSp>
        <p:nvGrpSpPr>
          <p:cNvPr id="10" name="Group 9"/>
          <p:cNvGrpSpPr/>
          <p:nvPr/>
        </p:nvGrpSpPr>
        <p:grpSpPr>
          <a:xfrm>
            <a:off x="269239" y="4299759"/>
            <a:ext cx="2071427" cy="714803"/>
            <a:chOff x="274637" y="3593959"/>
            <a:chExt cx="2112963" cy="729136"/>
          </a:xfrm>
        </p:grpSpPr>
        <p:sp>
          <p:nvSpPr>
            <p:cNvPr id="92" name="Rectangle 91"/>
            <p:cNvSpPr/>
            <p:nvPr/>
          </p:nvSpPr>
          <p:spPr bwMode="auto">
            <a:xfrm>
              <a:off x="274637" y="3593959"/>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defTabSz="895945" eaLnBrk="0" fontAlgn="base" hangingPunct="0">
                <a:lnSpc>
                  <a:spcPct val="90000"/>
                </a:lnSpc>
                <a:spcBef>
                  <a:spcPct val="0"/>
                </a:spcBef>
                <a:spcAft>
                  <a:spcPct val="0"/>
                </a:spcAft>
                <a:defRPr/>
              </a:pPr>
              <a:r>
                <a:rPr lang="en-US" sz="1372" kern="0" dirty="0" err="1">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Biztalk</a:t>
              </a:r>
              <a:r>
                <a:rPr lang="en-US" sz="1372"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 </a:t>
              </a:r>
              <a:br>
                <a:rPr lang="en-US" sz="1372"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br>
              <a:r>
                <a:rPr lang="en-US" sz="1372"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Services</a:t>
              </a:r>
            </a:p>
          </p:txBody>
        </p:sp>
        <p:pic>
          <p:nvPicPr>
            <p:cNvPr id="42" name="Picture 41" descr="BizTalk Services.png"/>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469857" y="3772439"/>
              <a:ext cx="372176" cy="372176"/>
            </a:xfrm>
            <a:prstGeom prst="rect">
              <a:avLst/>
            </a:prstGeom>
          </p:spPr>
        </p:pic>
      </p:grpSp>
      <p:grpSp>
        <p:nvGrpSpPr>
          <p:cNvPr id="11" name="Group 10"/>
          <p:cNvGrpSpPr/>
          <p:nvPr/>
        </p:nvGrpSpPr>
        <p:grpSpPr>
          <a:xfrm>
            <a:off x="269239" y="5075723"/>
            <a:ext cx="2071427" cy="714803"/>
            <a:chOff x="274637" y="4385481"/>
            <a:chExt cx="2112963" cy="729136"/>
          </a:xfrm>
        </p:grpSpPr>
        <p:sp>
          <p:nvSpPr>
            <p:cNvPr id="93" name="Rectangle 92"/>
            <p:cNvSpPr/>
            <p:nvPr/>
          </p:nvSpPr>
          <p:spPr bwMode="auto">
            <a:xfrm>
              <a:off x="274637" y="4385481"/>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defTabSz="895945" eaLnBrk="0" fontAlgn="base" hangingPunct="0">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Hybrid Connections</a:t>
              </a:r>
            </a:p>
          </p:txBody>
        </p:sp>
        <p:pic>
          <p:nvPicPr>
            <p:cNvPr id="40" name="Picture 39" descr="Hybrid Connections (BizTalk).png"/>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469825" y="4563929"/>
              <a:ext cx="372240" cy="372241"/>
            </a:xfrm>
            <a:prstGeom prst="rect">
              <a:avLst/>
            </a:prstGeom>
          </p:spPr>
        </p:pic>
      </p:grpSp>
      <p:grpSp>
        <p:nvGrpSpPr>
          <p:cNvPr id="12" name="Group 11"/>
          <p:cNvGrpSpPr/>
          <p:nvPr/>
        </p:nvGrpSpPr>
        <p:grpSpPr>
          <a:xfrm>
            <a:off x="275723" y="3523797"/>
            <a:ext cx="2071427" cy="714803"/>
            <a:chOff x="274637" y="5177003"/>
            <a:chExt cx="2112963" cy="729136"/>
          </a:xfrm>
        </p:grpSpPr>
        <p:sp>
          <p:nvSpPr>
            <p:cNvPr id="94" name="Rectangle 93"/>
            <p:cNvSpPr/>
            <p:nvPr/>
          </p:nvSpPr>
          <p:spPr bwMode="auto">
            <a:xfrm>
              <a:off x="274637" y="5177003"/>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defTabSz="895945" eaLnBrk="0" fontAlgn="base" hangingPunct="0">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Service </a:t>
              </a:r>
              <a:br>
                <a:rPr lang="en-US" sz="1372"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br>
              <a:r>
                <a:rPr lang="en-US" sz="1372"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Bus</a:t>
              </a:r>
            </a:p>
          </p:txBody>
        </p:sp>
        <p:pic>
          <p:nvPicPr>
            <p:cNvPr id="38" name="Picture 37" descr="Service Bus.png"/>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467904" y="5353530"/>
              <a:ext cx="376082" cy="376083"/>
            </a:xfrm>
            <a:prstGeom prst="rect">
              <a:avLst/>
            </a:prstGeom>
          </p:spPr>
        </p:pic>
      </p:grpSp>
      <p:grpSp>
        <p:nvGrpSpPr>
          <p:cNvPr id="13" name="Group 12"/>
          <p:cNvGrpSpPr/>
          <p:nvPr/>
        </p:nvGrpSpPr>
        <p:grpSpPr>
          <a:xfrm>
            <a:off x="269239" y="5851685"/>
            <a:ext cx="2071427" cy="714803"/>
            <a:chOff x="274637" y="5968527"/>
            <a:chExt cx="2112963" cy="729136"/>
          </a:xfrm>
        </p:grpSpPr>
        <p:sp>
          <p:nvSpPr>
            <p:cNvPr id="95" name="Rectangle 94"/>
            <p:cNvSpPr/>
            <p:nvPr/>
          </p:nvSpPr>
          <p:spPr bwMode="auto">
            <a:xfrm>
              <a:off x="274637" y="5968527"/>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defTabSz="895945" eaLnBrk="0" fontAlgn="base" hangingPunct="0">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Queues</a:t>
              </a:r>
            </a:p>
            <a:p>
              <a:pPr defTabSz="895945" eaLnBrk="0" fontAlgn="base" hangingPunct="0">
                <a:lnSpc>
                  <a:spcPct val="90000"/>
                </a:lnSpc>
                <a:spcBef>
                  <a:spcPct val="0"/>
                </a:spcBef>
                <a:spcAft>
                  <a:spcPct val="0"/>
                </a:spcAft>
                <a:defRPr/>
              </a:pPr>
              <a:endParaRPr lang="en-US" sz="1372"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36" name="Picture 35" descr="Storage queue.png"/>
            <p:cNvPicPr>
              <a:picLocks noChangeAspect="1"/>
            </p:cNvPicPr>
            <p:nvPr/>
          </p:nvPicPr>
          <p:blipFill>
            <a:blip r:embed="rId6" cstate="hqprint">
              <a:biLevel thresh="25000"/>
              <a:extLst>
                <a:ext uri="{28A0092B-C50C-407E-A947-70E740481C1C}">
                  <a14:useLocalDpi xmlns:a14="http://schemas.microsoft.com/office/drawing/2010/main" val="0"/>
                </a:ext>
              </a:extLst>
            </a:blip>
            <a:stretch>
              <a:fillRect/>
            </a:stretch>
          </p:blipFill>
          <p:spPr>
            <a:xfrm>
              <a:off x="441782" y="6118932"/>
              <a:ext cx="428326" cy="428326"/>
            </a:xfrm>
            <a:prstGeom prst="rect">
              <a:avLst/>
            </a:prstGeom>
          </p:spPr>
        </p:pic>
      </p:grpSp>
      <p:grpSp>
        <p:nvGrpSpPr>
          <p:cNvPr id="6" name="Group 5"/>
          <p:cNvGrpSpPr/>
          <p:nvPr/>
        </p:nvGrpSpPr>
        <p:grpSpPr>
          <a:xfrm>
            <a:off x="269239" y="1195908"/>
            <a:ext cx="2071427" cy="714803"/>
            <a:chOff x="274637" y="1219392"/>
            <a:chExt cx="2112963" cy="729136"/>
          </a:xfrm>
        </p:grpSpPr>
        <p:sp>
          <p:nvSpPr>
            <p:cNvPr id="89" name="Rectangle 88"/>
            <p:cNvSpPr/>
            <p:nvPr/>
          </p:nvSpPr>
          <p:spPr bwMode="auto">
            <a:xfrm>
              <a:off x="274637" y="1219392"/>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defTabSz="895945" eaLnBrk="0" fontAlgn="base" hangingPunct="0">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Logic </a:t>
              </a:r>
              <a:br>
                <a:rPr lang="en-US" sz="1372"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br>
              <a:r>
                <a:rPr lang="en-US" sz="1372"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Apps</a:t>
              </a:r>
            </a:p>
          </p:txBody>
        </p:sp>
        <p:pic>
          <p:nvPicPr>
            <p:cNvPr id="54" name="Picture 53"/>
            <p:cNvPicPr>
              <a:picLocks noChangeAspect="1"/>
            </p:cNvPicPr>
            <p:nvPr/>
          </p:nvPicPr>
          <p:blipFill>
            <a:blip r:embed="rId7" cstate="hqprint">
              <a:biLevel thresh="25000"/>
              <a:extLst>
                <a:ext uri="{28A0092B-C50C-407E-A947-70E740481C1C}">
                  <a14:useLocalDpi xmlns:a14="http://schemas.microsoft.com/office/drawing/2010/main" val="0"/>
                </a:ext>
              </a:extLst>
            </a:blip>
            <a:stretch>
              <a:fillRect/>
            </a:stretch>
          </p:blipFill>
          <p:spPr>
            <a:xfrm>
              <a:off x="461276" y="1389291"/>
              <a:ext cx="389338" cy="389338"/>
            </a:xfrm>
            <a:prstGeom prst="rect">
              <a:avLst/>
            </a:prstGeom>
          </p:spPr>
        </p:pic>
      </p:grpSp>
      <p:grpSp>
        <p:nvGrpSpPr>
          <p:cNvPr id="8" name="Group 7"/>
          <p:cNvGrpSpPr/>
          <p:nvPr/>
        </p:nvGrpSpPr>
        <p:grpSpPr>
          <a:xfrm>
            <a:off x="269239" y="1971871"/>
            <a:ext cx="2071427" cy="714803"/>
            <a:chOff x="274637" y="2010914"/>
            <a:chExt cx="2112963" cy="729136"/>
          </a:xfrm>
        </p:grpSpPr>
        <p:sp>
          <p:nvSpPr>
            <p:cNvPr id="90" name="Rectangle 89"/>
            <p:cNvSpPr/>
            <p:nvPr/>
          </p:nvSpPr>
          <p:spPr bwMode="auto">
            <a:xfrm>
              <a:off x="274637" y="2010914"/>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defTabSz="895945" eaLnBrk="0" fontAlgn="base" hangingPunct="0">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API </a:t>
              </a:r>
              <a:br>
                <a:rPr lang="en-US" sz="1372"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br>
              <a:r>
                <a:rPr lang="en-US" sz="1372"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Apps</a:t>
              </a:r>
            </a:p>
          </p:txBody>
        </p:sp>
        <p:pic>
          <p:nvPicPr>
            <p:cNvPr id="55" name="Picture 54"/>
            <p:cNvPicPr>
              <a:picLocks noChangeAspect="1"/>
            </p:cNvPicPr>
            <p:nvPr/>
          </p:nvPicPr>
          <p:blipFill>
            <a:blip r:embed="rId8" cstate="hqprint">
              <a:biLevel thresh="25000"/>
              <a:extLst>
                <a:ext uri="{28A0092B-C50C-407E-A947-70E740481C1C}">
                  <a14:useLocalDpi xmlns:a14="http://schemas.microsoft.com/office/drawing/2010/main" val="0"/>
                </a:ext>
              </a:extLst>
            </a:blip>
            <a:stretch>
              <a:fillRect/>
            </a:stretch>
          </p:blipFill>
          <p:spPr>
            <a:xfrm>
              <a:off x="449603" y="2179267"/>
              <a:ext cx="392430" cy="392430"/>
            </a:xfrm>
            <a:prstGeom prst="rect">
              <a:avLst/>
            </a:prstGeom>
          </p:spPr>
        </p:pic>
      </p:grpSp>
      <p:grpSp>
        <p:nvGrpSpPr>
          <p:cNvPr id="9" name="Group 8"/>
          <p:cNvGrpSpPr/>
          <p:nvPr/>
        </p:nvGrpSpPr>
        <p:grpSpPr>
          <a:xfrm>
            <a:off x="269239" y="2747835"/>
            <a:ext cx="2071427" cy="714803"/>
            <a:chOff x="274637" y="2802436"/>
            <a:chExt cx="2112963" cy="729136"/>
          </a:xfrm>
        </p:grpSpPr>
        <p:sp>
          <p:nvSpPr>
            <p:cNvPr id="91" name="Rectangle 90"/>
            <p:cNvSpPr/>
            <p:nvPr/>
          </p:nvSpPr>
          <p:spPr bwMode="auto">
            <a:xfrm>
              <a:off x="274637" y="2802436"/>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defTabSz="895945" eaLnBrk="0" fontAlgn="base" hangingPunct="0">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API Management</a:t>
              </a:r>
            </a:p>
          </p:txBody>
        </p:sp>
        <p:pic>
          <p:nvPicPr>
            <p:cNvPr id="56" name="Picture 55"/>
            <p:cNvPicPr>
              <a:picLocks noChangeAspect="1"/>
            </p:cNvPicPr>
            <p:nvPr/>
          </p:nvPicPr>
          <p:blipFill>
            <a:blip r:embed="rId9" cstate="hqprint">
              <a:biLevel thresh="25000"/>
              <a:extLst>
                <a:ext uri="{28A0092B-C50C-407E-A947-70E740481C1C}">
                  <a14:useLocalDpi xmlns:a14="http://schemas.microsoft.com/office/drawing/2010/main" val="0"/>
                </a:ext>
              </a:extLst>
            </a:blip>
            <a:stretch>
              <a:fillRect/>
            </a:stretch>
          </p:blipFill>
          <p:spPr>
            <a:xfrm>
              <a:off x="464609" y="2967210"/>
              <a:ext cx="399589" cy="399589"/>
            </a:xfrm>
            <a:prstGeom prst="rect">
              <a:avLst/>
            </a:prstGeom>
          </p:spPr>
        </p:pic>
      </p:grpSp>
    </p:spTree>
    <p:extLst>
      <p:ext uri="{BB962C8B-B14F-4D97-AF65-F5344CB8AC3E}">
        <p14:creationId xmlns:p14="http://schemas.microsoft.com/office/powerpoint/2010/main" val="219388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6"/>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8"/>
                                        </p:tgtEl>
                                        <p:attrNameLst>
                                          <p:attrName>ppt_x</p:attrName>
                                          <p:attrName>ppt_y</p:attrName>
                                        </p:attrNameLst>
                                      </p:cBhvr>
                                      <p:rCtr x="0" y="1566"/>
                                    </p:animMotion>
                                  </p:childTnLst>
                                </p:cTn>
                              </p:par>
                              <p:par>
                                <p:cTn id="15" presetID="10" presetClass="entr" presetSubtype="0" fill="hold" nodeType="withEffect">
                                  <p:stCondLst>
                                    <p:cond delay="1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nodeType="withEffect">
                                  <p:stCondLst>
                                    <p:cond delay="150"/>
                                  </p:stCondLst>
                                  <p:childTnLst>
                                    <p:animMotion origin="layout" path="M 4.2022E-6 -3.65865E-6 L 4.2022E-6 0.03132 " pathEditMode="relative" rAng="0" ptsTypes="AA">
                                      <p:cBhvr>
                                        <p:cTn id="19" dur="750" spd="-100000" fill="hold"/>
                                        <p:tgtEl>
                                          <p:spTgt spid="9"/>
                                        </p:tgtEl>
                                        <p:attrNameLst>
                                          <p:attrName>ppt_x</p:attrName>
                                          <p:attrName>ppt_y</p:attrName>
                                        </p:attrNameLst>
                                      </p:cBhvr>
                                      <p:rCtr x="0" y="1566"/>
                                    </p:animMotion>
                                  </p:childTnLst>
                                </p:cTn>
                              </p:par>
                              <p:par>
                                <p:cTn id="20" presetID="10" presetClass="entr" presetSubtype="0" fill="hold" nodeType="withEffect">
                                  <p:stCondLst>
                                    <p:cond delay="15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nodeType="withEffect">
                                  <p:stCondLst>
                                    <p:cond delay="150"/>
                                  </p:stCondLst>
                                  <p:childTnLst>
                                    <p:animMotion origin="layout" path="M 3.80393E-7 -3.99001E-6 L 3.80393E-7 0.03132 " pathEditMode="relative" rAng="0" ptsTypes="AA">
                                      <p:cBhvr>
                                        <p:cTn id="24" dur="750" spd="-100000" fill="hold"/>
                                        <p:tgtEl>
                                          <p:spTgt spid="10"/>
                                        </p:tgtEl>
                                        <p:attrNameLst>
                                          <p:attrName>ppt_x</p:attrName>
                                          <p:attrName>ppt_y</p:attrName>
                                        </p:attrNameLst>
                                      </p:cBhvr>
                                      <p:rCtr x="0" y="1566"/>
                                    </p:animMotion>
                                  </p:childTnLst>
                                </p:cTn>
                              </p:par>
                              <p:par>
                                <p:cTn id="25" presetID="10" presetClass="entr" presetSubtype="0" fill="hold" nodeType="withEffect">
                                  <p:stCondLst>
                                    <p:cond delay="15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42" presetClass="path" presetSubtype="0" decel="100000" fill="hold" nodeType="withEffect">
                                  <p:stCondLst>
                                    <p:cond delay="150"/>
                                  </p:stCondLst>
                                  <p:childTnLst>
                                    <p:animMotion origin="layout" path="M 3.80393E-7 -1.67953E-6 L 3.80393E-7 0.03132 " pathEditMode="relative" rAng="0" ptsTypes="AA">
                                      <p:cBhvr>
                                        <p:cTn id="29" dur="750" spd="-100000" fill="hold"/>
                                        <p:tgtEl>
                                          <p:spTgt spid="11"/>
                                        </p:tgtEl>
                                        <p:attrNameLst>
                                          <p:attrName>ppt_x</p:attrName>
                                          <p:attrName>ppt_y</p:attrName>
                                        </p:attrNameLst>
                                      </p:cBhvr>
                                      <p:rCtr x="0" y="1566"/>
                                    </p:animMotion>
                                  </p:childTnLst>
                                </p:cTn>
                              </p:par>
                              <p:par>
                                <p:cTn id="30" presetID="10" presetClass="entr" presetSubtype="0" fill="hold" nodeType="withEffect">
                                  <p:stCondLst>
                                    <p:cond delay="15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42" presetClass="path" presetSubtype="0" decel="100000" fill="hold" nodeType="withEffect">
                                  <p:stCondLst>
                                    <p:cond delay="150"/>
                                  </p:stCondLst>
                                  <p:childTnLst>
                                    <p:animMotion origin="layout" path="M -2.1445E-7 6.62733E-7 L -2.1445E-7 0.03132 " pathEditMode="relative" rAng="0" ptsTypes="AA">
                                      <p:cBhvr>
                                        <p:cTn id="34" dur="750" spd="-100000" fill="hold"/>
                                        <p:tgtEl>
                                          <p:spTgt spid="12"/>
                                        </p:tgtEl>
                                        <p:attrNameLst>
                                          <p:attrName>ppt_x</p:attrName>
                                          <p:attrName>ppt_y</p:attrName>
                                        </p:attrNameLst>
                                      </p:cBhvr>
                                      <p:rCtr x="0" y="1566"/>
                                    </p:animMotion>
                                  </p:childTnLst>
                                </p:cTn>
                              </p:par>
                              <p:par>
                                <p:cTn id="35" presetID="10" presetClass="entr" presetSubtype="0" fill="hold" nodeType="withEffect">
                                  <p:stCondLst>
                                    <p:cond delay="15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42" presetClass="path" presetSubtype="0" decel="100000" fill="hold" nodeType="withEffect">
                                  <p:stCondLst>
                                    <p:cond delay="150"/>
                                  </p:stCondLst>
                                  <p:childTnLst>
                                    <p:animMotion origin="layout" path="M 4.2022E-6 -3.65865E-6 L 4.2022E-6 0.03132 " pathEditMode="relative" rAng="0" ptsTypes="AA">
                                      <p:cBhvr>
                                        <p:cTn id="39" dur="750" spd="-100000" fill="hold"/>
                                        <p:tgtEl>
                                          <p:spTgt spid="13"/>
                                        </p:tgtEl>
                                        <p:attrNameLst>
                                          <p:attrName>ppt_x</p:attrName>
                                          <p:attrName>ppt_y</p:attrName>
                                        </p:attrNameLst>
                                      </p:cBhvr>
                                      <p:rCtr x="0" y="1566"/>
                                    </p:animMotion>
                                  </p:childTnLst>
                                </p:cTn>
                              </p:par>
                            </p:childTnLst>
                          </p:cTn>
                        </p:par>
                        <p:par>
                          <p:cTn id="40" fill="hold">
                            <p:stCondLst>
                              <p:cond delay="900"/>
                            </p:stCondLst>
                            <p:childTnLst>
                              <p:par>
                                <p:cTn id="41" presetID="10" presetClass="entr" presetSubtype="0"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63" presetClass="path" presetSubtype="0" decel="100000" fill="hold" nodeType="withEffect">
                                  <p:stCondLst>
                                    <p:cond delay="0"/>
                                  </p:stCondLst>
                                  <p:childTnLst>
                                    <p:animMotion origin="layout" path="M -1.35052E-6 6.62733E-7 L 0.02859 6.62733E-7 " pathEditMode="relative" rAng="0" ptsTypes="AA">
                                      <p:cBhvr>
                                        <p:cTn id="45" dur="750" spd="-100000" fill="hold"/>
                                        <p:tgtEl>
                                          <p:spTgt spid="14"/>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8"/>
          <p:cNvSpPr>
            <a:spLocks noGrp="1"/>
          </p:cNvSpPr>
          <p:nvPr>
            <p:ph type="title"/>
          </p:nvPr>
        </p:nvSpPr>
        <p:spPr/>
        <p:txBody>
          <a:bodyPr/>
          <a:lstStyle/>
          <a:p>
            <a:r>
              <a:rPr lang="en-US" sz="4313" dirty="0"/>
              <a:t>Media services and content delivery network</a:t>
            </a:r>
          </a:p>
        </p:txBody>
      </p:sp>
      <p:grpSp>
        <p:nvGrpSpPr>
          <p:cNvPr id="108" name="Group 107"/>
          <p:cNvGrpSpPr/>
          <p:nvPr/>
        </p:nvGrpSpPr>
        <p:grpSpPr>
          <a:xfrm>
            <a:off x="2401789" y="1195908"/>
            <a:ext cx="5884153" cy="5370580"/>
            <a:chOff x="2449949" y="1219392"/>
            <a:chExt cx="6002143" cy="5478271"/>
          </a:xfrm>
        </p:grpSpPr>
        <p:sp>
          <p:nvSpPr>
            <p:cNvPr id="24" name="Rectangle 23"/>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grpSp>
          <p:nvGrpSpPr>
            <p:cNvPr id="43" name="Group 42"/>
            <p:cNvGrpSpPr/>
            <p:nvPr/>
          </p:nvGrpSpPr>
          <p:grpSpPr>
            <a:xfrm>
              <a:off x="3241741" y="1970953"/>
              <a:ext cx="4522851" cy="3975149"/>
              <a:chOff x="7427844" y="1808114"/>
              <a:chExt cx="3532982" cy="3105150"/>
            </a:xfrm>
          </p:grpSpPr>
          <p:sp>
            <p:nvSpPr>
              <p:cNvPr id="44" name="Freeform 43"/>
              <p:cNvSpPr>
                <a:spLocks/>
              </p:cNvSpPr>
              <p:nvPr/>
            </p:nvSpPr>
            <p:spPr bwMode="auto">
              <a:xfrm>
                <a:off x="9190388"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lnSpc>
                    <a:spcPct val="90000"/>
                  </a:lnSpc>
                  <a:spcBef>
                    <a:spcPts val="588"/>
                  </a:spcBef>
                </a:pPr>
                <a:endParaRPr lang="en-US">
                  <a:solidFill>
                    <a:srgbClr val="FFFFFF"/>
                  </a:solidFill>
                  <a:latin typeface="Segoe UI"/>
                </a:endParaRPr>
              </a:p>
            </p:txBody>
          </p:sp>
          <p:sp>
            <p:nvSpPr>
              <p:cNvPr id="45"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lnSpc>
                    <a:spcPct val="90000"/>
                  </a:lnSpc>
                  <a:spcBef>
                    <a:spcPts val="588"/>
                  </a:spcBef>
                </a:pPr>
                <a:endParaRPr lang="en-US">
                  <a:solidFill>
                    <a:srgbClr val="FFFFFF"/>
                  </a:solidFill>
                  <a:latin typeface="Segoe UI"/>
                </a:endParaRPr>
              </a:p>
            </p:txBody>
          </p:sp>
          <p:sp>
            <p:nvSpPr>
              <p:cNvPr id="46"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lnSpc>
                    <a:spcPct val="90000"/>
                  </a:lnSpc>
                  <a:spcBef>
                    <a:spcPts val="588"/>
                  </a:spcBef>
                </a:pPr>
                <a:endParaRPr lang="en-US">
                  <a:solidFill>
                    <a:srgbClr val="FFFFFF"/>
                  </a:solidFill>
                  <a:latin typeface="Segoe UI"/>
                </a:endParaRPr>
              </a:p>
            </p:txBody>
          </p:sp>
          <p:sp>
            <p:nvSpPr>
              <p:cNvPr id="47"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lnSpc>
                    <a:spcPct val="90000"/>
                  </a:lnSpc>
                  <a:spcBef>
                    <a:spcPts val="588"/>
                  </a:spcBef>
                </a:pPr>
                <a:endParaRPr lang="en-US">
                  <a:solidFill>
                    <a:srgbClr val="FFFFFF"/>
                  </a:solidFill>
                  <a:latin typeface="Segoe UI"/>
                </a:endParaRPr>
              </a:p>
            </p:txBody>
          </p:sp>
          <p:sp>
            <p:nvSpPr>
              <p:cNvPr id="48"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bg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lnSpc>
                    <a:spcPct val="90000"/>
                  </a:lnSpc>
                  <a:spcBef>
                    <a:spcPts val="588"/>
                  </a:spcBef>
                </a:pPr>
                <a:endParaRPr lang="en-US">
                  <a:solidFill>
                    <a:srgbClr val="FFFFFF"/>
                  </a:solidFill>
                  <a:latin typeface="Segoe UI"/>
                </a:endParaRPr>
              </a:p>
            </p:txBody>
          </p:sp>
          <p:sp>
            <p:nvSpPr>
              <p:cNvPr id="49"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lnSpc>
                    <a:spcPct val="90000"/>
                  </a:lnSpc>
                  <a:spcBef>
                    <a:spcPts val="588"/>
                  </a:spcBef>
                </a:pPr>
                <a:endParaRPr lang="en-US">
                  <a:solidFill>
                    <a:srgbClr val="FFFFFF"/>
                  </a:solidFill>
                  <a:latin typeface="Segoe UI"/>
                </a:endParaRPr>
              </a:p>
            </p:txBody>
          </p:sp>
          <p:sp>
            <p:nvSpPr>
              <p:cNvPr id="50"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defTabSz="914314">
                  <a:lnSpc>
                    <a:spcPct val="90000"/>
                  </a:lnSpc>
                  <a:spcBef>
                    <a:spcPts val="588"/>
                  </a:spcBef>
                </a:pPr>
                <a:r>
                  <a:rPr lang="en-US" sz="156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MY APP</a:t>
                </a:r>
              </a:p>
            </p:txBody>
          </p:sp>
          <p:sp>
            <p:nvSpPr>
              <p:cNvPr id="51" name="Oval 17"/>
              <p:cNvSpPr>
                <a:spLocks noChangeArrowheads="1"/>
              </p:cNvSpPr>
              <p:nvPr/>
            </p:nvSpPr>
            <p:spPr bwMode="auto">
              <a:xfrm>
                <a:off x="8195863" y="4166604"/>
                <a:ext cx="871634" cy="259650"/>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14314">
                  <a:lnSpc>
                    <a:spcPct val="90000"/>
                  </a:lnSpc>
                  <a:spcBef>
                    <a:spcPts val="588"/>
                  </a:spcBef>
                </a:pPr>
                <a:r>
                  <a:rPr lang="en-US" sz="1176" dirty="0">
                    <a:gradFill>
                      <a:gsLst>
                        <a:gs pos="0">
                          <a:srgbClr val="505050"/>
                        </a:gs>
                        <a:gs pos="100000">
                          <a:srgbClr val="505050"/>
                        </a:gs>
                      </a:gsLst>
                      <a:lin ang="5400000" scaled="0"/>
                    </a:gradFill>
                    <a:latin typeface="Segoe UI"/>
                  </a:rPr>
                  <a:t>Analytics </a:t>
                </a:r>
                <a:br>
                  <a:rPr lang="en-US" sz="1176" dirty="0">
                    <a:gradFill>
                      <a:gsLst>
                        <a:gs pos="0">
                          <a:srgbClr val="505050"/>
                        </a:gs>
                        <a:gs pos="100000">
                          <a:srgbClr val="505050"/>
                        </a:gs>
                      </a:gsLst>
                      <a:lin ang="5400000" scaled="0"/>
                    </a:gradFill>
                    <a:latin typeface="Segoe UI"/>
                  </a:rPr>
                </a:br>
                <a:r>
                  <a:rPr lang="en-US" sz="1176" dirty="0">
                    <a:gradFill>
                      <a:gsLst>
                        <a:gs pos="0">
                          <a:srgbClr val="505050"/>
                        </a:gs>
                        <a:gs pos="100000">
                          <a:srgbClr val="505050"/>
                        </a:gs>
                      </a:gsLst>
                      <a:lin ang="5400000" scaled="0"/>
                    </a:gradFill>
                    <a:latin typeface="Segoe UI"/>
                  </a:rPr>
                  <a:t>&amp; </a:t>
                </a:r>
                <a:r>
                  <a:rPr lang="en-US" sz="1176" dirty="0" err="1">
                    <a:gradFill>
                      <a:gsLst>
                        <a:gs pos="0">
                          <a:srgbClr val="505050"/>
                        </a:gs>
                        <a:gs pos="100000">
                          <a:srgbClr val="505050"/>
                        </a:gs>
                      </a:gsLst>
                      <a:lin ang="5400000" scaled="0"/>
                    </a:gradFill>
                    <a:latin typeface="Segoe UI"/>
                  </a:rPr>
                  <a:t>IoT</a:t>
                </a:r>
                <a:endParaRPr lang="en-US" sz="1176" dirty="0">
                  <a:gradFill>
                    <a:gsLst>
                      <a:gs pos="0">
                        <a:srgbClr val="505050"/>
                      </a:gs>
                      <a:gs pos="100000">
                        <a:srgbClr val="505050"/>
                      </a:gs>
                    </a:gsLst>
                    <a:lin ang="5400000" scaled="0"/>
                  </a:gradFill>
                  <a:latin typeface="Segoe UI"/>
                </a:endParaRPr>
              </a:p>
            </p:txBody>
          </p:sp>
          <p:sp>
            <p:nvSpPr>
              <p:cNvPr id="52" name="Oval 18"/>
              <p:cNvSpPr>
                <a:spLocks noChangeArrowheads="1"/>
              </p:cNvSpPr>
              <p:nvPr/>
            </p:nvSpPr>
            <p:spPr bwMode="auto">
              <a:xfrm>
                <a:off x="9295084" y="2411797"/>
                <a:ext cx="869788" cy="129825"/>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14314">
                  <a:lnSpc>
                    <a:spcPct val="90000"/>
                  </a:lnSpc>
                  <a:spcBef>
                    <a:spcPts val="588"/>
                  </a:spcBef>
                </a:pPr>
                <a:r>
                  <a:rPr lang="en-US" sz="1176" dirty="0">
                    <a:gradFill>
                      <a:gsLst>
                        <a:gs pos="0">
                          <a:srgbClr val="505050"/>
                        </a:gs>
                        <a:gs pos="100000">
                          <a:srgbClr val="505050"/>
                        </a:gs>
                      </a:gsLst>
                      <a:lin ang="5400000" scaled="0"/>
                    </a:gradFill>
                    <a:latin typeface="Segoe UI"/>
                  </a:rPr>
                  <a:t>Data</a:t>
                </a:r>
              </a:p>
            </p:txBody>
          </p:sp>
          <p:sp>
            <p:nvSpPr>
              <p:cNvPr id="53" name="Freeform 19"/>
              <p:cNvSpPr>
                <a:spLocks/>
              </p:cNvSpPr>
              <p:nvPr/>
            </p:nvSpPr>
            <p:spPr bwMode="auto">
              <a:xfrm>
                <a:off x="9232297" y="4166657"/>
                <a:ext cx="995362" cy="259543"/>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14314">
                  <a:lnSpc>
                    <a:spcPct val="90000"/>
                  </a:lnSpc>
                  <a:spcBef>
                    <a:spcPts val="588"/>
                  </a:spcBef>
                </a:pPr>
                <a:r>
                  <a:rPr lang="en-US" sz="1176" dirty="0">
                    <a:gradFill>
                      <a:gsLst>
                        <a:gs pos="0">
                          <a:srgbClr val="505050"/>
                        </a:gs>
                        <a:gs pos="100000">
                          <a:srgbClr val="505050"/>
                        </a:gs>
                      </a:gsLst>
                      <a:lin ang="5400000" scaled="0"/>
                    </a:gradFill>
                    <a:latin typeface="Segoe UI"/>
                  </a:rPr>
                  <a:t>Identity </a:t>
                </a:r>
                <a:br>
                  <a:rPr lang="en-US" sz="1176" dirty="0">
                    <a:gradFill>
                      <a:gsLst>
                        <a:gs pos="0">
                          <a:srgbClr val="505050"/>
                        </a:gs>
                        <a:gs pos="100000">
                          <a:srgbClr val="505050"/>
                        </a:gs>
                      </a:gsLst>
                      <a:lin ang="5400000" scaled="0"/>
                    </a:gradFill>
                    <a:latin typeface="Segoe UI"/>
                  </a:rPr>
                </a:br>
                <a:r>
                  <a:rPr lang="en-US" sz="1176" dirty="0">
                    <a:gradFill>
                      <a:gsLst>
                        <a:gs pos="0">
                          <a:srgbClr val="505050"/>
                        </a:gs>
                        <a:gs pos="100000">
                          <a:srgbClr val="505050"/>
                        </a:gs>
                      </a:gsLst>
                      <a:lin ang="5400000" scaled="0"/>
                    </a:gradFill>
                    <a:latin typeface="Segoe UI"/>
                  </a:rPr>
                  <a:t>&amp; security</a:t>
                </a:r>
              </a:p>
            </p:txBody>
          </p:sp>
          <p:sp>
            <p:nvSpPr>
              <p:cNvPr id="54" name="Freeform 20"/>
              <p:cNvSpPr>
                <a:spLocks/>
              </p:cNvSpPr>
              <p:nvPr/>
            </p:nvSpPr>
            <p:spPr bwMode="auto">
              <a:xfrm>
                <a:off x="8141932" y="2346939"/>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14314">
                  <a:lnSpc>
                    <a:spcPct val="90000"/>
                  </a:lnSpc>
                  <a:spcBef>
                    <a:spcPts val="588"/>
                  </a:spcBef>
                </a:pPr>
                <a:r>
                  <a:rPr lang="en-US" sz="1176" dirty="0">
                    <a:gradFill>
                      <a:gsLst>
                        <a:gs pos="0">
                          <a:srgbClr val="505050"/>
                        </a:gs>
                        <a:gs pos="100000">
                          <a:srgbClr val="505050"/>
                        </a:gs>
                      </a:gsLst>
                      <a:lin ang="5400000" scaled="0"/>
                    </a:gradFill>
                    <a:latin typeface="Segoe UI"/>
                  </a:rPr>
                  <a:t>Media</a:t>
                </a:r>
                <a:br>
                  <a:rPr lang="en-US" sz="1176" dirty="0">
                    <a:gradFill>
                      <a:gsLst>
                        <a:gs pos="0">
                          <a:srgbClr val="505050"/>
                        </a:gs>
                        <a:gs pos="100000">
                          <a:srgbClr val="505050"/>
                        </a:gs>
                      </a:gsLst>
                      <a:lin ang="5400000" scaled="0"/>
                    </a:gradFill>
                    <a:latin typeface="Segoe UI"/>
                  </a:rPr>
                </a:br>
                <a:r>
                  <a:rPr lang="en-US" sz="1176" dirty="0">
                    <a:gradFill>
                      <a:gsLst>
                        <a:gs pos="0">
                          <a:srgbClr val="505050"/>
                        </a:gs>
                        <a:gs pos="100000">
                          <a:srgbClr val="505050"/>
                        </a:gs>
                      </a:gsLst>
                      <a:lin ang="5400000" scaled="0"/>
                    </a:gradFill>
                    <a:latin typeface="Segoe UI"/>
                  </a:rPr>
                  <a:t>&amp; CDN</a:t>
                </a:r>
              </a:p>
            </p:txBody>
          </p:sp>
          <p:sp>
            <p:nvSpPr>
              <p:cNvPr id="55" name="Freeform 21"/>
              <p:cNvSpPr>
                <a:spLocks/>
              </p:cNvSpPr>
              <p:nvPr/>
            </p:nvSpPr>
            <p:spPr bwMode="auto">
              <a:xfrm>
                <a:off x="7630945" y="3331964"/>
                <a:ext cx="995362" cy="129771"/>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14314">
                  <a:lnSpc>
                    <a:spcPct val="90000"/>
                  </a:lnSpc>
                  <a:spcBef>
                    <a:spcPts val="588"/>
                  </a:spcBef>
                </a:pPr>
                <a:r>
                  <a:rPr lang="en-US" sz="1176" dirty="0">
                    <a:gradFill>
                      <a:gsLst>
                        <a:gs pos="0">
                          <a:srgbClr val="505050"/>
                        </a:gs>
                        <a:gs pos="100000">
                          <a:srgbClr val="505050"/>
                        </a:gs>
                      </a:gsLst>
                      <a:lin ang="5400000" scaled="0"/>
                    </a:gradFill>
                    <a:latin typeface="Segoe UI"/>
                  </a:rPr>
                  <a:t>Integration</a:t>
                </a:r>
              </a:p>
            </p:txBody>
          </p:sp>
          <p:sp>
            <p:nvSpPr>
              <p:cNvPr id="56" name="Freeform 22"/>
              <p:cNvSpPr>
                <a:spLocks/>
              </p:cNvSpPr>
              <p:nvPr/>
            </p:nvSpPr>
            <p:spPr bwMode="auto">
              <a:xfrm>
                <a:off x="9758453" y="3267080"/>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14314">
                  <a:lnSpc>
                    <a:spcPct val="90000"/>
                  </a:lnSpc>
                  <a:spcBef>
                    <a:spcPts val="588"/>
                  </a:spcBef>
                </a:pPr>
                <a:r>
                  <a:rPr lang="en-US" sz="1176" dirty="0">
                    <a:gradFill>
                      <a:gsLst>
                        <a:gs pos="0">
                          <a:srgbClr val="505050"/>
                        </a:gs>
                        <a:gs pos="100000">
                          <a:srgbClr val="505050"/>
                        </a:gs>
                      </a:gsLst>
                      <a:lin ang="5400000" scaled="0"/>
                    </a:gradFill>
                    <a:latin typeface="Segoe UI"/>
                  </a:rPr>
                  <a:t>Developer</a:t>
                </a:r>
                <a:br>
                  <a:rPr lang="en-US" sz="1176" dirty="0">
                    <a:gradFill>
                      <a:gsLst>
                        <a:gs pos="0">
                          <a:srgbClr val="505050"/>
                        </a:gs>
                        <a:gs pos="100000">
                          <a:srgbClr val="505050"/>
                        </a:gs>
                      </a:gsLst>
                      <a:lin ang="5400000" scaled="0"/>
                    </a:gradFill>
                    <a:latin typeface="Segoe UI"/>
                  </a:rPr>
                </a:br>
                <a:r>
                  <a:rPr lang="en-US" sz="1176" dirty="0">
                    <a:gradFill>
                      <a:gsLst>
                        <a:gs pos="0">
                          <a:srgbClr val="505050"/>
                        </a:gs>
                        <a:gs pos="100000">
                          <a:srgbClr val="505050"/>
                        </a:gs>
                      </a:gsLst>
                      <a:lin ang="5400000" scaled="0"/>
                    </a:gradFill>
                    <a:latin typeface="Segoe UI"/>
                  </a:rPr>
                  <a:t>services</a:t>
                </a:r>
              </a:p>
            </p:txBody>
          </p:sp>
        </p:grpSp>
      </p:grpSp>
      <p:grpSp>
        <p:nvGrpSpPr>
          <p:cNvPr id="107" name="Group 106"/>
          <p:cNvGrpSpPr/>
          <p:nvPr/>
        </p:nvGrpSpPr>
        <p:grpSpPr>
          <a:xfrm>
            <a:off x="8347065" y="1195908"/>
            <a:ext cx="3586009" cy="5370580"/>
            <a:chOff x="8514441" y="1219392"/>
            <a:chExt cx="3657916" cy="5478271"/>
          </a:xfrm>
        </p:grpSpPr>
        <p:sp>
          <p:nvSpPr>
            <p:cNvPr id="39" name="Rectangle 38"/>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40" name="Freeform 9"/>
            <p:cNvSpPr>
              <a:spLocks/>
            </p:cNvSpPr>
            <p:nvPr/>
          </p:nvSpPr>
          <p:spPr bwMode="auto">
            <a:xfrm>
              <a:off x="8727978" y="226004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14"/>
              <a:endParaRPr lang="en-US" dirty="0">
                <a:solidFill>
                  <a:srgbClr val="FFFFFF"/>
                </a:solidFill>
                <a:latin typeface="Segoe UI"/>
              </a:endParaRPr>
            </a:p>
          </p:txBody>
        </p:sp>
        <p:sp>
          <p:nvSpPr>
            <p:cNvPr id="41" name="Freeform 9"/>
            <p:cNvSpPr>
              <a:spLocks/>
            </p:cNvSpPr>
            <p:nvPr/>
          </p:nvSpPr>
          <p:spPr bwMode="auto">
            <a:xfrm>
              <a:off x="8727978" y="317308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sp>
          <p:nvSpPr>
            <p:cNvPr id="57" name="Freeform 9"/>
            <p:cNvSpPr>
              <a:spLocks/>
            </p:cNvSpPr>
            <p:nvPr/>
          </p:nvSpPr>
          <p:spPr bwMode="auto">
            <a:xfrm>
              <a:off x="8727978" y="3879135"/>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sp>
          <p:nvSpPr>
            <p:cNvPr id="58" name="Freeform 9"/>
            <p:cNvSpPr>
              <a:spLocks/>
            </p:cNvSpPr>
            <p:nvPr/>
          </p:nvSpPr>
          <p:spPr bwMode="auto">
            <a:xfrm>
              <a:off x="8727978" y="4533787"/>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sp>
          <p:nvSpPr>
            <p:cNvPr id="78" name="Freeform 9"/>
            <p:cNvSpPr>
              <a:spLocks/>
            </p:cNvSpPr>
            <p:nvPr/>
          </p:nvSpPr>
          <p:spPr bwMode="auto">
            <a:xfrm>
              <a:off x="8727978" y="516073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sp>
          <p:nvSpPr>
            <p:cNvPr id="60" name="Rectangle 59"/>
            <p:cNvSpPr/>
            <p:nvPr/>
          </p:nvSpPr>
          <p:spPr bwMode="auto">
            <a:xfrm>
              <a:off x="9097352" y="2204782"/>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defTabSz="896386">
                <a:lnSpc>
                  <a:spcPct val="90000"/>
                </a:lnSpc>
                <a:spcAft>
                  <a:spcPts val="600"/>
                </a:spcAft>
                <a:buClr>
                  <a:srgbClr val="FFFFFF"/>
                </a:buClr>
                <a:defRPr/>
              </a:pPr>
              <a:r>
                <a:rPr lang="en-US" sz="1961" kern="0" dirty="0">
                  <a:gradFill>
                    <a:gsLst>
                      <a:gs pos="1250">
                        <a:srgbClr val="FFFFFF"/>
                      </a:gs>
                      <a:gs pos="100000">
                        <a:srgbClr val="FFFFFF"/>
                      </a:gs>
                    </a:gsLst>
                    <a:lin ang="5400000" scaled="0"/>
                  </a:gradFill>
                  <a:latin typeface="Segoe UI"/>
                </a:rPr>
                <a:t>Business/enterprise video</a:t>
              </a:r>
            </a:p>
          </p:txBody>
        </p:sp>
        <p:sp>
          <p:nvSpPr>
            <p:cNvPr id="61" name="Rectangle 60"/>
            <p:cNvSpPr/>
            <p:nvPr/>
          </p:nvSpPr>
          <p:spPr bwMode="auto">
            <a:xfrm>
              <a:off x="9097352" y="3810795"/>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defTabSz="896386">
                <a:lnSpc>
                  <a:spcPct val="90000"/>
                </a:lnSpc>
                <a:spcAft>
                  <a:spcPts val="600"/>
                </a:spcAft>
                <a:buClr>
                  <a:srgbClr val="FFFFFF"/>
                </a:buClr>
                <a:defRPr/>
              </a:pPr>
              <a:r>
                <a:rPr lang="en-US" sz="1961" kern="0" dirty="0">
                  <a:gradFill>
                    <a:gsLst>
                      <a:gs pos="1250">
                        <a:srgbClr val="FFFFFF"/>
                      </a:gs>
                      <a:gs pos="100000">
                        <a:srgbClr val="FFFFFF"/>
                      </a:gs>
                    </a:gsLst>
                    <a:lin ang="5400000" scaled="0"/>
                  </a:gradFill>
                  <a:latin typeface="Segoe UI"/>
                </a:rPr>
                <a:t>Media streaming</a:t>
              </a:r>
            </a:p>
          </p:txBody>
        </p:sp>
        <p:sp>
          <p:nvSpPr>
            <p:cNvPr id="62" name="Rectangle 61"/>
            <p:cNvSpPr/>
            <p:nvPr/>
          </p:nvSpPr>
          <p:spPr bwMode="auto">
            <a:xfrm>
              <a:off x="9097352" y="3146288"/>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defTabSz="896386">
                <a:lnSpc>
                  <a:spcPct val="90000"/>
                </a:lnSpc>
                <a:spcAft>
                  <a:spcPts val="600"/>
                </a:spcAft>
                <a:buClr>
                  <a:srgbClr val="FFFFFF"/>
                </a:buClr>
                <a:defRPr/>
              </a:pPr>
              <a:r>
                <a:rPr lang="en-US" sz="1961" kern="0" dirty="0">
                  <a:gradFill>
                    <a:gsLst>
                      <a:gs pos="1250">
                        <a:srgbClr val="FFFFFF"/>
                      </a:gs>
                      <a:gs pos="100000">
                        <a:srgbClr val="FFFFFF"/>
                      </a:gs>
                    </a:gsLst>
                    <a:lin ang="5400000" scaled="0"/>
                  </a:gradFill>
                  <a:latin typeface="Segoe UI"/>
                </a:rPr>
                <a:t>Broadcasting</a:t>
              </a:r>
            </a:p>
          </p:txBody>
        </p:sp>
        <p:sp>
          <p:nvSpPr>
            <p:cNvPr id="63" name="Rectangle 62"/>
            <p:cNvSpPr/>
            <p:nvPr/>
          </p:nvSpPr>
          <p:spPr bwMode="auto">
            <a:xfrm>
              <a:off x="9097352" y="4475302"/>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defTabSz="896386">
                <a:lnSpc>
                  <a:spcPct val="90000"/>
                </a:lnSpc>
                <a:spcAft>
                  <a:spcPts val="600"/>
                </a:spcAft>
                <a:buClr>
                  <a:srgbClr val="FFFFFF"/>
                </a:buClr>
                <a:defRPr/>
              </a:pPr>
              <a:r>
                <a:rPr lang="en-US" sz="1961" kern="0" dirty="0">
                  <a:gradFill>
                    <a:gsLst>
                      <a:gs pos="1250">
                        <a:srgbClr val="FFFFFF"/>
                      </a:gs>
                      <a:gs pos="100000">
                        <a:srgbClr val="FFFFFF"/>
                      </a:gs>
                    </a:gsLst>
                    <a:lin ang="5400000" scaled="0"/>
                  </a:gradFill>
                  <a:latin typeface="Segoe UI"/>
                </a:rPr>
                <a:t>Media analytics</a:t>
              </a:r>
            </a:p>
          </p:txBody>
        </p:sp>
        <p:sp>
          <p:nvSpPr>
            <p:cNvPr id="79" name="Rectangle 78"/>
            <p:cNvSpPr/>
            <p:nvPr/>
          </p:nvSpPr>
          <p:spPr bwMode="auto">
            <a:xfrm>
              <a:off x="9097352" y="5139808"/>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defTabSz="896386">
                <a:lnSpc>
                  <a:spcPct val="90000"/>
                </a:lnSpc>
                <a:spcAft>
                  <a:spcPts val="600"/>
                </a:spcAft>
                <a:buClr>
                  <a:srgbClr val="FFFFFF"/>
                </a:buClr>
                <a:defRPr/>
              </a:pPr>
              <a:r>
                <a:rPr lang="en-US" sz="1961" kern="0" dirty="0">
                  <a:gradFill>
                    <a:gsLst>
                      <a:gs pos="1250">
                        <a:srgbClr val="FFFFFF"/>
                      </a:gs>
                      <a:gs pos="100000">
                        <a:srgbClr val="FFFFFF"/>
                      </a:gs>
                    </a:gsLst>
                    <a:lin ang="5400000" scaled="0"/>
                  </a:gradFill>
                  <a:latin typeface="Segoe UI"/>
                </a:rPr>
                <a:t>Global content delivery</a:t>
              </a:r>
            </a:p>
          </p:txBody>
        </p:sp>
      </p:grpSp>
      <p:grpSp>
        <p:nvGrpSpPr>
          <p:cNvPr id="103" name="Group 102"/>
          <p:cNvGrpSpPr/>
          <p:nvPr/>
        </p:nvGrpSpPr>
        <p:grpSpPr>
          <a:xfrm>
            <a:off x="269239" y="3523796"/>
            <a:ext cx="2071427" cy="714803"/>
            <a:chOff x="274637" y="3593959"/>
            <a:chExt cx="2112963" cy="729136"/>
          </a:xfrm>
        </p:grpSpPr>
        <p:sp>
          <p:nvSpPr>
            <p:cNvPr id="67" name="Rectangle 66"/>
            <p:cNvSpPr/>
            <p:nvPr/>
          </p:nvSpPr>
          <p:spPr bwMode="auto">
            <a:xfrm>
              <a:off x="274637" y="3593959"/>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defTabSz="895945" eaLnBrk="0" fontAlgn="base" hangingPunct="0">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Media Player</a:t>
              </a:r>
            </a:p>
          </p:txBody>
        </p:sp>
        <p:pic>
          <p:nvPicPr>
            <p:cNvPr id="85" name="Picture 84" descr="Media Services.png"/>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466758" y="3729944"/>
              <a:ext cx="457167" cy="457167"/>
            </a:xfrm>
            <a:prstGeom prst="rect">
              <a:avLst/>
            </a:prstGeom>
          </p:spPr>
        </p:pic>
      </p:grpSp>
      <p:grpSp>
        <p:nvGrpSpPr>
          <p:cNvPr id="100" name="Group 99"/>
          <p:cNvGrpSpPr/>
          <p:nvPr/>
        </p:nvGrpSpPr>
        <p:grpSpPr>
          <a:xfrm>
            <a:off x="269239" y="5851685"/>
            <a:ext cx="2071427" cy="714803"/>
            <a:chOff x="274637" y="5968527"/>
            <a:chExt cx="2112963" cy="729136"/>
          </a:xfrm>
        </p:grpSpPr>
        <p:sp>
          <p:nvSpPr>
            <p:cNvPr id="70" name="Rectangle 69"/>
            <p:cNvSpPr/>
            <p:nvPr/>
          </p:nvSpPr>
          <p:spPr bwMode="auto">
            <a:xfrm>
              <a:off x="274637" y="5968527"/>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defTabSz="895945" eaLnBrk="0" fontAlgn="base" hangingPunct="0">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CDN from Verizon</a:t>
              </a:r>
            </a:p>
            <a:p>
              <a:pPr defTabSz="895945" eaLnBrk="0" fontAlgn="base" hangingPunct="0">
                <a:lnSpc>
                  <a:spcPct val="90000"/>
                </a:lnSpc>
                <a:spcBef>
                  <a:spcPct val="0"/>
                </a:spcBef>
                <a:spcAft>
                  <a:spcPct val="0"/>
                </a:spcAft>
                <a:defRPr/>
              </a:pPr>
              <a:endParaRPr lang="en-US" sz="1372"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88" name="Picture 87" descr="Content Delivery Network (CDN).png"/>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476255" y="6114009"/>
              <a:ext cx="438172" cy="438172"/>
            </a:xfrm>
            <a:prstGeom prst="rect">
              <a:avLst/>
            </a:prstGeom>
          </p:spPr>
        </p:pic>
      </p:grpSp>
      <p:grpSp>
        <p:nvGrpSpPr>
          <p:cNvPr id="101" name="Group 100"/>
          <p:cNvGrpSpPr/>
          <p:nvPr/>
        </p:nvGrpSpPr>
        <p:grpSpPr>
          <a:xfrm>
            <a:off x="269239" y="5075721"/>
            <a:ext cx="2071427" cy="714803"/>
            <a:chOff x="274637" y="5177003"/>
            <a:chExt cx="2112963" cy="729136"/>
          </a:xfrm>
        </p:grpSpPr>
        <p:sp>
          <p:nvSpPr>
            <p:cNvPr id="69" name="Rectangle 68"/>
            <p:cNvSpPr/>
            <p:nvPr/>
          </p:nvSpPr>
          <p:spPr bwMode="auto">
            <a:xfrm>
              <a:off x="274637" y="5177003"/>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defTabSz="895945" eaLnBrk="0" fontAlgn="base" hangingPunct="0">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CDN from Akamai</a:t>
              </a:r>
            </a:p>
          </p:txBody>
        </p:sp>
        <p:pic>
          <p:nvPicPr>
            <p:cNvPr id="89" name="Picture 88" descr="Content Delivery Network (CDN).png"/>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476255" y="5322485"/>
              <a:ext cx="438172" cy="438172"/>
            </a:xfrm>
            <a:prstGeom prst="rect">
              <a:avLst/>
            </a:prstGeom>
          </p:spPr>
        </p:pic>
      </p:grpSp>
      <p:grpSp>
        <p:nvGrpSpPr>
          <p:cNvPr id="104" name="Group 103"/>
          <p:cNvGrpSpPr/>
          <p:nvPr/>
        </p:nvGrpSpPr>
        <p:grpSpPr>
          <a:xfrm>
            <a:off x="269239" y="2747833"/>
            <a:ext cx="2071427" cy="714803"/>
            <a:chOff x="274637" y="2802436"/>
            <a:chExt cx="2112963" cy="729136"/>
          </a:xfrm>
        </p:grpSpPr>
        <p:sp>
          <p:nvSpPr>
            <p:cNvPr id="66" name="Rectangle 65"/>
            <p:cNvSpPr/>
            <p:nvPr/>
          </p:nvSpPr>
          <p:spPr bwMode="auto">
            <a:xfrm>
              <a:off x="274637" y="2802436"/>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defTabSz="895945" eaLnBrk="0" fontAlgn="base" hangingPunct="0">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Content Protection</a:t>
              </a:r>
            </a:p>
          </p:txBody>
        </p:sp>
        <p:sp>
          <p:nvSpPr>
            <p:cNvPr id="10" name="Freeform 5"/>
            <p:cNvSpPr>
              <a:spLocks noEditPoints="1"/>
            </p:cNvSpPr>
            <p:nvPr/>
          </p:nvSpPr>
          <p:spPr bwMode="auto">
            <a:xfrm>
              <a:off x="511990" y="2957860"/>
              <a:ext cx="366703" cy="418288"/>
            </a:xfrm>
            <a:custGeom>
              <a:avLst/>
              <a:gdLst>
                <a:gd name="T0" fmla="*/ 1277 w 1560"/>
                <a:gd name="T1" fmla="*/ 227 h 1780"/>
                <a:gd name="T2" fmla="*/ 780 w 1560"/>
                <a:gd name="T3" fmla="*/ 0 h 1780"/>
                <a:gd name="T4" fmla="*/ 283 w 1560"/>
                <a:gd name="T5" fmla="*/ 227 h 1780"/>
                <a:gd name="T6" fmla="*/ 0 w 1560"/>
                <a:gd name="T7" fmla="*/ 165 h 1780"/>
                <a:gd name="T8" fmla="*/ 72 w 1560"/>
                <a:gd name="T9" fmla="*/ 930 h 1780"/>
                <a:gd name="T10" fmla="*/ 188 w 1560"/>
                <a:gd name="T11" fmla="*/ 1353 h 1780"/>
                <a:gd name="T12" fmla="*/ 471 w 1560"/>
                <a:gd name="T13" fmla="*/ 1638 h 1780"/>
                <a:gd name="T14" fmla="*/ 744 w 1560"/>
                <a:gd name="T15" fmla="*/ 1771 h 1780"/>
                <a:gd name="T16" fmla="*/ 780 w 1560"/>
                <a:gd name="T17" fmla="*/ 1780 h 1780"/>
                <a:gd name="T18" fmla="*/ 843 w 1560"/>
                <a:gd name="T19" fmla="*/ 1762 h 1780"/>
                <a:gd name="T20" fmla="*/ 1399 w 1560"/>
                <a:gd name="T21" fmla="*/ 1304 h 1780"/>
                <a:gd name="T22" fmla="*/ 1524 w 1560"/>
                <a:gd name="T23" fmla="*/ 659 h 1780"/>
                <a:gd name="T24" fmla="*/ 1560 w 1560"/>
                <a:gd name="T25" fmla="*/ 165 h 1780"/>
                <a:gd name="T26" fmla="*/ 1277 w 1560"/>
                <a:gd name="T27" fmla="*/ 227 h 1780"/>
                <a:gd name="T28" fmla="*/ 1349 w 1560"/>
                <a:gd name="T29" fmla="*/ 641 h 1780"/>
                <a:gd name="T30" fmla="*/ 1340 w 1560"/>
                <a:gd name="T31" fmla="*/ 686 h 1780"/>
                <a:gd name="T32" fmla="*/ 1318 w 1560"/>
                <a:gd name="T33" fmla="*/ 890 h 1780"/>
                <a:gd name="T34" fmla="*/ 780 w 1560"/>
                <a:gd name="T35" fmla="*/ 890 h 1780"/>
                <a:gd name="T36" fmla="*/ 780 w 1560"/>
                <a:gd name="T37" fmla="*/ 1598 h 1780"/>
                <a:gd name="T38" fmla="*/ 780 w 1560"/>
                <a:gd name="T39" fmla="*/ 1598 h 1780"/>
                <a:gd name="T40" fmla="*/ 569 w 1560"/>
                <a:gd name="T41" fmla="*/ 1491 h 1780"/>
                <a:gd name="T42" fmla="*/ 345 w 1560"/>
                <a:gd name="T43" fmla="*/ 1264 h 1780"/>
                <a:gd name="T44" fmla="*/ 345 w 1560"/>
                <a:gd name="T45" fmla="*/ 1260 h 1780"/>
                <a:gd name="T46" fmla="*/ 341 w 1560"/>
                <a:gd name="T47" fmla="*/ 1260 h 1780"/>
                <a:gd name="T48" fmla="*/ 251 w 1560"/>
                <a:gd name="T49" fmla="*/ 930 h 1780"/>
                <a:gd name="T50" fmla="*/ 247 w 1560"/>
                <a:gd name="T51" fmla="*/ 904 h 1780"/>
                <a:gd name="T52" fmla="*/ 247 w 1560"/>
                <a:gd name="T53" fmla="*/ 904 h 1780"/>
                <a:gd name="T54" fmla="*/ 247 w 1560"/>
                <a:gd name="T55" fmla="*/ 899 h 1780"/>
                <a:gd name="T56" fmla="*/ 247 w 1560"/>
                <a:gd name="T57" fmla="*/ 890 h 1780"/>
                <a:gd name="T58" fmla="*/ 780 w 1560"/>
                <a:gd name="T59" fmla="*/ 890 h 1780"/>
                <a:gd name="T60" fmla="*/ 780 w 1560"/>
                <a:gd name="T61" fmla="*/ 250 h 1780"/>
                <a:gd name="T62" fmla="*/ 780 w 1560"/>
                <a:gd name="T63" fmla="*/ 250 h 1780"/>
                <a:gd name="T64" fmla="*/ 1277 w 1560"/>
                <a:gd name="T65" fmla="*/ 405 h 1780"/>
                <a:gd name="T66" fmla="*/ 1367 w 1560"/>
                <a:gd name="T67" fmla="*/ 401 h 1780"/>
                <a:gd name="T68" fmla="*/ 1349 w 1560"/>
                <a:gd name="T69" fmla="*/ 641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60" h="1780">
                  <a:moveTo>
                    <a:pt x="1277" y="227"/>
                  </a:moveTo>
                  <a:cubicBezTo>
                    <a:pt x="1089" y="227"/>
                    <a:pt x="897" y="152"/>
                    <a:pt x="780" y="0"/>
                  </a:cubicBezTo>
                  <a:cubicBezTo>
                    <a:pt x="664" y="152"/>
                    <a:pt x="471" y="227"/>
                    <a:pt x="283" y="227"/>
                  </a:cubicBezTo>
                  <a:cubicBezTo>
                    <a:pt x="184" y="227"/>
                    <a:pt x="85" y="205"/>
                    <a:pt x="0" y="165"/>
                  </a:cubicBezTo>
                  <a:cubicBezTo>
                    <a:pt x="9" y="423"/>
                    <a:pt x="27" y="681"/>
                    <a:pt x="72" y="930"/>
                  </a:cubicBezTo>
                  <a:cubicBezTo>
                    <a:pt x="90" y="1068"/>
                    <a:pt x="112" y="1233"/>
                    <a:pt x="188" y="1353"/>
                  </a:cubicBezTo>
                  <a:cubicBezTo>
                    <a:pt x="256" y="1469"/>
                    <a:pt x="359" y="1562"/>
                    <a:pt x="471" y="1638"/>
                  </a:cubicBezTo>
                  <a:cubicBezTo>
                    <a:pt x="556" y="1691"/>
                    <a:pt x="646" y="1740"/>
                    <a:pt x="744" y="1771"/>
                  </a:cubicBezTo>
                  <a:cubicBezTo>
                    <a:pt x="758" y="1776"/>
                    <a:pt x="771" y="1780"/>
                    <a:pt x="780" y="1780"/>
                  </a:cubicBezTo>
                  <a:cubicBezTo>
                    <a:pt x="798" y="1780"/>
                    <a:pt x="816" y="1771"/>
                    <a:pt x="843" y="1762"/>
                  </a:cubicBezTo>
                  <a:cubicBezTo>
                    <a:pt x="1062" y="1678"/>
                    <a:pt x="1300" y="1527"/>
                    <a:pt x="1399" y="1304"/>
                  </a:cubicBezTo>
                  <a:cubicBezTo>
                    <a:pt x="1484" y="1104"/>
                    <a:pt x="1502" y="873"/>
                    <a:pt x="1524" y="659"/>
                  </a:cubicBezTo>
                  <a:cubicBezTo>
                    <a:pt x="1542" y="494"/>
                    <a:pt x="1555" y="330"/>
                    <a:pt x="1560" y="165"/>
                  </a:cubicBezTo>
                  <a:cubicBezTo>
                    <a:pt x="1475" y="205"/>
                    <a:pt x="1376" y="227"/>
                    <a:pt x="1277" y="227"/>
                  </a:cubicBezTo>
                  <a:close/>
                  <a:moveTo>
                    <a:pt x="1349" y="641"/>
                  </a:moveTo>
                  <a:cubicBezTo>
                    <a:pt x="1340" y="686"/>
                    <a:pt x="1340" y="686"/>
                    <a:pt x="1340" y="686"/>
                  </a:cubicBezTo>
                  <a:cubicBezTo>
                    <a:pt x="1336" y="752"/>
                    <a:pt x="1327" y="824"/>
                    <a:pt x="1318" y="890"/>
                  </a:cubicBezTo>
                  <a:cubicBezTo>
                    <a:pt x="780" y="890"/>
                    <a:pt x="780" y="890"/>
                    <a:pt x="780" y="890"/>
                  </a:cubicBezTo>
                  <a:cubicBezTo>
                    <a:pt x="780" y="1598"/>
                    <a:pt x="780" y="1598"/>
                    <a:pt x="780" y="1598"/>
                  </a:cubicBezTo>
                  <a:cubicBezTo>
                    <a:pt x="780" y="1598"/>
                    <a:pt x="780" y="1598"/>
                    <a:pt x="780" y="1598"/>
                  </a:cubicBezTo>
                  <a:cubicBezTo>
                    <a:pt x="708" y="1567"/>
                    <a:pt x="637" y="1531"/>
                    <a:pt x="569" y="1491"/>
                  </a:cubicBezTo>
                  <a:cubicBezTo>
                    <a:pt x="471" y="1420"/>
                    <a:pt x="390" y="1344"/>
                    <a:pt x="345" y="1264"/>
                  </a:cubicBezTo>
                  <a:cubicBezTo>
                    <a:pt x="345" y="1260"/>
                    <a:pt x="345" y="1260"/>
                    <a:pt x="345" y="1260"/>
                  </a:cubicBezTo>
                  <a:cubicBezTo>
                    <a:pt x="341" y="1260"/>
                    <a:pt x="341" y="1260"/>
                    <a:pt x="341" y="1260"/>
                  </a:cubicBezTo>
                  <a:cubicBezTo>
                    <a:pt x="291" y="1175"/>
                    <a:pt x="269" y="1046"/>
                    <a:pt x="251" y="930"/>
                  </a:cubicBezTo>
                  <a:cubicBezTo>
                    <a:pt x="247" y="904"/>
                    <a:pt x="247" y="904"/>
                    <a:pt x="247" y="904"/>
                  </a:cubicBezTo>
                  <a:cubicBezTo>
                    <a:pt x="247" y="904"/>
                    <a:pt x="247" y="904"/>
                    <a:pt x="247" y="904"/>
                  </a:cubicBezTo>
                  <a:cubicBezTo>
                    <a:pt x="247" y="899"/>
                    <a:pt x="247" y="899"/>
                    <a:pt x="247" y="899"/>
                  </a:cubicBezTo>
                  <a:cubicBezTo>
                    <a:pt x="247" y="899"/>
                    <a:pt x="247" y="895"/>
                    <a:pt x="247" y="890"/>
                  </a:cubicBezTo>
                  <a:cubicBezTo>
                    <a:pt x="780" y="890"/>
                    <a:pt x="780" y="890"/>
                    <a:pt x="780" y="890"/>
                  </a:cubicBezTo>
                  <a:cubicBezTo>
                    <a:pt x="780" y="250"/>
                    <a:pt x="780" y="250"/>
                    <a:pt x="780" y="250"/>
                  </a:cubicBezTo>
                  <a:cubicBezTo>
                    <a:pt x="780" y="250"/>
                    <a:pt x="780" y="250"/>
                    <a:pt x="780" y="250"/>
                  </a:cubicBezTo>
                  <a:cubicBezTo>
                    <a:pt x="914" y="347"/>
                    <a:pt x="1094" y="405"/>
                    <a:pt x="1277" y="405"/>
                  </a:cubicBezTo>
                  <a:cubicBezTo>
                    <a:pt x="1309" y="405"/>
                    <a:pt x="1340" y="405"/>
                    <a:pt x="1367" y="401"/>
                  </a:cubicBezTo>
                  <a:cubicBezTo>
                    <a:pt x="1363" y="481"/>
                    <a:pt x="1354" y="557"/>
                    <a:pt x="1349" y="641"/>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grpSp>
      <p:grpSp>
        <p:nvGrpSpPr>
          <p:cNvPr id="105" name="Group 104"/>
          <p:cNvGrpSpPr/>
          <p:nvPr/>
        </p:nvGrpSpPr>
        <p:grpSpPr>
          <a:xfrm>
            <a:off x="269239" y="1971870"/>
            <a:ext cx="2071427" cy="714803"/>
            <a:chOff x="274637" y="2010914"/>
            <a:chExt cx="2112963" cy="729136"/>
          </a:xfrm>
        </p:grpSpPr>
        <p:sp>
          <p:nvSpPr>
            <p:cNvPr id="65" name="Rectangle 64"/>
            <p:cNvSpPr/>
            <p:nvPr/>
          </p:nvSpPr>
          <p:spPr bwMode="auto">
            <a:xfrm>
              <a:off x="274637" y="2010914"/>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defTabSz="895945" eaLnBrk="0" fontAlgn="base" hangingPunct="0">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Indexing</a:t>
              </a:r>
            </a:p>
          </p:txBody>
        </p:sp>
        <p:grpSp>
          <p:nvGrpSpPr>
            <p:cNvPr id="12" name="Group 8"/>
            <p:cNvGrpSpPr>
              <a:grpSpLocks noChangeAspect="1"/>
            </p:cNvGrpSpPr>
            <p:nvPr/>
          </p:nvGrpSpPr>
          <p:grpSpPr bwMode="auto">
            <a:xfrm>
              <a:off x="475885" y="2208195"/>
              <a:ext cx="438912" cy="334574"/>
              <a:chOff x="1516" y="373"/>
              <a:chExt cx="4804" cy="3662"/>
            </a:xfrm>
          </p:grpSpPr>
          <p:sp>
            <p:nvSpPr>
              <p:cNvPr id="14" name="Freeform 9"/>
              <p:cNvSpPr>
                <a:spLocks noEditPoints="1"/>
              </p:cNvSpPr>
              <p:nvPr/>
            </p:nvSpPr>
            <p:spPr bwMode="auto">
              <a:xfrm>
                <a:off x="1516" y="373"/>
                <a:ext cx="4804" cy="3662"/>
              </a:xfrm>
              <a:custGeom>
                <a:avLst/>
                <a:gdLst>
                  <a:gd name="T0" fmla="*/ 2310 w 2339"/>
                  <a:gd name="T1" fmla="*/ 274 h 1783"/>
                  <a:gd name="T2" fmla="*/ 29 w 2339"/>
                  <a:gd name="T3" fmla="*/ 274 h 1783"/>
                  <a:gd name="T4" fmla="*/ 0 w 2339"/>
                  <a:gd name="T5" fmla="*/ 308 h 1783"/>
                  <a:gd name="T6" fmla="*/ 0 w 2339"/>
                  <a:gd name="T7" fmla="*/ 1749 h 1783"/>
                  <a:gd name="T8" fmla="*/ 29 w 2339"/>
                  <a:gd name="T9" fmla="*/ 1783 h 1783"/>
                  <a:gd name="T10" fmla="*/ 2310 w 2339"/>
                  <a:gd name="T11" fmla="*/ 1783 h 1783"/>
                  <a:gd name="T12" fmla="*/ 2339 w 2339"/>
                  <a:gd name="T13" fmla="*/ 1749 h 1783"/>
                  <a:gd name="T14" fmla="*/ 2339 w 2339"/>
                  <a:gd name="T15" fmla="*/ 308 h 1783"/>
                  <a:gd name="T16" fmla="*/ 2310 w 2339"/>
                  <a:gd name="T17" fmla="*/ 274 h 1783"/>
                  <a:gd name="T18" fmla="*/ 2247 w 2339"/>
                  <a:gd name="T19" fmla="*/ 1692 h 1783"/>
                  <a:gd name="T20" fmla="*/ 92 w 2339"/>
                  <a:gd name="T21" fmla="*/ 1692 h 1783"/>
                  <a:gd name="T22" fmla="*/ 92 w 2339"/>
                  <a:gd name="T23" fmla="*/ 366 h 1783"/>
                  <a:gd name="T24" fmla="*/ 2247 w 2339"/>
                  <a:gd name="T25" fmla="*/ 366 h 1783"/>
                  <a:gd name="T26" fmla="*/ 2247 w 2339"/>
                  <a:gd name="T27" fmla="*/ 1692 h 1783"/>
                  <a:gd name="T28" fmla="*/ 2247 w 2339"/>
                  <a:gd name="T29" fmla="*/ 1692 h 1783"/>
                  <a:gd name="T30" fmla="*/ 1984 w 2339"/>
                  <a:gd name="T31" fmla="*/ 143 h 1783"/>
                  <a:gd name="T32" fmla="*/ 1939 w 2339"/>
                  <a:gd name="T33" fmla="*/ 143 h 1783"/>
                  <a:gd name="T34" fmla="*/ 1939 w 2339"/>
                  <a:gd name="T35" fmla="*/ 97 h 1783"/>
                  <a:gd name="T36" fmla="*/ 1984 w 2339"/>
                  <a:gd name="T37" fmla="*/ 97 h 1783"/>
                  <a:gd name="T38" fmla="*/ 1984 w 2339"/>
                  <a:gd name="T39" fmla="*/ 143 h 1783"/>
                  <a:gd name="T40" fmla="*/ 1984 w 2339"/>
                  <a:gd name="T41" fmla="*/ 143 h 1783"/>
                  <a:gd name="T42" fmla="*/ 2310 w 2339"/>
                  <a:gd name="T43" fmla="*/ 0 h 1783"/>
                  <a:gd name="T44" fmla="*/ 29 w 2339"/>
                  <a:gd name="T45" fmla="*/ 0 h 1783"/>
                  <a:gd name="T46" fmla="*/ 0 w 2339"/>
                  <a:gd name="T47" fmla="*/ 34 h 1783"/>
                  <a:gd name="T48" fmla="*/ 0 w 2339"/>
                  <a:gd name="T49" fmla="*/ 200 h 1783"/>
                  <a:gd name="T50" fmla="*/ 29 w 2339"/>
                  <a:gd name="T51" fmla="*/ 228 h 1783"/>
                  <a:gd name="T52" fmla="*/ 2310 w 2339"/>
                  <a:gd name="T53" fmla="*/ 228 h 1783"/>
                  <a:gd name="T54" fmla="*/ 2339 w 2339"/>
                  <a:gd name="T55" fmla="*/ 200 h 1783"/>
                  <a:gd name="T56" fmla="*/ 2339 w 2339"/>
                  <a:gd name="T57" fmla="*/ 34 h 1783"/>
                  <a:gd name="T58" fmla="*/ 2310 w 2339"/>
                  <a:gd name="T59" fmla="*/ 0 h 1783"/>
                  <a:gd name="T60" fmla="*/ 1859 w 2339"/>
                  <a:gd name="T61" fmla="*/ 160 h 1783"/>
                  <a:gd name="T62" fmla="*/ 1756 w 2339"/>
                  <a:gd name="T63" fmla="*/ 160 h 1783"/>
                  <a:gd name="T64" fmla="*/ 1756 w 2339"/>
                  <a:gd name="T65" fmla="*/ 143 h 1783"/>
                  <a:gd name="T66" fmla="*/ 1859 w 2339"/>
                  <a:gd name="T67" fmla="*/ 143 h 1783"/>
                  <a:gd name="T68" fmla="*/ 1859 w 2339"/>
                  <a:gd name="T69" fmla="*/ 160 h 1783"/>
                  <a:gd name="T70" fmla="*/ 1859 w 2339"/>
                  <a:gd name="T71" fmla="*/ 160 h 1783"/>
                  <a:gd name="T72" fmla="*/ 2001 w 2339"/>
                  <a:gd name="T73" fmla="*/ 160 h 1783"/>
                  <a:gd name="T74" fmla="*/ 1921 w 2339"/>
                  <a:gd name="T75" fmla="*/ 160 h 1783"/>
                  <a:gd name="T76" fmla="*/ 1921 w 2339"/>
                  <a:gd name="T77" fmla="*/ 74 h 1783"/>
                  <a:gd name="T78" fmla="*/ 2001 w 2339"/>
                  <a:gd name="T79" fmla="*/ 74 h 1783"/>
                  <a:gd name="T80" fmla="*/ 2001 w 2339"/>
                  <a:gd name="T81" fmla="*/ 160 h 1783"/>
                  <a:gd name="T82" fmla="*/ 2001 w 2339"/>
                  <a:gd name="T83" fmla="*/ 160 h 1783"/>
                  <a:gd name="T84" fmla="*/ 2190 w 2339"/>
                  <a:gd name="T85" fmla="*/ 160 h 1783"/>
                  <a:gd name="T86" fmla="*/ 2162 w 2339"/>
                  <a:gd name="T87" fmla="*/ 160 h 1783"/>
                  <a:gd name="T88" fmla="*/ 2144 w 2339"/>
                  <a:gd name="T89" fmla="*/ 143 h 1783"/>
                  <a:gd name="T90" fmla="*/ 2133 w 2339"/>
                  <a:gd name="T91" fmla="*/ 131 h 1783"/>
                  <a:gd name="T92" fmla="*/ 2104 w 2339"/>
                  <a:gd name="T93" fmla="*/ 160 h 1783"/>
                  <a:gd name="T94" fmla="*/ 2104 w 2339"/>
                  <a:gd name="T95" fmla="*/ 160 h 1783"/>
                  <a:gd name="T96" fmla="*/ 2076 w 2339"/>
                  <a:gd name="T97" fmla="*/ 160 h 1783"/>
                  <a:gd name="T98" fmla="*/ 2116 w 2339"/>
                  <a:gd name="T99" fmla="*/ 114 h 1783"/>
                  <a:gd name="T100" fmla="*/ 2076 w 2339"/>
                  <a:gd name="T101" fmla="*/ 74 h 1783"/>
                  <a:gd name="T102" fmla="*/ 2104 w 2339"/>
                  <a:gd name="T103" fmla="*/ 74 h 1783"/>
                  <a:gd name="T104" fmla="*/ 2133 w 2339"/>
                  <a:gd name="T105" fmla="*/ 103 h 1783"/>
                  <a:gd name="T106" fmla="*/ 2162 w 2339"/>
                  <a:gd name="T107" fmla="*/ 74 h 1783"/>
                  <a:gd name="T108" fmla="*/ 2190 w 2339"/>
                  <a:gd name="T109" fmla="*/ 74 h 1783"/>
                  <a:gd name="T110" fmla="*/ 2144 w 2339"/>
                  <a:gd name="T111" fmla="*/ 114 h 1783"/>
                  <a:gd name="T112" fmla="*/ 2190 w 2339"/>
                  <a:gd name="T113" fmla="*/ 160 h 1783"/>
                  <a:gd name="T114" fmla="*/ 2190 w 2339"/>
                  <a:gd name="T115" fmla="*/ 16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9" h="1783">
                    <a:moveTo>
                      <a:pt x="2310" y="274"/>
                    </a:moveTo>
                    <a:cubicBezTo>
                      <a:pt x="29" y="274"/>
                      <a:pt x="29" y="274"/>
                      <a:pt x="29" y="274"/>
                    </a:cubicBezTo>
                    <a:cubicBezTo>
                      <a:pt x="12" y="274"/>
                      <a:pt x="0" y="291"/>
                      <a:pt x="0" y="308"/>
                    </a:cubicBezTo>
                    <a:cubicBezTo>
                      <a:pt x="0" y="1749"/>
                      <a:pt x="0" y="1749"/>
                      <a:pt x="0" y="1749"/>
                    </a:cubicBezTo>
                    <a:cubicBezTo>
                      <a:pt x="0" y="1766"/>
                      <a:pt x="12" y="1783"/>
                      <a:pt x="29" y="1783"/>
                    </a:cubicBezTo>
                    <a:cubicBezTo>
                      <a:pt x="2310" y="1783"/>
                      <a:pt x="2310" y="1783"/>
                      <a:pt x="2310" y="1783"/>
                    </a:cubicBezTo>
                    <a:cubicBezTo>
                      <a:pt x="2327" y="1783"/>
                      <a:pt x="2339" y="1766"/>
                      <a:pt x="2339" y="1749"/>
                    </a:cubicBezTo>
                    <a:cubicBezTo>
                      <a:pt x="2339" y="308"/>
                      <a:pt x="2339" y="308"/>
                      <a:pt x="2339" y="308"/>
                    </a:cubicBezTo>
                    <a:cubicBezTo>
                      <a:pt x="2339" y="291"/>
                      <a:pt x="2327" y="274"/>
                      <a:pt x="2310" y="274"/>
                    </a:cubicBezTo>
                    <a:close/>
                    <a:moveTo>
                      <a:pt x="2247" y="1692"/>
                    </a:moveTo>
                    <a:cubicBezTo>
                      <a:pt x="92" y="1692"/>
                      <a:pt x="92" y="1692"/>
                      <a:pt x="92" y="1692"/>
                    </a:cubicBezTo>
                    <a:cubicBezTo>
                      <a:pt x="92" y="366"/>
                      <a:pt x="92" y="366"/>
                      <a:pt x="92" y="366"/>
                    </a:cubicBezTo>
                    <a:cubicBezTo>
                      <a:pt x="2247" y="366"/>
                      <a:pt x="2247" y="366"/>
                      <a:pt x="2247" y="366"/>
                    </a:cubicBezTo>
                    <a:cubicBezTo>
                      <a:pt x="2247" y="1692"/>
                      <a:pt x="2247" y="1692"/>
                      <a:pt x="2247" y="1692"/>
                    </a:cubicBezTo>
                    <a:cubicBezTo>
                      <a:pt x="2247" y="1692"/>
                      <a:pt x="2247" y="1692"/>
                      <a:pt x="2247" y="1692"/>
                    </a:cubicBezTo>
                    <a:close/>
                    <a:moveTo>
                      <a:pt x="1984" y="143"/>
                    </a:moveTo>
                    <a:cubicBezTo>
                      <a:pt x="1939" y="143"/>
                      <a:pt x="1939" y="143"/>
                      <a:pt x="1939" y="143"/>
                    </a:cubicBezTo>
                    <a:cubicBezTo>
                      <a:pt x="1939" y="97"/>
                      <a:pt x="1939" y="97"/>
                      <a:pt x="1939" y="97"/>
                    </a:cubicBezTo>
                    <a:cubicBezTo>
                      <a:pt x="1984" y="97"/>
                      <a:pt x="1984" y="97"/>
                      <a:pt x="1984" y="97"/>
                    </a:cubicBezTo>
                    <a:cubicBezTo>
                      <a:pt x="1984" y="143"/>
                      <a:pt x="1984" y="143"/>
                      <a:pt x="1984" y="143"/>
                    </a:cubicBezTo>
                    <a:cubicBezTo>
                      <a:pt x="1984" y="143"/>
                      <a:pt x="1984" y="143"/>
                      <a:pt x="1984" y="143"/>
                    </a:cubicBezTo>
                    <a:close/>
                    <a:moveTo>
                      <a:pt x="2310" y="0"/>
                    </a:moveTo>
                    <a:cubicBezTo>
                      <a:pt x="29" y="0"/>
                      <a:pt x="29" y="0"/>
                      <a:pt x="29" y="0"/>
                    </a:cubicBezTo>
                    <a:cubicBezTo>
                      <a:pt x="12" y="0"/>
                      <a:pt x="0" y="11"/>
                      <a:pt x="0" y="34"/>
                    </a:cubicBezTo>
                    <a:cubicBezTo>
                      <a:pt x="0" y="200"/>
                      <a:pt x="0" y="200"/>
                      <a:pt x="0" y="200"/>
                    </a:cubicBezTo>
                    <a:cubicBezTo>
                      <a:pt x="0" y="217"/>
                      <a:pt x="12" y="228"/>
                      <a:pt x="29" y="228"/>
                    </a:cubicBezTo>
                    <a:cubicBezTo>
                      <a:pt x="2310" y="228"/>
                      <a:pt x="2310" y="228"/>
                      <a:pt x="2310" y="228"/>
                    </a:cubicBezTo>
                    <a:cubicBezTo>
                      <a:pt x="2327" y="228"/>
                      <a:pt x="2339" y="217"/>
                      <a:pt x="2339" y="200"/>
                    </a:cubicBezTo>
                    <a:cubicBezTo>
                      <a:pt x="2339" y="34"/>
                      <a:pt x="2339" y="34"/>
                      <a:pt x="2339" y="34"/>
                    </a:cubicBezTo>
                    <a:cubicBezTo>
                      <a:pt x="2339" y="11"/>
                      <a:pt x="2327" y="0"/>
                      <a:pt x="2310" y="0"/>
                    </a:cubicBezTo>
                    <a:close/>
                    <a:moveTo>
                      <a:pt x="1859" y="160"/>
                    </a:moveTo>
                    <a:cubicBezTo>
                      <a:pt x="1756" y="160"/>
                      <a:pt x="1756" y="160"/>
                      <a:pt x="1756" y="160"/>
                    </a:cubicBezTo>
                    <a:cubicBezTo>
                      <a:pt x="1756" y="143"/>
                      <a:pt x="1756" y="143"/>
                      <a:pt x="1756" y="143"/>
                    </a:cubicBezTo>
                    <a:cubicBezTo>
                      <a:pt x="1859" y="143"/>
                      <a:pt x="1859" y="143"/>
                      <a:pt x="1859" y="143"/>
                    </a:cubicBezTo>
                    <a:cubicBezTo>
                      <a:pt x="1859" y="160"/>
                      <a:pt x="1859" y="160"/>
                      <a:pt x="1859" y="160"/>
                    </a:cubicBezTo>
                    <a:cubicBezTo>
                      <a:pt x="1859" y="160"/>
                      <a:pt x="1859" y="160"/>
                      <a:pt x="1859" y="160"/>
                    </a:cubicBezTo>
                    <a:close/>
                    <a:moveTo>
                      <a:pt x="2001" y="160"/>
                    </a:moveTo>
                    <a:cubicBezTo>
                      <a:pt x="1921" y="160"/>
                      <a:pt x="1921" y="160"/>
                      <a:pt x="1921" y="160"/>
                    </a:cubicBezTo>
                    <a:cubicBezTo>
                      <a:pt x="1921" y="74"/>
                      <a:pt x="1921" y="74"/>
                      <a:pt x="1921" y="74"/>
                    </a:cubicBezTo>
                    <a:cubicBezTo>
                      <a:pt x="2001" y="74"/>
                      <a:pt x="2001" y="74"/>
                      <a:pt x="2001" y="74"/>
                    </a:cubicBezTo>
                    <a:cubicBezTo>
                      <a:pt x="2001" y="160"/>
                      <a:pt x="2001" y="160"/>
                      <a:pt x="2001" y="160"/>
                    </a:cubicBezTo>
                    <a:cubicBezTo>
                      <a:pt x="2001" y="160"/>
                      <a:pt x="2001" y="160"/>
                      <a:pt x="2001" y="160"/>
                    </a:cubicBezTo>
                    <a:close/>
                    <a:moveTo>
                      <a:pt x="2190" y="160"/>
                    </a:moveTo>
                    <a:cubicBezTo>
                      <a:pt x="2162" y="160"/>
                      <a:pt x="2162" y="160"/>
                      <a:pt x="2162" y="160"/>
                    </a:cubicBezTo>
                    <a:cubicBezTo>
                      <a:pt x="2144" y="143"/>
                      <a:pt x="2144" y="143"/>
                      <a:pt x="2144" y="143"/>
                    </a:cubicBezTo>
                    <a:cubicBezTo>
                      <a:pt x="2133" y="131"/>
                      <a:pt x="2133" y="131"/>
                      <a:pt x="2133" y="131"/>
                    </a:cubicBezTo>
                    <a:cubicBezTo>
                      <a:pt x="2104" y="160"/>
                      <a:pt x="2104" y="160"/>
                      <a:pt x="2104" y="160"/>
                    </a:cubicBezTo>
                    <a:cubicBezTo>
                      <a:pt x="2104" y="160"/>
                      <a:pt x="2104" y="160"/>
                      <a:pt x="2104" y="160"/>
                    </a:cubicBezTo>
                    <a:cubicBezTo>
                      <a:pt x="2076" y="160"/>
                      <a:pt x="2076" y="160"/>
                      <a:pt x="2076" y="160"/>
                    </a:cubicBezTo>
                    <a:cubicBezTo>
                      <a:pt x="2116" y="114"/>
                      <a:pt x="2116" y="114"/>
                      <a:pt x="2116" y="114"/>
                    </a:cubicBezTo>
                    <a:cubicBezTo>
                      <a:pt x="2076" y="74"/>
                      <a:pt x="2076" y="74"/>
                      <a:pt x="2076" y="74"/>
                    </a:cubicBezTo>
                    <a:cubicBezTo>
                      <a:pt x="2104" y="74"/>
                      <a:pt x="2104" y="74"/>
                      <a:pt x="2104" y="74"/>
                    </a:cubicBezTo>
                    <a:cubicBezTo>
                      <a:pt x="2133" y="103"/>
                      <a:pt x="2133" y="103"/>
                      <a:pt x="2133" y="103"/>
                    </a:cubicBezTo>
                    <a:cubicBezTo>
                      <a:pt x="2162" y="74"/>
                      <a:pt x="2162" y="74"/>
                      <a:pt x="2162" y="74"/>
                    </a:cubicBezTo>
                    <a:cubicBezTo>
                      <a:pt x="2190" y="74"/>
                      <a:pt x="2190" y="74"/>
                      <a:pt x="2190" y="74"/>
                    </a:cubicBezTo>
                    <a:cubicBezTo>
                      <a:pt x="2144" y="114"/>
                      <a:pt x="2144" y="114"/>
                      <a:pt x="2144" y="114"/>
                    </a:cubicBezTo>
                    <a:cubicBezTo>
                      <a:pt x="2190" y="160"/>
                      <a:pt x="2190" y="160"/>
                      <a:pt x="2190" y="160"/>
                    </a:cubicBezTo>
                    <a:cubicBezTo>
                      <a:pt x="2190" y="160"/>
                      <a:pt x="2190" y="160"/>
                      <a:pt x="2190" y="16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sp>
            <p:nvSpPr>
              <p:cNvPr id="16" name="Freeform 10"/>
              <p:cNvSpPr>
                <a:spLocks/>
              </p:cNvSpPr>
              <p:nvPr/>
            </p:nvSpPr>
            <p:spPr bwMode="auto">
              <a:xfrm>
                <a:off x="3032" y="1667"/>
                <a:ext cx="1772" cy="1776"/>
              </a:xfrm>
              <a:custGeom>
                <a:avLst/>
                <a:gdLst>
                  <a:gd name="T0" fmla="*/ 840 w 863"/>
                  <a:gd name="T1" fmla="*/ 725 h 865"/>
                  <a:gd name="T2" fmla="*/ 598 w 863"/>
                  <a:gd name="T3" fmla="*/ 513 h 865"/>
                  <a:gd name="T4" fmla="*/ 595 w 863"/>
                  <a:gd name="T5" fmla="*/ 510 h 865"/>
                  <a:gd name="T6" fmla="*/ 653 w 863"/>
                  <a:gd name="T7" fmla="*/ 326 h 865"/>
                  <a:gd name="T8" fmla="*/ 607 w 863"/>
                  <a:gd name="T9" fmla="*/ 160 h 865"/>
                  <a:gd name="T10" fmla="*/ 557 w 863"/>
                  <a:gd name="T11" fmla="*/ 230 h 865"/>
                  <a:gd name="T12" fmla="*/ 504 w 863"/>
                  <a:gd name="T13" fmla="*/ 504 h 865"/>
                  <a:gd name="T14" fmla="*/ 327 w 863"/>
                  <a:gd name="T15" fmla="*/ 577 h 865"/>
                  <a:gd name="T16" fmla="*/ 149 w 863"/>
                  <a:gd name="T17" fmla="*/ 504 h 865"/>
                  <a:gd name="T18" fmla="*/ 76 w 863"/>
                  <a:gd name="T19" fmla="*/ 326 h 865"/>
                  <a:gd name="T20" fmla="*/ 149 w 863"/>
                  <a:gd name="T21" fmla="*/ 152 h 865"/>
                  <a:gd name="T22" fmla="*/ 327 w 863"/>
                  <a:gd name="T23" fmla="*/ 79 h 865"/>
                  <a:gd name="T24" fmla="*/ 440 w 863"/>
                  <a:gd name="T25" fmla="*/ 105 h 865"/>
                  <a:gd name="T26" fmla="*/ 484 w 863"/>
                  <a:gd name="T27" fmla="*/ 41 h 865"/>
                  <a:gd name="T28" fmla="*/ 327 w 863"/>
                  <a:gd name="T29" fmla="*/ 0 h 865"/>
                  <a:gd name="T30" fmla="*/ 96 w 863"/>
                  <a:gd name="T31" fmla="*/ 96 h 865"/>
                  <a:gd name="T32" fmla="*/ 0 w 863"/>
                  <a:gd name="T33" fmla="*/ 326 h 865"/>
                  <a:gd name="T34" fmla="*/ 96 w 863"/>
                  <a:gd name="T35" fmla="*/ 556 h 865"/>
                  <a:gd name="T36" fmla="*/ 327 w 863"/>
                  <a:gd name="T37" fmla="*/ 652 h 865"/>
                  <a:gd name="T38" fmla="*/ 510 w 863"/>
                  <a:gd name="T39" fmla="*/ 597 h 865"/>
                  <a:gd name="T40" fmla="*/ 513 w 863"/>
                  <a:gd name="T41" fmla="*/ 600 h 865"/>
                  <a:gd name="T42" fmla="*/ 726 w 863"/>
                  <a:gd name="T43" fmla="*/ 839 h 865"/>
                  <a:gd name="T44" fmla="*/ 776 w 863"/>
                  <a:gd name="T45" fmla="*/ 865 h 865"/>
                  <a:gd name="T46" fmla="*/ 825 w 863"/>
                  <a:gd name="T47" fmla="*/ 844 h 865"/>
                  <a:gd name="T48" fmla="*/ 843 w 863"/>
                  <a:gd name="T49" fmla="*/ 824 h 865"/>
                  <a:gd name="T50" fmla="*/ 863 w 863"/>
                  <a:gd name="T51" fmla="*/ 775 h 865"/>
                  <a:gd name="T52" fmla="*/ 840 w 863"/>
                  <a:gd name="T53" fmla="*/ 725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63" h="865">
                    <a:moveTo>
                      <a:pt x="840" y="725"/>
                    </a:moveTo>
                    <a:cubicBezTo>
                      <a:pt x="598" y="513"/>
                      <a:pt x="598" y="513"/>
                      <a:pt x="598" y="513"/>
                    </a:cubicBezTo>
                    <a:cubicBezTo>
                      <a:pt x="598" y="513"/>
                      <a:pt x="598" y="513"/>
                      <a:pt x="595" y="510"/>
                    </a:cubicBezTo>
                    <a:cubicBezTo>
                      <a:pt x="633" y="457"/>
                      <a:pt x="653" y="393"/>
                      <a:pt x="653" y="326"/>
                    </a:cubicBezTo>
                    <a:cubicBezTo>
                      <a:pt x="653" y="265"/>
                      <a:pt x="639" y="210"/>
                      <a:pt x="607" y="160"/>
                    </a:cubicBezTo>
                    <a:cubicBezTo>
                      <a:pt x="557" y="230"/>
                      <a:pt x="557" y="230"/>
                      <a:pt x="557" y="230"/>
                    </a:cubicBezTo>
                    <a:cubicBezTo>
                      <a:pt x="595" y="320"/>
                      <a:pt x="577" y="428"/>
                      <a:pt x="504" y="504"/>
                    </a:cubicBezTo>
                    <a:cubicBezTo>
                      <a:pt x="455" y="550"/>
                      <a:pt x="391" y="577"/>
                      <a:pt x="327" y="577"/>
                    </a:cubicBezTo>
                    <a:cubicBezTo>
                      <a:pt x="263" y="577"/>
                      <a:pt x="198" y="550"/>
                      <a:pt x="149" y="504"/>
                    </a:cubicBezTo>
                    <a:cubicBezTo>
                      <a:pt x="102" y="457"/>
                      <a:pt x="76" y="393"/>
                      <a:pt x="76" y="326"/>
                    </a:cubicBezTo>
                    <a:cubicBezTo>
                      <a:pt x="76" y="259"/>
                      <a:pt x="102" y="198"/>
                      <a:pt x="149" y="152"/>
                    </a:cubicBezTo>
                    <a:cubicBezTo>
                      <a:pt x="198" y="102"/>
                      <a:pt x="260" y="79"/>
                      <a:pt x="327" y="79"/>
                    </a:cubicBezTo>
                    <a:cubicBezTo>
                      <a:pt x="367" y="79"/>
                      <a:pt x="405" y="88"/>
                      <a:pt x="440" y="105"/>
                    </a:cubicBezTo>
                    <a:cubicBezTo>
                      <a:pt x="484" y="41"/>
                      <a:pt x="484" y="41"/>
                      <a:pt x="484" y="41"/>
                    </a:cubicBezTo>
                    <a:cubicBezTo>
                      <a:pt x="435" y="15"/>
                      <a:pt x="382" y="0"/>
                      <a:pt x="327" y="0"/>
                    </a:cubicBezTo>
                    <a:cubicBezTo>
                      <a:pt x="239" y="0"/>
                      <a:pt x="155" y="35"/>
                      <a:pt x="96" y="96"/>
                    </a:cubicBezTo>
                    <a:cubicBezTo>
                      <a:pt x="35" y="157"/>
                      <a:pt x="0" y="239"/>
                      <a:pt x="0" y="326"/>
                    </a:cubicBezTo>
                    <a:cubicBezTo>
                      <a:pt x="0" y="414"/>
                      <a:pt x="35" y="495"/>
                      <a:pt x="96" y="556"/>
                    </a:cubicBezTo>
                    <a:cubicBezTo>
                      <a:pt x="155" y="617"/>
                      <a:pt x="239" y="652"/>
                      <a:pt x="327" y="652"/>
                    </a:cubicBezTo>
                    <a:cubicBezTo>
                      <a:pt x="391" y="652"/>
                      <a:pt x="455" y="632"/>
                      <a:pt x="510" y="597"/>
                    </a:cubicBezTo>
                    <a:cubicBezTo>
                      <a:pt x="510" y="597"/>
                      <a:pt x="510" y="597"/>
                      <a:pt x="513" y="600"/>
                    </a:cubicBezTo>
                    <a:cubicBezTo>
                      <a:pt x="726" y="839"/>
                      <a:pt x="726" y="839"/>
                      <a:pt x="726" y="839"/>
                    </a:cubicBezTo>
                    <a:cubicBezTo>
                      <a:pt x="738" y="856"/>
                      <a:pt x="755" y="865"/>
                      <a:pt x="776" y="865"/>
                    </a:cubicBezTo>
                    <a:cubicBezTo>
                      <a:pt x="793" y="865"/>
                      <a:pt x="811" y="856"/>
                      <a:pt x="825" y="844"/>
                    </a:cubicBezTo>
                    <a:cubicBezTo>
                      <a:pt x="843" y="824"/>
                      <a:pt x="843" y="824"/>
                      <a:pt x="843" y="824"/>
                    </a:cubicBezTo>
                    <a:cubicBezTo>
                      <a:pt x="857" y="810"/>
                      <a:pt x="863" y="792"/>
                      <a:pt x="863" y="775"/>
                    </a:cubicBezTo>
                    <a:cubicBezTo>
                      <a:pt x="863" y="754"/>
                      <a:pt x="854" y="737"/>
                      <a:pt x="840" y="72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sp>
            <p:nvSpPr>
              <p:cNvPr id="19" name="Freeform 11"/>
              <p:cNvSpPr>
                <a:spLocks/>
              </p:cNvSpPr>
              <p:nvPr/>
            </p:nvSpPr>
            <p:spPr bwMode="auto">
              <a:xfrm>
                <a:off x="3334" y="1741"/>
                <a:ext cx="1033" cy="819"/>
              </a:xfrm>
              <a:custGeom>
                <a:avLst/>
                <a:gdLst>
                  <a:gd name="T0" fmla="*/ 117 w 503"/>
                  <a:gd name="T1" fmla="*/ 218 h 399"/>
                  <a:gd name="T2" fmla="*/ 0 w 503"/>
                  <a:gd name="T3" fmla="*/ 218 h 399"/>
                  <a:gd name="T4" fmla="*/ 114 w 503"/>
                  <a:gd name="T5" fmla="*/ 399 h 399"/>
                  <a:gd name="T6" fmla="*/ 230 w 503"/>
                  <a:gd name="T7" fmla="*/ 399 h 399"/>
                  <a:gd name="T8" fmla="*/ 503 w 503"/>
                  <a:gd name="T9" fmla="*/ 0 h 399"/>
                  <a:gd name="T10" fmla="*/ 384 w 503"/>
                  <a:gd name="T11" fmla="*/ 0 h 399"/>
                  <a:gd name="T12" fmla="*/ 175 w 503"/>
                  <a:gd name="T13" fmla="*/ 309 h 399"/>
                  <a:gd name="T14" fmla="*/ 117 w 503"/>
                  <a:gd name="T15" fmla="*/ 218 h 3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399">
                    <a:moveTo>
                      <a:pt x="117" y="218"/>
                    </a:moveTo>
                    <a:cubicBezTo>
                      <a:pt x="117" y="218"/>
                      <a:pt x="117" y="218"/>
                      <a:pt x="0" y="218"/>
                    </a:cubicBezTo>
                    <a:cubicBezTo>
                      <a:pt x="0" y="218"/>
                      <a:pt x="0" y="218"/>
                      <a:pt x="114" y="399"/>
                    </a:cubicBezTo>
                    <a:cubicBezTo>
                      <a:pt x="114" y="399"/>
                      <a:pt x="114" y="399"/>
                      <a:pt x="230" y="399"/>
                    </a:cubicBezTo>
                    <a:cubicBezTo>
                      <a:pt x="230" y="399"/>
                      <a:pt x="230" y="399"/>
                      <a:pt x="503" y="0"/>
                    </a:cubicBezTo>
                    <a:cubicBezTo>
                      <a:pt x="384" y="0"/>
                      <a:pt x="384" y="0"/>
                      <a:pt x="384" y="0"/>
                    </a:cubicBezTo>
                    <a:cubicBezTo>
                      <a:pt x="384" y="0"/>
                      <a:pt x="384" y="0"/>
                      <a:pt x="175" y="309"/>
                    </a:cubicBezTo>
                    <a:cubicBezTo>
                      <a:pt x="175" y="309"/>
                      <a:pt x="175" y="309"/>
                      <a:pt x="117" y="21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grpSp>
      </p:grpSp>
      <p:grpSp>
        <p:nvGrpSpPr>
          <p:cNvPr id="106" name="Group 105"/>
          <p:cNvGrpSpPr/>
          <p:nvPr/>
        </p:nvGrpSpPr>
        <p:grpSpPr>
          <a:xfrm>
            <a:off x="269239" y="1195908"/>
            <a:ext cx="2071427" cy="714803"/>
            <a:chOff x="274637" y="1219392"/>
            <a:chExt cx="2112963" cy="729136"/>
          </a:xfrm>
        </p:grpSpPr>
        <p:sp>
          <p:nvSpPr>
            <p:cNvPr id="64" name="Rectangle 63"/>
            <p:cNvSpPr/>
            <p:nvPr/>
          </p:nvSpPr>
          <p:spPr bwMode="auto">
            <a:xfrm>
              <a:off x="274637" y="1219392"/>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defTabSz="895945" eaLnBrk="0" fontAlgn="base" hangingPunct="0">
                <a:lnSpc>
                  <a:spcPct val="90000"/>
                </a:lnSpc>
                <a:spcBef>
                  <a:spcPct val="0"/>
                </a:spcBef>
                <a:spcAft>
                  <a:spcPct val="0"/>
                </a:spcAft>
                <a:buClr>
                  <a:srgbClr val="FFFFFF"/>
                </a:buClr>
                <a:defRPr/>
              </a:pPr>
              <a:r>
                <a:rPr lang="en-US" sz="1372"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Encoding</a:t>
              </a:r>
            </a:p>
          </p:txBody>
        </p:sp>
        <p:grpSp>
          <p:nvGrpSpPr>
            <p:cNvPr id="22" name="Group 14"/>
            <p:cNvGrpSpPr>
              <a:grpSpLocks noChangeAspect="1"/>
            </p:cNvGrpSpPr>
            <p:nvPr/>
          </p:nvGrpSpPr>
          <p:grpSpPr bwMode="auto">
            <a:xfrm>
              <a:off x="448847" y="1452399"/>
              <a:ext cx="492988" cy="338498"/>
              <a:chOff x="113" y="741"/>
              <a:chExt cx="4793" cy="3291"/>
            </a:xfrm>
            <a:solidFill>
              <a:schemeClr val="tx1"/>
            </a:solidFill>
          </p:grpSpPr>
          <p:sp>
            <p:nvSpPr>
              <p:cNvPr id="90" name="Freeform 15"/>
              <p:cNvSpPr>
                <a:spLocks/>
              </p:cNvSpPr>
              <p:nvPr/>
            </p:nvSpPr>
            <p:spPr bwMode="auto">
              <a:xfrm>
                <a:off x="873" y="1347"/>
                <a:ext cx="1096" cy="937"/>
              </a:xfrm>
              <a:custGeom>
                <a:avLst/>
                <a:gdLst>
                  <a:gd name="T0" fmla="*/ 46 w 534"/>
                  <a:gd name="T1" fmla="*/ 410 h 456"/>
                  <a:gd name="T2" fmla="*/ 0 w 534"/>
                  <a:gd name="T3" fmla="*/ 292 h 456"/>
                  <a:gd name="T4" fmla="*/ 0 w 534"/>
                  <a:gd name="T5" fmla="*/ 292 h 456"/>
                  <a:gd name="T6" fmla="*/ 82 w 534"/>
                  <a:gd name="T7" fmla="*/ 103 h 456"/>
                  <a:gd name="T8" fmla="*/ 82 w 534"/>
                  <a:gd name="T9" fmla="*/ 103 h 456"/>
                  <a:gd name="T10" fmla="*/ 292 w 534"/>
                  <a:gd name="T11" fmla="*/ 0 h 456"/>
                  <a:gd name="T12" fmla="*/ 292 w 534"/>
                  <a:gd name="T13" fmla="*/ 0 h 456"/>
                  <a:gd name="T14" fmla="*/ 292 w 534"/>
                  <a:gd name="T15" fmla="*/ 0 h 456"/>
                  <a:gd name="T16" fmla="*/ 297 w 534"/>
                  <a:gd name="T17" fmla="*/ 82 h 456"/>
                  <a:gd name="T18" fmla="*/ 143 w 534"/>
                  <a:gd name="T19" fmla="*/ 159 h 456"/>
                  <a:gd name="T20" fmla="*/ 143 w 534"/>
                  <a:gd name="T21" fmla="*/ 159 h 456"/>
                  <a:gd name="T22" fmla="*/ 82 w 534"/>
                  <a:gd name="T23" fmla="*/ 292 h 456"/>
                  <a:gd name="T24" fmla="*/ 82 w 534"/>
                  <a:gd name="T25" fmla="*/ 292 h 456"/>
                  <a:gd name="T26" fmla="*/ 108 w 534"/>
                  <a:gd name="T27" fmla="*/ 353 h 456"/>
                  <a:gd name="T28" fmla="*/ 108 w 534"/>
                  <a:gd name="T29" fmla="*/ 353 h 456"/>
                  <a:gd name="T30" fmla="*/ 185 w 534"/>
                  <a:gd name="T31" fmla="*/ 374 h 456"/>
                  <a:gd name="T32" fmla="*/ 185 w 534"/>
                  <a:gd name="T33" fmla="*/ 374 h 456"/>
                  <a:gd name="T34" fmla="*/ 200 w 534"/>
                  <a:gd name="T35" fmla="*/ 374 h 456"/>
                  <a:gd name="T36" fmla="*/ 200 w 534"/>
                  <a:gd name="T37" fmla="*/ 374 h 456"/>
                  <a:gd name="T38" fmla="*/ 390 w 534"/>
                  <a:gd name="T39" fmla="*/ 307 h 456"/>
                  <a:gd name="T40" fmla="*/ 390 w 534"/>
                  <a:gd name="T41" fmla="*/ 307 h 456"/>
                  <a:gd name="T42" fmla="*/ 452 w 534"/>
                  <a:gd name="T43" fmla="*/ 210 h 456"/>
                  <a:gd name="T44" fmla="*/ 452 w 534"/>
                  <a:gd name="T45" fmla="*/ 210 h 456"/>
                  <a:gd name="T46" fmla="*/ 441 w 534"/>
                  <a:gd name="T47" fmla="*/ 185 h 456"/>
                  <a:gd name="T48" fmla="*/ 441 w 534"/>
                  <a:gd name="T49" fmla="*/ 185 h 456"/>
                  <a:gd name="T50" fmla="*/ 390 w 534"/>
                  <a:gd name="T51" fmla="*/ 169 h 456"/>
                  <a:gd name="T52" fmla="*/ 390 w 534"/>
                  <a:gd name="T53" fmla="*/ 169 h 456"/>
                  <a:gd name="T54" fmla="*/ 390 w 534"/>
                  <a:gd name="T55" fmla="*/ 87 h 456"/>
                  <a:gd name="T56" fmla="*/ 493 w 534"/>
                  <a:gd name="T57" fmla="*/ 123 h 456"/>
                  <a:gd name="T58" fmla="*/ 493 w 534"/>
                  <a:gd name="T59" fmla="*/ 123 h 456"/>
                  <a:gd name="T60" fmla="*/ 534 w 534"/>
                  <a:gd name="T61" fmla="*/ 210 h 456"/>
                  <a:gd name="T62" fmla="*/ 534 w 534"/>
                  <a:gd name="T63" fmla="*/ 210 h 456"/>
                  <a:gd name="T64" fmla="*/ 441 w 534"/>
                  <a:gd name="T65" fmla="*/ 369 h 456"/>
                  <a:gd name="T66" fmla="*/ 441 w 534"/>
                  <a:gd name="T67" fmla="*/ 369 h 456"/>
                  <a:gd name="T68" fmla="*/ 205 w 534"/>
                  <a:gd name="T69" fmla="*/ 456 h 456"/>
                  <a:gd name="T70" fmla="*/ 205 w 534"/>
                  <a:gd name="T71" fmla="*/ 456 h 456"/>
                  <a:gd name="T72" fmla="*/ 185 w 534"/>
                  <a:gd name="T73" fmla="*/ 456 h 456"/>
                  <a:gd name="T74" fmla="*/ 185 w 534"/>
                  <a:gd name="T75" fmla="*/ 456 h 456"/>
                  <a:gd name="T76" fmla="*/ 185 w 534"/>
                  <a:gd name="T77" fmla="*/ 456 h 456"/>
                  <a:gd name="T78" fmla="*/ 185 w 534"/>
                  <a:gd name="T79" fmla="*/ 456 h 456"/>
                  <a:gd name="T80" fmla="*/ 46 w 534"/>
                  <a:gd name="T81" fmla="*/ 41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56">
                    <a:moveTo>
                      <a:pt x="46" y="410"/>
                    </a:moveTo>
                    <a:cubicBezTo>
                      <a:pt x="15" y="379"/>
                      <a:pt x="0" y="333"/>
                      <a:pt x="0" y="292"/>
                    </a:cubicBezTo>
                    <a:cubicBezTo>
                      <a:pt x="0" y="292"/>
                      <a:pt x="0" y="292"/>
                      <a:pt x="0" y="292"/>
                    </a:cubicBezTo>
                    <a:cubicBezTo>
                      <a:pt x="5" y="226"/>
                      <a:pt x="31" y="159"/>
                      <a:pt x="82" y="103"/>
                    </a:cubicBezTo>
                    <a:cubicBezTo>
                      <a:pt x="82" y="103"/>
                      <a:pt x="82" y="103"/>
                      <a:pt x="82" y="103"/>
                    </a:cubicBezTo>
                    <a:cubicBezTo>
                      <a:pt x="133" y="46"/>
                      <a:pt x="205" y="5"/>
                      <a:pt x="292" y="0"/>
                    </a:cubicBezTo>
                    <a:cubicBezTo>
                      <a:pt x="292" y="0"/>
                      <a:pt x="292" y="0"/>
                      <a:pt x="292" y="0"/>
                    </a:cubicBezTo>
                    <a:cubicBezTo>
                      <a:pt x="292" y="0"/>
                      <a:pt x="292" y="0"/>
                      <a:pt x="292" y="0"/>
                    </a:cubicBezTo>
                    <a:cubicBezTo>
                      <a:pt x="297" y="82"/>
                      <a:pt x="297" y="82"/>
                      <a:pt x="297" y="82"/>
                    </a:cubicBezTo>
                    <a:cubicBezTo>
                      <a:pt x="236" y="87"/>
                      <a:pt x="179" y="113"/>
                      <a:pt x="143" y="159"/>
                    </a:cubicBezTo>
                    <a:cubicBezTo>
                      <a:pt x="143" y="159"/>
                      <a:pt x="143" y="159"/>
                      <a:pt x="143" y="159"/>
                    </a:cubicBezTo>
                    <a:cubicBezTo>
                      <a:pt x="108" y="200"/>
                      <a:pt x="82" y="251"/>
                      <a:pt x="82" y="292"/>
                    </a:cubicBezTo>
                    <a:cubicBezTo>
                      <a:pt x="82" y="292"/>
                      <a:pt x="82" y="292"/>
                      <a:pt x="82" y="292"/>
                    </a:cubicBezTo>
                    <a:cubicBezTo>
                      <a:pt x="87" y="318"/>
                      <a:pt x="92" y="338"/>
                      <a:pt x="108" y="353"/>
                    </a:cubicBezTo>
                    <a:cubicBezTo>
                      <a:pt x="108" y="353"/>
                      <a:pt x="108" y="353"/>
                      <a:pt x="108" y="353"/>
                    </a:cubicBezTo>
                    <a:cubicBezTo>
                      <a:pt x="118" y="364"/>
                      <a:pt x="143" y="374"/>
                      <a:pt x="185" y="374"/>
                    </a:cubicBezTo>
                    <a:cubicBezTo>
                      <a:pt x="185" y="374"/>
                      <a:pt x="185" y="374"/>
                      <a:pt x="185" y="374"/>
                    </a:cubicBezTo>
                    <a:cubicBezTo>
                      <a:pt x="190" y="374"/>
                      <a:pt x="195" y="374"/>
                      <a:pt x="200" y="374"/>
                    </a:cubicBezTo>
                    <a:cubicBezTo>
                      <a:pt x="200" y="374"/>
                      <a:pt x="200" y="374"/>
                      <a:pt x="200" y="374"/>
                    </a:cubicBezTo>
                    <a:cubicBezTo>
                      <a:pt x="282" y="369"/>
                      <a:pt x="349" y="338"/>
                      <a:pt x="390" y="307"/>
                    </a:cubicBezTo>
                    <a:cubicBezTo>
                      <a:pt x="390" y="307"/>
                      <a:pt x="390" y="307"/>
                      <a:pt x="390" y="307"/>
                    </a:cubicBezTo>
                    <a:cubicBezTo>
                      <a:pt x="431" y="272"/>
                      <a:pt x="452" y="231"/>
                      <a:pt x="452" y="210"/>
                    </a:cubicBezTo>
                    <a:cubicBezTo>
                      <a:pt x="452" y="210"/>
                      <a:pt x="452" y="210"/>
                      <a:pt x="452" y="210"/>
                    </a:cubicBezTo>
                    <a:cubicBezTo>
                      <a:pt x="452" y="200"/>
                      <a:pt x="446" y="190"/>
                      <a:pt x="441" y="185"/>
                    </a:cubicBezTo>
                    <a:cubicBezTo>
                      <a:pt x="441" y="185"/>
                      <a:pt x="441" y="185"/>
                      <a:pt x="441" y="185"/>
                    </a:cubicBezTo>
                    <a:cubicBezTo>
                      <a:pt x="431" y="179"/>
                      <a:pt x="416" y="169"/>
                      <a:pt x="390" y="169"/>
                    </a:cubicBezTo>
                    <a:cubicBezTo>
                      <a:pt x="390" y="169"/>
                      <a:pt x="390" y="169"/>
                      <a:pt x="390" y="169"/>
                    </a:cubicBezTo>
                    <a:cubicBezTo>
                      <a:pt x="390" y="87"/>
                      <a:pt x="390" y="87"/>
                      <a:pt x="390" y="87"/>
                    </a:cubicBezTo>
                    <a:cubicBezTo>
                      <a:pt x="431" y="87"/>
                      <a:pt x="467" y="98"/>
                      <a:pt x="493" y="123"/>
                    </a:cubicBezTo>
                    <a:cubicBezTo>
                      <a:pt x="493" y="123"/>
                      <a:pt x="493" y="123"/>
                      <a:pt x="493" y="123"/>
                    </a:cubicBezTo>
                    <a:cubicBezTo>
                      <a:pt x="518" y="144"/>
                      <a:pt x="534" y="179"/>
                      <a:pt x="534" y="210"/>
                    </a:cubicBezTo>
                    <a:cubicBezTo>
                      <a:pt x="534" y="210"/>
                      <a:pt x="534" y="210"/>
                      <a:pt x="534" y="210"/>
                    </a:cubicBezTo>
                    <a:cubicBezTo>
                      <a:pt x="534" y="266"/>
                      <a:pt x="498" y="323"/>
                      <a:pt x="441" y="369"/>
                    </a:cubicBezTo>
                    <a:cubicBezTo>
                      <a:pt x="441" y="369"/>
                      <a:pt x="441" y="369"/>
                      <a:pt x="441" y="369"/>
                    </a:cubicBezTo>
                    <a:cubicBezTo>
                      <a:pt x="385" y="415"/>
                      <a:pt x="308" y="451"/>
                      <a:pt x="205" y="456"/>
                    </a:cubicBezTo>
                    <a:cubicBezTo>
                      <a:pt x="205" y="456"/>
                      <a:pt x="205" y="456"/>
                      <a:pt x="205" y="456"/>
                    </a:cubicBezTo>
                    <a:cubicBezTo>
                      <a:pt x="200" y="456"/>
                      <a:pt x="190" y="456"/>
                      <a:pt x="185" y="456"/>
                    </a:cubicBezTo>
                    <a:cubicBezTo>
                      <a:pt x="185" y="456"/>
                      <a:pt x="185" y="456"/>
                      <a:pt x="185" y="456"/>
                    </a:cubicBezTo>
                    <a:cubicBezTo>
                      <a:pt x="185" y="456"/>
                      <a:pt x="185" y="456"/>
                      <a:pt x="185" y="456"/>
                    </a:cubicBezTo>
                    <a:cubicBezTo>
                      <a:pt x="185" y="456"/>
                      <a:pt x="185" y="456"/>
                      <a:pt x="185" y="456"/>
                    </a:cubicBezTo>
                    <a:cubicBezTo>
                      <a:pt x="128" y="456"/>
                      <a:pt x="82" y="440"/>
                      <a:pt x="46"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sp>
            <p:nvSpPr>
              <p:cNvPr id="91" name="Freeform 16"/>
              <p:cNvSpPr>
                <a:spLocks noEditPoints="1"/>
              </p:cNvSpPr>
              <p:nvPr/>
            </p:nvSpPr>
            <p:spPr bwMode="auto">
              <a:xfrm>
                <a:off x="1746" y="2236"/>
                <a:ext cx="636" cy="662"/>
              </a:xfrm>
              <a:custGeom>
                <a:avLst/>
                <a:gdLst>
                  <a:gd name="T0" fmla="*/ 209 w 310"/>
                  <a:gd name="T1" fmla="*/ 57 h 322"/>
                  <a:gd name="T2" fmla="*/ 209 w 310"/>
                  <a:gd name="T3" fmla="*/ 57 h 322"/>
                  <a:gd name="T4" fmla="*/ 209 w 310"/>
                  <a:gd name="T5" fmla="*/ 57 h 322"/>
                  <a:gd name="T6" fmla="*/ 285 w 310"/>
                  <a:gd name="T7" fmla="*/ 37 h 322"/>
                  <a:gd name="T8" fmla="*/ 209 w 310"/>
                  <a:gd name="T9" fmla="*/ 57 h 322"/>
                  <a:gd name="T10" fmla="*/ 224 w 310"/>
                  <a:gd name="T11" fmla="*/ 156 h 322"/>
                  <a:gd name="T12" fmla="*/ 61 w 310"/>
                  <a:gd name="T13" fmla="*/ 0 h 322"/>
                  <a:gd name="T14" fmla="*/ 0 w 310"/>
                  <a:gd name="T15" fmla="*/ 52 h 322"/>
                  <a:gd name="T16" fmla="*/ 183 w 310"/>
                  <a:gd name="T17" fmla="*/ 228 h 322"/>
                  <a:gd name="T18" fmla="*/ 61 w 310"/>
                  <a:gd name="T19" fmla="*/ 239 h 322"/>
                  <a:gd name="T20" fmla="*/ 56 w 310"/>
                  <a:gd name="T21" fmla="*/ 239 h 322"/>
                  <a:gd name="T22" fmla="*/ 61 w 310"/>
                  <a:gd name="T23" fmla="*/ 280 h 322"/>
                  <a:gd name="T24" fmla="*/ 61 w 310"/>
                  <a:gd name="T25" fmla="*/ 322 h 322"/>
                  <a:gd name="T26" fmla="*/ 66 w 310"/>
                  <a:gd name="T27" fmla="*/ 322 h 322"/>
                  <a:gd name="T28" fmla="*/ 280 w 310"/>
                  <a:gd name="T29" fmla="*/ 290 h 322"/>
                  <a:gd name="T30" fmla="*/ 305 w 310"/>
                  <a:gd name="T31" fmla="*/ 259 h 322"/>
                  <a:gd name="T32" fmla="*/ 310 w 310"/>
                  <a:gd name="T33" fmla="*/ 213 h 322"/>
                  <a:gd name="T34" fmla="*/ 285 w 310"/>
                  <a:gd name="T35" fmla="*/ 3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0" h="322">
                    <a:moveTo>
                      <a:pt x="209" y="57"/>
                    </a:moveTo>
                    <a:cubicBezTo>
                      <a:pt x="209" y="57"/>
                      <a:pt x="209" y="57"/>
                      <a:pt x="209" y="57"/>
                    </a:cubicBezTo>
                    <a:cubicBezTo>
                      <a:pt x="209" y="57"/>
                      <a:pt x="209" y="57"/>
                      <a:pt x="209" y="57"/>
                    </a:cubicBezTo>
                    <a:close/>
                    <a:moveTo>
                      <a:pt x="285" y="37"/>
                    </a:moveTo>
                    <a:cubicBezTo>
                      <a:pt x="209" y="57"/>
                      <a:pt x="209" y="57"/>
                      <a:pt x="209" y="57"/>
                    </a:cubicBezTo>
                    <a:cubicBezTo>
                      <a:pt x="214" y="89"/>
                      <a:pt x="219" y="125"/>
                      <a:pt x="224" y="156"/>
                    </a:cubicBezTo>
                    <a:cubicBezTo>
                      <a:pt x="153" y="104"/>
                      <a:pt x="97" y="42"/>
                      <a:pt x="61" y="0"/>
                    </a:cubicBezTo>
                    <a:cubicBezTo>
                      <a:pt x="0" y="52"/>
                      <a:pt x="0" y="52"/>
                      <a:pt x="0" y="52"/>
                    </a:cubicBezTo>
                    <a:cubicBezTo>
                      <a:pt x="41" y="99"/>
                      <a:pt x="102" y="171"/>
                      <a:pt x="183" y="228"/>
                    </a:cubicBezTo>
                    <a:cubicBezTo>
                      <a:pt x="127" y="239"/>
                      <a:pt x="66" y="239"/>
                      <a:pt x="61" y="239"/>
                    </a:cubicBezTo>
                    <a:cubicBezTo>
                      <a:pt x="56" y="239"/>
                      <a:pt x="56" y="239"/>
                      <a:pt x="56" y="239"/>
                    </a:cubicBezTo>
                    <a:cubicBezTo>
                      <a:pt x="61" y="280"/>
                      <a:pt x="61" y="280"/>
                      <a:pt x="61" y="280"/>
                    </a:cubicBezTo>
                    <a:cubicBezTo>
                      <a:pt x="61" y="322"/>
                      <a:pt x="61" y="322"/>
                      <a:pt x="61" y="322"/>
                    </a:cubicBezTo>
                    <a:cubicBezTo>
                      <a:pt x="61" y="322"/>
                      <a:pt x="61" y="322"/>
                      <a:pt x="66" y="322"/>
                    </a:cubicBezTo>
                    <a:cubicBezTo>
                      <a:pt x="87" y="322"/>
                      <a:pt x="204" y="322"/>
                      <a:pt x="280" y="290"/>
                    </a:cubicBezTo>
                    <a:cubicBezTo>
                      <a:pt x="295" y="285"/>
                      <a:pt x="305" y="270"/>
                      <a:pt x="305" y="259"/>
                    </a:cubicBezTo>
                    <a:cubicBezTo>
                      <a:pt x="305" y="244"/>
                      <a:pt x="310" y="228"/>
                      <a:pt x="310" y="213"/>
                    </a:cubicBezTo>
                    <a:cubicBezTo>
                      <a:pt x="310" y="161"/>
                      <a:pt x="300" y="89"/>
                      <a:pt x="285"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sp>
            <p:nvSpPr>
              <p:cNvPr id="92" name="Freeform 17"/>
              <p:cNvSpPr>
                <a:spLocks/>
              </p:cNvSpPr>
              <p:nvPr/>
            </p:nvSpPr>
            <p:spPr bwMode="auto">
              <a:xfrm>
                <a:off x="2497" y="2651"/>
                <a:ext cx="684" cy="876"/>
              </a:xfrm>
              <a:custGeom>
                <a:avLst/>
                <a:gdLst>
                  <a:gd name="T0" fmla="*/ 123 w 333"/>
                  <a:gd name="T1" fmla="*/ 297 h 426"/>
                  <a:gd name="T2" fmla="*/ 82 w 333"/>
                  <a:gd name="T3" fmla="*/ 210 h 426"/>
                  <a:gd name="T4" fmla="*/ 230 w 333"/>
                  <a:gd name="T5" fmla="*/ 82 h 426"/>
                  <a:gd name="T6" fmla="*/ 312 w 333"/>
                  <a:gd name="T7" fmla="*/ 92 h 426"/>
                  <a:gd name="T8" fmla="*/ 333 w 333"/>
                  <a:gd name="T9" fmla="*/ 15 h 426"/>
                  <a:gd name="T10" fmla="*/ 333 w 333"/>
                  <a:gd name="T11" fmla="*/ 15 h 426"/>
                  <a:gd name="T12" fmla="*/ 230 w 333"/>
                  <a:gd name="T13" fmla="*/ 0 h 426"/>
                  <a:gd name="T14" fmla="*/ 62 w 333"/>
                  <a:gd name="T15" fmla="*/ 67 h 426"/>
                  <a:gd name="T16" fmla="*/ 0 w 333"/>
                  <a:gd name="T17" fmla="*/ 210 h 426"/>
                  <a:gd name="T18" fmla="*/ 67 w 333"/>
                  <a:gd name="T19" fmla="*/ 359 h 426"/>
                  <a:gd name="T20" fmla="*/ 246 w 333"/>
                  <a:gd name="T21" fmla="*/ 426 h 426"/>
                  <a:gd name="T22" fmla="*/ 246 w 333"/>
                  <a:gd name="T23" fmla="*/ 426 h 426"/>
                  <a:gd name="T24" fmla="*/ 307 w 333"/>
                  <a:gd name="T25" fmla="*/ 421 h 426"/>
                  <a:gd name="T26" fmla="*/ 281 w 333"/>
                  <a:gd name="T27" fmla="*/ 339 h 426"/>
                  <a:gd name="T28" fmla="*/ 246 w 333"/>
                  <a:gd name="T29" fmla="*/ 344 h 426"/>
                  <a:gd name="T30" fmla="*/ 123 w 333"/>
                  <a:gd name="T31" fmla="*/ 297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3" h="426">
                    <a:moveTo>
                      <a:pt x="123" y="297"/>
                    </a:moveTo>
                    <a:cubicBezTo>
                      <a:pt x="97" y="277"/>
                      <a:pt x="82" y="241"/>
                      <a:pt x="82" y="210"/>
                    </a:cubicBezTo>
                    <a:cubicBezTo>
                      <a:pt x="82" y="149"/>
                      <a:pt x="128" y="87"/>
                      <a:pt x="230" y="82"/>
                    </a:cubicBezTo>
                    <a:cubicBezTo>
                      <a:pt x="256" y="82"/>
                      <a:pt x="281" y="87"/>
                      <a:pt x="312" y="92"/>
                    </a:cubicBezTo>
                    <a:cubicBezTo>
                      <a:pt x="333" y="15"/>
                      <a:pt x="333" y="15"/>
                      <a:pt x="333" y="15"/>
                    </a:cubicBezTo>
                    <a:cubicBezTo>
                      <a:pt x="333" y="15"/>
                      <a:pt x="333" y="15"/>
                      <a:pt x="333" y="15"/>
                    </a:cubicBezTo>
                    <a:cubicBezTo>
                      <a:pt x="297" y="5"/>
                      <a:pt x="261" y="0"/>
                      <a:pt x="230" y="0"/>
                    </a:cubicBezTo>
                    <a:cubicBezTo>
                      <a:pt x="159" y="0"/>
                      <a:pt x="103" y="26"/>
                      <a:pt x="62" y="67"/>
                    </a:cubicBezTo>
                    <a:cubicBezTo>
                      <a:pt x="21" y="103"/>
                      <a:pt x="0" y="159"/>
                      <a:pt x="0" y="210"/>
                    </a:cubicBezTo>
                    <a:cubicBezTo>
                      <a:pt x="0" y="267"/>
                      <a:pt x="21" y="318"/>
                      <a:pt x="67" y="359"/>
                    </a:cubicBezTo>
                    <a:cubicBezTo>
                      <a:pt x="108" y="400"/>
                      <a:pt x="169" y="426"/>
                      <a:pt x="246" y="426"/>
                    </a:cubicBezTo>
                    <a:cubicBezTo>
                      <a:pt x="246" y="426"/>
                      <a:pt x="246" y="426"/>
                      <a:pt x="246" y="426"/>
                    </a:cubicBezTo>
                    <a:cubicBezTo>
                      <a:pt x="266" y="426"/>
                      <a:pt x="287" y="421"/>
                      <a:pt x="307" y="421"/>
                    </a:cubicBezTo>
                    <a:cubicBezTo>
                      <a:pt x="287" y="400"/>
                      <a:pt x="276" y="369"/>
                      <a:pt x="281" y="339"/>
                    </a:cubicBezTo>
                    <a:cubicBezTo>
                      <a:pt x="271" y="344"/>
                      <a:pt x="261" y="344"/>
                      <a:pt x="246" y="344"/>
                    </a:cubicBezTo>
                    <a:cubicBezTo>
                      <a:pt x="184" y="344"/>
                      <a:pt x="149" y="323"/>
                      <a:pt x="123" y="2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sp>
            <p:nvSpPr>
              <p:cNvPr id="93" name="Freeform 18"/>
              <p:cNvSpPr>
                <a:spLocks/>
              </p:cNvSpPr>
              <p:nvPr/>
            </p:nvSpPr>
            <p:spPr bwMode="auto">
              <a:xfrm>
                <a:off x="3249" y="2820"/>
                <a:ext cx="659" cy="676"/>
              </a:xfrm>
              <a:custGeom>
                <a:avLst/>
                <a:gdLst>
                  <a:gd name="T0" fmla="*/ 0 w 321"/>
                  <a:gd name="T1" fmla="*/ 267 h 329"/>
                  <a:gd name="T2" fmla="*/ 99 w 321"/>
                  <a:gd name="T3" fmla="*/ 329 h 329"/>
                  <a:gd name="T4" fmla="*/ 145 w 321"/>
                  <a:gd name="T5" fmla="*/ 262 h 329"/>
                  <a:gd name="T6" fmla="*/ 321 w 321"/>
                  <a:gd name="T7" fmla="*/ 159 h 329"/>
                  <a:gd name="T8" fmla="*/ 259 w 321"/>
                  <a:gd name="T9" fmla="*/ 139 h 329"/>
                  <a:gd name="T10" fmla="*/ 187 w 321"/>
                  <a:gd name="T11" fmla="*/ 98 h 329"/>
                  <a:gd name="T12" fmla="*/ 67 w 321"/>
                  <a:gd name="T13" fmla="*/ 0 h 329"/>
                  <a:gd name="T14" fmla="*/ 47 w 321"/>
                  <a:gd name="T15" fmla="*/ 195 h 329"/>
                  <a:gd name="T16" fmla="*/ 0 w 321"/>
                  <a:gd name="T17" fmla="*/ 267 h 329"/>
                  <a:gd name="T18" fmla="*/ 0 w 321"/>
                  <a:gd name="T19" fmla="*/ 267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329">
                    <a:moveTo>
                      <a:pt x="0" y="267"/>
                    </a:moveTo>
                    <a:cubicBezTo>
                      <a:pt x="99" y="329"/>
                      <a:pt x="99" y="329"/>
                      <a:pt x="99" y="329"/>
                    </a:cubicBezTo>
                    <a:cubicBezTo>
                      <a:pt x="145" y="262"/>
                      <a:pt x="145" y="262"/>
                      <a:pt x="145" y="262"/>
                    </a:cubicBezTo>
                    <a:cubicBezTo>
                      <a:pt x="321" y="159"/>
                      <a:pt x="321" y="159"/>
                      <a:pt x="321" y="159"/>
                    </a:cubicBezTo>
                    <a:cubicBezTo>
                      <a:pt x="301" y="154"/>
                      <a:pt x="280" y="149"/>
                      <a:pt x="259" y="139"/>
                    </a:cubicBezTo>
                    <a:cubicBezTo>
                      <a:pt x="233" y="129"/>
                      <a:pt x="207" y="113"/>
                      <a:pt x="187" y="98"/>
                    </a:cubicBezTo>
                    <a:cubicBezTo>
                      <a:pt x="161" y="82"/>
                      <a:pt x="109" y="41"/>
                      <a:pt x="67" y="0"/>
                    </a:cubicBezTo>
                    <a:cubicBezTo>
                      <a:pt x="47" y="195"/>
                      <a:pt x="47" y="195"/>
                      <a:pt x="47" y="195"/>
                    </a:cubicBezTo>
                    <a:cubicBezTo>
                      <a:pt x="0" y="267"/>
                      <a:pt x="0" y="267"/>
                      <a:pt x="0" y="267"/>
                    </a:cubicBezTo>
                    <a:cubicBezTo>
                      <a:pt x="0" y="267"/>
                      <a:pt x="0" y="267"/>
                      <a:pt x="0"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sp>
            <p:nvSpPr>
              <p:cNvPr id="94" name="Freeform 19"/>
              <p:cNvSpPr>
                <a:spLocks/>
              </p:cNvSpPr>
              <p:nvPr/>
            </p:nvSpPr>
            <p:spPr bwMode="auto">
              <a:xfrm>
                <a:off x="3487" y="1302"/>
                <a:ext cx="1419" cy="1686"/>
              </a:xfrm>
              <a:custGeom>
                <a:avLst/>
                <a:gdLst>
                  <a:gd name="T0" fmla="*/ 639 w 691"/>
                  <a:gd name="T1" fmla="*/ 98 h 821"/>
                  <a:gd name="T2" fmla="*/ 598 w 691"/>
                  <a:gd name="T3" fmla="*/ 67 h 821"/>
                  <a:gd name="T4" fmla="*/ 583 w 691"/>
                  <a:gd name="T5" fmla="*/ 51 h 821"/>
                  <a:gd name="T6" fmla="*/ 583 w 691"/>
                  <a:gd name="T7" fmla="*/ 51 h 821"/>
                  <a:gd name="T8" fmla="*/ 573 w 691"/>
                  <a:gd name="T9" fmla="*/ 46 h 821"/>
                  <a:gd name="T10" fmla="*/ 568 w 691"/>
                  <a:gd name="T11" fmla="*/ 41 h 821"/>
                  <a:gd name="T12" fmla="*/ 563 w 691"/>
                  <a:gd name="T13" fmla="*/ 41 h 821"/>
                  <a:gd name="T14" fmla="*/ 527 w 691"/>
                  <a:gd name="T15" fmla="*/ 20 h 821"/>
                  <a:gd name="T16" fmla="*/ 450 w 691"/>
                  <a:gd name="T17" fmla="*/ 0 h 821"/>
                  <a:gd name="T18" fmla="*/ 445 w 691"/>
                  <a:gd name="T19" fmla="*/ 0 h 821"/>
                  <a:gd name="T20" fmla="*/ 394 w 691"/>
                  <a:gd name="T21" fmla="*/ 26 h 821"/>
                  <a:gd name="T22" fmla="*/ 0 w 691"/>
                  <a:gd name="T23" fmla="*/ 631 h 821"/>
                  <a:gd name="T24" fmla="*/ 5 w 691"/>
                  <a:gd name="T25" fmla="*/ 657 h 821"/>
                  <a:gd name="T26" fmla="*/ 118 w 691"/>
                  <a:gd name="T27" fmla="*/ 760 h 821"/>
                  <a:gd name="T28" fmla="*/ 179 w 691"/>
                  <a:gd name="T29" fmla="*/ 796 h 821"/>
                  <a:gd name="T30" fmla="*/ 261 w 691"/>
                  <a:gd name="T31" fmla="*/ 821 h 821"/>
                  <a:gd name="T32" fmla="*/ 281 w 691"/>
                  <a:gd name="T33" fmla="*/ 816 h 821"/>
                  <a:gd name="T34" fmla="*/ 675 w 691"/>
                  <a:gd name="T35" fmla="*/ 210 h 821"/>
                  <a:gd name="T36" fmla="*/ 685 w 691"/>
                  <a:gd name="T37" fmla="*/ 164 h 821"/>
                  <a:gd name="T38" fmla="*/ 639 w 691"/>
                  <a:gd name="T39" fmla="*/ 98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1" h="821">
                    <a:moveTo>
                      <a:pt x="639" y="98"/>
                    </a:moveTo>
                    <a:cubicBezTo>
                      <a:pt x="624" y="82"/>
                      <a:pt x="614" y="77"/>
                      <a:pt x="598" y="67"/>
                    </a:cubicBezTo>
                    <a:cubicBezTo>
                      <a:pt x="598" y="67"/>
                      <a:pt x="593" y="62"/>
                      <a:pt x="583" y="51"/>
                    </a:cubicBezTo>
                    <a:cubicBezTo>
                      <a:pt x="583" y="51"/>
                      <a:pt x="583" y="51"/>
                      <a:pt x="583" y="51"/>
                    </a:cubicBezTo>
                    <a:cubicBezTo>
                      <a:pt x="578" y="51"/>
                      <a:pt x="578" y="51"/>
                      <a:pt x="573" y="46"/>
                    </a:cubicBezTo>
                    <a:cubicBezTo>
                      <a:pt x="573" y="46"/>
                      <a:pt x="568" y="46"/>
                      <a:pt x="568" y="41"/>
                    </a:cubicBezTo>
                    <a:cubicBezTo>
                      <a:pt x="568" y="41"/>
                      <a:pt x="568" y="41"/>
                      <a:pt x="563" y="41"/>
                    </a:cubicBezTo>
                    <a:cubicBezTo>
                      <a:pt x="563" y="41"/>
                      <a:pt x="547" y="31"/>
                      <a:pt x="527" y="20"/>
                    </a:cubicBezTo>
                    <a:cubicBezTo>
                      <a:pt x="486" y="5"/>
                      <a:pt x="465" y="0"/>
                      <a:pt x="450" y="0"/>
                    </a:cubicBezTo>
                    <a:cubicBezTo>
                      <a:pt x="445" y="0"/>
                      <a:pt x="445" y="0"/>
                      <a:pt x="445" y="0"/>
                    </a:cubicBezTo>
                    <a:cubicBezTo>
                      <a:pt x="440" y="0"/>
                      <a:pt x="409" y="5"/>
                      <a:pt x="394" y="26"/>
                    </a:cubicBezTo>
                    <a:cubicBezTo>
                      <a:pt x="0" y="631"/>
                      <a:pt x="0" y="631"/>
                      <a:pt x="0" y="631"/>
                    </a:cubicBezTo>
                    <a:cubicBezTo>
                      <a:pt x="0" y="637"/>
                      <a:pt x="0" y="647"/>
                      <a:pt x="5" y="657"/>
                    </a:cubicBezTo>
                    <a:cubicBezTo>
                      <a:pt x="20" y="688"/>
                      <a:pt x="66" y="729"/>
                      <a:pt x="118" y="760"/>
                    </a:cubicBezTo>
                    <a:cubicBezTo>
                      <a:pt x="138" y="775"/>
                      <a:pt x="158" y="785"/>
                      <a:pt x="179" y="796"/>
                    </a:cubicBezTo>
                    <a:cubicBezTo>
                      <a:pt x="215" y="816"/>
                      <a:pt x="245" y="821"/>
                      <a:pt x="261" y="821"/>
                    </a:cubicBezTo>
                    <a:cubicBezTo>
                      <a:pt x="271" y="821"/>
                      <a:pt x="281" y="821"/>
                      <a:pt x="281" y="816"/>
                    </a:cubicBezTo>
                    <a:cubicBezTo>
                      <a:pt x="291" y="796"/>
                      <a:pt x="675" y="210"/>
                      <a:pt x="675" y="210"/>
                    </a:cubicBezTo>
                    <a:cubicBezTo>
                      <a:pt x="680" y="200"/>
                      <a:pt x="691" y="185"/>
                      <a:pt x="685" y="164"/>
                    </a:cubicBezTo>
                    <a:cubicBezTo>
                      <a:pt x="675" y="139"/>
                      <a:pt x="650" y="108"/>
                      <a:pt x="639"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sp>
            <p:nvSpPr>
              <p:cNvPr id="95" name="Freeform 20"/>
              <p:cNvSpPr>
                <a:spLocks/>
              </p:cNvSpPr>
              <p:nvPr/>
            </p:nvSpPr>
            <p:spPr bwMode="auto">
              <a:xfrm>
                <a:off x="113" y="741"/>
                <a:ext cx="4210" cy="3291"/>
              </a:xfrm>
              <a:custGeom>
                <a:avLst/>
                <a:gdLst>
                  <a:gd name="T0" fmla="*/ 1978 w 2050"/>
                  <a:gd name="T1" fmla="*/ 1494 h 1602"/>
                  <a:gd name="T2" fmla="*/ 1978 w 2050"/>
                  <a:gd name="T3" fmla="*/ 1191 h 1602"/>
                  <a:gd name="T4" fmla="*/ 1855 w 2050"/>
                  <a:gd name="T5" fmla="*/ 1294 h 1602"/>
                  <a:gd name="T6" fmla="*/ 1855 w 2050"/>
                  <a:gd name="T7" fmla="*/ 1376 h 1602"/>
                  <a:gd name="T8" fmla="*/ 1758 w 2050"/>
                  <a:gd name="T9" fmla="*/ 1479 h 1602"/>
                  <a:gd name="T10" fmla="*/ 292 w 2050"/>
                  <a:gd name="T11" fmla="*/ 1479 h 1602"/>
                  <a:gd name="T12" fmla="*/ 195 w 2050"/>
                  <a:gd name="T13" fmla="*/ 1376 h 1602"/>
                  <a:gd name="T14" fmla="*/ 195 w 2050"/>
                  <a:gd name="T15" fmla="*/ 221 h 1602"/>
                  <a:gd name="T16" fmla="*/ 292 w 2050"/>
                  <a:gd name="T17" fmla="*/ 124 h 1602"/>
                  <a:gd name="T18" fmla="*/ 1758 w 2050"/>
                  <a:gd name="T19" fmla="*/ 124 h 1602"/>
                  <a:gd name="T20" fmla="*/ 1855 w 2050"/>
                  <a:gd name="T21" fmla="*/ 221 h 1602"/>
                  <a:gd name="T22" fmla="*/ 1855 w 2050"/>
                  <a:gd name="T23" fmla="*/ 401 h 1602"/>
                  <a:gd name="T24" fmla="*/ 1978 w 2050"/>
                  <a:gd name="T25" fmla="*/ 216 h 1602"/>
                  <a:gd name="T26" fmla="*/ 1978 w 2050"/>
                  <a:gd name="T27" fmla="*/ 41 h 1602"/>
                  <a:gd name="T28" fmla="*/ 1937 w 2050"/>
                  <a:gd name="T29" fmla="*/ 0 h 1602"/>
                  <a:gd name="T30" fmla="*/ 113 w 2050"/>
                  <a:gd name="T31" fmla="*/ 0 h 1602"/>
                  <a:gd name="T32" fmla="*/ 72 w 2050"/>
                  <a:gd name="T33" fmla="*/ 41 h 1602"/>
                  <a:gd name="T34" fmla="*/ 72 w 2050"/>
                  <a:gd name="T35" fmla="*/ 1494 h 1602"/>
                  <a:gd name="T36" fmla="*/ 0 w 2050"/>
                  <a:gd name="T37" fmla="*/ 1494 h 1602"/>
                  <a:gd name="T38" fmla="*/ 0 w 2050"/>
                  <a:gd name="T39" fmla="*/ 1602 h 1602"/>
                  <a:gd name="T40" fmla="*/ 2050 w 2050"/>
                  <a:gd name="T41" fmla="*/ 1602 h 1602"/>
                  <a:gd name="T42" fmla="*/ 2050 w 2050"/>
                  <a:gd name="T43" fmla="*/ 1494 h 1602"/>
                  <a:gd name="T44" fmla="*/ 1978 w 2050"/>
                  <a:gd name="T45" fmla="*/ 1494 h 1602"/>
                  <a:gd name="T46" fmla="*/ 1978 w 2050"/>
                  <a:gd name="T47" fmla="*/ 1494 h 1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50" h="1602">
                    <a:moveTo>
                      <a:pt x="1978" y="1494"/>
                    </a:moveTo>
                    <a:cubicBezTo>
                      <a:pt x="1978" y="1191"/>
                      <a:pt x="1978" y="1191"/>
                      <a:pt x="1978" y="1191"/>
                    </a:cubicBezTo>
                    <a:cubicBezTo>
                      <a:pt x="1855" y="1294"/>
                      <a:pt x="1855" y="1294"/>
                      <a:pt x="1855" y="1294"/>
                    </a:cubicBezTo>
                    <a:cubicBezTo>
                      <a:pt x="1855" y="1376"/>
                      <a:pt x="1855" y="1376"/>
                      <a:pt x="1855" y="1376"/>
                    </a:cubicBezTo>
                    <a:cubicBezTo>
                      <a:pt x="1758" y="1479"/>
                      <a:pt x="1758" y="1479"/>
                      <a:pt x="1758" y="1479"/>
                    </a:cubicBezTo>
                    <a:cubicBezTo>
                      <a:pt x="292" y="1479"/>
                      <a:pt x="292" y="1479"/>
                      <a:pt x="292" y="1479"/>
                    </a:cubicBezTo>
                    <a:cubicBezTo>
                      <a:pt x="195" y="1376"/>
                      <a:pt x="195" y="1376"/>
                      <a:pt x="195" y="1376"/>
                    </a:cubicBezTo>
                    <a:cubicBezTo>
                      <a:pt x="195" y="221"/>
                      <a:pt x="195" y="221"/>
                      <a:pt x="195" y="221"/>
                    </a:cubicBezTo>
                    <a:cubicBezTo>
                      <a:pt x="292" y="124"/>
                      <a:pt x="292" y="124"/>
                      <a:pt x="292" y="124"/>
                    </a:cubicBezTo>
                    <a:cubicBezTo>
                      <a:pt x="1758" y="124"/>
                      <a:pt x="1758" y="124"/>
                      <a:pt x="1758" y="124"/>
                    </a:cubicBezTo>
                    <a:cubicBezTo>
                      <a:pt x="1855" y="221"/>
                      <a:pt x="1855" y="221"/>
                      <a:pt x="1855" y="221"/>
                    </a:cubicBezTo>
                    <a:cubicBezTo>
                      <a:pt x="1855" y="401"/>
                      <a:pt x="1855" y="401"/>
                      <a:pt x="1855" y="401"/>
                    </a:cubicBezTo>
                    <a:cubicBezTo>
                      <a:pt x="1978" y="216"/>
                      <a:pt x="1978" y="216"/>
                      <a:pt x="1978" y="216"/>
                    </a:cubicBezTo>
                    <a:cubicBezTo>
                      <a:pt x="1978" y="41"/>
                      <a:pt x="1978" y="41"/>
                      <a:pt x="1978" y="41"/>
                    </a:cubicBezTo>
                    <a:cubicBezTo>
                      <a:pt x="1978" y="21"/>
                      <a:pt x="1958" y="0"/>
                      <a:pt x="1937" y="0"/>
                    </a:cubicBezTo>
                    <a:cubicBezTo>
                      <a:pt x="113" y="0"/>
                      <a:pt x="113" y="0"/>
                      <a:pt x="113" y="0"/>
                    </a:cubicBezTo>
                    <a:cubicBezTo>
                      <a:pt x="92" y="0"/>
                      <a:pt x="72" y="21"/>
                      <a:pt x="72" y="41"/>
                    </a:cubicBezTo>
                    <a:cubicBezTo>
                      <a:pt x="72" y="1494"/>
                      <a:pt x="72" y="1494"/>
                      <a:pt x="72" y="1494"/>
                    </a:cubicBezTo>
                    <a:cubicBezTo>
                      <a:pt x="0" y="1494"/>
                      <a:pt x="0" y="1494"/>
                      <a:pt x="0" y="1494"/>
                    </a:cubicBezTo>
                    <a:cubicBezTo>
                      <a:pt x="0" y="1602"/>
                      <a:pt x="0" y="1602"/>
                      <a:pt x="0" y="1602"/>
                    </a:cubicBezTo>
                    <a:cubicBezTo>
                      <a:pt x="2050" y="1602"/>
                      <a:pt x="2050" y="1602"/>
                      <a:pt x="2050" y="1602"/>
                    </a:cubicBezTo>
                    <a:cubicBezTo>
                      <a:pt x="2050" y="1494"/>
                      <a:pt x="2050" y="1494"/>
                      <a:pt x="2050" y="1494"/>
                    </a:cubicBezTo>
                    <a:cubicBezTo>
                      <a:pt x="1978" y="1494"/>
                      <a:pt x="1978" y="1494"/>
                      <a:pt x="1978" y="1494"/>
                    </a:cubicBezTo>
                    <a:cubicBezTo>
                      <a:pt x="1978" y="1494"/>
                      <a:pt x="1978" y="1494"/>
                      <a:pt x="1978" y="14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grpSp>
      </p:grpSp>
      <p:grpSp>
        <p:nvGrpSpPr>
          <p:cNvPr id="102" name="Group 101"/>
          <p:cNvGrpSpPr/>
          <p:nvPr/>
        </p:nvGrpSpPr>
        <p:grpSpPr>
          <a:xfrm>
            <a:off x="269239" y="4299758"/>
            <a:ext cx="2071427" cy="714803"/>
            <a:chOff x="274637" y="4385481"/>
            <a:chExt cx="2112963" cy="729136"/>
          </a:xfrm>
        </p:grpSpPr>
        <p:sp>
          <p:nvSpPr>
            <p:cNvPr id="68" name="Rectangle 67"/>
            <p:cNvSpPr/>
            <p:nvPr/>
          </p:nvSpPr>
          <p:spPr bwMode="auto">
            <a:xfrm>
              <a:off x="274637" y="4385481"/>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defTabSz="895945" eaLnBrk="0" fontAlgn="base" hangingPunct="0">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Media </a:t>
              </a:r>
              <a:br>
                <a:rPr lang="en-US" sz="1372"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br>
              <a:r>
                <a:rPr lang="en-US" sz="1372"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Analytics</a:t>
              </a:r>
            </a:p>
          </p:txBody>
        </p:sp>
        <p:sp>
          <p:nvSpPr>
            <p:cNvPr id="99" name="Freeform 24"/>
            <p:cNvSpPr>
              <a:spLocks noEditPoints="1"/>
            </p:cNvSpPr>
            <p:nvPr/>
          </p:nvSpPr>
          <p:spPr bwMode="auto">
            <a:xfrm>
              <a:off x="462310" y="4572681"/>
              <a:ext cx="466062" cy="379728"/>
            </a:xfrm>
            <a:custGeom>
              <a:avLst/>
              <a:gdLst>
                <a:gd name="T0" fmla="*/ 2238 w 2250"/>
                <a:gd name="T1" fmla="*/ 1833 h 1833"/>
                <a:gd name="T2" fmla="*/ 2199 w 2250"/>
                <a:gd name="T3" fmla="*/ 1813 h 1833"/>
                <a:gd name="T4" fmla="*/ 2121 w 2250"/>
                <a:gd name="T5" fmla="*/ 1833 h 1833"/>
                <a:gd name="T6" fmla="*/ 2102 w 2250"/>
                <a:gd name="T7" fmla="*/ 1305 h 1833"/>
                <a:gd name="T8" fmla="*/ 2082 w 2250"/>
                <a:gd name="T9" fmla="*/ 1813 h 1833"/>
                <a:gd name="T10" fmla="*/ 2005 w 2250"/>
                <a:gd name="T11" fmla="*/ 1833 h 1833"/>
                <a:gd name="T12" fmla="*/ 1992 w 2250"/>
                <a:gd name="T13" fmla="*/ 1813 h 1833"/>
                <a:gd name="T14" fmla="*/ 1972 w 2250"/>
                <a:gd name="T15" fmla="*/ 1145 h 1833"/>
                <a:gd name="T16" fmla="*/ 1895 w 2250"/>
                <a:gd name="T17" fmla="*/ 1833 h 1833"/>
                <a:gd name="T18" fmla="*/ 1895 w 2250"/>
                <a:gd name="T19" fmla="*/ 1833 h 1833"/>
                <a:gd name="T20" fmla="*/ 1837 w 2250"/>
                <a:gd name="T21" fmla="*/ 1196 h 1833"/>
                <a:gd name="T22" fmla="*/ 1798 w 2250"/>
                <a:gd name="T23" fmla="*/ 1813 h 1833"/>
                <a:gd name="T24" fmla="*/ 1720 w 2250"/>
                <a:gd name="T25" fmla="*/ 1833 h 1833"/>
                <a:gd name="T26" fmla="*/ 1707 w 2250"/>
                <a:gd name="T27" fmla="*/ 740 h 1833"/>
                <a:gd name="T28" fmla="*/ 1688 w 2250"/>
                <a:gd name="T29" fmla="*/ 1813 h 1833"/>
                <a:gd name="T30" fmla="*/ 1610 w 2250"/>
                <a:gd name="T31" fmla="*/ 1833 h 1833"/>
                <a:gd name="T32" fmla="*/ 1591 w 2250"/>
                <a:gd name="T33" fmla="*/ 1813 h 1833"/>
                <a:gd name="T34" fmla="*/ 1571 w 2250"/>
                <a:gd name="T35" fmla="*/ 527 h 1833"/>
                <a:gd name="T36" fmla="*/ 1494 w 2250"/>
                <a:gd name="T37" fmla="*/ 1833 h 1833"/>
                <a:gd name="T38" fmla="*/ 1494 w 2250"/>
                <a:gd name="T39" fmla="*/ 1833 h 1833"/>
                <a:gd name="T40" fmla="*/ 1442 w 2250"/>
                <a:gd name="T41" fmla="*/ 1119 h 1833"/>
                <a:gd name="T42" fmla="*/ 1403 w 2250"/>
                <a:gd name="T43" fmla="*/ 1813 h 1833"/>
                <a:gd name="T44" fmla="*/ 1325 w 2250"/>
                <a:gd name="T45" fmla="*/ 1833 h 1833"/>
                <a:gd name="T46" fmla="*/ 1306 w 2250"/>
                <a:gd name="T47" fmla="*/ 347 h 1833"/>
                <a:gd name="T48" fmla="*/ 1287 w 2250"/>
                <a:gd name="T49" fmla="*/ 1813 h 1833"/>
                <a:gd name="T50" fmla="*/ 1209 w 2250"/>
                <a:gd name="T51" fmla="*/ 1833 h 1833"/>
                <a:gd name="T52" fmla="*/ 1196 w 2250"/>
                <a:gd name="T53" fmla="*/ 1813 h 1833"/>
                <a:gd name="T54" fmla="*/ 1177 w 2250"/>
                <a:gd name="T55" fmla="*/ 476 h 1833"/>
                <a:gd name="T56" fmla="*/ 1099 w 2250"/>
                <a:gd name="T57" fmla="*/ 1833 h 1833"/>
                <a:gd name="T58" fmla="*/ 1099 w 2250"/>
                <a:gd name="T59" fmla="*/ 1833 h 1833"/>
                <a:gd name="T60" fmla="*/ 1041 w 2250"/>
                <a:gd name="T61" fmla="*/ 495 h 1833"/>
                <a:gd name="T62" fmla="*/ 1002 w 2250"/>
                <a:gd name="T63" fmla="*/ 1813 h 1833"/>
                <a:gd name="T64" fmla="*/ 925 w 2250"/>
                <a:gd name="T65" fmla="*/ 1833 h 1833"/>
                <a:gd name="T66" fmla="*/ 912 w 2250"/>
                <a:gd name="T67" fmla="*/ 707 h 1833"/>
                <a:gd name="T68" fmla="*/ 892 w 2250"/>
                <a:gd name="T69" fmla="*/ 1813 h 1833"/>
                <a:gd name="T70" fmla="*/ 815 w 2250"/>
                <a:gd name="T71" fmla="*/ 1833 h 1833"/>
                <a:gd name="T72" fmla="*/ 795 w 2250"/>
                <a:gd name="T73" fmla="*/ 1813 h 1833"/>
                <a:gd name="T74" fmla="*/ 776 w 2250"/>
                <a:gd name="T75" fmla="*/ 977 h 1833"/>
                <a:gd name="T76" fmla="*/ 705 w 2250"/>
                <a:gd name="T77" fmla="*/ 1833 h 1833"/>
                <a:gd name="T78" fmla="*/ 698 w 2250"/>
                <a:gd name="T79" fmla="*/ 1833 h 1833"/>
                <a:gd name="T80" fmla="*/ 646 w 2250"/>
                <a:gd name="T81" fmla="*/ 952 h 1833"/>
                <a:gd name="T82" fmla="*/ 608 w 2250"/>
                <a:gd name="T83" fmla="*/ 1813 h 1833"/>
                <a:gd name="T84" fmla="*/ 530 w 2250"/>
                <a:gd name="T85" fmla="*/ 1833 h 1833"/>
                <a:gd name="T86" fmla="*/ 511 w 2250"/>
                <a:gd name="T87" fmla="*/ 707 h 1833"/>
                <a:gd name="T88" fmla="*/ 491 w 2250"/>
                <a:gd name="T89" fmla="*/ 1813 h 1833"/>
                <a:gd name="T90" fmla="*/ 420 w 2250"/>
                <a:gd name="T91" fmla="*/ 1833 h 1833"/>
                <a:gd name="T92" fmla="*/ 401 w 2250"/>
                <a:gd name="T93" fmla="*/ 1813 h 1833"/>
                <a:gd name="T94" fmla="*/ 381 w 2250"/>
                <a:gd name="T95" fmla="*/ 977 h 1833"/>
                <a:gd name="T96" fmla="*/ 304 w 2250"/>
                <a:gd name="T97" fmla="*/ 1833 h 1833"/>
                <a:gd name="T98" fmla="*/ 304 w 2250"/>
                <a:gd name="T99" fmla="*/ 1833 h 1833"/>
                <a:gd name="T100" fmla="*/ 245 w 2250"/>
                <a:gd name="T101" fmla="*/ 1087 h 1833"/>
                <a:gd name="T102" fmla="*/ 207 w 2250"/>
                <a:gd name="T103" fmla="*/ 1813 h 1833"/>
                <a:gd name="T104" fmla="*/ 135 w 2250"/>
                <a:gd name="T105" fmla="*/ 1833 h 1833"/>
                <a:gd name="T106" fmla="*/ 116 w 2250"/>
                <a:gd name="T107" fmla="*/ 1312 h 1833"/>
                <a:gd name="T108" fmla="*/ 97 w 2250"/>
                <a:gd name="T109" fmla="*/ 1813 h 1833"/>
                <a:gd name="T110" fmla="*/ 19 w 2250"/>
                <a:gd name="T111" fmla="*/ 1833 h 1833"/>
                <a:gd name="T112" fmla="*/ 0 w 2250"/>
                <a:gd name="T113" fmla="*/ 1813 h 1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50" h="1833">
                  <a:moveTo>
                    <a:pt x="2218" y="1813"/>
                  </a:moveTo>
                  <a:cubicBezTo>
                    <a:pt x="2218" y="1698"/>
                    <a:pt x="2218" y="1698"/>
                    <a:pt x="2218" y="1698"/>
                  </a:cubicBezTo>
                  <a:cubicBezTo>
                    <a:pt x="2218" y="1685"/>
                    <a:pt x="2225" y="1678"/>
                    <a:pt x="2238" y="1678"/>
                  </a:cubicBezTo>
                  <a:cubicBezTo>
                    <a:pt x="2244" y="1678"/>
                    <a:pt x="2250" y="1685"/>
                    <a:pt x="2250" y="1698"/>
                  </a:cubicBezTo>
                  <a:cubicBezTo>
                    <a:pt x="2250" y="1813"/>
                    <a:pt x="2250" y="1813"/>
                    <a:pt x="2250" y="1813"/>
                  </a:cubicBezTo>
                  <a:cubicBezTo>
                    <a:pt x="2250" y="1813"/>
                    <a:pt x="2250" y="1813"/>
                    <a:pt x="2250" y="1813"/>
                  </a:cubicBezTo>
                  <a:cubicBezTo>
                    <a:pt x="2250" y="1826"/>
                    <a:pt x="2244" y="1833"/>
                    <a:pt x="2238" y="1833"/>
                  </a:cubicBezTo>
                  <a:cubicBezTo>
                    <a:pt x="2238" y="1833"/>
                    <a:pt x="2238" y="1833"/>
                    <a:pt x="2238" y="1833"/>
                  </a:cubicBezTo>
                  <a:cubicBezTo>
                    <a:pt x="2238" y="1833"/>
                    <a:pt x="2238" y="1833"/>
                    <a:pt x="2238" y="1833"/>
                  </a:cubicBezTo>
                  <a:cubicBezTo>
                    <a:pt x="2225" y="1833"/>
                    <a:pt x="2218" y="1826"/>
                    <a:pt x="2218" y="1813"/>
                  </a:cubicBezTo>
                  <a:close/>
                  <a:moveTo>
                    <a:pt x="2179" y="1833"/>
                  </a:moveTo>
                  <a:cubicBezTo>
                    <a:pt x="2179" y="1833"/>
                    <a:pt x="2179" y="1833"/>
                    <a:pt x="2179" y="1833"/>
                  </a:cubicBezTo>
                  <a:cubicBezTo>
                    <a:pt x="2179" y="1833"/>
                    <a:pt x="2179" y="1833"/>
                    <a:pt x="2179" y="1833"/>
                  </a:cubicBezTo>
                  <a:cubicBezTo>
                    <a:pt x="2186" y="1833"/>
                    <a:pt x="2199" y="1826"/>
                    <a:pt x="2199" y="1813"/>
                  </a:cubicBezTo>
                  <a:cubicBezTo>
                    <a:pt x="2199" y="1813"/>
                    <a:pt x="2199" y="1813"/>
                    <a:pt x="2199" y="1813"/>
                  </a:cubicBezTo>
                  <a:cubicBezTo>
                    <a:pt x="2199" y="1485"/>
                    <a:pt x="2199" y="1485"/>
                    <a:pt x="2199" y="1485"/>
                  </a:cubicBezTo>
                  <a:cubicBezTo>
                    <a:pt x="2199" y="1473"/>
                    <a:pt x="2186" y="1466"/>
                    <a:pt x="2179" y="1466"/>
                  </a:cubicBezTo>
                  <a:cubicBezTo>
                    <a:pt x="2166" y="1466"/>
                    <a:pt x="2160" y="1473"/>
                    <a:pt x="2160" y="1485"/>
                  </a:cubicBezTo>
                  <a:cubicBezTo>
                    <a:pt x="2160" y="1813"/>
                    <a:pt x="2160" y="1813"/>
                    <a:pt x="2160" y="1813"/>
                  </a:cubicBezTo>
                  <a:cubicBezTo>
                    <a:pt x="2160" y="1826"/>
                    <a:pt x="2166" y="1833"/>
                    <a:pt x="2179" y="1833"/>
                  </a:cubicBezTo>
                  <a:close/>
                  <a:moveTo>
                    <a:pt x="2121" y="1833"/>
                  </a:moveTo>
                  <a:cubicBezTo>
                    <a:pt x="2121" y="1833"/>
                    <a:pt x="2121" y="1833"/>
                    <a:pt x="2121" y="1833"/>
                  </a:cubicBezTo>
                  <a:cubicBezTo>
                    <a:pt x="2121" y="1833"/>
                    <a:pt x="2121" y="1833"/>
                    <a:pt x="2121" y="1833"/>
                  </a:cubicBezTo>
                  <a:cubicBezTo>
                    <a:pt x="2134" y="1833"/>
                    <a:pt x="2140" y="1826"/>
                    <a:pt x="2140" y="1813"/>
                  </a:cubicBezTo>
                  <a:cubicBezTo>
                    <a:pt x="2140" y="1813"/>
                    <a:pt x="2140" y="1813"/>
                    <a:pt x="2140" y="1813"/>
                  </a:cubicBezTo>
                  <a:cubicBezTo>
                    <a:pt x="2140" y="1305"/>
                    <a:pt x="2140" y="1305"/>
                    <a:pt x="2140" y="1305"/>
                  </a:cubicBezTo>
                  <a:cubicBezTo>
                    <a:pt x="2140" y="1293"/>
                    <a:pt x="2134" y="1286"/>
                    <a:pt x="2121" y="1286"/>
                  </a:cubicBezTo>
                  <a:cubicBezTo>
                    <a:pt x="2108" y="1286"/>
                    <a:pt x="2102" y="1293"/>
                    <a:pt x="2102" y="1305"/>
                  </a:cubicBezTo>
                  <a:cubicBezTo>
                    <a:pt x="2102" y="1813"/>
                    <a:pt x="2102" y="1813"/>
                    <a:pt x="2102" y="1813"/>
                  </a:cubicBezTo>
                  <a:cubicBezTo>
                    <a:pt x="2102" y="1826"/>
                    <a:pt x="2108" y="1833"/>
                    <a:pt x="2121" y="1833"/>
                  </a:cubicBezTo>
                  <a:close/>
                  <a:moveTo>
                    <a:pt x="2063" y="1833"/>
                  </a:moveTo>
                  <a:cubicBezTo>
                    <a:pt x="2063" y="1833"/>
                    <a:pt x="2063" y="1833"/>
                    <a:pt x="2063" y="1833"/>
                  </a:cubicBezTo>
                  <a:cubicBezTo>
                    <a:pt x="2063" y="1833"/>
                    <a:pt x="2063" y="1833"/>
                    <a:pt x="2063" y="1833"/>
                  </a:cubicBezTo>
                  <a:cubicBezTo>
                    <a:pt x="2076" y="1833"/>
                    <a:pt x="2082" y="1826"/>
                    <a:pt x="2082" y="1813"/>
                  </a:cubicBezTo>
                  <a:cubicBezTo>
                    <a:pt x="2082" y="1813"/>
                    <a:pt x="2082" y="1813"/>
                    <a:pt x="2082" y="1813"/>
                  </a:cubicBezTo>
                  <a:cubicBezTo>
                    <a:pt x="2082" y="1093"/>
                    <a:pt x="2082" y="1093"/>
                    <a:pt x="2082" y="1093"/>
                  </a:cubicBezTo>
                  <a:cubicBezTo>
                    <a:pt x="2082" y="1087"/>
                    <a:pt x="2076" y="1074"/>
                    <a:pt x="2063" y="1074"/>
                  </a:cubicBezTo>
                  <a:cubicBezTo>
                    <a:pt x="2056" y="1074"/>
                    <a:pt x="2043" y="1080"/>
                    <a:pt x="2043" y="1093"/>
                  </a:cubicBezTo>
                  <a:cubicBezTo>
                    <a:pt x="2043" y="1813"/>
                    <a:pt x="2043" y="1813"/>
                    <a:pt x="2043" y="1813"/>
                  </a:cubicBezTo>
                  <a:cubicBezTo>
                    <a:pt x="2043" y="1826"/>
                    <a:pt x="2056" y="1833"/>
                    <a:pt x="2063" y="1833"/>
                  </a:cubicBezTo>
                  <a:close/>
                  <a:moveTo>
                    <a:pt x="2005" y="1833"/>
                  </a:moveTo>
                  <a:cubicBezTo>
                    <a:pt x="2005" y="1833"/>
                    <a:pt x="2005" y="1833"/>
                    <a:pt x="2005" y="1833"/>
                  </a:cubicBezTo>
                  <a:cubicBezTo>
                    <a:pt x="2011" y="1833"/>
                    <a:pt x="2011" y="1833"/>
                    <a:pt x="2011" y="1833"/>
                  </a:cubicBezTo>
                  <a:cubicBezTo>
                    <a:pt x="2018" y="1833"/>
                    <a:pt x="2024" y="1826"/>
                    <a:pt x="2024" y="1813"/>
                  </a:cubicBezTo>
                  <a:cubicBezTo>
                    <a:pt x="2024" y="1813"/>
                    <a:pt x="2024" y="1813"/>
                    <a:pt x="2024" y="1813"/>
                  </a:cubicBezTo>
                  <a:cubicBezTo>
                    <a:pt x="2024" y="997"/>
                    <a:pt x="2024" y="997"/>
                    <a:pt x="2024" y="997"/>
                  </a:cubicBezTo>
                  <a:cubicBezTo>
                    <a:pt x="2024" y="990"/>
                    <a:pt x="2018" y="977"/>
                    <a:pt x="2005" y="977"/>
                  </a:cubicBezTo>
                  <a:cubicBezTo>
                    <a:pt x="1998" y="977"/>
                    <a:pt x="1992" y="990"/>
                    <a:pt x="1992" y="997"/>
                  </a:cubicBezTo>
                  <a:cubicBezTo>
                    <a:pt x="1992" y="1813"/>
                    <a:pt x="1992" y="1813"/>
                    <a:pt x="1992" y="1813"/>
                  </a:cubicBezTo>
                  <a:cubicBezTo>
                    <a:pt x="1992" y="1826"/>
                    <a:pt x="1998" y="1833"/>
                    <a:pt x="2005" y="1833"/>
                  </a:cubicBezTo>
                  <a:close/>
                  <a:moveTo>
                    <a:pt x="1953" y="1833"/>
                  </a:moveTo>
                  <a:cubicBezTo>
                    <a:pt x="1953" y="1833"/>
                    <a:pt x="1953" y="1833"/>
                    <a:pt x="1953" y="1833"/>
                  </a:cubicBezTo>
                  <a:cubicBezTo>
                    <a:pt x="1953" y="1833"/>
                    <a:pt x="1953" y="1833"/>
                    <a:pt x="1953" y="1833"/>
                  </a:cubicBezTo>
                  <a:cubicBezTo>
                    <a:pt x="1959" y="1833"/>
                    <a:pt x="1972" y="1826"/>
                    <a:pt x="1972" y="1813"/>
                  </a:cubicBezTo>
                  <a:cubicBezTo>
                    <a:pt x="1972" y="1813"/>
                    <a:pt x="1972" y="1813"/>
                    <a:pt x="1972" y="1813"/>
                  </a:cubicBezTo>
                  <a:cubicBezTo>
                    <a:pt x="1972" y="1145"/>
                    <a:pt x="1972" y="1145"/>
                    <a:pt x="1972" y="1145"/>
                  </a:cubicBezTo>
                  <a:cubicBezTo>
                    <a:pt x="1972" y="1138"/>
                    <a:pt x="1959" y="1125"/>
                    <a:pt x="1953" y="1125"/>
                  </a:cubicBezTo>
                  <a:cubicBezTo>
                    <a:pt x="1940" y="1125"/>
                    <a:pt x="1934" y="1138"/>
                    <a:pt x="1934" y="1145"/>
                  </a:cubicBezTo>
                  <a:cubicBezTo>
                    <a:pt x="1934" y="1813"/>
                    <a:pt x="1934" y="1813"/>
                    <a:pt x="1934" y="1813"/>
                  </a:cubicBezTo>
                  <a:cubicBezTo>
                    <a:pt x="1934" y="1826"/>
                    <a:pt x="1940" y="1833"/>
                    <a:pt x="1953" y="1833"/>
                  </a:cubicBezTo>
                  <a:close/>
                  <a:moveTo>
                    <a:pt x="1895" y="1833"/>
                  </a:moveTo>
                  <a:cubicBezTo>
                    <a:pt x="1895" y="1833"/>
                    <a:pt x="1895" y="1833"/>
                    <a:pt x="1895" y="1833"/>
                  </a:cubicBezTo>
                  <a:cubicBezTo>
                    <a:pt x="1895" y="1833"/>
                    <a:pt x="1895" y="1833"/>
                    <a:pt x="1895" y="1833"/>
                  </a:cubicBezTo>
                  <a:cubicBezTo>
                    <a:pt x="1901" y="1833"/>
                    <a:pt x="1914" y="1826"/>
                    <a:pt x="1914" y="1813"/>
                  </a:cubicBezTo>
                  <a:cubicBezTo>
                    <a:pt x="1914" y="1813"/>
                    <a:pt x="1914" y="1813"/>
                    <a:pt x="1914" y="1813"/>
                  </a:cubicBezTo>
                  <a:cubicBezTo>
                    <a:pt x="1914" y="977"/>
                    <a:pt x="1914" y="977"/>
                    <a:pt x="1914" y="977"/>
                  </a:cubicBezTo>
                  <a:cubicBezTo>
                    <a:pt x="1914" y="971"/>
                    <a:pt x="1901" y="958"/>
                    <a:pt x="1895" y="958"/>
                  </a:cubicBezTo>
                  <a:cubicBezTo>
                    <a:pt x="1882" y="958"/>
                    <a:pt x="1875" y="971"/>
                    <a:pt x="1875" y="977"/>
                  </a:cubicBezTo>
                  <a:cubicBezTo>
                    <a:pt x="1875" y="1813"/>
                    <a:pt x="1875" y="1813"/>
                    <a:pt x="1875" y="1813"/>
                  </a:cubicBezTo>
                  <a:cubicBezTo>
                    <a:pt x="1875" y="1826"/>
                    <a:pt x="1882" y="1833"/>
                    <a:pt x="1895" y="1833"/>
                  </a:cubicBezTo>
                  <a:close/>
                  <a:moveTo>
                    <a:pt x="1837" y="1833"/>
                  </a:moveTo>
                  <a:cubicBezTo>
                    <a:pt x="1837" y="1833"/>
                    <a:pt x="1837" y="1833"/>
                    <a:pt x="1837" y="1833"/>
                  </a:cubicBezTo>
                  <a:cubicBezTo>
                    <a:pt x="1837" y="1833"/>
                    <a:pt x="1837" y="1833"/>
                    <a:pt x="1837" y="1833"/>
                  </a:cubicBezTo>
                  <a:cubicBezTo>
                    <a:pt x="1849" y="1833"/>
                    <a:pt x="1856" y="1826"/>
                    <a:pt x="1856" y="1813"/>
                  </a:cubicBezTo>
                  <a:cubicBezTo>
                    <a:pt x="1856" y="1813"/>
                    <a:pt x="1856" y="1813"/>
                    <a:pt x="1856" y="1813"/>
                  </a:cubicBezTo>
                  <a:cubicBezTo>
                    <a:pt x="1856" y="1215"/>
                    <a:pt x="1856" y="1215"/>
                    <a:pt x="1856" y="1215"/>
                  </a:cubicBezTo>
                  <a:cubicBezTo>
                    <a:pt x="1856" y="1203"/>
                    <a:pt x="1849" y="1196"/>
                    <a:pt x="1837" y="1196"/>
                  </a:cubicBezTo>
                  <a:cubicBezTo>
                    <a:pt x="1830" y="1196"/>
                    <a:pt x="1817" y="1203"/>
                    <a:pt x="1817" y="1215"/>
                  </a:cubicBezTo>
                  <a:cubicBezTo>
                    <a:pt x="1817" y="1813"/>
                    <a:pt x="1817" y="1813"/>
                    <a:pt x="1817" y="1813"/>
                  </a:cubicBezTo>
                  <a:cubicBezTo>
                    <a:pt x="1817" y="1826"/>
                    <a:pt x="1830" y="1833"/>
                    <a:pt x="1837" y="1833"/>
                  </a:cubicBezTo>
                  <a:close/>
                  <a:moveTo>
                    <a:pt x="1778" y="1833"/>
                  </a:moveTo>
                  <a:cubicBezTo>
                    <a:pt x="1778" y="1833"/>
                    <a:pt x="1778" y="1833"/>
                    <a:pt x="1778" y="1833"/>
                  </a:cubicBezTo>
                  <a:cubicBezTo>
                    <a:pt x="1778" y="1833"/>
                    <a:pt x="1778" y="1833"/>
                    <a:pt x="1778" y="1833"/>
                  </a:cubicBezTo>
                  <a:cubicBezTo>
                    <a:pt x="1791" y="1833"/>
                    <a:pt x="1798" y="1826"/>
                    <a:pt x="1798" y="1813"/>
                  </a:cubicBezTo>
                  <a:cubicBezTo>
                    <a:pt x="1798" y="1813"/>
                    <a:pt x="1798" y="1813"/>
                    <a:pt x="1798" y="1813"/>
                  </a:cubicBezTo>
                  <a:cubicBezTo>
                    <a:pt x="1798" y="887"/>
                    <a:pt x="1798" y="887"/>
                    <a:pt x="1798" y="887"/>
                  </a:cubicBezTo>
                  <a:cubicBezTo>
                    <a:pt x="1798" y="881"/>
                    <a:pt x="1791" y="868"/>
                    <a:pt x="1778" y="868"/>
                  </a:cubicBezTo>
                  <a:cubicBezTo>
                    <a:pt x="1772" y="868"/>
                    <a:pt x="1765" y="881"/>
                    <a:pt x="1759" y="887"/>
                  </a:cubicBezTo>
                  <a:cubicBezTo>
                    <a:pt x="1759" y="1813"/>
                    <a:pt x="1759" y="1813"/>
                    <a:pt x="1759" y="1813"/>
                  </a:cubicBezTo>
                  <a:cubicBezTo>
                    <a:pt x="1765" y="1826"/>
                    <a:pt x="1772" y="1833"/>
                    <a:pt x="1778" y="1833"/>
                  </a:cubicBezTo>
                  <a:close/>
                  <a:moveTo>
                    <a:pt x="1720" y="1833"/>
                  </a:moveTo>
                  <a:cubicBezTo>
                    <a:pt x="1727" y="1833"/>
                    <a:pt x="1727" y="1833"/>
                    <a:pt x="1727" y="1833"/>
                  </a:cubicBezTo>
                  <a:cubicBezTo>
                    <a:pt x="1727" y="1833"/>
                    <a:pt x="1727" y="1833"/>
                    <a:pt x="1727" y="1833"/>
                  </a:cubicBezTo>
                  <a:cubicBezTo>
                    <a:pt x="1733" y="1833"/>
                    <a:pt x="1740" y="1826"/>
                    <a:pt x="1740" y="1813"/>
                  </a:cubicBezTo>
                  <a:cubicBezTo>
                    <a:pt x="1740" y="1813"/>
                    <a:pt x="1740" y="1813"/>
                    <a:pt x="1740" y="1813"/>
                  </a:cubicBezTo>
                  <a:cubicBezTo>
                    <a:pt x="1740" y="740"/>
                    <a:pt x="1740" y="740"/>
                    <a:pt x="1740" y="740"/>
                  </a:cubicBezTo>
                  <a:cubicBezTo>
                    <a:pt x="1740" y="727"/>
                    <a:pt x="1733" y="720"/>
                    <a:pt x="1727" y="720"/>
                  </a:cubicBezTo>
                  <a:cubicBezTo>
                    <a:pt x="1714" y="720"/>
                    <a:pt x="1707" y="727"/>
                    <a:pt x="1707" y="740"/>
                  </a:cubicBezTo>
                  <a:cubicBezTo>
                    <a:pt x="1707" y="1813"/>
                    <a:pt x="1707" y="1813"/>
                    <a:pt x="1707" y="1813"/>
                  </a:cubicBezTo>
                  <a:cubicBezTo>
                    <a:pt x="1707" y="1826"/>
                    <a:pt x="1714" y="1833"/>
                    <a:pt x="1720" y="1833"/>
                  </a:cubicBezTo>
                  <a:close/>
                  <a:moveTo>
                    <a:pt x="1668" y="1833"/>
                  </a:moveTo>
                  <a:cubicBezTo>
                    <a:pt x="1668" y="1833"/>
                    <a:pt x="1668" y="1833"/>
                    <a:pt x="1668" y="1833"/>
                  </a:cubicBezTo>
                  <a:cubicBezTo>
                    <a:pt x="1668" y="1833"/>
                    <a:pt x="1668" y="1833"/>
                    <a:pt x="1668" y="1833"/>
                  </a:cubicBezTo>
                  <a:cubicBezTo>
                    <a:pt x="1675" y="1833"/>
                    <a:pt x="1688" y="1826"/>
                    <a:pt x="1688" y="1813"/>
                  </a:cubicBezTo>
                  <a:cubicBezTo>
                    <a:pt x="1688" y="1813"/>
                    <a:pt x="1688" y="1813"/>
                    <a:pt x="1688" y="1813"/>
                  </a:cubicBezTo>
                  <a:cubicBezTo>
                    <a:pt x="1688" y="450"/>
                    <a:pt x="1688" y="450"/>
                    <a:pt x="1688" y="450"/>
                  </a:cubicBezTo>
                  <a:cubicBezTo>
                    <a:pt x="1688" y="437"/>
                    <a:pt x="1675" y="431"/>
                    <a:pt x="1668" y="431"/>
                  </a:cubicBezTo>
                  <a:cubicBezTo>
                    <a:pt x="1655" y="431"/>
                    <a:pt x="1649" y="437"/>
                    <a:pt x="1649" y="450"/>
                  </a:cubicBezTo>
                  <a:cubicBezTo>
                    <a:pt x="1649" y="1813"/>
                    <a:pt x="1649" y="1813"/>
                    <a:pt x="1649" y="1813"/>
                  </a:cubicBezTo>
                  <a:cubicBezTo>
                    <a:pt x="1649" y="1826"/>
                    <a:pt x="1655" y="1833"/>
                    <a:pt x="1668" y="1833"/>
                  </a:cubicBezTo>
                  <a:close/>
                  <a:moveTo>
                    <a:pt x="1610" y="1833"/>
                  </a:moveTo>
                  <a:cubicBezTo>
                    <a:pt x="1610" y="1833"/>
                    <a:pt x="1610" y="1833"/>
                    <a:pt x="1610" y="1833"/>
                  </a:cubicBezTo>
                  <a:cubicBezTo>
                    <a:pt x="1610" y="1833"/>
                    <a:pt x="1610" y="1833"/>
                    <a:pt x="1610" y="1833"/>
                  </a:cubicBezTo>
                  <a:cubicBezTo>
                    <a:pt x="1623" y="1833"/>
                    <a:pt x="1630" y="1826"/>
                    <a:pt x="1630" y="1813"/>
                  </a:cubicBezTo>
                  <a:cubicBezTo>
                    <a:pt x="1630" y="1813"/>
                    <a:pt x="1630" y="1813"/>
                    <a:pt x="1630" y="1813"/>
                  </a:cubicBezTo>
                  <a:cubicBezTo>
                    <a:pt x="1630" y="199"/>
                    <a:pt x="1630" y="199"/>
                    <a:pt x="1630" y="199"/>
                  </a:cubicBezTo>
                  <a:cubicBezTo>
                    <a:pt x="1630" y="193"/>
                    <a:pt x="1623" y="180"/>
                    <a:pt x="1610" y="180"/>
                  </a:cubicBezTo>
                  <a:cubicBezTo>
                    <a:pt x="1597" y="180"/>
                    <a:pt x="1591" y="193"/>
                    <a:pt x="1591" y="199"/>
                  </a:cubicBezTo>
                  <a:cubicBezTo>
                    <a:pt x="1591" y="1813"/>
                    <a:pt x="1591" y="1813"/>
                    <a:pt x="1591" y="1813"/>
                  </a:cubicBezTo>
                  <a:cubicBezTo>
                    <a:pt x="1591" y="1826"/>
                    <a:pt x="1597" y="1833"/>
                    <a:pt x="1610" y="1833"/>
                  </a:cubicBezTo>
                  <a:close/>
                  <a:moveTo>
                    <a:pt x="1552" y="1833"/>
                  </a:moveTo>
                  <a:cubicBezTo>
                    <a:pt x="1552" y="1833"/>
                    <a:pt x="1552" y="1833"/>
                    <a:pt x="1552" y="1833"/>
                  </a:cubicBezTo>
                  <a:cubicBezTo>
                    <a:pt x="1552" y="1833"/>
                    <a:pt x="1552" y="1833"/>
                    <a:pt x="1552" y="1833"/>
                  </a:cubicBezTo>
                  <a:cubicBezTo>
                    <a:pt x="1565" y="1833"/>
                    <a:pt x="1571" y="1826"/>
                    <a:pt x="1571" y="1813"/>
                  </a:cubicBezTo>
                  <a:cubicBezTo>
                    <a:pt x="1571" y="1813"/>
                    <a:pt x="1571" y="1813"/>
                    <a:pt x="1571" y="1813"/>
                  </a:cubicBezTo>
                  <a:cubicBezTo>
                    <a:pt x="1571" y="527"/>
                    <a:pt x="1571" y="527"/>
                    <a:pt x="1571" y="527"/>
                  </a:cubicBezTo>
                  <a:cubicBezTo>
                    <a:pt x="1571" y="521"/>
                    <a:pt x="1565" y="508"/>
                    <a:pt x="1552" y="508"/>
                  </a:cubicBezTo>
                  <a:cubicBezTo>
                    <a:pt x="1545" y="508"/>
                    <a:pt x="1533" y="521"/>
                    <a:pt x="1533" y="527"/>
                  </a:cubicBezTo>
                  <a:cubicBezTo>
                    <a:pt x="1533" y="1813"/>
                    <a:pt x="1533" y="1813"/>
                    <a:pt x="1533" y="1813"/>
                  </a:cubicBezTo>
                  <a:cubicBezTo>
                    <a:pt x="1533" y="1826"/>
                    <a:pt x="1545" y="1833"/>
                    <a:pt x="1552" y="1833"/>
                  </a:cubicBezTo>
                  <a:close/>
                  <a:moveTo>
                    <a:pt x="1494" y="1833"/>
                  </a:moveTo>
                  <a:cubicBezTo>
                    <a:pt x="1494" y="1833"/>
                    <a:pt x="1494" y="1833"/>
                    <a:pt x="1494" y="1833"/>
                  </a:cubicBezTo>
                  <a:cubicBezTo>
                    <a:pt x="1494" y="1833"/>
                    <a:pt x="1494" y="1833"/>
                    <a:pt x="1494" y="1833"/>
                  </a:cubicBezTo>
                  <a:cubicBezTo>
                    <a:pt x="1507" y="1833"/>
                    <a:pt x="1513" y="1826"/>
                    <a:pt x="1513" y="1813"/>
                  </a:cubicBezTo>
                  <a:cubicBezTo>
                    <a:pt x="1513" y="1813"/>
                    <a:pt x="1513" y="1813"/>
                    <a:pt x="1513" y="1813"/>
                  </a:cubicBezTo>
                  <a:cubicBezTo>
                    <a:pt x="1513" y="907"/>
                    <a:pt x="1513" y="907"/>
                    <a:pt x="1513" y="907"/>
                  </a:cubicBezTo>
                  <a:cubicBezTo>
                    <a:pt x="1513" y="894"/>
                    <a:pt x="1507" y="887"/>
                    <a:pt x="1494" y="887"/>
                  </a:cubicBezTo>
                  <a:cubicBezTo>
                    <a:pt x="1487" y="887"/>
                    <a:pt x="1481" y="894"/>
                    <a:pt x="1481" y="907"/>
                  </a:cubicBezTo>
                  <a:cubicBezTo>
                    <a:pt x="1481" y="1813"/>
                    <a:pt x="1481" y="1813"/>
                    <a:pt x="1481" y="1813"/>
                  </a:cubicBezTo>
                  <a:cubicBezTo>
                    <a:pt x="1481" y="1826"/>
                    <a:pt x="1487" y="1833"/>
                    <a:pt x="1494" y="1833"/>
                  </a:cubicBezTo>
                  <a:close/>
                  <a:moveTo>
                    <a:pt x="1442" y="1833"/>
                  </a:moveTo>
                  <a:cubicBezTo>
                    <a:pt x="1442" y="1833"/>
                    <a:pt x="1442" y="1833"/>
                    <a:pt x="1442" y="1833"/>
                  </a:cubicBezTo>
                  <a:cubicBezTo>
                    <a:pt x="1442" y="1833"/>
                    <a:pt x="1442" y="1833"/>
                    <a:pt x="1442" y="1833"/>
                  </a:cubicBezTo>
                  <a:cubicBezTo>
                    <a:pt x="1448" y="1833"/>
                    <a:pt x="1455" y="1826"/>
                    <a:pt x="1455" y="1813"/>
                  </a:cubicBezTo>
                  <a:cubicBezTo>
                    <a:pt x="1455" y="1813"/>
                    <a:pt x="1455" y="1813"/>
                    <a:pt x="1455" y="1813"/>
                  </a:cubicBezTo>
                  <a:cubicBezTo>
                    <a:pt x="1455" y="1138"/>
                    <a:pt x="1455" y="1138"/>
                    <a:pt x="1455" y="1138"/>
                  </a:cubicBezTo>
                  <a:cubicBezTo>
                    <a:pt x="1455" y="1132"/>
                    <a:pt x="1448" y="1119"/>
                    <a:pt x="1442" y="1119"/>
                  </a:cubicBezTo>
                  <a:cubicBezTo>
                    <a:pt x="1429" y="1119"/>
                    <a:pt x="1423" y="1132"/>
                    <a:pt x="1423" y="1138"/>
                  </a:cubicBezTo>
                  <a:cubicBezTo>
                    <a:pt x="1423" y="1813"/>
                    <a:pt x="1423" y="1813"/>
                    <a:pt x="1423" y="1813"/>
                  </a:cubicBezTo>
                  <a:cubicBezTo>
                    <a:pt x="1423" y="1826"/>
                    <a:pt x="1429" y="1833"/>
                    <a:pt x="1442" y="1833"/>
                  </a:cubicBezTo>
                  <a:close/>
                  <a:moveTo>
                    <a:pt x="1384" y="1833"/>
                  </a:moveTo>
                  <a:cubicBezTo>
                    <a:pt x="1384" y="1833"/>
                    <a:pt x="1384" y="1833"/>
                    <a:pt x="1384" y="1833"/>
                  </a:cubicBezTo>
                  <a:cubicBezTo>
                    <a:pt x="1384" y="1833"/>
                    <a:pt x="1384" y="1833"/>
                    <a:pt x="1384" y="1833"/>
                  </a:cubicBezTo>
                  <a:cubicBezTo>
                    <a:pt x="1390" y="1833"/>
                    <a:pt x="1403" y="1826"/>
                    <a:pt x="1403" y="1813"/>
                  </a:cubicBezTo>
                  <a:cubicBezTo>
                    <a:pt x="1403" y="1813"/>
                    <a:pt x="1403" y="1813"/>
                    <a:pt x="1403" y="1813"/>
                  </a:cubicBezTo>
                  <a:cubicBezTo>
                    <a:pt x="1403" y="868"/>
                    <a:pt x="1403" y="868"/>
                    <a:pt x="1403" y="868"/>
                  </a:cubicBezTo>
                  <a:cubicBezTo>
                    <a:pt x="1403" y="855"/>
                    <a:pt x="1390" y="849"/>
                    <a:pt x="1384" y="849"/>
                  </a:cubicBezTo>
                  <a:cubicBezTo>
                    <a:pt x="1371" y="849"/>
                    <a:pt x="1364" y="855"/>
                    <a:pt x="1364" y="868"/>
                  </a:cubicBezTo>
                  <a:cubicBezTo>
                    <a:pt x="1364" y="1813"/>
                    <a:pt x="1364" y="1813"/>
                    <a:pt x="1364" y="1813"/>
                  </a:cubicBezTo>
                  <a:cubicBezTo>
                    <a:pt x="1364" y="1826"/>
                    <a:pt x="1371" y="1833"/>
                    <a:pt x="1384" y="1833"/>
                  </a:cubicBezTo>
                  <a:close/>
                  <a:moveTo>
                    <a:pt x="1325" y="1833"/>
                  </a:moveTo>
                  <a:cubicBezTo>
                    <a:pt x="1325" y="1833"/>
                    <a:pt x="1325" y="1833"/>
                    <a:pt x="1325" y="1833"/>
                  </a:cubicBezTo>
                  <a:cubicBezTo>
                    <a:pt x="1325" y="1833"/>
                    <a:pt x="1325" y="1833"/>
                    <a:pt x="1325" y="1833"/>
                  </a:cubicBezTo>
                  <a:cubicBezTo>
                    <a:pt x="1338" y="1833"/>
                    <a:pt x="1345" y="1826"/>
                    <a:pt x="1345" y="1813"/>
                  </a:cubicBezTo>
                  <a:cubicBezTo>
                    <a:pt x="1345" y="1813"/>
                    <a:pt x="1345" y="1813"/>
                    <a:pt x="1345" y="1813"/>
                  </a:cubicBezTo>
                  <a:cubicBezTo>
                    <a:pt x="1345" y="347"/>
                    <a:pt x="1345" y="347"/>
                    <a:pt x="1345" y="347"/>
                  </a:cubicBezTo>
                  <a:cubicBezTo>
                    <a:pt x="1345" y="341"/>
                    <a:pt x="1338" y="328"/>
                    <a:pt x="1325" y="328"/>
                  </a:cubicBezTo>
                  <a:cubicBezTo>
                    <a:pt x="1319" y="328"/>
                    <a:pt x="1306" y="341"/>
                    <a:pt x="1306" y="347"/>
                  </a:cubicBezTo>
                  <a:cubicBezTo>
                    <a:pt x="1306" y="1813"/>
                    <a:pt x="1306" y="1813"/>
                    <a:pt x="1306" y="1813"/>
                  </a:cubicBezTo>
                  <a:cubicBezTo>
                    <a:pt x="1306" y="1826"/>
                    <a:pt x="1313" y="1833"/>
                    <a:pt x="1325" y="1833"/>
                  </a:cubicBezTo>
                  <a:close/>
                  <a:moveTo>
                    <a:pt x="1267" y="1833"/>
                  </a:moveTo>
                  <a:cubicBezTo>
                    <a:pt x="1267" y="1833"/>
                    <a:pt x="1267" y="1833"/>
                    <a:pt x="1267" y="1833"/>
                  </a:cubicBezTo>
                  <a:cubicBezTo>
                    <a:pt x="1267" y="1833"/>
                    <a:pt x="1267" y="1833"/>
                    <a:pt x="1267" y="1833"/>
                  </a:cubicBezTo>
                  <a:cubicBezTo>
                    <a:pt x="1280" y="1833"/>
                    <a:pt x="1287" y="1826"/>
                    <a:pt x="1287" y="1813"/>
                  </a:cubicBezTo>
                  <a:cubicBezTo>
                    <a:pt x="1287" y="1813"/>
                    <a:pt x="1287" y="1813"/>
                    <a:pt x="1287" y="1813"/>
                  </a:cubicBezTo>
                  <a:cubicBezTo>
                    <a:pt x="1287" y="19"/>
                    <a:pt x="1287" y="19"/>
                    <a:pt x="1287" y="19"/>
                  </a:cubicBezTo>
                  <a:cubicBezTo>
                    <a:pt x="1287" y="7"/>
                    <a:pt x="1280" y="0"/>
                    <a:pt x="1267" y="0"/>
                  </a:cubicBezTo>
                  <a:cubicBezTo>
                    <a:pt x="1261" y="0"/>
                    <a:pt x="1248" y="7"/>
                    <a:pt x="1248" y="19"/>
                  </a:cubicBezTo>
                  <a:cubicBezTo>
                    <a:pt x="1248" y="1813"/>
                    <a:pt x="1248" y="1813"/>
                    <a:pt x="1248" y="1813"/>
                  </a:cubicBezTo>
                  <a:cubicBezTo>
                    <a:pt x="1248" y="1826"/>
                    <a:pt x="1261" y="1833"/>
                    <a:pt x="1267" y="1833"/>
                  </a:cubicBezTo>
                  <a:close/>
                  <a:moveTo>
                    <a:pt x="1209" y="1833"/>
                  </a:moveTo>
                  <a:cubicBezTo>
                    <a:pt x="1209" y="1833"/>
                    <a:pt x="1209" y="1833"/>
                    <a:pt x="1209" y="1833"/>
                  </a:cubicBezTo>
                  <a:cubicBezTo>
                    <a:pt x="1216" y="1833"/>
                    <a:pt x="1216" y="1833"/>
                    <a:pt x="1216" y="1833"/>
                  </a:cubicBezTo>
                  <a:cubicBezTo>
                    <a:pt x="1222" y="1833"/>
                    <a:pt x="1228" y="1826"/>
                    <a:pt x="1228" y="1813"/>
                  </a:cubicBezTo>
                  <a:cubicBezTo>
                    <a:pt x="1228" y="1813"/>
                    <a:pt x="1228" y="1813"/>
                    <a:pt x="1228" y="1813"/>
                  </a:cubicBezTo>
                  <a:cubicBezTo>
                    <a:pt x="1228" y="167"/>
                    <a:pt x="1228" y="167"/>
                    <a:pt x="1228" y="167"/>
                  </a:cubicBezTo>
                  <a:cubicBezTo>
                    <a:pt x="1228" y="161"/>
                    <a:pt x="1222" y="148"/>
                    <a:pt x="1209" y="148"/>
                  </a:cubicBezTo>
                  <a:cubicBezTo>
                    <a:pt x="1203" y="148"/>
                    <a:pt x="1196" y="161"/>
                    <a:pt x="1196" y="167"/>
                  </a:cubicBezTo>
                  <a:cubicBezTo>
                    <a:pt x="1196" y="1813"/>
                    <a:pt x="1196" y="1813"/>
                    <a:pt x="1196" y="1813"/>
                  </a:cubicBezTo>
                  <a:cubicBezTo>
                    <a:pt x="1196" y="1826"/>
                    <a:pt x="1203" y="1833"/>
                    <a:pt x="1209" y="1833"/>
                  </a:cubicBezTo>
                  <a:close/>
                  <a:moveTo>
                    <a:pt x="1157" y="1833"/>
                  </a:moveTo>
                  <a:cubicBezTo>
                    <a:pt x="1157" y="1833"/>
                    <a:pt x="1157" y="1833"/>
                    <a:pt x="1157" y="1833"/>
                  </a:cubicBezTo>
                  <a:cubicBezTo>
                    <a:pt x="1157" y="1833"/>
                    <a:pt x="1157" y="1833"/>
                    <a:pt x="1157" y="1833"/>
                  </a:cubicBezTo>
                  <a:cubicBezTo>
                    <a:pt x="1164" y="1833"/>
                    <a:pt x="1177" y="1826"/>
                    <a:pt x="1177" y="1813"/>
                  </a:cubicBezTo>
                  <a:cubicBezTo>
                    <a:pt x="1177" y="1813"/>
                    <a:pt x="1177" y="1813"/>
                    <a:pt x="1177" y="1813"/>
                  </a:cubicBezTo>
                  <a:cubicBezTo>
                    <a:pt x="1177" y="476"/>
                    <a:pt x="1177" y="476"/>
                    <a:pt x="1177" y="476"/>
                  </a:cubicBezTo>
                  <a:cubicBezTo>
                    <a:pt x="1177" y="470"/>
                    <a:pt x="1164" y="457"/>
                    <a:pt x="1157" y="457"/>
                  </a:cubicBezTo>
                  <a:cubicBezTo>
                    <a:pt x="1144" y="457"/>
                    <a:pt x="1138" y="470"/>
                    <a:pt x="1138" y="476"/>
                  </a:cubicBezTo>
                  <a:cubicBezTo>
                    <a:pt x="1138" y="1813"/>
                    <a:pt x="1138" y="1813"/>
                    <a:pt x="1138" y="1813"/>
                  </a:cubicBezTo>
                  <a:cubicBezTo>
                    <a:pt x="1138" y="1826"/>
                    <a:pt x="1144" y="1833"/>
                    <a:pt x="1157" y="1833"/>
                  </a:cubicBezTo>
                  <a:close/>
                  <a:moveTo>
                    <a:pt x="1099" y="1833"/>
                  </a:moveTo>
                  <a:cubicBezTo>
                    <a:pt x="1099" y="1833"/>
                    <a:pt x="1099" y="1833"/>
                    <a:pt x="1099" y="1833"/>
                  </a:cubicBezTo>
                  <a:cubicBezTo>
                    <a:pt x="1099" y="1833"/>
                    <a:pt x="1099" y="1833"/>
                    <a:pt x="1099" y="1833"/>
                  </a:cubicBezTo>
                  <a:cubicBezTo>
                    <a:pt x="1112" y="1833"/>
                    <a:pt x="1119" y="1826"/>
                    <a:pt x="1119" y="1813"/>
                  </a:cubicBezTo>
                  <a:cubicBezTo>
                    <a:pt x="1119" y="1813"/>
                    <a:pt x="1119" y="1813"/>
                    <a:pt x="1119" y="1813"/>
                  </a:cubicBezTo>
                  <a:cubicBezTo>
                    <a:pt x="1119" y="720"/>
                    <a:pt x="1119" y="720"/>
                    <a:pt x="1119" y="720"/>
                  </a:cubicBezTo>
                  <a:cubicBezTo>
                    <a:pt x="1119" y="714"/>
                    <a:pt x="1106" y="707"/>
                    <a:pt x="1099" y="707"/>
                  </a:cubicBezTo>
                  <a:cubicBezTo>
                    <a:pt x="1086" y="707"/>
                    <a:pt x="1080" y="714"/>
                    <a:pt x="1080" y="720"/>
                  </a:cubicBezTo>
                  <a:cubicBezTo>
                    <a:pt x="1080" y="1813"/>
                    <a:pt x="1080" y="1813"/>
                    <a:pt x="1080" y="1813"/>
                  </a:cubicBezTo>
                  <a:cubicBezTo>
                    <a:pt x="1080" y="1826"/>
                    <a:pt x="1086" y="1833"/>
                    <a:pt x="1099" y="1833"/>
                  </a:cubicBezTo>
                  <a:close/>
                  <a:moveTo>
                    <a:pt x="1041" y="1833"/>
                  </a:moveTo>
                  <a:cubicBezTo>
                    <a:pt x="1041" y="1833"/>
                    <a:pt x="1041" y="1833"/>
                    <a:pt x="1041" y="1833"/>
                  </a:cubicBezTo>
                  <a:cubicBezTo>
                    <a:pt x="1041" y="1833"/>
                    <a:pt x="1041" y="1833"/>
                    <a:pt x="1041" y="1833"/>
                  </a:cubicBezTo>
                  <a:cubicBezTo>
                    <a:pt x="1054" y="1833"/>
                    <a:pt x="1060" y="1826"/>
                    <a:pt x="1060" y="1813"/>
                  </a:cubicBezTo>
                  <a:cubicBezTo>
                    <a:pt x="1060" y="1813"/>
                    <a:pt x="1060" y="1813"/>
                    <a:pt x="1060" y="1813"/>
                  </a:cubicBezTo>
                  <a:cubicBezTo>
                    <a:pt x="1060" y="514"/>
                    <a:pt x="1060" y="514"/>
                    <a:pt x="1060" y="514"/>
                  </a:cubicBezTo>
                  <a:cubicBezTo>
                    <a:pt x="1060" y="502"/>
                    <a:pt x="1054" y="495"/>
                    <a:pt x="1041" y="495"/>
                  </a:cubicBezTo>
                  <a:cubicBezTo>
                    <a:pt x="1035" y="495"/>
                    <a:pt x="1022" y="502"/>
                    <a:pt x="1022" y="514"/>
                  </a:cubicBezTo>
                  <a:cubicBezTo>
                    <a:pt x="1022" y="1813"/>
                    <a:pt x="1022" y="1813"/>
                    <a:pt x="1022" y="1813"/>
                  </a:cubicBezTo>
                  <a:cubicBezTo>
                    <a:pt x="1022" y="1826"/>
                    <a:pt x="1035" y="1833"/>
                    <a:pt x="1041" y="1833"/>
                  </a:cubicBezTo>
                  <a:close/>
                  <a:moveTo>
                    <a:pt x="983" y="1833"/>
                  </a:moveTo>
                  <a:cubicBezTo>
                    <a:pt x="983" y="1833"/>
                    <a:pt x="983" y="1833"/>
                    <a:pt x="983" y="1833"/>
                  </a:cubicBezTo>
                  <a:cubicBezTo>
                    <a:pt x="983" y="1833"/>
                    <a:pt x="983" y="1833"/>
                    <a:pt x="983" y="1833"/>
                  </a:cubicBezTo>
                  <a:cubicBezTo>
                    <a:pt x="996" y="1833"/>
                    <a:pt x="1002" y="1826"/>
                    <a:pt x="1002" y="1813"/>
                  </a:cubicBezTo>
                  <a:cubicBezTo>
                    <a:pt x="1002" y="1813"/>
                    <a:pt x="1002" y="1813"/>
                    <a:pt x="1002" y="1813"/>
                  </a:cubicBezTo>
                  <a:cubicBezTo>
                    <a:pt x="1002" y="322"/>
                    <a:pt x="1002" y="322"/>
                    <a:pt x="1002" y="322"/>
                  </a:cubicBezTo>
                  <a:cubicBezTo>
                    <a:pt x="1002" y="309"/>
                    <a:pt x="996" y="302"/>
                    <a:pt x="983" y="302"/>
                  </a:cubicBezTo>
                  <a:cubicBezTo>
                    <a:pt x="976" y="302"/>
                    <a:pt x="970" y="309"/>
                    <a:pt x="970" y="322"/>
                  </a:cubicBezTo>
                  <a:cubicBezTo>
                    <a:pt x="970" y="1813"/>
                    <a:pt x="970" y="1813"/>
                    <a:pt x="970" y="1813"/>
                  </a:cubicBezTo>
                  <a:cubicBezTo>
                    <a:pt x="970" y="1826"/>
                    <a:pt x="976" y="1833"/>
                    <a:pt x="983" y="1833"/>
                  </a:cubicBezTo>
                  <a:close/>
                  <a:moveTo>
                    <a:pt x="925" y="1833"/>
                  </a:moveTo>
                  <a:cubicBezTo>
                    <a:pt x="931" y="1833"/>
                    <a:pt x="931" y="1833"/>
                    <a:pt x="931" y="1833"/>
                  </a:cubicBezTo>
                  <a:cubicBezTo>
                    <a:pt x="931" y="1833"/>
                    <a:pt x="931" y="1833"/>
                    <a:pt x="931" y="1833"/>
                  </a:cubicBezTo>
                  <a:cubicBezTo>
                    <a:pt x="937" y="1833"/>
                    <a:pt x="944" y="1826"/>
                    <a:pt x="944" y="1813"/>
                  </a:cubicBezTo>
                  <a:cubicBezTo>
                    <a:pt x="944" y="1813"/>
                    <a:pt x="944" y="1813"/>
                    <a:pt x="944" y="1813"/>
                  </a:cubicBezTo>
                  <a:cubicBezTo>
                    <a:pt x="944" y="707"/>
                    <a:pt x="944" y="707"/>
                    <a:pt x="944" y="707"/>
                  </a:cubicBezTo>
                  <a:cubicBezTo>
                    <a:pt x="944" y="695"/>
                    <a:pt x="937" y="688"/>
                    <a:pt x="931" y="688"/>
                  </a:cubicBezTo>
                  <a:cubicBezTo>
                    <a:pt x="918" y="688"/>
                    <a:pt x="912" y="695"/>
                    <a:pt x="912" y="707"/>
                  </a:cubicBezTo>
                  <a:cubicBezTo>
                    <a:pt x="912" y="1813"/>
                    <a:pt x="912" y="1813"/>
                    <a:pt x="912" y="1813"/>
                  </a:cubicBezTo>
                  <a:cubicBezTo>
                    <a:pt x="912" y="1826"/>
                    <a:pt x="918" y="1833"/>
                    <a:pt x="925" y="1833"/>
                  </a:cubicBezTo>
                  <a:close/>
                  <a:moveTo>
                    <a:pt x="873" y="1833"/>
                  </a:moveTo>
                  <a:cubicBezTo>
                    <a:pt x="873" y="1833"/>
                    <a:pt x="873" y="1833"/>
                    <a:pt x="873" y="1833"/>
                  </a:cubicBezTo>
                  <a:cubicBezTo>
                    <a:pt x="873" y="1833"/>
                    <a:pt x="873" y="1833"/>
                    <a:pt x="873" y="1833"/>
                  </a:cubicBezTo>
                  <a:cubicBezTo>
                    <a:pt x="879" y="1833"/>
                    <a:pt x="892" y="1826"/>
                    <a:pt x="892" y="1813"/>
                  </a:cubicBezTo>
                  <a:cubicBezTo>
                    <a:pt x="892" y="1813"/>
                    <a:pt x="892" y="1813"/>
                    <a:pt x="892" y="1813"/>
                  </a:cubicBezTo>
                  <a:cubicBezTo>
                    <a:pt x="892" y="862"/>
                    <a:pt x="892" y="862"/>
                    <a:pt x="892" y="862"/>
                  </a:cubicBezTo>
                  <a:cubicBezTo>
                    <a:pt x="892" y="855"/>
                    <a:pt x="879" y="842"/>
                    <a:pt x="873" y="842"/>
                  </a:cubicBezTo>
                  <a:cubicBezTo>
                    <a:pt x="860" y="842"/>
                    <a:pt x="853" y="855"/>
                    <a:pt x="853" y="862"/>
                  </a:cubicBezTo>
                  <a:cubicBezTo>
                    <a:pt x="853" y="1813"/>
                    <a:pt x="853" y="1813"/>
                    <a:pt x="853" y="1813"/>
                  </a:cubicBezTo>
                  <a:cubicBezTo>
                    <a:pt x="853" y="1826"/>
                    <a:pt x="860" y="1833"/>
                    <a:pt x="873" y="1833"/>
                  </a:cubicBezTo>
                  <a:close/>
                  <a:moveTo>
                    <a:pt x="815" y="1833"/>
                  </a:moveTo>
                  <a:cubicBezTo>
                    <a:pt x="815" y="1833"/>
                    <a:pt x="815" y="1833"/>
                    <a:pt x="815" y="1833"/>
                  </a:cubicBezTo>
                  <a:cubicBezTo>
                    <a:pt x="815" y="1833"/>
                    <a:pt x="815" y="1833"/>
                    <a:pt x="815" y="1833"/>
                  </a:cubicBezTo>
                  <a:cubicBezTo>
                    <a:pt x="827" y="1833"/>
                    <a:pt x="834" y="1826"/>
                    <a:pt x="834" y="1813"/>
                  </a:cubicBezTo>
                  <a:cubicBezTo>
                    <a:pt x="834" y="1813"/>
                    <a:pt x="834" y="1813"/>
                    <a:pt x="834" y="1813"/>
                  </a:cubicBezTo>
                  <a:cubicBezTo>
                    <a:pt x="834" y="810"/>
                    <a:pt x="834" y="810"/>
                    <a:pt x="834" y="810"/>
                  </a:cubicBezTo>
                  <a:cubicBezTo>
                    <a:pt x="834" y="797"/>
                    <a:pt x="827" y="791"/>
                    <a:pt x="815" y="791"/>
                  </a:cubicBezTo>
                  <a:cubicBezTo>
                    <a:pt x="802" y="791"/>
                    <a:pt x="795" y="797"/>
                    <a:pt x="795" y="804"/>
                  </a:cubicBezTo>
                  <a:cubicBezTo>
                    <a:pt x="795" y="1813"/>
                    <a:pt x="795" y="1813"/>
                    <a:pt x="795" y="1813"/>
                  </a:cubicBezTo>
                  <a:cubicBezTo>
                    <a:pt x="795" y="1826"/>
                    <a:pt x="802" y="1833"/>
                    <a:pt x="815" y="1833"/>
                  </a:cubicBezTo>
                  <a:close/>
                  <a:moveTo>
                    <a:pt x="756" y="1833"/>
                  </a:moveTo>
                  <a:cubicBezTo>
                    <a:pt x="756" y="1833"/>
                    <a:pt x="756" y="1833"/>
                    <a:pt x="756" y="1833"/>
                  </a:cubicBezTo>
                  <a:cubicBezTo>
                    <a:pt x="756" y="1833"/>
                    <a:pt x="756" y="1833"/>
                    <a:pt x="756" y="1833"/>
                  </a:cubicBezTo>
                  <a:cubicBezTo>
                    <a:pt x="769" y="1833"/>
                    <a:pt x="776" y="1826"/>
                    <a:pt x="776" y="1813"/>
                  </a:cubicBezTo>
                  <a:cubicBezTo>
                    <a:pt x="776" y="1813"/>
                    <a:pt x="776" y="1813"/>
                    <a:pt x="776" y="1813"/>
                  </a:cubicBezTo>
                  <a:cubicBezTo>
                    <a:pt x="776" y="977"/>
                    <a:pt x="776" y="977"/>
                    <a:pt x="776" y="977"/>
                  </a:cubicBezTo>
                  <a:cubicBezTo>
                    <a:pt x="776" y="971"/>
                    <a:pt x="769" y="958"/>
                    <a:pt x="756" y="958"/>
                  </a:cubicBezTo>
                  <a:cubicBezTo>
                    <a:pt x="750" y="958"/>
                    <a:pt x="737" y="971"/>
                    <a:pt x="737" y="977"/>
                  </a:cubicBezTo>
                  <a:cubicBezTo>
                    <a:pt x="737" y="1813"/>
                    <a:pt x="737" y="1813"/>
                    <a:pt x="737" y="1813"/>
                  </a:cubicBezTo>
                  <a:cubicBezTo>
                    <a:pt x="737" y="1826"/>
                    <a:pt x="750" y="1833"/>
                    <a:pt x="756" y="1833"/>
                  </a:cubicBezTo>
                  <a:close/>
                  <a:moveTo>
                    <a:pt x="698" y="1833"/>
                  </a:moveTo>
                  <a:cubicBezTo>
                    <a:pt x="698" y="1833"/>
                    <a:pt x="698" y="1833"/>
                    <a:pt x="698" y="1833"/>
                  </a:cubicBezTo>
                  <a:cubicBezTo>
                    <a:pt x="705" y="1833"/>
                    <a:pt x="705" y="1833"/>
                    <a:pt x="705" y="1833"/>
                  </a:cubicBezTo>
                  <a:cubicBezTo>
                    <a:pt x="711" y="1833"/>
                    <a:pt x="717" y="1826"/>
                    <a:pt x="717" y="1813"/>
                  </a:cubicBezTo>
                  <a:cubicBezTo>
                    <a:pt x="717" y="1813"/>
                    <a:pt x="717" y="1813"/>
                    <a:pt x="717" y="1813"/>
                  </a:cubicBezTo>
                  <a:cubicBezTo>
                    <a:pt x="717" y="1068"/>
                    <a:pt x="717" y="1068"/>
                    <a:pt x="717" y="1068"/>
                  </a:cubicBezTo>
                  <a:cubicBezTo>
                    <a:pt x="717" y="1055"/>
                    <a:pt x="711" y="1048"/>
                    <a:pt x="698" y="1048"/>
                  </a:cubicBezTo>
                  <a:cubicBezTo>
                    <a:pt x="692" y="1048"/>
                    <a:pt x="685" y="1055"/>
                    <a:pt x="685" y="1068"/>
                  </a:cubicBezTo>
                  <a:cubicBezTo>
                    <a:pt x="685" y="1813"/>
                    <a:pt x="685" y="1813"/>
                    <a:pt x="685" y="1813"/>
                  </a:cubicBezTo>
                  <a:cubicBezTo>
                    <a:pt x="685" y="1826"/>
                    <a:pt x="692" y="1833"/>
                    <a:pt x="698" y="1833"/>
                  </a:cubicBezTo>
                  <a:close/>
                  <a:moveTo>
                    <a:pt x="646" y="1833"/>
                  </a:moveTo>
                  <a:cubicBezTo>
                    <a:pt x="646" y="1833"/>
                    <a:pt x="646" y="1833"/>
                    <a:pt x="646" y="1833"/>
                  </a:cubicBezTo>
                  <a:cubicBezTo>
                    <a:pt x="646" y="1833"/>
                    <a:pt x="646" y="1833"/>
                    <a:pt x="646" y="1833"/>
                  </a:cubicBezTo>
                  <a:cubicBezTo>
                    <a:pt x="653" y="1833"/>
                    <a:pt x="659" y="1826"/>
                    <a:pt x="659" y="1813"/>
                  </a:cubicBezTo>
                  <a:cubicBezTo>
                    <a:pt x="659" y="1813"/>
                    <a:pt x="659" y="1813"/>
                    <a:pt x="659" y="1813"/>
                  </a:cubicBezTo>
                  <a:cubicBezTo>
                    <a:pt x="659" y="971"/>
                    <a:pt x="659" y="971"/>
                    <a:pt x="659" y="971"/>
                  </a:cubicBezTo>
                  <a:cubicBezTo>
                    <a:pt x="659" y="958"/>
                    <a:pt x="653" y="952"/>
                    <a:pt x="646" y="952"/>
                  </a:cubicBezTo>
                  <a:cubicBezTo>
                    <a:pt x="633" y="952"/>
                    <a:pt x="627" y="958"/>
                    <a:pt x="627" y="971"/>
                  </a:cubicBezTo>
                  <a:cubicBezTo>
                    <a:pt x="627" y="1813"/>
                    <a:pt x="627" y="1813"/>
                    <a:pt x="627" y="1813"/>
                  </a:cubicBezTo>
                  <a:cubicBezTo>
                    <a:pt x="627" y="1826"/>
                    <a:pt x="633" y="1833"/>
                    <a:pt x="646" y="1833"/>
                  </a:cubicBezTo>
                  <a:close/>
                  <a:moveTo>
                    <a:pt x="588" y="1833"/>
                  </a:moveTo>
                  <a:cubicBezTo>
                    <a:pt x="588" y="1833"/>
                    <a:pt x="588" y="1833"/>
                    <a:pt x="588" y="1833"/>
                  </a:cubicBezTo>
                  <a:cubicBezTo>
                    <a:pt x="588" y="1833"/>
                    <a:pt x="588" y="1833"/>
                    <a:pt x="588" y="1833"/>
                  </a:cubicBezTo>
                  <a:cubicBezTo>
                    <a:pt x="595" y="1833"/>
                    <a:pt x="608" y="1826"/>
                    <a:pt x="608" y="1813"/>
                  </a:cubicBezTo>
                  <a:cubicBezTo>
                    <a:pt x="608" y="1813"/>
                    <a:pt x="608" y="1813"/>
                    <a:pt x="608" y="1813"/>
                  </a:cubicBezTo>
                  <a:cubicBezTo>
                    <a:pt x="608" y="547"/>
                    <a:pt x="608" y="547"/>
                    <a:pt x="608" y="547"/>
                  </a:cubicBezTo>
                  <a:cubicBezTo>
                    <a:pt x="608" y="540"/>
                    <a:pt x="595" y="534"/>
                    <a:pt x="588" y="534"/>
                  </a:cubicBezTo>
                  <a:cubicBezTo>
                    <a:pt x="575" y="534"/>
                    <a:pt x="569" y="540"/>
                    <a:pt x="569" y="547"/>
                  </a:cubicBezTo>
                  <a:cubicBezTo>
                    <a:pt x="569" y="1813"/>
                    <a:pt x="569" y="1813"/>
                    <a:pt x="569" y="1813"/>
                  </a:cubicBezTo>
                  <a:cubicBezTo>
                    <a:pt x="569" y="1826"/>
                    <a:pt x="575" y="1833"/>
                    <a:pt x="588" y="1833"/>
                  </a:cubicBezTo>
                  <a:close/>
                  <a:moveTo>
                    <a:pt x="530" y="1833"/>
                  </a:moveTo>
                  <a:cubicBezTo>
                    <a:pt x="530" y="1833"/>
                    <a:pt x="530" y="1833"/>
                    <a:pt x="530" y="1833"/>
                  </a:cubicBezTo>
                  <a:cubicBezTo>
                    <a:pt x="530" y="1833"/>
                    <a:pt x="530" y="1833"/>
                    <a:pt x="530" y="1833"/>
                  </a:cubicBezTo>
                  <a:cubicBezTo>
                    <a:pt x="543" y="1833"/>
                    <a:pt x="549" y="1826"/>
                    <a:pt x="549" y="1813"/>
                  </a:cubicBezTo>
                  <a:cubicBezTo>
                    <a:pt x="549" y="1813"/>
                    <a:pt x="549" y="1813"/>
                    <a:pt x="549" y="1813"/>
                  </a:cubicBezTo>
                  <a:cubicBezTo>
                    <a:pt x="549" y="707"/>
                    <a:pt x="549" y="707"/>
                    <a:pt x="549" y="707"/>
                  </a:cubicBezTo>
                  <a:cubicBezTo>
                    <a:pt x="549" y="701"/>
                    <a:pt x="543" y="695"/>
                    <a:pt x="530" y="695"/>
                  </a:cubicBezTo>
                  <a:cubicBezTo>
                    <a:pt x="523" y="695"/>
                    <a:pt x="511" y="701"/>
                    <a:pt x="511" y="707"/>
                  </a:cubicBezTo>
                  <a:cubicBezTo>
                    <a:pt x="511" y="1813"/>
                    <a:pt x="511" y="1813"/>
                    <a:pt x="511" y="1813"/>
                  </a:cubicBezTo>
                  <a:cubicBezTo>
                    <a:pt x="511" y="1826"/>
                    <a:pt x="517" y="1833"/>
                    <a:pt x="530" y="1833"/>
                  </a:cubicBezTo>
                  <a:close/>
                  <a:moveTo>
                    <a:pt x="472" y="1833"/>
                  </a:moveTo>
                  <a:cubicBezTo>
                    <a:pt x="472" y="1833"/>
                    <a:pt x="472" y="1833"/>
                    <a:pt x="472" y="1833"/>
                  </a:cubicBezTo>
                  <a:cubicBezTo>
                    <a:pt x="472" y="1833"/>
                    <a:pt x="472" y="1833"/>
                    <a:pt x="472" y="1833"/>
                  </a:cubicBezTo>
                  <a:cubicBezTo>
                    <a:pt x="485" y="1833"/>
                    <a:pt x="491" y="1826"/>
                    <a:pt x="491" y="1813"/>
                  </a:cubicBezTo>
                  <a:cubicBezTo>
                    <a:pt x="491" y="1813"/>
                    <a:pt x="491" y="1813"/>
                    <a:pt x="491" y="1813"/>
                  </a:cubicBezTo>
                  <a:cubicBezTo>
                    <a:pt x="491" y="932"/>
                    <a:pt x="491" y="932"/>
                    <a:pt x="491" y="932"/>
                  </a:cubicBezTo>
                  <a:cubicBezTo>
                    <a:pt x="491" y="926"/>
                    <a:pt x="485" y="913"/>
                    <a:pt x="472" y="913"/>
                  </a:cubicBezTo>
                  <a:cubicBezTo>
                    <a:pt x="465" y="913"/>
                    <a:pt x="452" y="926"/>
                    <a:pt x="452" y="932"/>
                  </a:cubicBezTo>
                  <a:cubicBezTo>
                    <a:pt x="452" y="1813"/>
                    <a:pt x="452" y="1813"/>
                    <a:pt x="452" y="1813"/>
                  </a:cubicBezTo>
                  <a:cubicBezTo>
                    <a:pt x="452" y="1826"/>
                    <a:pt x="465" y="1833"/>
                    <a:pt x="472" y="1833"/>
                  </a:cubicBezTo>
                  <a:close/>
                  <a:moveTo>
                    <a:pt x="413" y="1833"/>
                  </a:moveTo>
                  <a:cubicBezTo>
                    <a:pt x="420" y="1833"/>
                    <a:pt x="420" y="1833"/>
                    <a:pt x="420" y="1833"/>
                  </a:cubicBezTo>
                  <a:cubicBezTo>
                    <a:pt x="420" y="1833"/>
                    <a:pt x="420" y="1833"/>
                    <a:pt x="420" y="1833"/>
                  </a:cubicBezTo>
                  <a:cubicBezTo>
                    <a:pt x="426" y="1833"/>
                    <a:pt x="433" y="1826"/>
                    <a:pt x="433" y="1813"/>
                  </a:cubicBezTo>
                  <a:cubicBezTo>
                    <a:pt x="433" y="1813"/>
                    <a:pt x="433" y="1813"/>
                    <a:pt x="433" y="1813"/>
                  </a:cubicBezTo>
                  <a:cubicBezTo>
                    <a:pt x="433" y="1061"/>
                    <a:pt x="433" y="1061"/>
                    <a:pt x="433" y="1061"/>
                  </a:cubicBezTo>
                  <a:cubicBezTo>
                    <a:pt x="433" y="1048"/>
                    <a:pt x="426" y="1042"/>
                    <a:pt x="420" y="1042"/>
                  </a:cubicBezTo>
                  <a:cubicBezTo>
                    <a:pt x="407" y="1042"/>
                    <a:pt x="401" y="1048"/>
                    <a:pt x="401" y="1055"/>
                  </a:cubicBezTo>
                  <a:cubicBezTo>
                    <a:pt x="401" y="1813"/>
                    <a:pt x="401" y="1813"/>
                    <a:pt x="401" y="1813"/>
                  </a:cubicBezTo>
                  <a:cubicBezTo>
                    <a:pt x="401" y="1826"/>
                    <a:pt x="407" y="1833"/>
                    <a:pt x="413" y="1833"/>
                  </a:cubicBezTo>
                  <a:close/>
                  <a:moveTo>
                    <a:pt x="362" y="1833"/>
                  </a:moveTo>
                  <a:cubicBezTo>
                    <a:pt x="362" y="1833"/>
                    <a:pt x="362" y="1833"/>
                    <a:pt x="362" y="1833"/>
                  </a:cubicBezTo>
                  <a:cubicBezTo>
                    <a:pt x="362" y="1833"/>
                    <a:pt x="362" y="1833"/>
                    <a:pt x="362" y="1833"/>
                  </a:cubicBezTo>
                  <a:cubicBezTo>
                    <a:pt x="368" y="1833"/>
                    <a:pt x="381" y="1826"/>
                    <a:pt x="381" y="1813"/>
                  </a:cubicBezTo>
                  <a:cubicBezTo>
                    <a:pt x="381" y="1813"/>
                    <a:pt x="381" y="1813"/>
                    <a:pt x="381" y="1813"/>
                  </a:cubicBezTo>
                  <a:cubicBezTo>
                    <a:pt x="381" y="977"/>
                    <a:pt x="381" y="977"/>
                    <a:pt x="381" y="977"/>
                  </a:cubicBezTo>
                  <a:cubicBezTo>
                    <a:pt x="381" y="965"/>
                    <a:pt x="368" y="958"/>
                    <a:pt x="362" y="958"/>
                  </a:cubicBezTo>
                  <a:cubicBezTo>
                    <a:pt x="349" y="958"/>
                    <a:pt x="342" y="965"/>
                    <a:pt x="342" y="977"/>
                  </a:cubicBezTo>
                  <a:cubicBezTo>
                    <a:pt x="342" y="1813"/>
                    <a:pt x="342" y="1813"/>
                    <a:pt x="342" y="1813"/>
                  </a:cubicBezTo>
                  <a:cubicBezTo>
                    <a:pt x="342" y="1826"/>
                    <a:pt x="349" y="1833"/>
                    <a:pt x="362" y="1833"/>
                  </a:cubicBezTo>
                  <a:close/>
                  <a:moveTo>
                    <a:pt x="304" y="1833"/>
                  </a:moveTo>
                  <a:cubicBezTo>
                    <a:pt x="304" y="1833"/>
                    <a:pt x="304" y="1833"/>
                    <a:pt x="304" y="1833"/>
                  </a:cubicBezTo>
                  <a:cubicBezTo>
                    <a:pt x="304" y="1833"/>
                    <a:pt x="304" y="1833"/>
                    <a:pt x="304" y="1833"/>
                  </a:cubicBezTo>
                  <a:cubicBezTo>
                    <a:pt x="317" y="1833"/>
                    <a:pt x="323" y="1826"/>
                    <a:pt x="323" y="1813"/>
                  </a:cubicBezTo>
                  <a:cubicBezTo>
                    <a:pt x="323" y="1813"/>
                    <a:pt x="323" y="1813"/>
                    <a:pt x="323" y="1813"/>
                  </a:cubicBezTo>
                  <a:cubicBezTo>
                    <a:pt x="323" y="1440"/>
                    <a:pt x="323" y="1440"/>
                    <a:pt x="323" y="1440"/>
                  </a:cubicBezTo>
                  <a:cubicBezTo>
                    <a:pt x="323" y="1434"/>
                    <a:pt x="317" y="1428"/>
                    <a:pt x="304" y="1428"/>
                  </a:cubicBezTo>
                  <a:cubicBezTo>
                    <a:pt x="291" y="1428"/>
                    <a:pt x="284" y="1434"/>
                    <a:pt x="284" y="1440"/>
                  </a:cubicBezTo>
                  <a:cubicBezTo>
                    <a:pt x="284" y="1813"/>
                    <a:pt x="284" y="1813"/>
                    <a:pt x="284" y="1813"/>
                  </a:cubicBezTo>
                  <a:cubicBezTo>
                    <a:pt x="284" y="1826"/>
                    <a:pt x="291" y="1833"/>
                    <a:pt x="304" y="1833"/>
                  </a:cubicBezTo>
                  <a:close/>
                  <a:moveTo>
                    <a:pt x="245" y="1833"/>
                  </a:moveTo>
                  <a:cubicBezTo>
                    <a:pt x="245" y="1833"/>
                    <a:pt x="245" y="1833"/>
                    <a:pt x="245" y="1833"/>
                  </a:cubicBezTo>
                  <a:cubicBezTo>
                    <a:pt x="245" y="1833"/>
                    <a:pt x="245" y="1833"/>
                    <a:pt x="245" y="1833"/>
                  </a:cubicBezTo>
                  <a:cubicBezTo>
                    <a:pt x="258" y="1833"/>
                    <a:pt x="265" y="1826"/>
                    <a:pt x="265" y="1813"/>
                  </a:cubicBezTo>
                  <a:cubicBezTo>
                    <a:pt x="265" y="1813"/>
                    <a:pt x="265" y="1813"/>
                    <a:pt x="265" y="1813"/>
                  </a:cubicBezTo>
                  <a:cubicBezTo>
                    <a:pt x="265" y="1106"/>
                    <a:pt x="265" y="1106"/>
                    <a:pt x="265" y="1106"/>
                  </a:cubicBezTo>
                  <a:cubicBezTo>
                    <a:pt x="265" y="1093"/>
                    <a:pt x="258" y="1087"/>
                    <a:pt x="245" y="1087"/>
                  </a:cubicBezTo>
                  <a:cubicBezTo>
                    <a:pt x="239" y="1087"/>
                    <a:pt x="226" y="1093"/>
                    <a:pt x="226" y="1106"/>
                  </a:cubicBezTo>
                  <a:cubicBezTo>
                    <a:pt x="226" y="1813"/>
                    <a:pt x="226" y="1813"/>
                    <a:pt x="226" y="1813"/>
                  </a:cubicBezTo>
                  <a:cubicBezTo>
                    <a:pt x="226" y="1826"/>
                    <a:pt x="239" y="1833"/>
                    <a:pt x="245" y="1833"/>
                  </a:cubicBezTo>
                  <a:close/>
                  <a:moveTo>
                    <a:pt x="187" y="1833"/>
                  </a:moveTo>
                  <a:cubicBezTo>
                    <a:pt x="187" y="1833"/>
                    <a:pt x="187" y="1833"/>
                    <a:pt x="187" y="1833"/>
                  </a:cubicBezTo>
                  <a:cubicBezTo>
                    <a:pt x="187" y="1833"/>
                    <a:pt x="187" y="1833"/>
                    <a:pt x="187" y="1833"/>
                  </a:cubicBezTo>
                  <a:cubicBezTo>
                    <a:pt x="200" y="1833"/>
                    <a:pt x="207" y="1826"/>
                    <a:pt x="207" y="1813"/>
                  </a:cubicBezTo>
                  <a:cubicBezTo>
                    <a:pt x="207" y="1813"/>
                    <a:pt x="207" y="1813"/>
                    <a:pt x="207" y="1813"/>
                  </a:cubicBezTo>
                  <a:cubicBezTo>
                    <a:pt x="207" y="1042"/>
                    <a:pt x="207" y="1042"/>
                    <a:pt x="207" y="1042"/>
                  </a:cubicBezTo>
                  <a:cubicBezTo>
                    <a:pt x="207" y="1035"/>
                    <a:pt x="200" y="1029"/>
                    <a:pt x="187" y="1029"/>
                  </a:cubicBezTo>
                  <a:cubicBezTo>
                    <a:pt x="181" y="1029"/>
                    <a:pt x="174" y="1035"/>
                    <a:pt x="174" y="1042"/>
                  </a:cubicBezTo>
                  <a:cubicBezTo>
                    <a:pt x="174" y="1813"/>
                    <a:pt x="174" y="1813"/>
                    <a:pt x="174" y="1813"/>
                  </a:cubicBezTo>
                  <a:cubicBezTo>
                    <a:pt x="174" y="1826"/>
                    <a:pt x="181" y="1833"/>
                    <a:pt x="187" y="1833"/>
                  </a:cubicBezTo>
                  <a:close/>
                  <a:moveTo>
                    <a:pt x="135" y="1833"/>
                  </a:moveTo>
                  <a:cubicBezTo>
                    <a:pt x="135" y="1833"/>
                    <a:pt x="135" y="1833"/>
                    <a:pt x="135" y="1833"/>
                  </a:cubicBezTo>
                  <a:cubicBezTo>
                    <a:pt x="135" y="1833"/>
                    <a:pt x="135" y="1833"/>
                    <a:pt x="135" y="1833"/>
                  </a:cubicBezTo>
                  <a:cubicBezTo>
                    <a:pt x="142" y="1833"/>
                    <a:pt x="148" y="1826"/>
                    <a:pt x="148" y="1813"/>
                  </a:cubicBezTo>
                  <a:cubicBezTo>
                    <a:pt x="148" y="1813"/>
                    <a:pt x="148" y="1813"/>
                    <a:pt x="148" y="1813"/>
                  </a:cubicBezTo>
                  <a:cubicBezTo>
                    <a:pt x="148" y="1312"/>
                    <a:pt x="148" y="1312"/>
                    <a:pt x="148" y="1312"/>
                  </a:cubicBezTo>
                  <a:cubicBezTo>
                    <a:pt x="148" y="1305"/>
                    <a:pt x="142" y="1299"/>
                    <a:pt x="135" y="1299"/>
                  </a:cubicBezTo>
                  <a:cubicBezTo>
                    <a:pt x="122" y="1299"/>
                    <a:pt x="116" y="1305"/>
                    <a:pt x="116" y="1312"/>
                  </a:cubicBezTo>
                  <a:cubicBezTo>
                    <a:pt x="116" y="1813"/>
                    <a:pt x="116" y="1813"/>
                    <a:pt x="116" y="1813"/>
                  </a:cubicBezTo>
                  <a:cubicBezTo>
                    <a:pt x="116" y="1826"/>
                    <a:pt x="122" y="1833"/>
                    <a:pt x="135" y="1833"/>
                  </a:cubicBezTo>
                  <a:close/>
                  <a:moveTo>
                    <a:pt x="77" y="1833"/>
                  </a:moveTo>
                  <a:cubicBezTo>
                    <a:pt x="77" y="1833"/>
                    <a:pt x="77" y="1833"/>
                    <a:pt x="77" y="1833"/>
                  </a:cubicBezTo>
                  <a:cubicBezTo>
                    <a:pt x="77" y="1833"/>
                    <a:pt x="77" y="1833"/>
                    <a:pt x="77" y="1833"/>
                  </a:cubicBezTo>
                  <a:cubicBezTo>
                    <a:pt x="84" y="1833"/>
                    <a:pt x="97" y="1826"/>
                    <a:pt x="97" y="1813"/>
                  </a:cubicBezTo>
                  <a:cubicBezTo>
                    <a:pt x="97" y="1813"/>
                    <a:pt x="97" y="1813"/>
                    <a:pt x="97" y="1813"/>
                  </a:cubicBezTo>
                  <a:cubicBezTo>
                    <a:pt x="97" y="1576"/>
                    <a:pt x="97" y="1576"/>
                    <a:pt x="97" y="1576"/>
                  </a:cubicBezTo>
                  <a:cubicBezTo>
                    <a:pt x="97" y="1569"/>
                    <a:pt x="84" y="1563"/>
                    <a:pt x="77" y="1563"/>
                  </a:cubicBezTo>
                  <a:cubicBezTo>
                    <a:pt x="64" y="1563"/>
                    <a:pt x="58" y="1569"/>
                    <a:pt x="58" y="1576"/>
                  </a:cubicBezTo>
                  <a:cubicBezTo>
                    <a:pt x="58" y="1813"/>
                    <a:pt x="58" y="1813"/>
                    <a:pt x="58" y="1813"/>
                  </a:cubicBezTo>
                  <a:cubicBezTo>
                    <a:pt x="58" y="1826"/>
                    <a:pt x="64" y="1833"/>
                    <a:pt x="77" y="1833"/>
                  </a:cubicBezTo>
                  <a:close/>
                  <a:moveTo>
                    <a:pt x="19" y="1833"/>
                  </a:moveTo>
                  <a:cubicBezTo>
                    <a:pt x="19" y="1833"/>
                    <a:pt x="19" y="1833"/>
                    <a:pt x="19" y="1833"/>
                  </a:cubicBezTo>
                  <a:cubicBezTo>
                    <a:pt x="19" y="1833"/>
                    <a:pt x="19" y="1833"/>
                    <a:pt x="19" y="1833"/>
                  </a:cubicBezTo>
                  <a:cubicBezTo>
                    <a:pt x="32" y="1833"/>
                    <a:pt x="38" y="1826"/>
                    <a:pt x="38" y="1813"/>
                  </a:cubicBezTo>
                  <a:cubicBezTo>
                    <a:pt x="38" y="1813"/>
                    <a:pt x="38" y="1813"/>
                    <a:pt x="38" y="1813"/>
                  </a:cubicBezTo>
                  <a:cubicBezTo>
                    <a:pt x="38" y="1691"/>
                    <a:pt x="38" y="1691"/>
                    <a:pt x="38" y="1691"/>
                  </a:cubicBezTo>
                  <a:cubicBezTo>
                    <a:pt x="38" y="1678"/>
                    <a:pt x="32" y="1672"/>
                    <a:pt x="19" y="1672"/>
                  </a:cubicBezTo>
                  <a:cubicBezTo>
                    <a:pt x="6" y="1672"/>
                    <a:pt x="0" y="1678"/>
                    <a:pt x="0" y="1691"/>
                  </a:cubicBezTo>
                  <a:cubicBezTo>
                    <a:pt x="0" y="1813"/>
                    <a:pt x="0" y="1813"/>
                    <a:pt x="0" y="1813"/>
                  </a:cubicBezTo>
                  <a:cubicBezTo>
                    <a:pt x="0" y="1826"/>
                    <a:pt x="6" y="1833"/>
                    <a:pt x="19" y="1833"/>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grpSp>
    </p:spTree>
    <p:extLst>
      <p:ext uri="{BB962C8B-B14F-4D97-AF65-F5344CB8AC3E}">
        <p14:creationId xmlns:p14="http://schemas.microsoft.com/office/powerpoint/2010/main" val="61260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106"/>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105"/>
                                        </p:tgtEl>
                                        <p:attrNameLst>
                                          <p:attrName>style.visibility</p:attrName>
                                        </p:attrNameLst>
                                      </p:cBhvr>
                                      <p:to>
                                        <p:strVal val="visible"/>
                                      </p:to>
                                    </p:set>
                                    <p:animEffect transition="in" filter="fade">
                                      <p:cBhvr>
                                        <p:cTn id="12" dur="500"/>
                                        <p:tgtEl>
                                          <p:spTgt spid="105"/>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105"/>
                                        </p:tgtEl>
                                        <p:attrNameLst>
                                          <p:attrName>ppt_x</p:attrName>
                                          <p:attrName>ppt_y</p:attrName>
                                        </p:attrNameLst>
                                      </p:cBhvr>
                                      <p:rCtr x="0" y="1566"/>
                                    </p:animMotion>
                                  </p:childTnLst>
                                </p:cTn>
                              </p:par>
                              <p:par>
                                <p:cTn id="15" presetID="10" presetClass="entr" presetSubtype="0" fill="hold" nodeType="withEffect">
                                  <p:stCondLst>
                                    <p:cond delay="150"/>
                                  </p:stCondLst>
                                  <p:childTnLst>
                                    <p:set>
                                      <p:cBhvr>
                                        <p:cTn id="16" dur="1" fill="hold">
                                          <p:stCondLst>
                                            <p:cond delay="0"/>
                                          </p:stCondLst>
                                        </p:cTn>
                                        <p:tgtEl>
                                          <p:spTgt spid="104"/>
                                        </p:tgtEl>
                                        <p:attrNameLst>
                                          <p:attrName>style.visibility</p:attrName>
                                        </p:attrNameLst>
                                      </p:cBhvr>
                                      <p:to>
                                        <p:strVal val="visible"/>
                                      </p:to>
                                    </p:set>
                                    <p:animEffect transition="in" filter="fade">
                                      <p:cBhvr>
                                        <p:cTn id="17" dur="500"/>
                                        <p:tgtEl>
                                          <p:spTgt spid="104"/>
                                        </p:tgtEl>
                                      </p:cBhvr>
                                    </p:animEffect>
                                  </p:childTnLst>
                                </p:cTn>
                              </p:par>
                              <p:par>
                                <p:cTn id="18" presetID="42" presetClass="path" presetSubtype="0" decel="100000" fill="hold" nodeType="withEffect">
                                  <p:stCondLst>
                                    <p:cond delay="150"/>
                                  </p:stCondLst>
                                  <p:childTnLst>
                                    <p:animMotion origin="layout" path="M 4.2022E-6 -3.65865E-6 L 4.2022E-6 0.03132 " pathEditMode="relative" rAng="0" ptsTypes="AA">
                                      <p:cBhvr>
                                        <p:cTn id="19" dur="750" spd="-100000" fill="hold"/>
                                        <p:tgtEl>
                                          <p:spTgt spid="104"/>
                                        </p:tgtEl>
                                        <p:attrNameLst>
                                          <p:attrName>ppt_x</p:attrName>
                                          <p:attrName>ppt_y</p:attrName>
                                        </p:attrNameLst>
                                      </p:cBhvr>
                                      <p:rCtr x="0" y="1566"/>
                                    </p:animMotion>
                                  </p:childTnLst>
                                </p:cTn>
                              </p:par>
                              <p:par>
                                <p:cTn id="20" presetID="10" presetClass="entr" presetSubtype="0" fill="hold" nodeType="withEffect">
                                  <p:stCondLst>
                                    <p:cond delay="150"/>
                                  </p:stCondLst>
                                  <p:childTnLst>
                                    <p:set>
                                      <p:cBhvr>
                                        <p:cTn id="21" dur="1" fill="hold">
                                          <p:stCondLst>
                                            <p:cond delay="0"/>
                                          </p:stCondLst>
                                        </p:cTn>
                                        <p:tgtEl>
                                          <p:spTgt spid="103"/>
                                        </p:tgtEl>
                                        <p:attrNameLst>
                                          <p:attrName>style.visibility</p:attrName>
                                        </p:attrNameLst>
                                      </p:cBhvr>
                                      <p:to>
                                        <p:strVal val="visible"/>
                                      </p:to>
                                    </p:set>
                                    <p:animEffect transition="in" filter="fade">
                                      <p:cBhvr>
                                        <p:cTn id="22" dur="500"/>
                                        <p:tgtEl>
                                          <p:spTgt spid="103"/>
                                        </p:tgtEl>
                                      </p:cBhvr>
                                    </p:animEffect>
                                  </p:childTnLst>
                                </p:cTn>
                              </p:par>
                              <p:par>
                                <p:cTn id="23" presetID="42" presetClass="path" presetSubtype="0" decel="100000" fill="hold" nodeType="withEffect">
                                  <p:stCondLst>
                                    <p:cond delay="150"/>
                                  </p:stCondLst>
                                  <p:childTnLst>
                                    <p:animMotion origin="layout" path="M 4.2022E-6 -3.65865E-6 L 4.2022E-6 0.03132 " pathEditMode="relative" rAng="0" ptsTypes="AA">
                                      <p:cBhvr>
                                        <p:cTn id="24" dur="750" spd="-100000" fill="hold"/>
                                        <p:tgtEl>
                                          <p:spTgt spid="103"/>
                                        </p:tgtEl>
                                        <p:attrNameLst>
                                          <p:attrName>ppt_x</p:attrName>
                                          <p:attrName>ppt_y</p:attrName>
                                        </p:attrNameLst>
                                      </p:cBhvr>
                                      <p:rCtr x="0" y="1566"/>
                                    </p:animMotion>
                                  </p:childTnLst>
                                </p:cTn>
                              </p:par>
                              <p:par>
                                <p:cTn id="25" presetID="10" presetClass="entr" presetSubtype="0" fill="hold" nodeType="withEffect">
                                  <p:stCondLst>
                                    <p:cond delay="150"/>
                                  </p:stCondLst>
                                  <p:childTnLst>
                                    <p:set>
                                      <p:cBhvr>
                                        <p:cTn id="26" dur="1" fill="hold">
                                          <p:stCondLst>
                                            <p:cond delay="0"/>
                                          </p:stCondLst>
                                        </p:cTn>
                                        <p:tgtEl>
                                          <p:spTgt spid="102"/>
                                        </p:tgtEl>
                                        <p:attrNameLst>
                                          <p:attrName>style.visibility</p:attrName>
                                        </p:attrNameLst>
                                      </p:cBhvr>
                                      <p:to>
                                        <p:strVal val="visible"/>
                                      </p:to>
                                    </p:set>
                                    <p:animEffect transition="in" filter="fade">
                                      <p:cBhvr>
                                        <p:cTn id="27" dur="500"/>
                                        <p:tgtEl>
                                          <p:spTgt spid="102"/>
                                        </p:tgtEl>
                                      </p:cBhvr>
                                    </p:animEffect>
                                  </p:childTnLst>
                                </p:cTn>
                              </p:par>
                              <p:par>
                                <p:cTn id="28" presetID="42" presetClass="path" presetSubtype="0" decel="100000" fill="hold" nodeType="withEffect">
                                  <p:stCondLst>
                                    <p:cond delay="150"/>
                                  </p:stCondLst>
                                  <p:childTnLst>
                                    <p:animMotion origin="layout" path="M 4.2022E-6 -3.65865E-6 L 4.2022E-6 0.03132 " pathEditMode="relative" rAng="0" ptsTypes="AA">
                                      <p:cBhvr>
                                        <p:cTn id="29" dur="750" spd="-100000" fill="hold"/>
                                        <p:tgtEl>
                                          <p:spTgt spid="102"/>
                                        </p:tgtEl>
                                        <p:attrNameLst>
                                          <p:attrName>ppt_x</p:attrName>
                                          <p:attrName>ppt_y</p:attrName>
                                        </p:attrNameLst>
                                      </p:cBhvr>
                                      <p:rCtr x="0" y="1566"/>
                                    </p:animMotion>
                                  </p:childTnLst>
                                </p:cTn>
                              </p:par>
                              <p:par>
                                <p:cTn id="30" presetID="10" presetClass="entr" presetSubtype="0" fill="hold" nodeType="withEffect">
                                  <p:stCondLst>
                                    <p:cond delay="150"/>
                                  </p:stCondLst>
                                  <p:childTnLst>
                                    <p:set>
                                      <p:cBhvr>
                                        <p:cTn id="31" dur="1" fill="hold">
                                          <p:stCondLst>
                                            <p:cond delay="0"/>
                                          </p:stCondLst>
                                        </p:cTn>
                                        <p:tgtEl>
                                          <p:spTgt spid="101"/>
                                        </p:tgtEl>
                                        <p:attrNameLst>
                                          <p:attrName>style.visibility</p:attrName>
                                        </p:attrNameLst>
                                      </p:cBhvr>
                                      <p:to>
                                        <p:strVal val="visible"/>
                                      </p:to>
                                    </p:set>
                                    <p:animEffect transition="in" filter="fade">
                                      <p:cBhvr>
                                        <p:cTn id="32" dur="500"/>
                                        <p:tgtEl>
                                          <p:spTgt spid="101"/>
                                        </p:tgtEl>
                                      </p:cBhvr>
                                    </p:animEffect>
                                  </p:childTnLst>
                                </p:cTn>
                              </p:par>
                              <p:par>
                                <p:cTn id="33" presetID="42" presetClass="path" presetSubtype="0" decel="100000" fill="hold" nodeType="withEffect">
                                  <p:stCondLst>
                                    <p:cond delay="150"/>
                                  </p:stCondLst>
                                  <p:childTnLst>
                                    <p:animMotion origin="layout" path="M 4.2022E-6 -3.65865E-6 L 4.2022E-6 0.03132 " pathEditMode="relative" rAng="0" ptsTypes="AA">
                                      <p:cBhvr>
                                        <p:cTn id="34" dur="750" spd="-100000" fill="hold"/>
                                        <p:tgtEl>
                                          <p:spTgt spid="101"/>
                                        </p:tgtEl>
                                        <p:attrNameLst>
                                          <p:attrName>ppt_x</p:attrName>
                                          <p:attrName>ppt_y</p:attrName>
                                        </p:attrNameLst>
                                      </p:cBhvr>
                                      <p:rCtr x="0" y="1566"/>
                                    </p:animMotion>
                                  </p:childTnLst>
                                </p:cTn>
                              </p:par>
                              <p:par>
                                <p:cTn id="35" presetID="10" presetClass="entr" presetSubtype="0" fill="hold" nodeType="withEffect">
                                  <p:stCondLst>
                                    <p:cond delay="150"/>
                                  </p:stCondLst>
                                  <p:childTnLst>
                                    <p:set>
                                      <p:cBhvr>
                                        <p:cTn id="36" dur="1" fill="hold">
                                          <p:stCondLst>
                                            <p:cond delay="0"/>
                                          </p:stCondLst>
                                        </p:cTn>
                                        <p:tgtEl>
                                          <p:spTgt spid="100"/>
                                        </p:tgtEl>
                                        <p:attrNameLst>
                                          <p:attrName>style.visibility</p:attrName>
                                        </p:attrNameLst>
                                      </p:cBhvr>
                                      <p:to>
                                        <p:strVal val="visible"/>
                                      </p:to>
                                    </p:set>
                                    <p:animEffect transition="in" filter="fade">
                                      <p:cBhvr>
                                        <p:cTn id="37" dur="500"/>
                                        <p:tgtEl>
                                          <p:spTgt spid="100"/>
                                        </p:tgtEl>
                                      </p:cBhvr>
                                    </p:animEffect>
                                  </p:childTnLst>
                                </p:cTn>
                              </p:par>
                              <p:par>
                                <p:cTn id="38" presetID="42" presetClass="path" presetSubtype="0" decel="100000" fill="hold" nodeType="withEffect">
                                  <p:stCondLst>
                                    <p:cond delay="150"/>
                                  </p:stCondLst>
                                  <p:childTnLst>
                                    <p:animMotion origin="layout" path="M 4.2022E-6 -3.65865E-6 L 4.2022E-6 0.03132 " pathEditMode="relative" rAng="0" ptsTypes="AA">
                                      <p:cBhvr>
                                        <p:cTn id="39" dur="750" spd="-100000" fill="hold"/>
                                        <p:tgtEl>
                                          <p:spTgt spid="100"/>
                                        </p:tgtEl>
                                        <p:attrNameLst>
                                          <p:attrName>ppt_x</p:attrName>
                                          <p:attrName>ppt_y</p:attrName>
                                        </p:attrNameLst>
                                      </p:cBhvr>
                                      <p:rCtr x="0" y="1566"/>
                                    </p:animMotion>
                                  </p:childTnLst>
                                </p:cTn>
                              </p:par>
                            </p:childTnLst>
                          </p:cTn>
                        </p:par>
                        <p:par>
                          <p:cTn id="40" fill="hold">
                            <p:stCondLst>
                              <p:cond delay="900"/>
                            </p:stCondLst>
                            <p:childTnLst>
                              <p:par>
                                <p:cTn id="41" presetID="10" presetClass="entr" presetSubtype="0" fill="hold" nodeType="afterEffect">
                                  <p:stCondLst>
                                    <p:cond delay="0"/>
                                  </p:stCondLst>
                                  <p:childTnLst>
                                    <p:set>
                                      <p:cBhvr>
                                        <p:cTn id="42" dur="1" fill="hold">
                                          <p:stCondLst>
                                            <p:cond delay="0"/>
                                          </p:stCondLst>
                                        </p:cTn>
                                        <p:tgtEl>
                                          <p:spTgt spid="108"/>
                                        </p:tgtEl>
                                        <p:attrNameLst>
                                          <p:attrName>style.visibility</p:attrName>
                                        </p:attrNameLst>
                                      </p:cBhvr>
                                      <p:to>
                                        <p:strVal val="visible"/>
                                      </p:to>
                                    </p:set>
                                    <p:animEffect transition="in" filter="fade">
                                      <p:cBhvr>
                                        <p:cTn id="43" dur="500"/>
                                        <p:tgtEl>
                                          <p:spTgt spid="108"/>
                                        </p:tgtEl>
                                      </p:cBhvr>
                                    </p:animEffect>
                                  </p:childTnLst>
                                </p:cTn>
                              </p:par>
                              <p:par>
                                <p:cTn id="44" presetID="42" presetClass="path" presetSubtype="0" decel="100000" fill="hold" nodeType="withEffect">
                                  <p:stCondLst>
                                    <p:cond delay="0"/>
                                  </p:stCondLst>
                                  <p:childTnLst>
                                    <p:animMotion origin="layout" path="M 4.2022E-6 -3.65865E-6 L 4.2022E-6 0.03132 " pathEditMode="relative" rAng="0" ptsTypes="AA">
                                      <p:cBhvr>
                                        <p:cTn id="45" dur="750" spd="-100000" fill="hold"/>
                                        <p:tgtEl>
                                          <p:spTgt spid="108"/>
                                        </p:tgtEl>
                                        <p:attrNameLst>
                                          <p:attrName>ppt_x</p:attrName>
                                          <p:attrName>ppt_y</p:attrName>
                                        </p:attrNameLst>
                                      </p:cBhvr>
                                      <p:rCtr x="0" y="1566"/>
                                    </p:animMotion>
                                  </p:childTnLst>
                                </p:cTn>
                              </p:par>
                            </p:childTnLst>
                          </p:cTn>
                        </p:par>
                        <p:par>
                          <p:cTn id="46" fill="hold">
                            <p:stCondLst>
                              <p:cond delay="1650"/>
                            </p:stCondLst>
                            <p:childTnLst>
                              <p:par>
                                <p:cTn id="47" presetID="10" presetClass="entr" presetSubtype="0" fill="hold" nodeType="afterEffect">
                                  <p:stCondLst>
                                    <p:cond delay="0"/>
                                  </p:stCondLst>
                                  <p:childTnLst>
                                    <p:set>
                                      <p:cBhvr>
                                        <p:cTn id="48" dur="1" fill="hold">
                                          <p:stCondLst>
                                            <p:cond delay="0"/>
                                          </p:stCondLst>
                                        </p:cTn>
                                        <p:tgtEl>
                                          <p:spTgt spid="107"/>
                                        </p:tgtEl>
                                        <p:attrNameLst>
                                          <p:attrName>style.visibility</p:attrName>
                                        </p:attrNameLst>
                                      </p:cBhvr>
                                      <p:to>
                                        <p:strVal val="visible"/>
                                      </p:to>
                                    </p:set>
                                    <p:animEffect transition="in" filter="fade">
                                      <p:cBhvr>
                                        <p:cTn id="49" dur="500"/>
                                        <p:tgtEl>
                                          <p:spTgt spid="107"/>
                                        </p:tgtEl>
                                      </p:cBhvr>
                                    </p:animEffect>
                                  </p:childTnLst>
                                </p:cTn>
                              </p:par>
                              <p:par>
                                <p:cTn id="50" presetID="63" presetClass="path" presetSubtype="0" decel="100000" fill="hold" nodeType="withEffect">
                                  <p:stCondLst>
                                    <p:cond delay="0"/>
                                  </p:stCondLst>
                                  <p:childTnLst>
                                    <p:animMotion origin="layout" path="M -1.35052E-6 6.62733E-7 L 0.02859 6.62733E-7 " pathEditMode="relative" rAng="0" ptsTypes="AA">
                                      <p:cBhvr>
                                        <p:cTn id="51" dur="750" spd="-100000" fill="hold"/>
                                        <p:tgtEl>
                                          <p:spTgt spid="107"/>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296649" y="1868773"/>
            <a:ext cx="5029200" cy="2286000"/>
          </a:xfrm>
        </p:spPr>
        <p:txBody>
          <a:bodyPr/>
          <a:lstStyle/>
          <a:p>
            <a:r>
              <a:rPr lang="it-IT" sz="9600" b="1" dirty="0"/>
              <a:t>Q &amp; A</a:t>
            </a:r>
          </a:p>
        </p:txBody>
      </p:sp>
    </p:spTree>
    <p:extLst>
      <p:ext uri="{BB962C8B-B14F-4D97-AF65-F5344CB8AC3E}">
        <p14:creationId xmlns:p14="http://schemas.microsoft.com/office/powerpoint/2010/main" val="41820971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785239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rgbClr val="DEDEDE"/>
        </a:solidFill>
        <a:effectLst/>
      </p:bgPr>
    </p:bg>
    <p:spTree>
      <p:nvGrpSpPr>
        <p:cNvPr id="1" name=""/>
        <p:cNvGrpSpPr/>
        <p:nvPr/>
      </p:nvGrpSpPr>
      <p:grpSpPr>
        <a:xfrm>
          <a:off x="0" y="0"/>
          <a:ext cx="0" cy="0"/>
          <a:chOff x="0" y="0"/>
          <a:chExt cx="0" cy="0"/>
        </a:xfrm>
      </p:grpSpPr>
      <p:pic>
        <p:nvPicPr>
          <p:cNvPr id="4" name="Immagine 3"/>
          <p:cNvPicPr>
            <a:picLocks noChangeAspect="1"/>
          </p:cNvPicPr>
          <p:nvPr/>
        </p:nvPicPr>
        <p:blipFill rotWithShape="1">
          <a:blip r:embed="rId3"/>
          <a:srcRect t="2512"/>
          <a:stretch/>
        </p:blipFill>
        <p:spPr>
          <a:xfrm>
            <a:off x="0" y="630194"/>
            <a:ext cx="12192000" cy="5727633"/>
          </a:xfrm>
          <a:prstGeom prst="rect">
            <a:avLst/>
          </a:prstGeom>
        </p:spPr>
      </p:pic>
      <p:sp>
        <p:nvSpPr>
          <p:cNvPr id="5" name="TextBox 26"/>
          <p:cNvSpPr txBox="1"/>
          <p:nvPr/>
        </p:nvSpPr>
        <p:spPr>
          <a:xfrm>
            <a:off x="215884" y="6123562"/>
            <a:ext cx="11562524" cy="468532"/>
          </a:xfrm>
          <a:prstGeom prst="rect">
            <a:avLst/>
          </a:prstGeom>
          <a:ln>
            <a:noFill/>
            <a:tailEnd type="oval" w="med" len="med"/>
          </a:ln>
        </p:spPr>
        <p:style>
          <a:lnRef idx="1">
            <a:schemeClr val="accent1"/>
          </a:lnRef>
          <a:fillRef idx="0">
            <a:schemeClr val="accent1"/>
          </a:fillRef>
          <a:effectRef idx="0">
            <a:schemeClr val="accent1"/>
          </a:effectRef>
          <a:fontRef idx="minor">
            <a:schemeClr val="tx1"/>
          </a:fontRef>
        </p:style>
        <p:txBody>
          <a:bodyPr wrap="square" lIns="91358" tIns="45681" rIns="91358" bIns="45681" rtlCol="0">
            <a:spAutoFit/>
          </a:bodyPr>
          <a:lstStyle/>
          <a:p>
            <a:pPr defTabSz="1217858">
              <a:defRPr/>
            </a:pPr>
            <a:r>
              <a:rPr lang="en-US" sz="2398" kern="0" spc="-100" dirty="0">
                <a:solidFill>
                  <a:schemeClr val="tx1">
                    <a:lumMod val="65000"/>
                    <a:lumOff val="35000"/>
                  </a:schemeClr>
                </a:solidFill>
                <a:latin typeface="Segoe UI Light"/>
              </a:rPr>
              <a:t>34 Regions Worldwide, 30 online… More than AWS and Google combined</a:t>
            </a:r>
          </a:p>
        </p:txBody>
      </p:sp>
    </p:spTree>
    <p:extLst>
      <p:ext uri="{BB962C8B-B14F-4D97-AF65-F5344CB8AC3E}">
        <p14:creationId xmlns:p14="http://schemas.microsoft.com/office/powerpoint/2010/main" val="1854610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6244976" y="1304456"/>
            <a:ext cx="2742811" cy="2742811"/>
          </a:xfrm>
          <a:prstGeom prst="rect">
            <a:avLst/>
          </a:prstGeom>
          <a:solidFill>
            <a:srgbClr val="0072C6"/>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274281" rIns="182854" bIns="182854" numCol="1" rtlCol="0" anchor="b" anchorCtr="0" compatLnSpc="1">
            <a:prstTxWarp prst="textNoShape">
              <a:avLst/>
            </a:prstTxWarp>
          </a:bodyPr>
          <a:lstStyle/>
          <a:p>
            <a:pPr defTabSz="932114" fontAlgn="base">
              <a:spcBef>
                <a:spcPct val="0"/>
              </a:spcBef>
              <a:spcAft>
                <a:spcPct val="0"/>
              </a:spcAft>
            </a:pPr>
            <a:r>
              <a:rPr lang="en-US" sz="2000" kern="0" dirty="0">
                <a:gradFill>
                  <a:gsLst>
                    <a:gs pos="1250">
                      <a:srgbClr val="FFFFFF"/>
                    </a:gs>
                    <a:gs pos="100000">
                      <a:srgbClr val="FFFFFF"/>
                    </a:gs>
                  </a:gsLst>
                  <a:lin ang="5400000" scaled="0"/>
                </a:gradFill>
                <a:latin typeface="Segoe UI" panose="020B0502040204020203" pitchFamily="34" charset="0"/>
              </a:rPr>
              <a:t>You are in control </a:t>
            </a:r>
            <a:br>
              <a:rPr lang="en-US" sz="2000" kern="0" dirty="0">
                <a:gradFill>
                  <a:gsLst>
                    <a:gs pos="1250">
                      <a:srgbClr val="FFFFFF"/>
                    </a:gs>
                    <a:gs pos="100000">
                      <a:srgbClr val="FFFFFF"/>
                    </a:gs>
                  </a:gsLst>
                  <a:lin ang="5400000" scaled="0"/>
                </a:gradFill>
                <a:latin typeface="Segoe UI" panose="020B0502040204020203" pitchFamily="34" charset="0"/>
              </a:rPr>
            </a:br>
            <a:r>
              <a:rPr lang="en-US" sz="2000" kern="0" dirty="0">
                <a:gradFill>
                  <a:gsLst>
                    <a:gs pos="1250">
                      <a:srgbClr val="FFFFFF"/>
                    </a:gs>
                    <a:gs pos="100000">
                      <a:srgbClr val="FFFFFF"/>
                    </a:gs>
                  </a:gsLst>
                  <a:lin ang="5400000" scaled="0"/>
                </a:gradFill>
                <a:latin typeface="Segoe UI" panose="020B0502040204020203" pitchFamily="34" charset="0"/>
              </a:rPr>
              <a:t>of your data</a:t>
            </a:r>
          </a:p>
        </p:txBody>
      </p:sp>
      <p:sp>
        <p:nvSpPr>
          <p:cNvPr id="30" name="Rectangle 29"/>
          <p:cNvSpPr/>
          <p:nvPr/>
        </p:nvSpPr>
        <p:spPr bwMode="auto">
          <a:xfrm>
            <a:off x="9209531" y="1304456"/>
            <a:ext cx="2742811" cy="2742811"/>
          </a:xfrm>
          <a:prstGeom prst="rect">
            <a:avLst/>
          </a:prstGeom>
          <a:solidFill>
            <a:srgbClr val="0072C6"/>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274281" rIns="182854" bIns="182854" numCol="1" rtlCol="0" anchor="b" anchorCtr="0" compatLnSpc="1">
            <a:prstTxWarp prst="textNoShape">
              <a:avLst/>
            </a:prstTxWarp>
          </a:bodyPr>
          <a:lstStyle/>
          <a:p>
            <a:pPr defTabSz="932114" fontAlgn="base">
              <a:spcBef>
                <a:spcPct val="0"/>
              </a:spcBef>
              <a:spcAft>
                <a:spcPct val="0"/>
              </a:spcAft>
            </a:pPr>
            <a:r>
              <a:rPr lang="en-US" sz="2000" kern="0" dirty="0">
                <a:gradFill>
                  <a:gsLst>
                    <a:gs pos="1250">
                      <a:srgbClr val="FFFFFF"/>
                    </a:gs>
                    <a:gs pos="100000">
                      <a:srgbClr val="FFFFFF"/>
                    </a:gs>
                  </a:gsLst>
                  <a:lin ang="5400000" scaled="0"/>
                </a:gradFill>
                <a:latin typeface="Segoe UI" panose="020B0502040204020203" pitchFamily="34" charset="0"/>
              </a:rPr>
              <a:t>Stringent Privacy Standards</a:t>
            </a:r>
          </a:p>
        </p:txBody>
      </p:sp>
      <p:sp>
        <p:nvSpPr>
          <p:cNvPr id="29" name="Rectangle 28"/>
          <p:cNvSpPr/>
          <p:nvPr/>
        </p:nvSpPr>
        <p:spPr bwMode="auto">
          <a:xfrm>
            <a:off x="3280421" y="1304456"/>
            <a:ext cx="2742811" cy="2742811"/>
          </a:xfrm>
          <a:prstGeom prst="rect">
            <a:avLst/>
          </a:prstGeom>
          <a:solidFill>
            <a:srgbClr val="0072C6"/>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274281" rIns="182854" bIns="182854" numCol="1" rtlCol="0" anchor="b" anchorCtr="0" compatLnSpc="1">
            <a:prstTxWarp prst="textNoShape">
              <a:avLst/>
            </a:prstTxWarp>
          </a:bodyPr>
          <a:lstStyle/>
          <a:p>
            <a:pPr defTabSz="932114" fontAlgn="base">
              <a:spcBef>
                <a:spcPct val="0"/>
              </a:spcBef>
              <a:spcAft>
                <a:spcPct val="0"/>
              </a:spcAft>
            </a:pPr>
            <a:r>
              <a:rPr lang="en-US" sz="2000" kern="0" dirty="0">
                <a:gradFill>
                  <a:gsLst>
                    <a:gs pos="1250">
                      <a:srgbClr val="FFFFFF"/>
                    </a:gs>
                    <a:gs pos="100000">
                      <a:srgbClr val="FFFFFF"/>
                    </a:gs>
                  </a:gsLst>
                  <a:lin ang="5400000" scaled="0"/>
                </a:gradFill>
                <a:latin typeface="Segoe UI" panose="020B0502040204020203" pitchFamily="34" charset="0"/>
              </a:rPr>
              <a:t>Government &amp; Legal Data Access</a:t>
            </a:r>
          </a:p>
        </p:txBody>
      </p:sp>
      <p:sp>
        <p:nvSpPr>
          <p:cNvPr id="26" name="Rectangle 25"/>
          <p:cNvSpPr/>
          <p:nvPr/>
        </p:nvSpPr>
        <p:spPr bwMode="auto">
          <a:xfrm>
            <a:off x="315867" y="1326445"/>
            <a:ext cx="2742811" cy="2720823"/>
          </a:xfrm>
          <a:prstGeom prst="rect">
            <a:avLst/>
          </a:prstGeom>
          <a:solidFill>
            <a:srgbClr val="0072C6"/>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274281" rIns="182854" bIns="182854" numCol="1" rtlCol="0" anchor="b" anchorCtr="0" compatLnSpc="1">
            <a:prstTxWarp prst="textNoShape">
              <a:avLst/>
            </a:prstTxWarp>
          </a:bodyPr>
          <a:lstStyle/>
          <a:p>
            <a:pPr defTabSz="932114" fontAlgn="base">
              <a:spcBef>
                <a:spcPct val="0"/>
              </a:spcBef>
              <a:spcAft>
                <a:spcPct val="0"/>
              </a:spcAft>
            </a:pPr>
            <a:r>
              <a:rPr lang="en-US" sz="2000" kern="0" dirty="0">
                <a:gradFill>
                  <a:gsLst>
                    <a:gs pos="1250">
                      <a:srgbClr val="FFFFFF"/>
                    </a:gs>
                    <a:gs pos="100000">
                      <a:srgbClr val="FFFFFF"/>
                    </a:gs>
                  </a:gsLst>
                  <a:lin ang="5400000" scaled="0"/>
                </a:gradFill>
                <a:latin typeface="Segoe UI" panose="020B0502040204020203" pitchFamily="34" charset="0"/>
              </a:rPr>
              <a:t>You own your </a:t>
            </a:r>
            <a:br>
              <a:rPr lang="en-US" sz="2000" kern="0" dirty="0">
                <a:gradFill>
                  <a:gsLst>
                    <a:gs pos="1250">
                      <a:srgbClr val="FFFFFF"/>
                    </a:gs>
                    <a:gs pos="100000">
                      <a:srgbClr val="FFFFFF"/>
                    </a:gs>
                  </a:gsLst>
                  <a:lin ang="5400000" scaled="0"/>
                </a:gradFill>
                <a:latin typeface="Segoe UI" panose="020B0502040204020203" pitchFamily="34" charset="0"/>
              </a:rPr>
            </a:br>
            <a:r>
              <a:rPr lang="en-US" sz="2000" kern="0" dirty="0">
                <a:gradFill>
                  <a:gsLst>
                    <a:gs pos="1250">
                      <a:srgbClr val="FFFFFF"/>
                    </a:gs>
                    <a:gs pos="100000">
                      <a:srgbClr val="FFFFFF"/>
                    </a:gs>
                  </a:gsLst>
                  <a:lin ang="5400000" scaled="0"/>
                </a:gradFill>
                <a:latin typeface="Segoe UI" panose="020B0502040204020203" pitchFamily="34" charset="0"/>
              </a:rPr>
              <a:t>own data</a:t>
            </a:r>
          </a:p>
        </p:txBody>
      </p:sp>
      <p:sp>
        <p:nvSpPr>
          <p:cNvPr id="16" name="Rectangle 15"/>
          <p:cNvSpPr/>
          <p:nvPr/>
        </p:nvSpPr>
        <p:spPr bwMode="auto">
          <a:xfrm>
            <a:off x="295396" y="4895194"/>
            <a:ext cx="11656947" cy="639989"/>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407" tIns="89630" rIns="89630" bIns="89630" numCol="1" spcCol="0" rtlCol="0" fromWordArt="0" anchor="t" anchorCtr="0" forceAA="0" compatLnSpc="1">
            <a:prstTxWarp prst="textNoShape">
              <a:avLst/>
            </a:prstTxWarp>
            <a:noAutofit/>
          </a:bodyPr>
          <a:lstStyle/>
          <a:p>
            <a:pPr defTabSz="914225">
              <a:lnSpc>
                <a:spcPct val="90000"/>
              </a:lnSpc>
              <a:spcBef>
                <a:spcPts val="588"/>
              </a:spcBef>
            </a:pPr>
            <a:r>
              <a:rPr lang="en-US" sz="1765" kern="0" dirty="0">
                <a:solidFill>
                  <a:srgbClr val="FFFFFF"/>
                </a:solidFill>
                <a:latin typeface="Segoe UI" panose="020B0502040204020203" pitchFamily="34" charset="0"/>
              </a:rPr>
              <a:t>ISO 27001 Cloud Security Alliance (STAR)</a:t>
            </a:r>
          </a:p>
          <a:p>
            <a:pPr defTabSz="914225">
              <a:lnSpc>
                <a:spcPct val="90000"/>
              </a:lnSpc>
              <a:spcBef>
                <a:spcPts val="588"/>
              </a:spcBef>
            </a:pPr>
            <a:r>
              <a:rPr lang="en-US" sz="1175" kern="0" dirty="0">
                <a:solidFill>
                  <a:srgbClr val="FFFFFF"/>
                </a:solidFill>
                <a:latin typeface="Segoe UI" panose="020B0502040204020203" pitchFamily="34" charset="0"/>
              </a:rPr>
              <a:t>Microsoft Azure Compliances</a:t>
            </a:r>
          </a:p>
        </p:txBody>
      </p:sp>
      <p:sp>
        <p:nvSpPr>
          <p:cNvPr id="17" name="Rectangle 16"/>
          <p:cNvSpPr/>
          <p:nvPr/>
        </p:nvSpPr>
        <p:spPr bwMode="auto">
          <a:xfrm>
            <a:off x="295396" y="5628157"/>
            <a:ext cx="11656947" cy="639989"/>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407" tIns="89630" rIns="89630" bIns="89630" numCol="1" spcCol="0" rtlCol="0" fromWordArt="0" anchor="t" anchorCtr="0" forceAA="0" compatLnSpc="1">
            <a:prstTxWarp prst="textNoShape">
              <a:avLst/>
            </a:prstTxWarp>
            <a:noAutofit/>
          </a:bodyPr>
          <a:lstStyle/>
          <a:p>
            <a:pPr defTabSz="914192">
              <a:spcBef>
                <a:spcPts val="588"/>
              </a:spcBef>
              <a:defRPr/>
            </a:pPr>
            <a:r>
              <a:rPr lang="en-US" sz="1765" kern="0" dirty="0">
                <a:solidFill>
                  <a:srgbClr val="FFFFFF"/>
                </a:solidFill>
                <a:latin typeface="Segoe UI" panose="020B0502040204020203" pitchFamily="34" charset="0"/>
              </a:rPr>
              <a:t>Regulatory compliance</a:t>
            </a:r>
          </a:p>
        </p:txBody>
      </p:sp>
      <p:sp>
        <p:nvSpPr>
          <p:cNvPr id="18" name="Rectangle 17"/>
          <p:cNvSpPr/>
          <p:nvPr/>
        </p:nvSpPr>
        <p:spPr bwMode="auto">
          <a:xfrm>
            <a:off x="295396" y="4162230"/>
            <a:ext cx="11656947" cy="639989"/>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pPr>
            <a:r>
              <a:rPr lang="en-US" sz="2353"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rPr>
              <a:t>Security &amp; Compliance</a:t>
            </a:r>
          </a:p>
        </p:txBody>
      </p:sp>
      <p:sp>
        <p:nvSpPr>
          <p:cNvPr id="2" name="Title 1"/>
          <p:cNvSpPr>
            <a:spLocks noGrp="1"/>
          </p:cNvSpPr>
          <p:nvPr>
            <p:ph type="title"/>
          </p:nvPr>
        </p:nvSpPr>
        <p:spPr/>
        <p:txBody>
          <a:bodyPr/>
          <a:lstStyle/>
          <a:p>
            <a:r>
              <a:rPr lang="en-US" dirty="0"/>
              <a:t>Microsoft respects and complements partner IP</a:t>
            </a:r>
          </a:p>
        </p:txBody>
      </p:sp>
      <p:sp>
        <p:nvSpPr>
          <p:cNvPr id="25" name="Freeform 24"/>
          <p:cNvSpPr>
            <a:spLocks noChangeAspect="1"/>
          </p:cNvSpPr>
          <p:nvPr/>
        </p:nvSpPr>
        <p:spPr bwMode="black">
          <a:xfrm>
            <a:off x="10115980" y="1910624"/>
            <a:ext cx="928308" cy="1054094"/>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897" tIns="75919" rIns="94897" bIns="75919" numCol="1" spcCol="0" rtlCol="0" fromWordArt="0" anchor="t" anchorCtr="0" forceAA="0" compatLnSpc="1">
            <a:prstTxWarp prst="textNoShape">
              <a:avLst/>
            </a:prstTxWarp>
            <a:noAutofit/>
          </a:bodyPr>
          <a:lstStyle/>
          <a:p>
            <a:pPr algn="ctr" defTabSz="483831" fontAlgn="base">
              <a:lnSpc>
                <a:spcPct val="90000"/>
              </a:lnSpc>
              <a:spcBef>
                <a:spcPct val="0"/>
              </a:spcBef>
              <a:spcAft>
                <a:spcPct val="0"/>
              </a:spcAft>
            </a:pPr>
            <a:endParaRPr lang="en-US" sz="124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Freeform 26"/>
          <p:cNvSpPr>
            <a:spLocks noChangeAspect="1"/>
          </p:cNvSpPr>
          <p:nvPr/>
        </p:nvSpPr>
        <p:spPr bwMode="black">
          <a:xfrm>
            <a:off x="7304924" y="1910624"/>
            <a:ext cx="635657" cy="110769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bg1"/>
          </a:solidFill>
          <a:ln>
            <a:noFill/>
          </a:ln>
        </p:spPr>
        <p:txBody>
          <a:bodyPr vert="horz" wrap="square" lIns="91427" tIns="45713" rIns="91427" bIns="45713" numCol="1" anchor="t" anchorCtr="0" compatLnSpc="1">
            <a:prstTxWarp prst="textNoShape">
              <a:avLst/>
            </a:prstTxWarp>
            <a:noAutofit/>
          </a:bodyPr>
          <a:lstStyle/>
          <a:p>
            <a:pPr defTabSz="914225"/>
            <a:endParaRPr lang="en-US" kern="0" dirty="0">
              <a:solidFill>
                <a:sysClr val="windowText" lastClr="000000"/>
              </a:solidFill>
              <a:latin typeface="Segoe UI"/>
            </a:endParaRPr>
          </a:p>
        </p:txBody>
      </p:sp>
      <p:sp>
        <p:nvSpPr>
          <p:cNvPr id="28" name="Freeform 144"/>
          <p:cNvSpPr>
            <a:spLocks noChangeAspect="1" noEditPoints="1"/>
          </p:cNvSpPr>
          <p:nvPr/>
        </p:nvSpPr>
        <p:spPr bwMode="black">
          <a:xfrm>
            <a:off x="806570" y="1910624"/>
            <a:ext cx="618106" cy="1160693"/>
          </a:xfrm>
          <a:custGeom>
            <a:avLst/>
            <a:gdLst>
              <a:gd name="T0" fmla="*/ 35 w 46"/>
              <a:gd name="T1" fmla="*/ 7 h 84"/>
              <a:gd name="T2" fmla="*/ 29 w 46"/>
              <a:gd name="T3" fmla="*/ 14 h 84"/>
              <a:gd name="T4" fmla="*/ 22 w 46"/>
              <a:gd name="T5" fmla="*/ 7 h 84"/>
              <a:gd name="T6" fmla="*/ 29 w 46"/>
              <a:gd name="T7" fmla="*/ 0 h 84"/>
              <a:gd name="T8" fmla="*/ 35 w 46"/>
              <a:gd name="T9" fmla="*/ 7 h 84"/>
              <a:gd name="T10" fmla="*/ 20 w 46"/>
              <a:gd name="T11" fmla="*/ 12 h 84"/>
              <a:gd name="T12" fmla="*/ 2 w 46"/>
              <a:gd name="T13" fmla="*/ 22 h 84"/>
              <a:gd name="T14" fmla="*/ 0 w 46"/>
              <a:gd name="T15" fmla="*/ 41 h 84"/>
              <a:gd name="T16" fmla="*/ 6 w 46"/>
              <a:gd name="T17" fmla="*/ 41 h 84"/>
              <a:gd name="T18" fmla="*/ 7 w 46"/>
              <a:gd name="T19" fmla="*/ 26 h 84"/>
              <a:gd name="T20" fmla="*/ 15 w 46"/>
              <a:gd name="T21" fmla="*/ 22 h 84"/>
              <a:gd name="T22" fmla="*/ 10 w 46"/>
              <a:gd name="T23" fmla="*/ 37 h 84"/>
              <a:gd name="T24" fmla="*/ 12 w 46"/>
              <a:gd name="T25" fmla="*/ 45 h 84"/>
              <a:gd name="T26" fmla="*/ 0 w 46"/>
              <a:gd name="T27" fmla="*/ 82 h 84"/>
              <a:gd name="T28" fmla="*/ 8 w 46"/>
              <a:gd name="T29" fmla="*/ 84 h 84"/>
              <a:gd name="T30" fmla="*/ 18 w 46"/>
              <a:gd name="T31" fmla="*/ 57 h 84"/>
              <a:gd name="T32" fmla="*/ 21 w 46"/>
              <a:gd name="T33" fmla="*/ 62 h 84"/>
              <a:gd name="T34" fmla="*/ 27 w 46"/>
              <a:gd name="T35" fmla="*/ 84 h 84"/>
              <a:gd name="T36" fmla="*/ 36 w 46"/>
              <a:gd name="T37" fmla="*/ 81 h 84"/>
              <a:gd name="T38" fmla="*/ 29 w 46"/>
              <a:gd name="T39" fmla="*/ 56 h 84"/>
              <a:gd name="T40" fmla="*/ 22 w 46"/>
              <a:gd name="T41" fmla="*/ 45 h 84"/>
              <a:gd name="T42" fmla="*/ 27 w 46"/>
              <a:gd name="T43" fmla="*/ 29 h 84"/>
              <a:gd name="T44" fmla="*/ 29 w 46"/>
              <a:gd name="T45" fmla="*/ 35 h 84"/>
              <a:gd name="T46" fmla="*/ 44 w 46"/>
              <a:gd name="T47" fmla="*/ 41 h 84"/>
              <a:gd name="T48" fmla="*/ 46 w 46"/>
              <a:gd name="T49" fmla="*/ 35 h 84"/>
              <a:gd name="T50" fmla="*/ 35 w 46"/>
              <a:gd name="T51" fmla="*/ 30 h 84"/>
              <a:gd name="T52" fmla="*/ 31 w 46"/>
              <a:gd name="T53" fmla="*/ 17 h 84"/>
              <a:gd name="T54" fmla="*/ 20 w 46"/>
              <a:gd name="T5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84">
                <a:moveTo>
                  <a:pt x="35" y="7"/>
                </a:moveTo>
                <a:cubicBezTo>
                  <a:pt x="35" y="11"/>
                  <a:pt x="33" y="14"/>
                  <a:pt x="29" y="14"/>
                </a:cubicBezTo>
                <a:cubicBezTo>
                  <a:pt x="25" y="14"/>
                  <a:pt x="22" y="11"/>
                  <a:pt x="22" y="7"/>
                </a:cubicBezTo>
                <a:cubicBezTo>
                  <a:pt x="22" y="3"/>
                  <a:pt x="25" y="0"/>
                  <a:pt x="29" y="0"/>
                </a:cubicBezTo>
                <a:cubicBezTo>
                  <a:pt x="33" y="0"/>
                  <a:pt x="35" y="3"/>
                  <a:pt x="35" y="7"/>
                </a:cubicBezTo>
                <a:moveTo>
                  <a:pt x="20" y="12"/>
                </a:moveTo>
                <a:cubicBezTo>
                  <a:pt x="2" y="22"/>
                  <a:pt x="2" y="22"/>
                  <a:pt x="2" y="22"/>
                </a:cubicBezTo>
                <a:cubicBezTo>
                  <a:pt x="0" y="41"/>
                  <a:pt x="0" y="41"/>
                  <a:pt x="0" y="41"/>
                </a:cubicBezTo>
                <a:cubicBezTo>
                  <a:pt x="6" y="41"/>
                  <a:pt x="6" y="41"/>
                  <a:pt x="6" y="41"/>
                </a:cubicBezTo>
                <a:cubicBezTo>
                  <a:pt x="7" y="26"/>
                  <a:pt x="7" y="26"/>
                  <a:pt x="7" y="26"/>
                </a:cubicBezTo>
                <a:cubicBezTo>
                  <a:pt x="15" y="22"/>
                  <a:pt x="15" y="22"/>
                  <a:pt x="15" y="22"/>
                </a:cubicBezTo>
                <a:cubicBezTo>
                  <a:pt x="15" y="22"/>
                  <a:pt x="11" y="34"/>
                  <a:pt x="10" y="37"/>
                </a:cubicBezTo>
                <a:cubicBezTo>
                  <a:pt x="9" y="39"/>
                  <a:pt x="11" y="43"/>
                  <a:pt x="12" y="45"/>
                </a:cubicBezTo>
                <a:cubicBezTo>
                  <a:pt x="0" y="82"/>
                  <a:pt x="0" y="82"/>
                  <a:pt x="0" y="82"/>
                </a:cubicBezTo>
                <a:cubicBezTo>
                  <a:pt x="8" y="84"/>
                  <a:pt x="8" y="84"/>
                  <a:pt x="8" y="84"/>
                </a:cubicBezTo>
                <a:cubicBezTo>
                  <a:pt x="18" y="57"/>
                  <a:pt x="18" y="57"/>
                  <a:pt x="18" y="57"/>
                </a:cubicBezTo>
                <a:cubicBezTo>
                  <a:pt x="21" y="62"/>
                  <a:pt x="21" y="62"/>
                  <a:pt x="21" y="62"/>
                </a:cubicBezTo>
                <a:cubicBezTo>
                  <a:pt x="27" y="84"/>
                  <a:pt x="27" y="84"/>
                  <a:pt x="27" y="84"/>
                </a:cubicBezTo>
                <a:cubicBezTo>
                  <a:pt x="36" y="81"/>
                  <a:pt x="36" y="81"/>
                  <a:pt x="36" y="81"/>
                </a:cubicBezTo>
                <a:cubicBezTo>
                  <a:pt x="29" y="56"/>
                  <a:pt x="29" y="56"/>
                  <a:pt x="29" y="56"/>
                </a:cubicBezTo>
                <a:cubicBezTo>
                  <a:pt x="22" y="45"/>
                  <a:pt x="22" y="45"/>
                  <a:pt x="22" y="45"/>
                </a:cubicBezTo>
                <a:cubicBezTo>
                  <a:pt x="27" y="29"/>
                  <a:pt x="27" y="29"/>
                  <a:pt x="27" y="29"/>
                </a:cubicBezTo>
                <a:cubicBezTo>
                  <a:pt x="29" y="35"/>
                  <a:pt x="29" y="35"/>
                  <a:pt x="29" y="35"/>
                </a:cubicBezTo>
                <a:cubicBezTo>
                  <a:pt x="44" y="41"/>
                  <a:pt x="44" y="41"/>
                  <a:pt x="44" y="41"/>
                </a:cubicBezTo>
                <a:cubicBezTo>
                  <a:pt x="46" y="35"/>
                  <a:pt x="46" y="35"/>
                  <a:pt x="46" y="35"/>
                </a:cubicBezTo>
                <a:cubicBezTo>
                  <a:pt x="35" y="30"/>
                  <a:pt x="35" y="30"/>
                  <a:pt x="35" y="30"/>
                </a:cubicBezTo>
                <a:cubicBezTo>
                  <a:pt x="31" y="17"/>
                  <a:pt x="31" y="17"/>
                  <a:pt x="31" y="17"/>
                </a:cubicBezTo>
                <a:lnTo>
                  <a:pt x="20" y="12"/>
                </a:lnTo>
                <a:close/>
              </a:path>
            </a:pathLst>
          </a:custGeom>
          <a:solidFill>
            <a:schemeClr val="bg1"/>
          </a:solidFill>
          <a:ln>
            <a:noFill/>
          </a:ln>
          <a:extLst/>
        </p:spPr>
        <p:txBody>
          <a:bodyPr vert="horz" wrap="square" lIns="93265" tIns="46632" rIns="93265" bIns="46632" numCol="1" anchor="t" anchorCtr="0" compatLnSpc="1">
            <a:prstTxWarp prst="textNoShape">
              <a:avLst/>
            </a:prstTxWarp>
          </a:bodyPr>
          <a:lstStyle/>
          <a:p>
            <a:pPr defTabSz="914225"/>
            <a:endParaRPr lang="en-US" kern="0" dirty="0">
              <a:solidFill>
                <a:srgbClr val="000000"/>
              </a:solidFill>
              <a:latin typeface="Segoe UI"/>
            </a:endParaRPr>
          </a:p>
        </p:txBody>
      </p:sp>
      <p:sp>
        <p:nvSpPr>
          <p:cNvPr id="33" name="Freeform 21"/>
          <p:cNvSpPr>
            <a:spLocks noChangeAspect="1" noEditPoints="1"/>
          </p:cNvSpPr>
          <p:nvPr/>
        </p:nvSpPr>
        <p:spPr bwMode="black">
          <a:xfrm>
            <a:off x="1697645" y="1665552"/>
            <a:ext cx="786977" cy="490144"/>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latin typeface="Segoe UI"/>
            </a:endParaRPr>
          </a:p>
        </p:txBody>
      </p:sp>
      <p:cxnSp>
        <p:nvCxnSpPr>
          <p:cNvPr id="5" name="Straight Connector 4"/>
          <p:cNvCxnSpPr>
            <a:stCxn id="33" idx="12"/>
            <a:endCxn id="28" idx="24"/>
          </p:cNvCxnSpPr>
          <p:nvPr/>
        </p:nvCxnSpPr>
        <p:spPr>
          <a:xfrm flipH="1">
            <a:off x="1424675" y="2107438"/>
            <a:ext cx="320595" cy="286808"/>
          </a:xfrm>
          <a:prstGeom prst="line">
            <a:avLst/>
          </a:prstGeom>
          <a:ln w="1905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7" name="Freeform 37"/>
          <p:cNvSpPr>
            <a:spLocks noChangeAspect="1" noEditPoints="1"/>
          </p:cNvSpPr>
          <p:nvPr/>
        </p:nvSpPr>
        <p:spPr bwMode="black">
          <a:xfrm flipH="1">
            <a:off x="4158611" y="2107437"/>
            <a:ext cx="986433" cy="715402"/>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latin typeface="Segoe UI"/>
            </a:endParaRPr>
          </a:p>
        </p:txBody>
      </p:sp>
    </p:spTree>
    <p:extLst>
      <p:ext uri="{BB962C8B-B14F-4D97-AF65-F5344CB8AC3E}">
        <p14:creationId xmlns:p14="http://schemas.microsoft.com/office/powerpoint/2010/main" val="53949550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1653632" y="1256356"/>
            <a:ext cx="1066017" cy="934189"/>
            <a:chOff x="1578955" y="1255427"/>
            <a:chExt cx="1066470" cy="934586"/>
          </a:xfrm>
        </p:grpSpPr>
        <p:pic>
          <p:nvPicPr>
            <p:cNvPr id="4" name="Picture 3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802220" y="1255427"/>
              <a:ext cx="589788" cy="584524"/>
            </a:xfrm>
            <a:prstGeom prst="rect">
              <a:avLst/>
            </a:prstGeom>
          </p:spPr>
        </p:pic>
        <p:sp>
          <p:nvSpPr>
            <p:cNvPr id="5" name="Rectangle 4"/>
            <p:cNvSpPr/>
            <p:nvPr/>
          </p:nvSpPr>
          <p:spPr>
            <a:xfrm>
              <a:off x="1578955" y="1928494"/>
              <a:ext cx="1066470" cy="261519"/>
            </a:xfrm>
            <a:prstGeom prst="rect">
              <a:avLst/>
            </a:prstGeom>
          </p:spPr>
          <p:txBody>
            <a:bodyPr wrap="none">
              <a:spAutoFit/>
            </a:bodyPr>
            <a:lstStyle/>
            <a:p>
              <a:pPr algn="ctr" defTabSz="609083" fontAlgn="ctr"/>
              <a:r>
                <a:rPr lang="en-US" sz="1076" kern="0" dirty="0">
                  <a:solidFill>
                    <a:srgbClr val="000000"/>
                  </a:solidFill>
                  <a:latin typeface="Segoe UI"/>
                  <a:ea typeface="ＭＳ Ｐゴシック" charset="0"/>
                </a:rPr>
                <a:t>ISO/IEC 27001</a:t>
              </a:r>
            </a:p>
          </p:txBody>
        </p:sp>
      </p:grpSp>
      <p:grpSp>
        <p:nvGrpSpPr>
          <p:cNvPr id="15" name="Group 14"/>
          <p:cNvGrpSpPr/>
          <p:nvPr/>
        </p:nvGrpSpPr>
        <p:grpSpPr>
          <a:xfrm>
            <a:off x="3296246" y="1251081"/>
            <a:ext cx="1148959" cy="1143362"/>
            <a:chOff x="3303088" y="1250153"/>
            <a:chExt cx="1149448" cy="1143848"/>
          </a:xfrm>
        </p:grpSpPr>
        <p:pic>
          <p:nvPicPr>
            <p:cNvPr id="7" name="Picture 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303088" y="1250153"/>
              <a:ext cx="1149448" cy="1143848"/>
            </a:xfrm>
            <a:prstGeom prst="rect">
              <a:avLst/>
            </a:prstGeom>
          </p:spPr>
        </p:pic>
        <p:sp>
          <p:nvSpPr>
            <p:cNvPr id="8" name="Rectangle 7"/>
            <p:cNvSpPr/>
            <p:nvPr/>
          </p:nvSpPr>
          <p:spPr>
            <a:xfrm>
              <a:off x="3594682" y="1928493"/>
              <a:ext cx="566261" cy="261519"/>
            </a:xfrm>
            <a:prstGeom prst="rect">
              <a:avLst/>
            </a:prstGeom>
          </p:spPr>
          <p:txBody>
            <a:bodyPr wrap="none">
              <a:spAutoFit/>
            </a:bodyPr>
            <a:lstStyle/>
            <a:p>
              <a:pPr algn="ctr" defTabSz="609083" fontAlgn="ctr"/>
              <a:r>
                <a:rPr lang="en-US" sz="1076" kern="0" dirty="0">
                  <a:solidFill>
                    <a:srgbClr val="000000"/>
                  </a:solidFill>
                  <a:latin typeface="Segoe UI"/>
                  <a:ea typeface="ＭＳ Ｐゴシック" charset="0"/>
                </a:rPr>
                <a:t>SOC 1</a:t>
              </a:r>
            </a:p>
          </p:txBody>
        </p:sp>
      </p:grpSp>
      <p:grpSp>
        <p:nvGrpSpPr>
          <p:cNvPr id="14" name="Group 13"/>
          <p:cNvGrpSpPr/>
          <p:nvPr/>
        </p:nvGrpSpPr>
        <p:grpSpPr>
          <a:xfrm>
            <a:off x="5102100" y="1251728"/>
            <a:ext cx="1148959" cy="1143362"/>
            <a:chOff x="5195591" y="1250800"/>
            <a:chExt cx="1149448" cy="1143848"/>
          </a:xfrm>
        </p:grpSpPr>
        <p:pic>
          <p:nvPicPr>
            <p:cNvPr id="9" name="Picture 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195591" y="1250800"/>
              <a:ext cx="1149448" cy="1143848"/>
            </a:xfrm>
            <a:prstGeom prst="rect">
              <a:avLst/>
            </a:prstGeom>
          </p:spPr>
        </p:pic>
        <p:sp>
          <p:nvSpPr>
            <p:cNvPr id="10" name="Rectangle 9"/>
            <p:cNvSpPr/>
            <p:nvPr/>
          </p:nvSpPr>
          <p:spPr>
            <a:xfrm>
              <a:off x="5487185" y="1928492"/>
              <a:ext cx="566261" cy="261519"/>
            </a:xfrm>
            <a:prstGeom prst="rect">
              <a:avLst/>
            </a:prstGeom>
          </p:spPr>
          <p:txBody>
            <a:bodyPr wrap="none">
              <a:spAutoFit/>
            </a:bodyPr>
            <a:lstStyle/>
            <a:p>
              <a:pPr algn="ctr" defTabSz="609083" fontAlgn="ctr"/>
              <a:r>
                <a:rPr lang="en-US" sz="1076" kern="0" dirty="0">
                  <a:solidFill>
                    <a:srgbClr val="000000"/>
                  </a:solidFill>
                  <a:latin typeface="Segoe UI"/>
                  <a:ea typeface="ＭＳ Ｐゴシック" charset="0"/>
                </a:rPr>
                <a:t>SOC 2</a:t>
              </a:r>
            </a:p>
          </p:txBody>
        </p:sp>
      </p:grpSp>
      <p:grpSp>
        <p:nvGrpSpPr>
          <p:cNvPr id="16" name="Group 15"/>
          <p:cNvGrpSpPr/>
          <p:nvPr/>
        </p:nvGrpSpPr>
        <p:grpSpPr>
          <a:xfrm>
            <a:off x="6769774" y="1186359"/>
            <a:ext cx="1575222" cy="1004184"/>
            <a:chOff x="6702983" y="1185398"/>
            <a:chExt cx="1575892" cy="1004612"/>
          </a:xfrm>
        </p:grpSpPr>
        <p:sp>
          <p:nvSpPr>
            <p:cNvPr id="6" name="Rectangle 5"/>
            <p:cNvSpPr/>
            <p:nvPr/>
          </p:nvSpPr>
          <p:spPr>
            <a:xfrm>
              <a:off x="6763704" y="1928491"/>
              <a:ext cx="1454451" cy="261519"/>
            </a:xfrm>
            <a:prstGeom prst="rect">
              <a:avLst/>
            </a:prstGeom>
          </p:spPr>
          <p:txBody>
            <a:bodyPr wrap="none">
              <a:spAutoFit/>
            </a:bodyPr>
            <a:lstStyle/>
            <a:p>
              <a:pPr algn="ctr" defTabSz="609083" fontAlgn="ctr"/>
              <a:r>
                <a:rPr lang="en-US" sz="1076" kern="0" dirty="0">
                  <a:solidFill>
                    <a:srgbClr val="000000"/>
                  </a:solidFill>
                  <a:latin typeface="Segoe UI"/>
                  <a:ea typeface="ＭＳ Ｐゴシック" charset="0"/>
                </a:rPr>
                <a:t>PCI DSS L1 version 3</a:t>
              </a:r>
            </a:p>
          </p:txBody>
        </p:sp>
        <p:pic>
          <p:nvPicPr>
            <p:cNvPr id="11" name="Picture 1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702983" y="1185398"/>
              <a:ext cx="1575892" cy="824716"/>
            </a:xfrm>
            <a:prstGeom prst="rect">
              <a:avLst/>
            </a:prstGeom>
          </p:spPr>
        </p:pic>
      </p:grpSp>
      <p:grpSp>
        <p:nvGrpSpPr>
          <p:cNvPr id="17" name="Group 16"/>
          <p:cNvGrpSpPr/>
          <p:nvPr/>
        </p:nvGrpSpPr>
        <p:grpSpPr>
          <a:xfrm>
            <a:off x="8683511" y="1216461"/>
            <a:ext cx="1635962" cy="1143183"/>
            <a:chOff x="8824013" y="1215514"/>
            <a:chExt cx="1636659" cy="1143669"/>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24013" y="1215514"/>
              <a:ext cx="1488752" cy="611451"/>
            </a:xfrm>
            <a:prstGeom prst="rect">
              <a:avLst/>
            </a:prstGeom>
          </p:spPr>
        </p:pic>
        <p:sp>
          <p:nvSpPr>
            <p:cNvPr id="13" name="Rectangle 12"/>
            <p:cNvSpPr/>
            <p:nvPr/>
          </p:nvSpPr>
          <p:spPr>
            <a:xfrm>
              <a:off x="8852309" y="1928491"/>
              <a:ext cx="1608363" cy="430692"/>
            </a:xfrm>
            <a:prstGeom prst="rect">
              <a:avLst/>
            </a:prstGeom>
          </p:spPr>
          <p:txBody>
            <a:bodyPr wrap="none">
              <a:spAutoFit/>
            </a:bodyPr>
            <a:lstStyle/>
            <a:p>
              <a:pPr algn="ctr" defTabSz="609083" fontAlgn="ctr"/>
              <a:r>
                <a:rPr lang="en-US" sz="1076" kern="0" dirty="0">
                  <a:solidFill>
                    <a:srgbClr val="000000"/>
                  </a:solidFill>
                  <a:latin typeface="Segoe UI"/>
                  <a:ea typeface="ＭＳ Ｐゴシック" charset="0"/>
                </a:rPr>
                <a:t>Cloud Security Alliance</a:t>
              </a:r>
            </a:p>
            <a:p>
              <a:pPr algn="ctr" defTabSz="609083" fontAlgn="ctr"/>
              <a:r>
                <a:rPr lang="en-US" sz="1076" kern="0" dirty="0">
                  <a:solidFill>
                    <a:srgbClr val="000000"/>
                  </a:solidFill>
                  <a:latin typeface="Segoe UI"/>
                  <a:ea typeface="ＭＳ Ｐゴシック" charset="0"/>
                </a:rPr>
                <a:t>Cloud Security Matrix</a:t>
              </a:r>
            </a:p>
          </p:txBody>
        </p:sp>
      </p:grpSp>
      <p:grpSp>
        <p:nvGrpSpPr>
          <p:cNvPr id="40" name="Group 39"/>
          <p:cNvGrpSpPr/>
          <p:nvPr/>
        </p:nvGrpSpPr>
        <p:grpSpPr>
          <a:xfrm>
            <a:off x="3201822" y="2580683"/>
            <a:ext cx="1337807" cy="1161501"/>
            <a:chOff x="3208626" y="2513408"/>
            <a:chExt cx="1338376" cy="1161995"/>
          </a:xfrm>
        </p:grpSpPr>
        <p:pic>
          <p:nvPicPr>
            <p:cNvPr id="26" name="Picture 28"/>
            <p:cNvPicPr>
              <a:picLocks noChangeAspect="1"/>
            </p:cNvPicPr>
            <p:nvPr/>
          </p:nvPicPr>
          <p:blipFill rotWithShape="1">
            <a:blip r:embed="rId7" cstate="screen">
              <a:extLst>
                <a:ext uri="{28A0092B-C50C-407E-A947-70E740481C1C}">
                  <a14:useLocalDpi xmlns:a14="http://schemas.microsoft.com/office/drawing/2010/main" val="0"/>
                </a:ext>
              </a:extLst>
            </a:blip>
            <a:srcRect b="43417"/>
            <a:stretch/>
          </p:blipFill>
          <p:spPr>
            <a:xfrm>
              <a:off x="3208626" y="2513408"/>
              <a:ext cx="1338376" cy="753605"/>
            </a:xfrm>
            <a:prstGeom prst="rect">
              <a:avLst/>
            </a:prstGeom>
          </p:spPr>
        </p:pic>
        <p:sp>
          <p:nvSpPr>
            <p:cNvPr id="27" name="Rectangle 26"/>
            <p:cNvSpPr/>
            <p:nvPr/>
          </p:nvSpPr>
          <p:spPr>
            <a:xfrm>
              <a:off x="3385605" y="3244711"/>
              <a:ext cx="939814" cy="430692"/>
            </a:xfrm>
            <a:prstGeom prst="rect">
              <a:avLst/>
            </a:prstGeom>
          </p:spPr>
          <p:txBody>
            <a:bodyPr wrap="none">
              <a:spAutoFit/>
            </a:bodyPr>
            <a:lstStyle/>
            <a:p>
              <a:pPr algn="ctr" defTabSz="609083"/>
              <a:r>
                <a:rPr lang="en-US" sz="1076" kern="0" dirty="0">
                  <a:solidFill>
                    <a:srgbClr val="000000"/>
                  </a:solidFill>
                  <a:latin typeface="Segoe UI"/>
                  <a:ea typeface="ＭＳ Ｐゴシック" charset="0"/>
                </a:rPr>
                <a:t>HIPAA</a:t>
              </a:r>
            </a:p>
            <a:p>
              <a:pPr algn="ctr" defTabSz="609083"/>
              <a:r>
                <a:rPr lang="en-US" sz="1076" kern="0" dirty="0">
                  <a:solidFill>
                    <a:srgbClr val="000000"/>
                  </a:solidFill>
                  <a:latin typeface="Segoe UI"/>
                  <a:ea typeface="ＭＳ Ｐゴシック" charset="0"/>
                </a:rPr>
                <a:t>(Healthcare)</a:t>
              </a:r>
            </a:p>
          </p:txBody>
        </p:sp>
      </p:grpSp>
      <p:grpSp>
        <p:nvGrpSpPr>
          <p:cNvPr id="39" name="Group 38"/>
          <p:cNvGrpSpPr/>
          <p:nvPr/>
        </p:nvGrpSpPr>
        <p:grpSpPr>
          <a:xfrm>
            <a:off x="1686867" y="2623358"/>
            <a:ext cx="999549" cy="949716"/>
            <a:chOff x="1591035" y="2556108"/>
            <a:chExt cx="999975" cy="950122"/>
          </a:xfrm>
        </p:grpSpPr>
        <p:pic>
          <p:nvPicPr>
            <p:cNvPr id="28" name="Picture 27"/>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1591035" y="2556108"/>
              <a:ext cx="999975" cy="623601"/>
            </a:xfrm>
            <a:prstGeom prst="rect">
              <a:avLst/>
            </a:prstGeom>
          </p:spPr>
        </p:pic>
        <p:sp>
          <p:nvSpPr>
            <p:cNvPr id="29" name="Rectangle 28"/>
            <p:cNvSpPr/>
            <p:nvPr/>
          </p:nvSpPr>
          <p:spPr>
            <a:xfrm>
              <a:off x="1694864" y="3244711"/>
              <a:ext cx="792318" cy="261519"/>
            </a:xfrm>
            <a:prstGeom prst="rect">
              <a:avLst/>
            </a:prstGeom>
          </p:spPr>
          <p:txBody>
            <a:bodyPr wrap="none">
              <a:spAutoFit/>
            </a:bodyPr>
            <a:lstStyle/>
            <a:p>
              <a:pPr algn="ctr" defTabSz="609083"/>
              <a:r>
                <a:rPr lang="en-US" sz="1076" kern="0" dirty="0" err="1">
                  <a:solidFill>
                    <a:srgbClr val="000000"/>
                  </a:solidFill>
                  <a:latin typeface="Segoe UI"/>
                  <a:ea typeface="ＭＳ Ｐゴシック" charset="0"/>
                </a:rPr>
                <a:t>FedRAMP</a:t>
              </a:r>
              <a:endParaRPr lang="en-US" sz="1076" kern="0" dirty="0">
                <a:solidFill>
                  <a:srgbClr val="000000"/>
                </a:solidFill>
                <a:latin typeface="Segoe UI"/>
                <a:ea typeface="ＭＳ Ｐゴシック" charset="0"/>
              </a:endParaRPr>
            </a:p>
          </p:txBody>
        </p:sp>
      </p:grpSp>
      <p:grpSp>
        <p:nvGrpSpPr>
          <p:cNvPr id="41" name="Group 40"/>
          <p:cNvGrpSpPr/>
          <p:nvPr/>
        </p:nvGrpSpPr>
        <p:grpSpPr>
          <a:xfrm>
            <a:off x="5151365" y="2669201"/>
            <a:ext cx="1050424" cy="903873"/>
            <a:chOff x="5227581" y="2601971"/>
            <a:chExt cx="1050871" cy="904259"/>
          </a:xfrm>
        </p:grpSpPr>
        <p:pic>
          <p:nvPicPr>
            <p:cNvPr id="30" name="Picture 2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5227581" y="2601971"/>
              <a:ext cx="1050871" cy="583233"/>
            </a:xfrm>
            <a:prstGeom prst="rect">
              <a:avLst/>
            </a:prstGeom>
          </p:spPr>
        </p:pic>
        <p:sp>
          <p:nvSpPr>
            <p:cNvPr id="31" name="Rectangle 30"/>
            <p:cNvSpPr/>
            <p:nvPr/>
          </p:nvSpPr>
          <p:spPr>
            <a:xfrm>
              <a:off x="5332810" y="3244711"/>
              <a:ext cx="840414" cy="261519"/>
            </a:xfrm>
            <a:prstGeom prst="rect">
              <a:avLst/>
            </a:prstGeom>
          </p:spPr>
          <p:txBody>
            <a:bodyPr wrap="none">
              <a:spAutoFit/>
            </a:bodyPr>
            <a:lstStyle/>
            <a:p>
              <a:pPr algn="ctr" defTabSz="609083" fontAlgn="ctr"/>
              <a:r>
                <a:rPr lang="en-US" sz="1076" kern="0" dirty="0">
                  <a:solidFill>
                    <a:srgbClr val="000000"/>
                  </a:solidFill>
                  <a:latin typeface="Segoe UI"/>
                  <a:ea typeface="ＭＳ Ｐゴシック" charset="0"/>
                </a:rPr>
                <a:t>FIPS 140-2</a:t>
              </a:r>
            </a:p>
          </p:txBody>
        </p:sp>
      </p:grpSp>
      <p:grpSp>
        <p:nvGrpSpPr>
          <p:cNvPr id="42" name="Group 41"/>
          <p:cNvGrpSpPr/>
          <p:nvPr/>
        </p:nvGrpSpPr>
        <p:grpSpPr>
          <a:xfrm>
            <a:off x="6934632" y="2717151"/>
            <a:ext cx="1245501" cy="855930"/>
            <a:chOff x="6747423" y="2649935"/>
            <a:chExt cx="1246030" cy="856295"/>
          </a:xfrm>
        </p:grpSpPr>
        <p:sp>
          <p:nvSpPr>
            <p:cNvPr id="32" name="Rectangle 31"/>
            <p:cNvSpPr/>
            <p:nvPr/>
          </p:nvSpPr>
          <p:spPr>
            <a:xfrm>
              <a:off x="6747423" y="3244711"/>
              <a:ext cx="1246030" cy="261519"/>
            </a:xfrm>
            <a:prstGeom prst="rect">
              <a:avLst/>
            </a:prstGeom>
          </p:spPr>
          <p:txBody>
            <a:bodyPr wrap="none">
              <a:spAutoFit/>
            </a:bodyPr>
            <a:lstStyle/>
            <a:p>
              <a:pPr algn="ctr" defTabSz="609083"/>
              <a:r>
                <a:rPr lang="en-US" sz="1076" kern="0" dirty="0">
                  <a:solidFill>
                    <a:srgbClr val="000000"/>
                  </a:solidFill>
                  <a:latin typeface="Segoe UI"/>
                  <a:ea typeface="ＭＳ Ｐゴシック" charset="0"/>
                </a:rPr>
                <a:t>Life Sciences </a:t>
              </a:r>
              <a:r>
                <a:rPr lang="en-US" sz="1076" kern="0" dirty="0" err="1">
                  <a:solidFill>
                    <a:srgbClr val="000000"/>
                  </a:solidFill>
                  <a:latin typeface="Segoe UI"/>
                  <a:ea typeface="ＭＳ Ｐゴシック" charset="0"/>
                </a:rPr>
                <a:t>GxP</a:t>
              </a:r>
              <a:endParaRPr lang="en-US" sz="1076" kern="0" dirty="0">
                <a:solidFill>
                  <a:srgbClr val="000000"/>
                </a:solidFill>
                <a:latin typeface="Segoe UI"/>
                <a:ea typeface="ＭＳ Ｐゴシック" charset="0"/>
              </a:endParaRPr>
            </a:p>
          </p:txBody>
        </p:sp>
        <p:pic>
          <p:nvPicPr>
            <p:cNvPr id="33" name="Picture 32"/>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6873446" y="2649935"/>
              <a:ext cx="965744" cy="389517"/>
            </a:xfrm>
            <a:prstGeom prst="rect">
              <a:avLst/>
            </a:prstGeom>
          </p:spPr>
        </p:pic>
      </p:grpSp>
      <p:grpSp>
        <p:nvGrpSpPr>
          <p:cNvPr id="43" name="Group 42"/>
          <p:cNvGrpSpPr/>
          <p:nvPr/>
        </p:nvGrpSpPr>
        <p:grpSpPr>
          <a:xfrm>
            <a:off x="8608022" y="2635763"/>
            <a:ext cx="1815232" cy="1106414"/>
            <a:chOff x="8602722" y="2568518"/>
            <a:chExt cx="1816004" cy="1106885"/>
          </a:xfrm>
        </p:grpSpPr>
        <p:sp>
          <p:nvSpPr>
            <p:cNvPr id="34" name="Rectangle 33"/>
            <p:cNvSpPr/>
            <p:nvPr/>
          </p:nvSpPr>
          <p:spPr>
            <a:xfrm>
              <a:off x="8602722" y="3244711"/>
              <a:ext cx="1816004" cy="430692"/>
            </a:xfrm>
            <a:prstGeom prst="rect">
              <a:avLst/>
            </a:prstGeom>
          </p:spPr>
          <p:txBody>
            <a:bodyPr wrap="square">
              <a:spAutoFit/>
            </a:bodyPr>
            <a:lstStyle/>
            <a:p>
              <a:pPr algn="ctr" defTabSz="609083"/>
              <a:r>
                <a:rPr lang="en-US" sz="1076" kern="0" dirty="0">
                  <a:solidFill>
                    <a:srgbClr val="000000"/>
                  </a:solidFill>
                  <a:latin typeface="Segoe UI"/>
                  <a:ea typeface="ＭＳ Ｐゴシック" charset="0"/>
                </a:rPr>
                <a:t>Family Educational Rights &amp; Privacy Act </a:t>
              </a:r>
            </a:p>
          </p:txBody>
        </p:sp>
        <p:pic>
          <p:nvPicPr>
            <p:cNvPr id="35" name="Picture 34"/>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9219108" y="2568518"/>
              <a:ext cx="583233" cy="583233"/>
            </a:xfrm>
            <a:prstGeom prst="rect">
              <a:avLst/>
            </a:prstGeom>
          </p:spPr>
        </p:pic>
      </p:grpSp>
      <p:grpSp>
        <p:nvGrpSpPr>
          <p:cNvPr id="76" name="Group 75"/>
          <p:cNvGrpSpPr/>
          <p:nvPr/>
        </p:nvGrpSpPr>
        <p:grpSpPr>
          <a:xfrm>
            <a:off x="1538036" y="3972314"/>
            <a:ext cx="1297200" cy="1015331"/>
            <a:chOff x="1534146" y="3972541"/>
            <a:chExt cx="1297752" cy="1015764"/>
          </a:xfrm>
        </p:grpSpPr>
        <p:pic>
          <p:nvPicPr>
            <p:cNvPr id="58" name="Picture 57"/>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1534146" y="3972541"/>
              <a:ext cx="1297752" cy="527753"/>
            </a:xfrm>
            <a:prstGeom prst="rect">
              <a:avLst/>
            </a:prstGeom>
          </p:spPr>
        </p:pic>
        <p:sp>
          <p:nvSpPr>
            <p:cNvPr id="59" name="Rectangle 58"/>
            <p:cNvSpPr/>
            <p:nvPr/>
          </p:nvSpPr>
          <p:spPr>
            <a:xfrm>
              <a:off x="1588063" y="4557613"/>
              <a:ext cx="1189918" cy="430692"/>
            </a:xfrm>
            <a:prstGeom prst="rect">
              <a:avLst/>
            </a:prstGeom>
          </p:spPr>
          <p:txBody>
            <a:bodyPr wrap="none">
              <a:spAutoFit/>
            </a:bodyPr>
            <a:lstStyle/>
            <a:p>
              <a:pPr algn="ctr" defTabSz="609083" fontAlgn="ctr"/>
              <a:r>
                <a:rPr lang="en-US" sz="1076" kern="0" dirty="0">
                  <a:solidFill>
                    <a:srgbClr val="000000"/>
                  </a:solidFill>
                  <a:latin typeface="Segoe UI"/>
                  <a:ea typeface="ＭＳ Ｐゴシック" charset="0"/>
                </a:rPr>
                <a:t>European Union</a:t>
              </a:r>
            </a:p>
            <a:p>
              <a:pPr algn="ctr" defTabSz="609083" fontAlgn="ctr"/>
              <a:r>
                <a:rPr lang="en-US" sz="1076" kern="0" dirty="0">
                  <a:solidFill>
                    <a:srgbClr val="000000"/>
                  </a:solidFill>
                  <a:latin typeface="Segoe UI"/>
                  <a:ea typeface="ＭＳ Ｐゴシック" charset="0"/>
                </a:rPr>
                <a:t> Model Clause</a:t>
              </a:r>
            </a:p>
          </p:txBody>
        </p:sp>
      </p:grpSp>
      <p:grpSp>
        <p:nvGrpSpPr>
          <p:cNvPr id="74" name="Group 73"/>
          <p:cNvGrpSpPr/>
          <p:nvPr/>
        </p:nvGrpSpPr>
        <p:grpSpPr>
          <a:xfrm>
            <a:off x="4694160" y="3972315"/>
            <a:ext cx="1964843" cy="1184433"/>
            <a:chOff x="4875628" y="3972541"/>
            <a:chExt cx="1965679" cy="1184937"/>
          </a:xfrm>
        </p:grpSpPr>
        <p:pic>
          <p:nvPicPr>
            <p:cNvPr id="60" name="Picture 59"/>
            <p:cNvPicPr>
              <a:picLocks noChangeAspect="1"/>
            </p:cNvPicPr>
            <p:nvPr/>
          </p:nvPicPr>
          <p:blipFill rotWithShape="1">
            <a:blip r:embed="rId13" cstate="screen">
              <a:extLst>
                <a:ext uri="{28A0092B-C50C-407E-A947-70E740481C1C}">
                  <a14:useLocalDpi xmlns:a14="http://schemas.microsoft.com/office/drawing/2010/main" val="0"/>
                </a:ext>
              </a:extLst>
            </a:blip>
            <a:srcRect/>
            <a:stretch/>
          </p:blipFill>
          <p:spPr>
            <a:xfrm>
              <a:off x="5472131" y="3972541"/>
              <a:ext cx="772672" cy="501471"/>
            </a:xfrm>
            <a:prstGeom prst="rect">
              <a:avLst/>
            </a:prstGeom>
          </p:spPr>
        </p:pic>
        <p:sp>
          <p:nvSpPr>
            <p:cNvPr id="61" name="Rectangle 60"/>
            <p:cNvSpPr/>
            <p:nvPr/>
          </p:nvSpPr>
          <p:spPr>
            <a:xfrm>
              <a:off x="4875628" y="4557613"/>
              <a:ext cx="1965679" cy="599865"/>
            </a:xfrm>
            <a:prstGeom prst="rect">
              <a:avLst/>
            </a:prstGeom>
          </p:spPr>
          <p:txBody>
            <a:bodyPr wrap="square">
              <a:spAutoFit/>
            </a:bodyPr>
            <a:lstStyle/>
            <a:p>
              <a:pPr algn="ctr" defTabSz="609083"/>
              <a:r>
                <a:rPr lang="en-US" sz="1076" kern="0" dirty="0">
                  <a:solidFill>
                    <a:srgbClr val="000000"/>
                  </a:solidFill>
                  <a:latin typeface="Segoe UI"/>
                  <a:ea typeface="ＭＳ Ｐゴシック" charset="0"/>
                </a:rPr>
                <a:t>China </a:t>
              </a:r>
            </a:p>
            <a:p>
              <a:pPr algn="ctr" defTabSz="609083"/>
              <a:r>
                <a:rPr lang="en-US" sz="1076" kern="0" dirty="0">
                  <a:solidFill>
                    <a:srgbClr val="000000"/>
                  </a:solidFill>
                  <a:latin typeface="Segoe UI"/>
                  <a:ea typeface="ＭＳ Ｐゴシック" charset="0"/>
                </a:rPr>
                <a:t>Multi Layer Protection Scheme</a:t>
              </a:r>
            </a:p>
          </p:txBody>
        </p:sp>
      </p:grpSp>
      <p:grpSp>
        <p:nvGrpSpPr>
          <p:cNvPr id="75" name="Group 74"/>
          <p:cNvGrpSpPr/>
          <p:nvPr/>
        </p:nvGrpSpPr>
        <p:grpSpPr>
          <a:xfrm>
            <a:off x="3248777" y="3972314"/>
            <a:ext cx="1243898" cy="1015331"/>
            <a:chOff x="3343753" y="3972541"/>
            <a:chExt cx="1244427" cy="1015764"/>
          </a:xfrm>
        </p:grpSpPr>
        <p:pic>
          <p:nvPicPr>
            <p:cNvPr id="63" name="Picture 62"/>
            <p:cNvPicPr>
              <a:picLocks noChangeAspect="1"/>
            </p:cNvPicPr>
            <p:nvPr/>
          </p:nvPicPr>
          <p:blipFill rotWithShape="1">
            <a:blip r:embed="rId14" cstate="screen">
              <a:extLst>
                <a:ext uri="{28A0092B-C50C-407E-A947-70E740481C1C}">
                  <a14:useLocalDpi xmlns:a14="http://schemas.microsoft.com/office/drawing/2010/main" val="0"/>
                </a:ext>
              </a:extLst>
            </a:blip>
            <a:srcRect/>
            <a:stretch/>
          </p:blipFill>
          <p:spPr>
            <a:xfrm>
              <a:off x="3688131" y="3972541"/>
              <a:ext cx="555671" cy="501471"/>
            </a:xfrm>
            <a:prstGeom prst="rect">
              <a:avLst/>
            </a:prstGeom>
          </p:spPr>
        </p:pic>
        <p:sp>
          <p:nvSpPr>
            <p:cNvPr id="64" name="Rectangle 63"/>
            <p:cNvSpPr/>
            <p:nvPr/>
          </p:nvSpPr>
          <p:spPr>
            <a:xfrm>
              <a:off x="3343753" y="4557613"/>
              <a:ext cx="1244427" cy="430692"/>
            </a:xfrm>
            <a:prstGeom prst="rect">
              <a:avLst/>
            </a:prstGeom>
          </p:spPr>
          <p:txBody>
            <a:bodyPr wrap="none">
              <a:spAutoFit/>
            </a:bodyPr>
            <a:lstStyle/>
            <a:p>
              <a:pPr algn="ctr" defTabSz="609083" fontAlgn="ctr"/>
              <a:r>
                <a:rPr lang="en-US" sz="1076" kern="0" dirty="0">
                  <a:solidFill>
                    <a:srgbClr val="000000"/>
                  </a:solidFill>
                  <a:latin typeface="Segoe UI"/>
                  <a:ea typeface="ＭＳ Ｐゴシック" charset="0"/>
                </a:rPr>
                <a:t>United Kingdom </a:t>
              </a:r>
            </a:p>
            <a:p>
              <a:pPr algn="ctr" defTabSz="609083" fontAlgn="ctr"/>
              <a:r>
                <a:rPr lang="en-US" sz="1076" kern="0" dirty="0">
                  <a:solidFill>
                    <a:srgbClr val="000000"/>
                  </a:solidFill>
                  <a:latin typeface="Segoe UI"/>
                  <a:ea typeface="ＭＳ Ｐゴシック" charset="0"/>
                </a:rPr>
                <a:t>G-Cloud</a:t>
              </a:r>
            </a:p>
          </p:txBody>
        </p:sp>
      </p:grpSp>
      <p:grpSp>
        <p:nvGrpSpPr>
          <p:cNvPr id="72" name="Group 71"/>
          <p:cNvGrpSpPr/>
          <p:nvPr/>
        </p:nvGrpSpPr>
        <p:grpSpPr>
          <a:xfrm>
            <a:off x="8749828" y="3972317"/>
            <a:ext cx="1531623" cy="1184433"/>
            <a:chOff x="8935003" y="3972541"/>
            <a:chExt cx="1532275" cy="1184937"/>
          </a:xfrm>
        </p:grpSpPr>
        <p:pic>
          <p:nvPicPr>
            <p:cNvPr id="65" name="Picture 6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935003" y="3972541"/>
              <a:ext cx="1532275" cy="501471"/>
            </a:xfrm>
            <a:prstGeom prst="rect">
              <a:avLst/>
            </a:prstGeom>
          </p:spPr>
        </p:pic>
        <p:sp>
          <p:nvSpPr>
            <p:cNvPr id="66" name="Rectangle 65"/>
            <p:cNvSpPr/>
            <p:nvPr/>
          </p:nvSpPr>
          <p:spPr>
            <a:xfrm>
              <a:off x="9082133" y="4557613"/>
              <a:ext cx="1238014" cy="599865"/>
            </a:xfrm>
            <a:prstGeom prst="rect">
              <a:avLst/>
            </a:prstGeom>
          </p:spPr>
          <p:txBody>
            <a:bodyPr wrap="none">
              <a:spAutoFit/>
            </a:bodyPr>
            <a:lstStyle/>
            <a:p>
              <a:pPr algn="ctr" defTabSz="609083"/>
              <a:r>
                <a:rPr lang="en-US" sz="1076" kern="0" dirty="0">
                  <a:solidFill>
                    <a:srgbClr val="000000"/>
                  </a:solidFill>
                  <a:latin typeface="Segoe UI"/>
                  <a:ea typeface="ＭＳ Ｐゴシック" charset="0"/>
                </a:rPr>
                <a:t>Singapore</a:t>
              </a:r>
            </a:p>
            <a:p>
              <a:pPr algn="ctr" defTabSz="609083"/>
              <a:r>
                <a:rPr lang="en-US" sz="1076" kern="0" dirty="0">
                  <a:solidFill>
                    <a:srgbClr val="000000"/>
                  </a:solidFill>
                  <a:latin typeface="Segoe UI"/>
                  <a:ea typeface="ＭＳ Ｐゴシック" charset="0"/>
                </a:rPr>
                <a:t>Multi-Tier Cloud </a:t>
              </a:r>
            </a:p>
            <a:p>
              <a:pPr algn="ctr" defTabSz="609083"/>
              <a:r>
                <a:rPr lang="en-US" sz="1076" kern="0" dirty="0">
                  <a:solidFill>
                    <a:srgbClr val="000000"/>
                  </a:solidFill>
                  <a:latin typeface="Segoe UI"/>
                  <a:ea typeface="ＭＳ Ｐゴシック" charset="0"/>
                </a:rPr>
                <a:t>Security </a:t>
              </a:r>
            </a:p>
          </p:txBody>
        </p:sp>
      </p:grpSp>
      <p:grpSp>
        <p:nvGrpSpPr>
          <p:cNvPr id="73" name="Group 72"/>
          <p:cNvGrpSpPr/>
          <p:nvPr/>
        </p:nvGrpSpPr>
        <p:grpSpPr>
          <a:xfrm>
            <a:off x="6816803" y="3972314"/>
            <a:ext cx="1481150" cy="1015331"/>
            <a:chOff x="6932614" y="3972541"/>
            <a:chExt cx="1481781" cy="1015764"/>
          </a:xfrm>
        </p:grpSpPr>
        <p:sp>
          <p:nvSpPr>
            <p:cNvPr id="62" name="Rectangle 61"/>
            <p:cNvSpPr/>
            <p:nvPr/>
          </p:nvSpPr>
          <p:spPr>
            <a:xfrm>
              <a:off x="6932614" y="4557613"/>
              <a:ext cx="1481781" cy="430692"/>
            </a:xfrm>
            <a:prstGeom prst="rect">
              <a:avLst/>
            </a:prstGeom>
          </p:spPr>
          <p:txBody>
            <a:bodyPr wrap="square">
              <a:spAutoFit/>
            </a:bodyPr>
            <a:lstStyle/>
            <a:p>
              <a:pPr algn="ctr" defTabSz="609083"/>
              <a:r>
                <a:rPr lang="en-US" sz="1076" kern="0" dirty="0">
                  <a:solidFill>
                    <a:srgbClr val="000000"/>
                  </a:solidFill>
                  <a:latin typeface="Segoe UI"/>
                  <a:ea typeface="ＭＳ Ｐゴシック" charset="0"/>
                </a:rPr>
                <a:t>China</a:t>
              </a:r>
            </a:p>
            <a:p>
              <a:pPr algn="ctr" defTabSz="609083"/>
              <a:r>
                <a:rPr lang="en-US" sz="1076" kern="0" dirty="0">
                  <a:solidFill>
                    <a:srgbClr val="000000"/>
                  </a:solidFill>
                  <a:latin typeface="Segoe UI"/>
                  <a:ea typeface="ＭＳ Ｐゴシック" charset="0"/>
                </a:rPr>
                <a:t>CCCPPF</a:t>
              </a:r>
            </a:p>
          </p:txBody>
        </p:sp>
        <p:pic>
          <p:nvPicPr>
            <p:cNvPr id="68" name="Picture 4" descr="image002"/>
            <p:cNvPicPr>
              <a:picLocks noChangeAspect="1" noChangeArrowheads="1"/>
            </p:cNvPicPr>
            <p:nvPr/>
          </p:nvPicPr>
          <p:blipFill>
            <a:blip r:embed="rId16" cstate="screen">
              <a:extLst>
                <a:ext uri="{28A0092B-C50C-407E-A947-70E740481C1C}">
                  <a14:useLocalDpi xmlns:a14="http://schemas.microsoft.com/office/drawing/2010/main" val="0"/>
                </a:ext>
              </a:extLst>
            </a:blip>
            <a:srcRect/>
            <a:stretch>
              <a:fillRect/>
            </a:stretch>
          </p:blipFill>
          <p:spPr bwMode="auto">
            <a:xfrm>
              <a:off x="7269541" y="3972541"/>
              <a:ext cx="807927" cy="501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1" name="Group 70"/>
          <p:cNvGrpSpPr/>
          <p:nvPr/>
        </p:nvGrpSpPr>
        <p:grpSpPr>
          <a:xfrm>
            <a:off x="10543775" y="3920110"/>
            <a:ext cx="1416352" cy="1236638"/>
            <a:chOff x="10734681" y="3920314"/>
            <a:chExt cx="1416955" cy="1237164"/>
          </a:xfrm>
        </p:grpSpPr>
        <p:sp>
          <p:nvSpPr>
            <p:cNvPr id="67" name="Rectangle 66"/>
            <p:cNvSpPr/>
            <p:nvPr/>
          </p:nvSpPr>
          <p:spPr>
            <a:xfrm>
              <a:off x="10734681" y="4557613"/>
              <a:ext cx="1416955" cy="599865"/>
            </a:xfrm>
            <a:prstGeom prst="rect">
              <a:avLst/>
            </a:prstGeom>
          </p:spPr>
          <p:txBody>
            <a:bodyPr wrap="square">
              <a:spAutoFit/>
            </a:bodyPr>
            <a:lstStyle/>
            <a:p>
              <a:pPr algn="ctr" defTabSz="609083"/>
              <a:r>
                <a:rPr lang="en-US" sz="1076" kern="0" dirty="0">
                  <a:solidFill>
                    <a:srgbClr val="000000"/>
                  </a:solidFill>
                  <a:latin typeface="Segoe UI"/>
                  <a:ea typeface="ＭＳ Ｐゴシック" charset="0"/>
                </a:rPr>
                <a:t>Australian Signals </a:t>
              </a:r>
            </a:p>
            <a:p>
              <a:pPr algn="ctr" defTabSz="609083"/>
              <a:r>
                <a:rPr lang="en-US" sz="1076" kern="0" dirty="0">
                  <a:solidFill>
                    <a:srgbClr val="000000"/>
                  </a:solidFill>
                  <a:latin typeface="Segoe UI"/>
                  <a:ea typeface="ＭＳ Ｐゴシック" charset="0"/>
                </a:rPr>
                <a:t>Directorate I-RAP  Assessment</a:t>
              </a:r>
            </a:p>
          </p:txBody>
        </p:sp>
        <p:pic>
          <p:nvPicPr>
            <p:cNvPr id="69" name="Picture 6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979815" y="3920314"/>
              <a:ext cx="926687" cy="582310"/>
            </a:xfrm>
            <a:prstGeom prst="rect">
              <a:avLst/>
            </a:prstGeom>
          </p:spPr>
        </p:pic>
      </p:grpSp>
      <p:grpSp>
        <p:nvGrpSpPr>
          <p:cNvPr id="3" name="Group 2"/>
          <p:cNvGrpSpPr/>
          <p:nvPr/>
        </p:nvGrpSpPr>
        <p:grpSpPr>
          <a:xfrm>
            <a:off x="161438" y="2443613"/>
            <a:ext cx="11798696" cy="2704612"/>
            <a:chOff x="1384023" y="2491828"/>
            <a:chExt cx="11051570" cy="2759629"/>
          </a:xfrm>
        </p:grpSpPr>
        <p:cxnSp>
          <p:nvCxnSpPr>
            <p:cNvPr id="24" name="Straight Connector 23"/>
            <p:cNvCxnSpPr/>
            <p:nvPr/>
          </p:nvCxnSpPr>
          <p:spPr>
            <a:xfrm>
              <a:off x="1384023" y="2491828"/>
              <a:ext cx="11051570" cy="0"/>
            </a:xfrm>
            <a:prstGeom prst="line">
              <a:avLst/>
            </a:prstGeom>
            <a:ln w="1270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384023" y="3863327"/>
              <a:ext cx="11051570" cy="0"/>
            </a:xfrm>
            <a:prstGeom prst="line">
              <a:avLst/>
            </a:prstGeom>
            <a:ln w="1270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384023" y="5251457"/>
              <a:ext cx="11051570" cy="0"/>
            </a:xfrm>
            <a:prstGeom prst="line">
              <a:avLst/>
            </a:prstGeom>
            <a:ln w="1270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1" name="Group 90"/>
          <p:cNvGrpSpPr/>
          <p:nvPr/>
        </p:nvGrpSpPr>
        <p:grpSpPr>
          <a:xfrm>
            <a:off x="3170946" y="5381854"/>
            <a:ext cx="1399544" cy="1047765"/>
            <a:chOff x="3067143" y="5323775"/>
            <a:chExt cx="1400141" cy="1048211"/>
          </a:xfrm>
        </p:grpSpPr>
        <p:pic>
          <p:nvPicPr>
            <p:cNvPr id="78" name="Picture 34"/>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3470032" y="5323775"/>
              <a:ext cx="594360" cy="588415"/>
            </a:xfrm>
            <a:prstGeom prst="rect">
              <a:avLst/>
            </a:prstGeom>
          </p:spPr>
        </p:pic>
        <p:sp>
          <p:nvSpPr>
            <p:cNvPr id="79" name="Rectangle 78"/>
            <p:cNvSpPr/>
            <p:nvPr/>
          </p:nvSpPr>
          <p:spPr>
            <a:xfrm>
              <a:off x="3067143" y="5941618"/>
              <a:ext cx="1400141" cy="430368"/>
            </a:xfrm>
            <a:prstGeom prst="rect">
              <a:avLst/>
            </a:prstGeom>
          </p:spPr>
          <p:txBody>
            <a:bodyPr wrap="none">
              <a:spAutoFit/>
            </a:bodyPr>
            <a:lstStyle/>
            <a:p>
              <a:pPr algn="ctr" defTabSz="609083"/>
              <a:r>
                <a:rPr lang="en-US" sz="1076" kern="0" dirty="0">
                  <a:solidFill>
                    <a:srgbClr val="000000"/>
                  </a:solidFill>
                  <a:latin typeface="Segoe UI"/>
                  <a:ea typeface="ＭＳ Ｐゴシック" charset="0"/>
                </a:rPr>
                <a:t>Criminal Justice </a:t>
              </a:r>
            </a:p>
            <a:p>
              <a:pPr algn="ctr" defTabSz="609083"/>
              <a:r>
                <a:rPr lang="en-US" sz="1076" kern="0" dirty="0">
                  <a:solidFill>
                    <a:srgbClr val="000000"/>
                  </a:solidFill>
                  <a:latin typeface="Segoe UI"/>
                  <a:ea typeface="ＭＳ Ｐゴシック" charset="0"/>
                </a:rPr>
                <a:t>Information System</a:t>
              </a:r>
            </a:p>
          </p:txBody>
        </p:sp>
      </p:grpSp>
      <p:grpSp>
        <p:nvGrpSpPr>
          <p:cNvPr id="92" name="Group 91"/>
          <p:cNvGrpSpPr/>
          <p:nvPr/>
        </p:nvGrpSpPr>
        <p:grpSpPr>
          <a:xfrm>
            <a:off x="4929525" y="5381857"/>
            <a:ext cx="1494108" cy="1045437"/>
            <a:chOff x="4912344" y="5323773"/>
            <a:chExt cx="1494744" cy="1045881"/>
          </a:xfrm>
        </p:grpSpPr>
        <p:pic>
          <p:nvPicPr>
            <p:cNvPr id="80" name="Picture 79"/>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5362535" y="5323773"/>
              <a:ext cx="594360" cy="594361"/>
            </a:xfrm>
            <a:prstGeom prst="rect">
              <a:avLst/>
            </a:prstGeom>
          </p:spPr>
        </p:pic>
        <p:sp>
          <p:nvSpPr>
            <p:cNvPr id="81" name="Rectangle 80"/>
            <p:cNvSpPr/>
            <p:nvPr/>
          </p:nvSpPr>
          <p:spPr>
            <a:xfrm>
              <a:off x="4912344" y="5939286"/>
              <a:ext cx="1494744" cy="430368"/>
            </a:xfrm>
            <a:prstGeom prst="rect">
              <a:avLst/>
            </a:prstGeom>
          </p:spPr>
          <p:txBody>
            <a:bodyPr wrap="none">
              <a:spAutoFit/>
            </a:bodyPr>
            <a:lstStyle/>
            <a:p>
              <a:pPr algn="ctr" defTabSz="609083" fontAlgn="ctr"/>
              <a:r>
                <a:rPr lang="en-US" sz="1076" kern="0" dirty="0">
                  <a:solidFill>
                    <a:srgbClr val="000000"/>
                  </a:solidFill>
                  <a:latin typeface="Segoe UI"/>
                  <a:ea typeface="ＭＳ Ｐゴシック" charset="0"/>
                </a:rPr>
                <a:t>Defense Information </a:t>
              </a:r>
            </a:p>
            <a:p>
              <a:pPr algn="ctr" defTabSz="609083" fontAlgn="ctr"/>
              <a:r>
                <a:rPr lang="en-US" sz="1076" kern="0" dirty="0">
                  <a:solidFill>
                    <a:srgbClr val="000000"/>
                  </a:solidFill>
                  <a:latin typeface="Segoe UI"/>
                  <a:ea typeface="ＭＳ Ｐゴシック" charset="0"/>
                </a:rPr>
                <a:t>Systems Agency L2</a:t>
              </a:r>
            </a:p>
          </p:txBody>
        </p:sp>
      </p:grpSp>
      <p:grpSp>
        <p:nvGrpSpPr>
          <p:cNvPr id="90" name="Group 89"/>
          <p:cNvGrpSpPr/>
          <p:nvPr/>
        </p:nvGrpSpPr>
        <p:grpSpPr>
          <a:xfrm>
            <a:off x="1411062" y="5561933"/>
            <a:ext cx="1551150" cy="712971"/>
            <a:chOff x="1409066" y="5503929"/>
            <a:chExt cx="1551810" cy="713277"/>
          </a:xfrm>
        </p:grpSpPr>
        <p:pic>
          <p:nvPicPr>
            <p:cNvPr id="82" name="Picture 81"/>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1409066" y="5503929"/>
              <a:ext cx="1551810" cy="370739"/>
            </a:xfrm>
            <a:prstGeom prst="rect">
              <a:avLst/>
            </a:prstGeom>
          </p:spPr>
        </p:pic>
        <p:sp>
          <p:nvSpPr>
            <p:cNvPr id="83" name="Rectangle 82"/>
            <p:cNvSpPr/>
            <p:nvPr/>
          </p:nvSpPr>
          <p:spPr>
            <a:xfrm>
              <a:off x="1577497" y="5955687"/>
              <a:ext cx="1135408" cy="261519"/>
            </a:xfrm>
            <a:prstGeom prst="rect">
              <a:avLst/>
            </a:prstGeom>
          </p:spPr>
          <p:txBody>
            <a:bodyPr wrap="none">
              <a:spAutoFit/>
            </a:bodyPr>
            <a:lstStyle/>
            <a:p>
              <a:pPr defTabSz="609083" fontAlgn="b"/>
              <a:r>
                <a:rPr lang="en-US" sz="1076" kern="0" dirty="0">
                  <a:solidFill>
                    <a:srgbClr val="000000"/>
                  </a:solidFill>
                  <a:latin typeface="Segoe UI"/>
                  <a:ea typeface="ＭＳ Ｐゴシック" charset="0"/>
                </a:rPr>
                <a:t>Sarbanes Oxley</a:t>
              </a:r>
            </a:p>
          </p:txBody>
        </p:sp>
      </p:grpSp>
      <p:grpSp>
        <p:nvGrpSpPr>
          <p:cNvPr id="93" name="Group 92"/>
          <p:cNvGrpSpPr/>
          <p:nvPr/>
        </p:nvGrpSpPr>
        <p:grpSpPr>
          <a:xfrm>
            <a:off x="7260324" y="5381855"/>
            <a:ext cx="594107" cy="902153"/>
            <a:chOff x="7161819" y="5323774"/>
            <a:chExt cx="594360" cy="902538"/>
          </a:xfrm>
        </p:grpSpPr>
        <p:pic>
          <p:nvPicPr>
            <p:cNvPr id="84" name="Picture 83"/>
            <p:cNvPicPr>
              <a:picLocks noChangeAspect="1"/>
            </p:cNvPicPr>
            <p:nvPr/>
          </p:nvPicPr>
          <p:blipFill>
            <a:blip r:embed="rId21" cstate="screen">
              <a:extLst>
                <a:ext uri="{28A0092B-C50C-407E-A947-70E740481C1C}">
                  <a14:useLocalDpi xmlns:a14="http://schemas.microsoft.com/office/drawing/2010/main" val="0"/>
                </a:ext>
              </a:extLst>
            </a:blip>
            <a:stretch>
              <a:fillRect/>
            </a:stretch>
          </p:blipFill>
          <p:spPr>
            <a:xfrm>
              <a:off x="7161819" y="5323774"/>
              <a:ext cx="594360" cy="594360"/>
            </a:xfrm>
            <a:prstGeom prst="rect">
              <a:avLst/>
            </a:prstGeom>
          </p:spPr>
        </p:pic>
        <p:sp>
          <p:nvSpPr>
            <p:cNvPr id="85" name="Rectangle 84"/>
            <p:cNvSpPr/>
            <p:nvPr/>
          </p:nvSpPr>
          <p:spPr>
            <a:xfrm>
              <a:off x="7216144" y="5964793"/>
              <a:ext cx="471671" cy="261519"/>
            </a:xfrm>
            <a:prstGeom prst="rect">
              <a:avLst/>
            </a:prstGeom>
          </p:spPr>
          <p:txBody>
            <a:bodyPr wrap="none">
              <a:spAutoFit/>
            </a:bodyPr>
            <a:lstStyle/>
            <a:p>
              <a:pPr defTabSz="609083"/>
              <a:r>
                <a:rPr lang="en-US" sz="1076" kern="0" dirty="0">
                  <a:solidFill>
                    <a:srgbClr val="000000"/>
                  </a:solidFill>
                  <a:latin typeface="Segoe UI"/>
                  <a:ea typeface="ＭＳ Ｐゴシック" charset="0"/>
                </a:rPr>
                <a:t>ITAR</a:t>
              </a:r>
            </a:p>
          </p:txBody>
        </p:sp>
      </p:grpSp>
      <p:grpSp>
        <p:nvGrpSpPr>
          <p:cNvPr id="94" name="Group 93"/>
          <p:cNvGrpSpPr/>
          <p:nvPr/>
        </p:nvGrpSpPr>
        <p:grpSpPr>
          <a:xfrm>
            <a:off x="8763884" y="5381852"/>
            <a:ext cx="1503511" cy="1037746"/>
            <a:chOff x="8723390" y="5323773"/>
            <a:chExt cx="1504151" cy="1038187"/>
          </a:xfrm>
        </p:grpSpPr>
        <p:pic>
          <p:nvPicPr>
            <p:cNvPr id="86" name="Picture 85"/>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9178284" y="5323773"/>
              <a:ext cx="594360" cy="594361"/>
            </a:xfrm>
            <a:prstGeom prst="rect">
              <a:avLst/>
            </a:prstGeom>
          </p:spPr>
        </p:pic>
        <p:sp>
          <p:nvSpPr>
            <p:cNvPr id="87" name="Rectangle 86"/>
            <p:cNvSpPr/>
            <p:nvPr/>
          </p:nvSpPr>
          <p:spPr>
            <a:xfrm>
              <a:off x="8723390" y="5931268"/>
              <a:ext cx="1504151" cy="430692"/>
            </a:xfrm>
            <a:prstGeom prst="rect">
              <a:avLst/>
            </a:prstGeom>
          </p:spPr>
          <p:txBody>
            <a:bodyPr wrap="none">
              <a:spAutoFit/>
            </a:bodyPr>
            <a:lstStyle/>
            <a:p>
              <a:pPr algn="ctr" defTabSz="609083" fontAlgn="ctr"/>
              <a:r>
                <a:rPr lang="en-US" sz="1076" kern="0" dirty="0">
                  <a:solidFill>
                    <a:srgbClr val="000000"/>
                  </a:solidFill>
                  <a:latin typeface="Segoe UI"/>
                  <a:ea typeface="ＭＳ Ｐゴシック" charset="0"/>
                </a:rPr>
                <a:t>Defense Information </a:t>
              </a:r>
            </a:p>
            <a:p>
              <a:pPr algn="ctr" defTabSz="609083" fontAlgn="ctr"/>
              <a:r>
                <a:rPr lang="en-US" sz="1076" kern="0" dirty="0">
                  <a:solidFill>
                    <a:srgbClr val="000000"/>
                  </a:solidFill>
                  <a:latin typeface="Segoe UI"/>
                  <a:ea typeface="ＭＳ Ｐゴシック" charset="0"/>
                </a:rPr>
                <a:t>Systems Agency L3-5</a:t>
              </a:r>
            </a:p>
          </p:txBody>
        </p:sp>
      </p:grpSp>
      <p:grpSp>
        <p:nvGrpSpPr>
          <p:cNvPr id="95" name="Group 94"/>
          <p:cNvGrpSpPr/>
          <p:nvPr/>
        </p:nvGrpSpPr>
        <p:grpSpPr>
          <a:xfrm>
            <a:off x="10632501" y="1302164"/>
            <a:ext cx="1142937" cy="878986"/>
            <a:chOff x="10685510" y="5323775"/>
            <a:chExt cx="1143424" cy="879361"/>
          </a:xfrm>
        </p:grpSpPr>
        <p:pic>
          <p:nvPicPr>
            <p:cNvPr id="88" name="Picture 3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1008051" y="5323775"/>
              <a:ext cx="594360" cy="589055"/>
            </a:xfrm>
            <a:prstGeom prst="rect">
              <a:avLst/>
            </a:prstGeom>
          </p:spPr>
        </p:pic>
        <p:sp>
          <p:nvSpPr>
            <p:cNvPr id="89" name="Rectangle 88"/>
            <p:cNvSpPr/>
            <p:nvPr/>
          </p:nvSpPr>
          <p:spPr>
            <a:xfrm>
              <a:off x="10685510" y="5941617"/>
              <a:ext cx="1143424" cy="261519"/>
            </a:xfrm>
            <a:prstGeom prst="rect">
              <a:avLst/>
            </a:prstGeom>
          </p:spPr>
          <p:txBody>
            <a:bodyPr wrap="none">
              <a:spAutoFit/>
            </a:bodyPr>
            <a:lstStyle/>
            <a:p>
              <a:pPr defTabSz="609083" fontAlgn="ctr"/>
              <a:r>
                <a:rPr lang="en-US" sz="1076" kern="0" dirty="0">
                  <a:solidFill>
                    <a:srgbClr val="000000"/>
                  </a:solidFill>
                  <a:latin typeface="Segoe UI"/>
                  <a:ea typeface="ＭＳ Ｐゴシック" charset="0"/>
                </a:rPr>
                <a:t>ISO / IEC 27018</a:t>
              </a:r>
            </a:p>
          </p:txBody>
        </p:sp>
      </p:grpSp>
      <p:sp>
        <p:nvSpPr>
          <p:cNvPr id="2" name="Title 1"/>
          <p:cNvSpPr>
            <a:spLocks noGrp="1"/>
          </p:cNvSpPr>
          <p:nvPr>
            <p:ph type="title"/>
          </p:nvPr>
        </p:nvSpPr>
        <p:spPr/>
        <p:txBody>
          <a:bodyPr/>
          <a:lstStyle/>
          <a:p>
            <a:r>
              <a:rPr lang="en-US" sz="4801" dirty="0"/>
              <a:t>Azure compliance audits and certifications</a:t>
            </a:r>
          </a:p>
        </p:txBody>
      </p:sp>
      <p:sp>
        <p:nvSpPr>
          <p:cNvPr id="18" name="Rectangle 17"/>
          <p:cNvSpPr/>
          <p:nvPr/>
        </p:nvSpPr>
        <p:spPr bwMode="auto">
          <a:xfrm>
            <a:off x="161436" y="1116772"/>
            <a:ext cx="1355566" cy="13186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defTabSz="931947" fontAlgn="base">
              <a:lnSpc>
                <a:spcPct val="90000"/>
              </a:lnSpc>
              <a:spcBef>
                <a:spcPct val="0"/>
              </a:spcBef>
              <a:spcAft>
                <a:spcPct val="0"/>
              </a:spcAft>
            </a:pPr>
            <a:r>
              <a:rPr lang="en-US" sz="1567" kern="0" dirty="0">
                <a:solidFill>
                  <a:srgbClr val="0072C6"/>
                </a:solidFill>
                <a:latin typeface="Segoe UI"/>
                <a:ea typeface="Segoe UI" pitchFamily="34" charset="0"/>
                <a:cs typeface="Segoe UI" pitchFamily="34" charset="0"/>
              </a:rPr>
              <a:t>Global</a:t>
            </a:r>
          </a:p>
        </p:txBody>
      </p:sp>
      <p:sp>
        <p:nvSpPr>
          <p:cNvPr id="19" name="Rectangle 18"/>
          <p:cNvSpPr/>
          <p:nvPr/>
        </p:nvSpPr>
        <p:spPr bwMode="auto">
          <a:xfrm>
            <a:off x="161436" y="2477185"/>
            <a:ext cx="1355566" cy="13186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defTabSz="931947" fontAlgn="base">
              <a:lnSpc>
                <a:spcPct val="90000"/>
              </a:lnSpc>
              <a:spcBef>
                <a:spcPct val="0"/>
              </a:spcBef>
              <a:spcAft>
                <a:spcPct val="0"/>
              </a:spcAft>
            </a:pPr>
            <a:r>
              <a:rPr lang="en-US" sz="1567" kern="0" dirty="0">
                <a:solidFill>
                  <a:srgbClr val="0072C6"/>
                </a:solidFill>
                <a:latin typeface="Segoe UI"/>
                <a:ea typeface="Segoe UI" pitchFamily="34" charset="0"/>
                <a:cs typeface="Segoe UI" pitchFamily="34" charset="0"/>
              </a:rPr>
              <a:t>United States</a:t>
            </a:r>
          </a:p>
        </p:txBody>
      </p:sp>
      <p:sp>
        <p:nvSpPr>
          <p:cNvPr id="20" name="Rectangle 19"/>
          <p:cNvSpPr/>
          <p:nvPr/>
        </p:nvSpPr>
        <p:spPr bwMode="auto">
          <a:xfrm>
            <a:off x="161436" y="3832752"/>
            <a:ext cx="1355566" cy="13186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defTabSz="931947" fontAlgn="base">
              <a:lnSpc>
                <a:spcPct val="90000"/>
              </a:lnSpc>
              <a:spcBef>
                <a:spcPct val="0"/>
              </a:spcBef>
              <a:spcAft>
                <a:spcPct val="0"/>
              </a:spcAft>
            </a:pPr>
            <a:r>
              <a:rPr lang="en-US" sz="1567" kern="0" dirty="0">
                <a:solidFill>
                  <a:srgbClr val="0072C6"/>
                </a:solidFill>
                <a:latin typeface="Segoe UI"/>
                <a:ea typeface="Segoe UI" pitchFamily="34" charset="0"/>
                <a:cs typeface="Segoe UI" pitchFamily="34" charset="0"/>
              </a:rPr>
              <a:t>Regional</a:t>
            </a:r>
          </a:p>
        </p:txBody>
      </p:sp>
      <p:sp>
        <p:nvSpPr>
          <p:cNvPr id="21" name="Rectangle 20"/>
          <p:cNvSpPr/>
          <p:nvPr/>
        </p:nvSpPr>
        <p:spPr bwMode="auto">
          <a:xfrm>
            <a:off x="161436" y="5178128"/>
            <a:ext cx="1355566" cy="13186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defTabSz="931947" fontAlgn="base">
              <a:lnSpc>
                <a:spcPct val="90000"/>
              </a:lnSpc>
              <a:spcBef>
                <a:spcPct val="0"/>
              </a:spcBef>
              <a:spcAft>
                <a:spcPct val="0"/>
              </a:spcAft>
            </a:pPr>
            <a:r>
              <a:rPr lang="en-US" sz="1567" kern="0" dirty="0">
                <a:solidFill>
                  <a:srgbClr val="0072C6"/>
                </a:solidFill>
                <a:latin typeface="Segoe UI"/>
                <a:ea typeface="Segoe UI" pitchFamily="34" charset="0"/>
                <a:cs typeface="Segoe UI" pitchFamily="34" charset="0"/>
              </a:rPr>
              <a:t>Coming soon</a:t>
            </a:r>
          </a:p>
        </p:txBody>
      </p:sp>
      <p:sp>
        <p:nvSpPr>
          <p:cNvPr id="22" name="Rectangle 21"/>
          <p:cNvSpPr/>
          <p:nvPr/>
        </p:nvSpPr>
        <p:spPr>
          <a:xfrm>
            <a:off x="3962216" y="6517202"/>
            <a:ext cx="4647426" cy="307777"/>
          </a:xfrm>
          <a:prstGeom prst="rect">
            <a:avLst/>
          </a:prstGeom>
        </p:spPr>
        <p:txBody>
          <a:bodyPr wrap="none">
            <a:spAutoFit/>
          </a:bodyPr>
          <a:lstStyle/>
          <a:p>
            <a:pPr defTabSz="914225"/>
            <a:r>
              <a:rPr lang="en-US" sz="1400" kern="0" dirty="0">
                <a:solidFill>
                  <a:sysClr val="windowText" lastClr="000000"/>
                </a:solidFill>
                <a:latin typeface="Segoe UI"/>
              </a:rPr>
              <a:t>https://azure.microsoft.com/en-us/support/trust-center/</a:t>
            </a:r>
          </a:p>
        </p:txBody>
      </p:sp>
    </p:spTree>
    <p:extLst>
      <p:ext uri="{BB962C8B-B14F-4D97-AF65-F5344CB8AC3E}">
        <p14:creationId xmlns:p14="http://schemas.microsoft.com/office/powerpoint/2010/main" val="93172535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2052045" y="1189494"/>
            <a:ext cx="10139956" cy="5668020"/>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pic>
        <p:nvPicPr>
          <p:cNvPr id="85" name="Picture 4" descr="https://tool.microsoftsca.com/Content/assets/clients/92852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55833" y="3321212"/>
            <a:ext cx="855094" cy="427547"/>
          </a:xfrm>
          <a:prstGeom prst="rect">
            <a:avLst/>
          </a:prstGeom>
          <a:extLst>
            <a:ext uri="{909E8E84-426E-40DD-AFC4-6F175D3DCCD1}">
              <a14:hiddenFill xmlns:a14="http://schemas.microsoft.com/office/drawing/2010/main">
                <a:solidFill>
                  <a:srgbClr val="FFFFFF"/>
                </a:solidFill>
              </a14:hiddenFill>
            </a:ext>
          </a:extLst>
        </p:spPr>
      </p:pic>
      <p:pic>
        <p:nvPicPr>
          <p:cNvPr id="86" name="Picture 2" descr="http://plugins.netbeans.org/data/images/1418381717_Jekastic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13940" y="3296070"/>
            <a:ext cx="955667" cy="477832"/>
          </a:xfrm>
          <a:prstGeom prst="rect">
            <a:avLst/>
          </a:prstGeom>
          <a:extLst>
            <a:ext uri="{909E8E84-426E-40DD-AFC4-6F175D3DCCD1}">
              <a14:hiddenFill xmlns:a14="http://schemas.microsoft.com/office/drawing/2010/main">
                <a:solidFill>
                  <a:srgbClr val="FFFFFF"/>
                </a:solidFill>
              </a14:hiddenFill>
            </a:ext>
          </a:extLst>
        </p:spPr>
      </p:pic>
      <p:pic>
        <p:nvPicPr>
          <p:cNvPr id="87" name="Picture 8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43448" y="3191591"/>
            <a:ext cx="509373" cy="509373"/>
          </a:xfrm>
          <a:prstGeom prst="rect">
            <a:avLst/>
          </a:prstGeom>
        </p:spPr>
      </p:pic>
      <p:pic>
        <p:nvPicPr>
          <p:cNvPr id="89" name="Picture 88"/>
          <p:cNvPicPr>
            <a:picLocks noChangeAspect="1"/>
          </p:cNvPicPr>
          <p:nvPr/>
        </p:nvPicPr>
        <p:blipFill>
          <a:blip r:embed="rId6"/>
          <a:stretch>
            <a:fillRect/>
          </a:stretch>
        </p:blipFill>
        <p:spPr>
          <a:xfrm>
            <a:off x="6596289" y="3438669"/>
            <a:ext cx="1044145" cy="192636"/>
          </a:xfrm>
          <a:prstGeom prst="rect">
            <a:avLst/>
          </a:prstGeom>
        </p:spPr>
      </p:pic>
      <p:pic>
        <p:nvPicPr>
          <p:cNvPr id="7" name="Picture 6"/>
          <p:cNvPicPr>
            <a:picLocks noChangeAspect="1"/>
          </p:cNvPicPr>
          <p:nvPr/>
        </p:nvPicPr>
        <p:blipFill>
          <a:blip r:embed="rId7"/>
          <a:stretch>
            <a:fillRect/>
          </a:stretch>
        </p:blipFill>
        <p:spPr>
          <a:xfrm>
            <a:off x="5779569" y="1444539"/>
            <a:ext cx="1306457" cy="372230"/>
          </a:xfrm>
          <a:prstGeom prst="rect">
            <a:avLst/>
          </a:prstGeom>
        </p:spPr>
      </p:pic>
      <p:sp>
        <p:nvSpPr>
          <p:cNvPr id="22" name="Rectangle 21"/>
          <p:cNvSpPr/>
          <p:nvPr/>
        </p:nvSpPr>
        <p:spPr bwMode="auto">
          <a:xfrm>
            <a:off x="1" y="1189494"/>
            <a:ext cx="2052044" cy="5668020"/>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23" name="Straight Connector 122"/>
          <p:cNvCxnSpPr/>
          <p:nvPr/>
        </p:nvCxnSpPr>
        <p:spPr>
          <a:xfrm>
            <a:off x="1" y="2141658"/>
            <a:ext cx="12222681" cy="0"/>
          </a:xfrm>
          <a:prstGeom prst="line">
            <a:avLst/>
          </a:prstGeom>
          <a:ln w="28575">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 y="3082174"/>
            <a:ext cx="12222681" cy="0"/>
          </a:xfrm>
          <a:prstGeom prst="line">
            <a:avLst/>
          </a:prstGeom>
          <a:ln w="28575">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1" y="4022689"/>
            <a:ext cx="12222681" cy="0"/>
          </a:xfrm>
          <a:prstGeom prst="line">
            <a:avLst/>
          </a:prstGeom>
          <a:ln w="28575">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1" y="5903721"/>
            <a:ext cx="12222681" cy="0"/>
          </a:xfrm>
          <a:prstGeom prst="line">
            <a:avLst/>
          </a:prstGeom>
          <a:ln w="28575">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1" y="4963205"/>
            <a:ext cx="12222681" cy="0"/>
          </a:xfrm>
          <a:prstGeom prst="line">
            <a:avLst/>
          </a:prstGeom>
          <a:ln w="28575">
            <a:solidFill>
              <a:schemeClr val="bg2"/>
            </a:solidFill>
            <a:prstDash val="solid"/>
          </a:ln>
        </p:spPr>
        <p:style>
          <a:lnRef idx="1">
            <a:schemeClr val="accent1"/>
          </a:lnRef>
          <a:fillRef idx="0">
            <a:schemeClr val="accent1"/>
          </a:fillRef>
          <a:effectRef idx="0">
            <a:schemeClr val="accent1"/>
          </a:effectRef>
          <a:fontRef idx="minor">
            <a:schemeClr val="tx1"/>
          </a:fontRef>
        </p:style>
      </p:cxnSp>
      <p:pic>
        <p:nvPicPr>
          <p:cNvPr id="103" name="Picture 10" descr="https://encrypted-tbn3.gstatic.com/images?q=tbn:ANd9GcQgAB8I4GUYPGAuHqEufTpFML_JWZior9mwUJP3P5Tro4I_bcL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05539" y="3250683"/>
            <a:ext cx="534464" cy="513852"/>
          </a:xfrm>
          <a:prstGeom prst="rect">
            <a:avLst/>
          </a:prstGeom>
          <a:extLst>
            <a:ext uri="{909E8E84-426E-40DD-AFC4-6F175D3DCCD1}">
              <a14:hiddenFill xmlns:a14="http://schemas.microsoft.com/office/drawing/2010/main">
                <a:solidFill>
                  <a:srgbClr val="FFFFFF"/>
                </a:solidFill>
              </a14:hiddenFill>
            </a:ext>
          </a:extLst>
        </p:spPr>
      </p:pic>
      <p:pic>
        <p:nvPicPr>
          <p:cNvPr id="104" name="Picture 10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03190" y="3246139"/>
            <a:ext cx="733285" cy="522941"/>
          </a:xfrm>
          <a:prstGeom prst="rect">
            <a:avLst/>
          </a:prstGeom>
        </p:spPr>
      </p:pic>
      <p:grpSp>
        <p:nvGrpSpPr>
          <p:cNvPr id="105" name="Group 104"/>
          <p:cNvGrpSpPr/>
          <p:nvPr/>
        </p:nvGrpSpPr>
        <p:grpSpPr>
          <a:xfrm>
            <a:off x="4813467" y="3228826"/>
            <a:ext cx="487057" cy="557567"/>
            <a:chOff x="11227523" y="2315027"/>
            <a:chExt cx="565700" cy="647594"/>
          </a:xfrm>
        </p:grpSpPr>
        <p:pic>
          <p:nvPicPr>
            <p:cNvPr id="106" name="Picture 105"/>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07" name="Picture 106"/>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sp>
        <p:nvSpPr>
          <p:cNvPr id="129" name="TextBox 128"/>
          <p:cNvSpPr txBox="1"/>
          <p:nvPr/>
        </p:nvSpPr>
        <p:spPr>
          <a:xfrm>
            <a:off x="319473" y="3356309"/>
            <a:ext cx="1812899" cy="392245"/>
          </a:xfrm>
          <a:prstGeom prst="rect">
            <a:avLst/>
          </a:prstGeom>
          <a:noFill/>
        </p:spPr>
        <p:txBody>
          <a:bodyPr wrap="square" lIns="143428" tIns="89642" rIns="143428" bIns="89642" rtlCol="0">
            <a:spAutoFit/>
          </a:bodyPr>
          <a:lstStyle/>
          <a:p>
            <a:pPr defTabSz="913075">
              <a:defRPr/>
            </a:pPr>
            <a:r>
              <a:rPr lang="en-US" sz="1372"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Applications</a:t>
            </a:r>
          </a:p>
        </p:txBody>
      </p:sp>
      <p:pic>
        <p:nvPicPr>
          <p:cNvPr id="27" name="Picture 2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529434" y="1464633"/>
            <a:ext cx="1435279" cy="427165"/>
          </a:xfrm>
          <a:prstGeom prst="rect">
            <a:avLst/>
          </a:prstGeom>
        </p:spPr>
      </p:pic>
      <p:pic>
        <p:nvPicPr>
          <p:cNvPr id="28" name="Picture 27"/>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9106539" y="1503031"/>
            <a:ext cx="1313534" cy="355405"/>
          </a:xfrm>
          <a:prstGeom prst="rect">
            <a:avLst/>
          </a:prstGeom>
        </p:spPr>
      </p:pic>
      <p:pic>
        <p:nvPicPr>
          <p:cNvPr id="100" name="Picture 7"/>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642782" y="1414985"/>
            <a:ext cx="324967" cy="49578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14"/>
          <p:cNvPicPr>
            <a:picLocks noChangeAspect="1" noChangeArrowheads="1"/>
          </p:cNvPicPr>
          <p:nvPr/>
        </p:nvPicPr>
        <p:blipFill>
          <a:blip r:embed="rId15" cstate="hqprint">
            <a:extLst>
              <a:ext uri="{28A0092B-C50C-407E-A947-70E740481C1C}">
                <a14:useLocalDpi xmlns:a14="http://schemas.microsoft.com/office/drawing/2010/main" val="0"/>
              </a:ext>
            </a:extLst>
          </a:blip>
          <a:srcRect/>
          <a:stretch>
            <a:fillRect/>
          </a:stretch>
        </p:blipFill>
        <p:spPr bwMode="auto">
          <a:xfrm>
            <a:off x="8065500" y="1392557"/>
            <a:ext cx="438492" cy="51297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0" name="TextBox 129"/>
          <p:cNvSpPr txBox="1"/>
          <p:nvPr/>
        </p:nvSpPr>
        <p:spPr>
          <a:xfrm>
            <a:off x="7195387" y="1515864"/>
            <a:ext cx="1567014" cy="307635"/>
          </a:xfrm>
          <a:prstGeom prst="rect">
            <a:avLst/>
          </a:prstGeom>
          <a:noFill/>
        </p:spPr>
        <p:txBody>
          <a:bodyPr wrap="square" rtlCol="0">
            <a:spAutoFit/>
          </a:bodyPr>
          <a:lstStyle/>
          <a:p>
            <a:pPr defTabSz="913075">
              <a:lnSpc>
                <a:spcPct val="90000"/>
              </a:lnSpc>
              <a:defRPr/>
            </a:pPr>
            <a:r>
              <a:rPr lang="en-US" sz="1567" dirty="0">
                <a:gradFill>
                  <a:gsLst>
                    <a:gs pos="69912">
                      <a:srgbClr val="0078D7"/>
                    </a:gs>
                    <a:gs pos="0">
                      <a:srgbClr val="0078D7"/>
                    </a:gs>
                  </a:gsLst>
                  <a:lin ang="5400000" scaled="0"/>
                </a:gradFill>
                <a:latin typeface="Segoe UI Semibold" panose="020B0702040204020203" pitchFamily="34" charset="0"/>
                <a:cs typeface="Segoe UI Semibold" panose="020B0702040204020203" pitchFamily="34" charset="0"/>
              </a:rPr>
              <a:t>Clients </a:t>
            </a:r>
          </a:p>
        </p:txBody>
      </p:sp>
      <p:sp>
        <p:nvSpPr>
          <p:cNvPr id="70" name="TextBox 69"/>
          <p:cNvSpPr txBox="1"/>
          <p:nvPr/>
        </p:nvSpPr>
        <p:spPr>
          <a:xfrm>
            <a:off x="319474" y="6177857"/>
            <a:ext cx="1454327" cy="392245"/>
          </a:xfrm>
          <a:prstGeom prst="rect">
            <a:avLst/>
          </a:prstGeom>
          <a:noFill/>
        </p:spPr>
        <p:txBody>
          <a:bodyPr wrap="square" lIns="143428" tIns="89642" rIns="143428" bIns="89642" rtlCol="0">
            <a:spAutoFit/>
          </a:bodyPr>
          <a:lstStyle/>
          <a:p>
            <a:pPr defTabSz="913075">
              <a:defRPr/>
            </a:pPr>
            <a:r>
              <a:rPr lang="en-US" sz="1372"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Infrastructure</a:t>
            </a:r>
          </a:p>
        </p:txBody>
      </p:sp>
      <p:sp>
        <p:nvSpPr>
          <p:cNvPr id="132" name="TextBox 131"/>
          <p:cNvSpPr txBox="1"/>
          <p:nvPr/>
        </p:nvSpPr>
        <p:spPr>
          <a:xfrm>
            <a:off x="319473" y="2415793"/>
            <a:ext cx="1508453" cy="392245"/>
          </a:xfrm>
          <a:prstGeom prst="rect">
            <a:avLst/>
          </a:prstGeom>
          <a:noFill/>
        </p:spPr>
        <p:txBody>
          <a:bodyPr wrap="square" lIns="143428" tIns="89642" rIns="143428" bIns="89642" rtlCol="0">
            <a:spAutoFit/>
          </a:bodyPr>
          <a:lstStyle/>
          <a:p>
            <a:pPr defTabSz="913075">
              <a:defRPr/>
            </a:pPr>
            <a:r>
              <a:rPr lang="en-US" sz="1372"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Management</a:t>
            </a:r>
          </a:p>
        </p:txBody>
      </p:sp>
      <p:pic>
        <p:nvPicPr>
          <p:cNvPr id="11" name="Picture 1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084294" y="2270317"/>
            <a:ext cx="1416564" cy="661479"/>
          </a:xfrm>
          <a:prstGeom prst="rect">
            <a:avLst/>
          </a:prstGeom>
        </p:spPr>
      </p:pic>
      <p:pic>
        <p:nvPicPr>
          <p:cNvPr id="12" name="Picture 1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287549" y="2320779"/>
            <a:ext cx="570443" cy="560555"/>
          </a:xfrm>
          <a:prstGeom prst="rect">
            <a:avLst/>
          </a:prstGeom>
        </p:spPr>
      </p:pic>
      <p:pic>
        <p:nvPicPr>
          <p:cNvPr id="13" name="Picture 12"/>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4718460" y="2293164"/>
            <a:ext cx="778861" cy="615782"/>
          </a:xfrm>
          <a:prstGeom prst="rect">
            <a:avLst/>
          </a:prstGeom>
        </p:spPr>
      </p:pic>
      <p:pic>
        <p:nvPicPr>
          <p:cNvPr id="14" name="Picture 1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714922" y="2314749"/>
            <a:ext cx="914720" cy="572615"/>
          </a:xfrm>
          <a:prstGeom prst="rect">
            <a:avLst/>
          </a:prstGeom>
        </p:spPr>
      </p:pic>
      <p:pic>
        <p:nvPicPr>
          <p:cNvPr id="20" name="Picture 19"/>
          <p:cNvPicPr>
            <a:picLocks noChangeAspect="1"/>
          </p:cNvPicPr>
          <p:nvPr/>
        </p:nvPicPr>
        <p:blipFill>
          <a:blip r:embed="rId20"/>
          <a:stretch>
            <a:fillRect/>
          </a:stretch>
        </p:blipFill>
        <p:spPr>
          <a:xfrm>
            <a:off x="7646740" y="5196861"/>
            <a:ext cx="1044813" cy="510534"/>
          </a:xfrm>
          <a:prstGeom prst="rect">
            <a:avLst/>
          </a:prstGeom>
        </p:spPr>
      </p:pic>
      <p:pic>
        <p:nvPicPr>
          <p:cNvPr id="21" name="Picture 20"/>
          <p:cNvPicPr>
            <a:picLocks noChangeAspect="1"/>
          </p:cNvPicPr>
          <p:nvPr/>
        </p:nvPicPr>
        <p:blipFill>
          <a:blip r:embed="rId21"/>
          <a:stretch>
            <a:fillRect/>
          </a:stretch>
        </p:blipFill>
        <p:spPr>
          <a:xfrm>
            <a:off x="8855039" y="5300860"/>
            <a:ext cx="984910" cy="302534"/>
          </a:xfrm>
          <a:prstGeom prst="rect">
            <a:avLst/>
          </a:prstGeom>
        </p:spPr>
      </p:pic>
      <p:pic>
        <p:nvPicPr>
          <p:cNvPr id="19" name="Picture 18"/>
          <p:cNvPicPr>
            <a:picLocks noChangeAspect="1"/>
          </p:cNvPicPr>
          <p:nvPr/>
        </p:nvPicPr>
        <p:blipFill>
          <a:blip r:embed="rId22"/>
          <a:stretch>
            <a:fillRect/>
          </a:stretch>
        </p:blipFill>
        <p:spPr>
          <a:xfrm>
            <a:off x="5215439" y="5278400"/>
            <a:ext cx="1329395" cy="347456"/>
          </a:xfrm>
          <a:prstGeom prst="rect">
            <a:avLst/>
          </a:prstGeom>
        </p:spPr>
      </p:pic>
      <p:sp>
        <p:nvSpPr>
          <p:cNvPr id="131" name="TextBox 130"/>
          <p:cNvSpPr txBox="1"/>
          <p:nvPr/>
        </p:nvSpPr>
        <p:spPr>
          <a:xfrm>
            <a:off x="319473" y="5131737"/>
            <a:ext cx="1812899" cy="603453"/>
          </a:xfrm>
          <a:prstGeom prst="rect">
            <a:avLst/>
          </a:prstGeom>
          <a:noFill/>
        </p:spPr>
        <p:txBody>
          <a:bodyPr wrap="square" lIns="143428" tIns="89642" rIns="143428" bIns="89642" rtlCol="0">
            <a:spAutoFit/>
          </a:bodyPr>
          <a:lstStyle/>
          <a:p>
            <a:pPr defTabSz="913075">
              <a:defRPr/>
            </a:pPr>
            <a:r>
              <a:rPr lang="en-US" sz="1372"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Databases and</a:t>
            </a:r>
          </a:p>
          <a:p>
            <a:pPr defTabSz="913075">
              <a:defRPr/>
            </a:pPr>
            <a:r>
              <a:rPr lang="en-US" sz="1372"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middleware</a:t>
            </a:r>
          </a:p>
        </p:txBody>
      </p:sp>
      <p:pic>
        <p:nvPicPr>
          <p:cNvPr id="10" name="Picture 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784805" y="5273446"/>
            <a:ext cx="1071494" cy="357365"/>
          </a:xfrm>
          <a:prstGeom prst="rect">
            <a:avLst/>
          </a:prstGeom>
        </p:spPr>
      </p:pic>
      <p:pic>
        <p:nvPicPr>
          <p:cNvPr id="119" name="Picture 118"/>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3385139" y="4378882"/>
            <a:ext cx="769386" cy="214719"/>
          </a:xfrm>
          <a:prstGeom prst="rect">
            <a:avLst/>
          </a:prstGeom>
        </p:spPr>
      </p:pic>
      <p:sp>
        <p:nvSpPr>
          <p:cNvPr id="128" name="TextBox 127"/>
          <p:cNvSpPr txBox="1"/>
          <p:nvPr/>
        </p:nvSpPr>
        <p:spPr>
          <a:xfrm>
            <a:off x="319473" y="4191221"/>
            <a:ext cx="1812899" cy="603453"/>
          </a:xfrm>
          <a:prstGeom prst="rect">
            <a:avLst/>
          </a:prstGeom>
          <a:noFill/>
        </p:spPr>
        <p:txBody>
          <a:bodyPr wrap="square" lIns="143428" tIns="89642" rIns="143428" bIns="89642" rtlCol="0">
            <a:spAutoFit/>
          </a:bodyPr>
          <a:lstStyle/>
          <a:p>
            <a:pPr defTabSz="913075">
              <a:defRPr/>
            </a:pPr>
            <a:r>
              <a:rPr lang="en-US" sz="1372"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App frameworks</a:t>
            </a:r>
          </a:p>
          <a:p>
            <a:pPr defTabSz="913075">
              <a:defRPr/>
            </a:pPr>
            <a:r>
              <a:rPr lang="en-US" sz="1372"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and tools</a:t>
            </a:r>
          </a:p>
        </p:txBody>
      </p:sp>
      <p:pic>
        <p:nvPicPr>
          <p:cNvPr id="2" name="Picture 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6702622" y="4257008"/>
            <a:ext cx="399399" cy="458465"/>
          </a:xfrm>
          <a:prstGeom prst="rect">
            <a:avLst/>
          </a:prstGeom>
        </p:spPr>
      </p:pic>
      <p:pic>
        <p:nvPicPr>
          <p:cNvPr id="84" name="Picture 83"/>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8970487" y="4329995"/>
            <a:ext cx="1335196" cy="312493"/>
          </a:xfrm>
          <a:prstGeom prst="rect">
            <a:avLst/>
          </a:prstGeom>
        </p:spPr>
      </p:pic>
      <p:pic>
        <p:nvPicPr>
          <p:cNvPr id="81" name="Picture 80"/>
          <p:cNvPicPr>
            <a:picLocks noChangeAspect="1"/>
          </p:cNvPicPr>
          <p:nvPr/>
        </p:nvPicPr>
        <p:blipFill>
          <a:blip r:embed="rId27"/>
          <a:stretch>
            <a:fillRect/>
          </a:stretch>
        </p:blipFill>
        <p:spPr>
          <a:xfrm>
            <a:off x="7528063" y="4383728"/>
            <a:ext cx="1019096" cy="205026"/>
          </a:xfrm>
          <a:prstGeom prst="rect">
            <a:avLst/>
          </a:prstGeom>
        </p:spPr>
      </p:pic>
      <p:pic>
        <p:nvPicPr>
          <p:cNvPr id="88" name="Picture 87"/>
          <p:cNvPicPr>
            <a:picLocks noChangeAspect="1"/>
          </p:cNvPicPr>
          <p:nvPr/>
        </p:nvPicPr>
        <p:blipFill>
          <a:blip r:embed="rId28"/>
          <a:stretch>
            <a:fillRect/>
          </a:stretch>
        </p:blipFill>
        <p:spPr>
          <a:xfrm>
            <a:off x="10125566" y="5224865"/>
            <a:ext cx="444926" cy="454527"/>
          </a:xfrm>
          <a:prstGeom prst="rect">
            <a:avLst/>
          </a:prstGeom>
        </p:spPr>
      </p:pic>
      <p:pic>
        <p:nvPicPr>
          <p:cNvPr id="90" name="Picture 89"/>
          <p:cNvPicPr>
            <a:picLocks noChangeAspect="1"/>
          </p:cNvPicPr>
          <p:nvPr/>
        </p:nvPicPr>
        <p:blipFill>
          <a:blip r:embed="rId29"/>
          <a:stretch>
            <a:fillRect/>
          </a:stretch>
        </p:blipFill>
        <p:spPr>
          <a:xfrm>
            <a:off x="6835501" y="5311939"/>
            <a:ext cx="613029" cy="280376"/>
          </a:xfrm>
          <a:prstGeom prst="rect">
            <a:avLst/>
          </a:prstGeom>
        </p:spPr>
      </p:pic>
      <p:pic>
        <p:nvPicPr>
          <p:cNvPr id="93" name="Picture 92"/>
          <p:cNvPicPr>
            <a:picLocks noChangeAspect="1"/>
          </p:cNvPicPr>
          <p:nvPr/>
        </p:nvPicPr>
        <p:blipFill rotWithShape="1">
          <a:blip r:embed="rId30" cstate="print">
            <a:extLst>
              <a:ext uri="{28A0092B-C50C-407E-A947-70E740481C1C}">
                <a14:useLocalDpi xmlns:a14="http://schemas.microsoft.com/office/drawing/2010/main" val="0"/>
              </a:ext>
            </a:extLst>
          </a:blip>
          <a:srcRect t="7295" b="8644"/>
          <a:stretch/>
        </p:blipFill>
        <p:spPr>
          <a:xfrm>
            <a:off x="11045173" y="5255858"/>
            <a:ext cx="957733" cy="392539"/>
          </a:xfrm>
          <a:prstGeom prst="rect">
            <a:avLst/>
          </a:prstGeom>
        </p:spPr>
      </p:pic>
      <p:pic>
        <p:nvPicPr>
          <p:cNvPr id="4" name="Picture 3"/>
          <p:cNvPicPr>
            <a:picLocks noChangeAspect="1"/>
          </p:cNvPicPr>
          <p:nvPr/>
        </p:nvPicPr>
        <p:blipFill>
          <a:blip r:embed="rId31"/>
          <a:stretch>
            <a:fillRect/>
          </a:stretch>
        </p:blipFill>
        <p:spPr>
          <a:xfrm>
            <a:off x="6847244" y="2297709"/>
            <a:ext cx="569361" cy="606695"/>
          </a:xfrm>
          <a:prstGeom prst="rect">
            <a:avLst/>
          </a:prstGeom>
        </p:spPr>
      </p:pic>
      <p:pic>
        <p:nvPicPr>
          <p:cNvPr id="6" name="Picture 5"/>
          <p:cNvPicPr>
            <a:picLocks noChangeAspect="1"/>
          </p:cNvPicPr>
          <p:nvPr/>
        </p:nvPicPr>
        <p:blipFill>
          <a:blip r:embed="rId32"/>
          <a:stretch>
            <a:fillRect/>
          </a:stretch>
        </p:blipFill>
        <p:spPr>
          <a:xfrm>
            <a:off x="10779031" y="3268820"/>
            <a:ext cx="488815" cy="477578"/>
          </a:xfrm>
          <a:prstGeom prst="rect">
            <a:avLst/>
          </a:prstGeom>
        </p:spPr>
      </p:pic>
      <p:pic>
        <p:nvPicPr>
          <p:cNvPr id="16" name="Picture 15"/>
          <p:cNvPicPr>
            <a:picLocks noChangeAspect="1"/>
          </p:cNvPicPr>
          <p:nvPr/>
        </p:nvPicPr>
        <p:blipFill>
          <a:blip r:embed="rId33"/>
          <a:stretch>
            <a:fillRect/>
          </a:stretch>
        </p:blipFill>
        <p:spPr>
          <a:xfrm>
            <a:off x="11470859" y="3257038"/>
            <a:ext cx="494547" cy="501141"/>
          </a:xfrm>
          <a:prstGeom prst="rect">
            <a:avLst/>
          </a:prstGeom>
        </p:spPr>
      </p:pic>
      <p:pic>
        <p:nvPicPr>
          <p:cNvPr id="17" name="Picture 16"/>
          <p:cNvPicPr>
            <a:picLocks noChangeAspect="1"/>
          </p:cNvPicPr>
          <p:nvPr/>
        </p:nvPicPr>
        <p:blipFill>
          <a:blip r:embed="rId34"/>
          <a:stretch>
            <a:fillRect/>
          </a:stretch>
        </p:blipFill>
        <p:spPr>
          <a:xfrm>
            <a:off x="7634207" y="2308532"/>
            <a:ext cx="559883" cy="585047"/>
          </a:xfrm>
          <a:prstGeom prst="rect">
            <a:avLst/>
          </a:prstGeom>
        </p:spPr>
      </p:pic>
      <p:pic>
        <p:nvPicPr>
          <p:cNvPr id="83" name="Picture 82"/>
          <p:cNvPicPr>
            <a:picLocks noChangeAspect="1"/>
          </p:cNvPicPr>
          <p:nvPr/>
        </p:nvPicPr>
        <p:blipFill>
          <a:blip r:embed="rId35"/>
          <a:stretch>
            <a:fillRect/>
          </a:stretch>
        </p:blipFill>
        <p:spPr>
          <a:xfrm>
            <a:off x="9226575" y="6162990"/>
            <a:ext cx="1220233" cy="449046"/>
          </a:xfrm>
          <a:prstGeom prst="rect">
            <a:avLst/>
          </a:prstGeom>
        </p:spPr>
      </p:pic>
      <p:pic>
        <p:nvPicPr>
          <p:cNvPr id="111" name="Picture 110"/>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724507" y="6170411"/>
            <a:ext cx="1278399" cy="434203"/>
          </a:xfrm>
          <a:prstGeom prst="rect">
            <a:avLst/>
          </a:prstGeom>
        </p:spPr>
      </p:pic>
      <p:pic>
        <p:nvPicPr>
          <p:cNvPr id="9" name="Picture 8"/>
          <p:cNvPicPr>
            <a:picLocks noChangeAspect="1"/>
          </p:cNvPicPr>
          <p:nvPr/>
        </p:nvPicPr>
        <p:blipFill rotWithShape="1">
          <a:blip r:embed="rId37"/>
          <a:srcRect r="44043"/>
          <a:stretch/>
        </p:blipFill>
        <p:spPr>
          <a:xfrm>
            <a:off x="2311139" y="1399359"/>
            <a:ext cx="3351990" cy="580891"/>
          </a:xfrm>
          <a:prstGeom prst="rect">
            <a:avLst/>
          </a:prstGeom>
        </p:spPr>
      </p:pic>
      <p:sp>
        <p:nvSpPr>
          <p:cNvPr id="99" name="TextBox 98"/>
          <p:cNvSpPr txBox="1"/>
          <p:nvPr/>
        </p:nvSpPr>
        <p:spPr>
          <a:xfrm>
            <a:off x="319473" y="1475277"/>
            <a:ext cx="1812899" cy="392245"/>
          </a:xfrm>
          <a:prstGeom prst="rect">
            <a:avLst/>
          </a:prstGeom>
          <a:noFill/>
        </p:spPr>
        <p:txBody>
          <a:bodyPr wrap="square" lIns="143428" tIns="89642" rIns="143428" bIns="89642" rtlCol="0">
            <a:spAutoFit/>
          </a:bodyPr>
          <a:lstStyle/>
          <a:p>
            <a:pPr defTabSz="913075">
              <a:defRPr/>
            </a:pPr>
            <a:r>
              <a:rPr lang="en-US" sz="1372"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DevOps</a:t>
            </a:r>
          </a:p>
        </p:txBody>
      </p:sp>
      <p:sp>
        <p:nvSpPr>
          <p:cNvPr id="110" name="TextBox 109"/>
          <p:cNvSpPr txBox="1"/>
          <p:nvPr/>
        </p:nvSpPr>
        <p:spPr>
          <a:xfrm>
            <a:off x="5618658" y="3329907"/>
            <a:ext cx="957006" cy="524753"/>
          </a:xfrm>
          <a:prstGeom prst="rect">
            <a:avLst/>
          </a:prstGeom>
          <a:noFill/>
        </p:spPr>
        <p:txBody>
          <a:bodyPr wrap="square" rtlCol="0">
            <a:spAutoFit/>
          </a:bodyPr>
          <a:lstStyle/>
          <a:p>
            <a:pPr defTabSz="913075">
              <a:lnSpc>
                <a:spcPct val="90000"/>
              </a:lnSpc>
              <a:defRPr/>
            </a:pPr>
            <a:r>
              <a:rPr lang="en-US" sz="1567" dirty="0">
                <a:gradFill>
                  <a:gsLst>
                    <a:gs pos="69912">
                      <a:srgbClr val="0078D7"/>
                    </a:gs>
                    <a:gs pos="0">
                      <a:srgbClr val="0078D7"/>
                    </a:gs>
                  </a:gsLst>
                  <a:lin ang="5400000" scaled="0"/>
                </a:gradFill>
                <a:latin typeface="Segoe UI Semibold" panose="020B0702040204020203" pitchFamily="34" charset="0"/>
                <a:cs typeface="Segoe UI Semibold" panose="020B0702040204020203" pitchFamily="34" charset="0"/>
              </a:rPr>
              <a:t>PaaS &amp;</a:t>
            </a:r>
          </a:p>
          <a:p>
            <a:pPr defTabSz="913075">
              <a:lnSpc>
                <a:spcPct val="90000"/>
              </a:lnSpc>
              <a:defRPr/>
            </a:pPr>
            <a:r>
              <a:rPr lang="en-US" sz="1567" dirty="0" err="1">
                <a:gradFill>
                  <a:gsLst>
                    <a:gs pos="69912">
                      <a:srgbClr val="0078D7"/>
                    </a:gs>
                    <a:gs pos="0">
                      <a:srgbClr val="0078D7"/>
                    </a:gs>
                  </a:gsLst>
                  <a:lin ang="5400000" scaled="0"/>
                </a:gradFill>
                <a:latin typeface="Segoe UI Semibold" panose="020B0702040204020203" pitchFamily="34" charset="0"/>
                <a:cs typeface="Segoe UI Semibold" panose="020B0702040204020203" pitchFamily="34" charset="0"/>
              </a:rPr>
              <a:t>Devops</a:t>
            </a:r>
            <a:endParaRPr lang="en-US" sz="1567" dirty="0">
              <a:gradFill>
                <a:gsLst>
                  <a:gs pos="69912">
                    <a:srgbClr val="0078D7"/>
                  </a:gs>
                  <a:gs pos="0">
                    <a:srgbClr val="0078D7"/>
                  </a:gs>
                </a:gsLst>
                <a:lin ang="5400000" scaled="0"/>
              </a:gradFill>
              <a:latin typeface="Segoe UI Semibold" panose="020B0702040204020203" pitchFamily="34" charset="0"/>
              <a:cs typeface="Segoe UI Semibold" panose="020B0702040204020203" pitchFamily="34" charset="0"/>
            </a:endParaRPr>
          </a:p>
        </p:txBody>
      </p:sp>
      <p:pic>
        <p:nvPicPr>
          <p:cNvPr id="113" name="Picture 112"/>
          <p:cNvPicPr>
            <a:picLocks noChangeAspect="1"/>
          </p:cNvPicPr>
          <p:nvPr/>
        </p:nvPicPr>
        <p:blipFill>
          <a:blip r:embed="rId38" cstate="hqprint">
            <a:extLst>
              <a:ext uri="{28A0092B-C50C-407E-A947-70E740481C1C}">
                <a14:useLocalDpi xmlns:a14="http://schemas.microsoft.com/office/drawing/2010/main" val="0"/>
              </a:ext>
            </a:extLst>
          </a:blip>
          <a:stretch>
            <a:fillRect/>
          </a:stretch>
        </p:blipFill>
        <p:spPr>
          <a:xfrm>
            <a:off x="7659607" y="6138551"/>
            <a:ext cx="1289266" cy="497924"/>
          </a:xfrm>
          <a:prstGeom prst="rect">
            <a:avLst/>
          </a:prstGeom>
        </p:spPr>
      </p:pic>
      <p:pic>
        <p:nvPicPr>
          <p:cNvPr id="114" name="Picture 113"/>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5318236" y="6132794"/>
            <a:ext cx="837155" cy="509437"/>
          </a:xfrm>
          <a:prstGeom prst="rect">
            <a:avLst/>
          </a:prstGeom>
        </p:spPr>
      </p:pic>
      <p:pic>
        <p:nvPicPr>
          <p:cNvPr id="121" name="Picture 120"/>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6433093" y="6224470"/>
            <a:ext cx="948813" cy="326085"/>
          </a:xfrm>
          <a:prstGeom prst="rect">
            <a:avLst/>
          </a:prstGeom>
        </p:spPr>
      </p:pic>
      <p:pic>
        <p:nvPicPr>
          <p:cNvPr id="122" name="Picture 4" descr="http://rottmann.net/wp-content/uploads/2013/02/Scalr_Logo.png"/>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11019107" y="2480307"/>
            <a:ext cx="908231" cy="241496"/>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6" descr="https://evbdn.eventbrite.com/s3-s3/eventlogos/9947961/mistlogo.png"/>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8411692" y="2374913"/>
            <a:ext cx="946418" cy="452285"/>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8" descr="https://hashicorp.com/images/blog/terraform/small-a17be924.png"/>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10369352" y="2384981"/>
            <a:ext cx="432150" cy="43215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2" descr="https://libcloud.apache.org/images/media/libcloud-logo-with-text-medium.pn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9575712" y="2313037"/>
            <a:ext cx="576038" cy="5760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File:Python-logo-notext.svg"/>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4762574" y="4191819"/>
            <a:ext cx="588845" cy="588845"/>
          </a:xfrm>
          <a:prstGeom prst="rect">
            <a:avLst/>
          </a:prstGeom>
        </p:spPr>
      </p:pic>
      <p:pic>
        <p:nvPicPr>
          <p:cNvPr id="3" name="Picture 2"/>
          <p:cNvPicPr>
            <a:picLocks noChangeAspect="1"/>
          </p:cNvPicPr>
          <p:nvPr/>
        </p:nvPicPr>
        <p:blipFill>
          <a:blip r:embed="rId46"/>
          <a:stretch>
            <a:fillRect/>
          </a:stretch>
        </p:blipFill>
        <p:spPr>
          <a:xfrm>
            <a:off x="3085251" y="6145492"/>
            <a:ext cx="490018" cy="484043"/>
          </a:xfrm>
          <a:prstGeom prst="rect">
            <a:avLst/>
          </a:prstGeom>
        </p:spPr>
      </p:pic>
      <p:pic>
        <p:nvPicPr>
          <p:cNvPr id="72" name="Picture 71"/>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2301847" y="5310099"/>
            <a:ext cx="1200251" cy="284059"/>
          </a:xfrm>
          <a:prstGeom prst="rect">
            <a:avLst/>
          </a:prstGeom>
        </p:spPr>
      </p:pic>
      <p:pic>
        <p:nvPicPr>
          <p:cNvPr id="73" name="Picture 72"/>
          <p:cNvPicPr>
            <a:picLocks noChangeAspect="1"/>
          </p:cNvPicPr>
          <p:nvPr/>
        </p:nvPicPr>
        <p:blipFill>
          <a:blip r:embed="rId48"/>
          <a:stretch>
            <a:fillRect/>
          </a:stretch>
        </p:blipFill>
        <p:spPr>
          <a:xfrm>
            <a:off x="2301847" y="6089149"/>
            <a:ext cx="505703" cy="596729"/>
          </a:xfrm>
          <a:prstGeom prst="rect">
            <a:avLst/>
          </a:prstGeom>
        </p:spPr>
      </p:pic>
      <p:pic>
        <p:nvPicPr>
          <p:cNvPr id="76" name="Picture 75"/>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2305539" y="4337684"/>
            <a:ext cx="553444" cy="297112"/>
          </a:xfrm>
          <a:prstGeom prst="rect">
            <a:avLst/>
          </a:prstGeom>
        </p:spPr>
      </p:pic>
      <p:pic>
        <p:nvPicPr>
          <p:cNvPr id="78" name="Picture 77"/>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5865509" y="4125893"/>
            <a:ext cx="474381" cy="720695"/>
          </a:xfrm>
          <a:prstGeom prst="rect">
            <a:avLst/>
          </a:prstGeom>
        </p:spPr>
      </p:pic>
      <p:sp>
        <p:nvSpPr>
          <p:cNvPr id="5" name="AutoShape 2" descr="Gradle"/>
          <p:cNvSpPr>
            <a:spLocks noChangeAspect="1" noChangeArrowheads="1"/>
          </p:cNvSpPr>
          <p:nvPr/>
        </p:nvSpPr>
        <p:spPr bwMode="auto">
          <a:xfrm>
            <a:off x="153361" y="-447176"/>
            <a:ext cx="2800931" cy="93364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kern="0">
              <a:solidFill>
                <a:sysClr val="windowText" lastClr="000000"/>
              </a:solidFill>
              <a:latin typeface="Segoe UI"/>
            </a:endParaRPr>
          </a:p>
        </p:txBody>
      </p:sp>
      <p:pic>
        <p:nvPicPr>
          <p:cNvPr id="1028" name="Picture 4" descr="http://people.redhat.com/jamisonm/Red_Hat_cmyk_logo.jpg"/>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3852971" y="6197131"/>
            <a:ext cx="1187564" cy="38076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p:cNvSpPr>
            <a:spLocks noGrp="1"/>
          </p:cNvSpPr>
          <p:nvPr>
            <p:ph type="title"/>
          </p:nvPr>
        </p:nvSpPr>
        <p:spPr/>
        <p:txBody>
          <a:bodyPr/>
          <a:lstStyle/>
          <a:p>
            <a:r>
              <a:rPr lang="en-US"/>
              <a:t>Azure is an open cloud</a:t>
            </a:r>
            <a:endParaRPr lang="en-US" dirty="0"/>
          </a:p>
        </p:txBody>
      </p:sp>
    </p:spTree>
    <p:extLst>
      <p:ext uri="{BB962C8B-B14F-4D97-AF65-F5344CB8AC3E}">
        <p14:creationId xmlns:p14="http://schemas.microsoft.com/office/powerpoint/2010/main" val="2002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7TQBLwN7JUqZ50IxKG9wQ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DKASeTqgY0ONIjCRmhAdq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heme/theme1.xml><?xml version="1.0" encoding="utf-8"?>
<a:theme xmlns:a="http://schemas.openxmlformats.org/drawingml/2006/main" name="Metro template">
  <a:themeElements>
    <a:clrScheme name="Custom 2">
      <a:dk1>
        <a:srgbClr val="595959"/>
      </a:dk1>
      <a:lt1>
        <a:sysClr val="window" lastClr="FFFFFF"/>
      </a:lt1>
      <a:dk2>
        <a:srgbClr val="0071BC"/>
      </a:dk2>
      <a:lt2>
        <a:srgbClr val="00AEEF"/>
      </a:lt2>
      <a:accent1>
        <a:srgbClr val="00A600"/>
      </a:accent1>
      <a:accent2>
        <a:srgbClr val="8CC600"/>
      </a:accent2>
      <a:accent3>
        <a:srgbClr val="FFBE00"/>
      </a:accent3>
      <a:accent4>
        <a:srgbClr val="FF8A00"/>
      </a:accent4>
      <a:accent5>
        <a:srgbClr val="FF0000"/>
      </a:accent5>
      <a:accent6>
        <a:srgbClr val="910091"/>
      </a:accent6>
      <a:hlink>
        <a:srgbClr val="0071BC"/>
      </a:hlink>
      <a:folHlink>
        <a:srgbClr val="00AEEF"/>
      </a:folHlink>
    </a:clrScheme>
    <a:fontScheme name="Working deck">
      <a:majorFont>
        <a:latin typeface="Segoe UI Light"/>
        <a:ea typeface=""/>
        <a:cs typeface=""/>
      </a:majorFont>
      <a:minorFont>
        <a:latin typeface="Segoe UI"/>
        <a:ea typeface=""/>
        <a:cs typeface=""/>
      </a:minorFont>
    </a:fontScheme>
    <a:fmtScheme name="Custom">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eneric template" id="{07A1EA4E-0AA4-4A54-91D2-C62C6CC21FD2}" vid="{E56E1273-43DC-4487-893B-25F328FB91C2}"/>
    </a:ext>
  </a:extLst>
</a:theme>
</file>

<file path=ppt/theme/theme10.xml><?xml version="1.0" encoding="utf-8"?>
<a:theme xmlns:a="http://schemas.openxmlformats.org/drawingml/2006/main" name="1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AF7916F5-B6CE-4446-87D4-7A61BEF9288B}" vid="{F2E341AB-B1C9-4A03-98B5-82D7F8BB090B}"/>
    </a:ext>
  </a:extLst>
</a:theme>
</file>

<file path=ppt/theme/theme11.xml><?xml version="1.0" encoding="utf-8"?>
<a:theme xmlns:a="http://schemas.openxmlformats.org/drawingml/2006/main" name="3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2.xml><?xml version="1.0" encoding="utf-8"?>
<a:theme xmlns:a="http://schemas.openxmlformats.org/drawingml/2006/main" name="1_Master">
  <a:themeElements>
    <a:clrScheme name="Custom 3">
      <a:dk1>
        <a:srgbClr val="000000"/>
      </a:dk1>
      <a:lt1>
        <a:srgbClr val="FFFFFF"/>
      </a:lt1>
      <a:dk2>
        <a:srgbClr val="3C3D3E"/>
      </a:dk2>
      <a:lt2>
        <a:srgbClr val="7F7F7F"/>
      </a:lt2>
      <a:accent1>
        <a:srgbClr val="0072C6"/>
      </a:accent1>
      <a:accent2>
        <a:srgbClr val="00BCF2"/>
      </a:accent2>
      <a:accent3>
        <a:srgbClr val="6DC2E9"/>
      </a:accent3>
      <a:accent4>
        <a:srgbClr val="001E52"/>
      </a:accent4>
      <a:accent5>
        <a:srgbClr val="00B294"/>
      </a:accent5>
      <a:accent6>
        <a:srgbClr val="008272"/>
      </a:accent6>
      <a:hlink>
        <a:srgbClr val="FFFF00"/>
      </a:hlink>
      <a:folHlink>
        <a:srgbClr val="7030A0"/>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2_Master">
  <a:themeElements>
    <a:clrScheme name="Custom 3">
      <a:dk1>
        <a:srgbClr val="000000"/>
      </a:dk1>
      <a:lt1>
        <a:srgbClr val="FFFFFF"/>
      </a:lt1>
      <a:dk2>
        <a:srgbClr val="3C3D3E"/>
      </a:dk2>
      <a:lt2>
        <a:srgbClr val="7F7F7F"/>
      </a:lt2>
      <a:accent1>
        <a:srgbClr val="0072C6"/>
      </a:accent1>
      <a:accent2>
        <a:srgbClr val="00BCF2"/>
      </a:accent2>
      <a:accent3>
        <a:srgbClr val="6DC2E9"/>
      </a:accent3>
      <a:accent4>
        <a:srgbClr val="001E52"/>
      </a:accent4>
      <a:accent5>
        <a:srgbClr val="00B294"/>
      </a:accent5>
      <a:accent6>
        <a:srgbClr val="008272"/>
      </a:accent6>
      <a:hlink>
        <a:srgbClr val="FFFF00"/>
      </a:hlink>
      <a:folHlink>
        <a:srgbClr val="7030A0"/>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4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5.xml><?xml version="1.0" encoding="utf-8"?>
<a:theme xmlns:a="http://schemas.openxmlformats.org/drawingml/2006/main" name="2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AF7916F5-B6CE-4446-87D4-7A61BEF9288B}" vid="{F2E341AB-B1C9-4A03-98B5-82D7F8BB090B}"/>
    </a:ext>
  </a:extLst>
</a:theme>
</file>

<file path=ppt/theme/theme16.xml><?xml version="1.0" encoding="utf-8"?>
<a:theme xmlns:a="http://schemas.openxmlformats.org/drawingml/2006/main" name="3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AF7916F5-B6CE-4446-87D4-7A61BEF9288B}" vid="{F2E341AB-B1C9-4A03-98B5-82D7F8BB090B}"/>
    </a:ext>
  </a:extLst>
</a:theme>
</file>

<file path=ppt/theme/theme17.xml><?xml version="1.0" encoding="utf-8"?>
<a:theme xmlns:a="http://schemas.openxmlformats.org/drawingml/2006/main" name="1_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 EMEA 2014 IaaS" id="{C0CEA687-B31B-4231-9DEB-904DC7556346}" vid="{48E09565-7C12-45B6-AC51-51E513F7A6AA}"/>
    </a:ext>
  </a:extLst>
</a:theme>
</file>

<file path=ppt/theme/theme19.xml><?xml version="1.0" encoding="utf-8"?>
<a:theme xmlns:a="http://schemas.openxmlformats.org/drawingml/2006/main" name="3_Master">
  <a:themeElements>
    <a:clrScheme name="Custom 3">
      <a:dk1>
        <a:srgbClr val="000000"/>
      </a:dk1>
      <a:lt1>
        <a:srgbClr val="FFFFFF"/>
      </a:lt1>
      <a:dk2>
        <a:srgbClr val="3C3D3E"/>
      </a:dk2>
      <a:lt2>
        <a:srgbClr val="7F7F7F"/>
      </a:lt2>
      <a:accent1>
        <a:srgbClr val="0072C6"/>
      </a:accent1>
      <a:accent2>
        <a:srgbClr val="00BCF2"/>
      </a:accent2>
      <a:accent3>
        <a:srgbClr val="6DC2E9"/>
      </a:accent3>
      <a:accent4>
        <a:srgbClr val="001E52"/>
      </a:accent4>
      <a:accent5>
        <a:srgbClr val="00B294"/>
      </a:accent5>
      <a:accent6>
        <a:srgbClr val="008272"/>
      </a:accent6>
      <a:hlink>
        <a:srgbClr val="FFFF00"/>
      </a:hlink>
      <a:folHlink>
        <a:srgbClr val="7030A0"/>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etro Template Light 16x9">
  <a:themeElements>
    <a:clrScheme name="PS Health - RIBH - 01-2014">
      <a:dk1>
        <a:srgbClr val="000000"/>
      </a:dk1>
      <a:lt1>
        <a:srgbClr val="FFFFFF"/>
      </a:lt1>
      <a:dk2>
        <a:srgbClr val="3F3F3F"/>
      </a:dk2>
      <a:lt2>
        <a:srgbClr val="F2F2F2"/>
      </a:lt2>
      <a:accent1>
        <a:srgbClr val="00BCF2"/>
      </a:accent1>
      <a:accent2>
        <a:srgbClr val="008272"/>
      </a:accent2>
      <a:accent3>
        <a:srgbClr val="B4009E"/>
      </a:accent3>
      <a:accent4>
        <a:srgbClr val="442359"/>
      </a:accent4>
      <a:accent5>
        <a:srgbClr val="002050"/>
      </a:accent5>
      <a:accent6>
        <a:srgbClr val="4668C5"/>
      </a:accent6>
      <a:hlink>
        <a:srgbClr val="4668C5"/>
      </a:hlink>
      <a:folHlink>
        <a:srgbClr val="910091"/>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20.xml><?xml version="1.0" encoding="utf-8"?>
<a:theme xmlns:a="http://schemas.openxmlformats.org/drawingml/2006/main" name="5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21.xml><?xml version="1.0" encoding="utf-8"?>
<a:theme xmlns:a="http://schemas.openxmlformats.org/drawingml/2006/main" name="4_Master">
  <a:themeElements>
    <a:clrScheme name="Custom 3">
      <a:dk1>
        <a:srgbClr val="000000"/>
      </a:dk1>
      <a:lt1>
        <a:srgbClr val="FFFFFF"/>
      </a:lt1>
      <a:dk2>
        <a:srgbClr val="3C3D3E"/>
      </a:dk2>
      <a:lt2>
        <a:srgbClr val="7F7F7F"/>
      </a:lt2>
      <a:accent1>
        <a:srgbClr val="0072C6"/>
      </a:accent1>
      <a:accent2>
        <a:srgbClr val="00BCF2"/>
      </a:accent2>
      <a:accent3>
        <a:srgbClr val="6DC2E9"/>
      </a:accent3>
      <a:accent4>
        <a:srgbClr val="001E52"/>
      </a:accent4>
      <a:accent5>
        <a:srgbClr val="00B294"/>
      </a:accent5>
      <a:accent6>
        <a:srgbClr val="008272"/>
      </a:accent6>
      <a:hlink>
        <a:srgbClr val="FFFF00"/>
      </a:hlink>
      <a:folHlink>
        <a:srgbClr val="7030A0"/>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2.xml><?xml version="1.0" encoding="utf-8"?>
<a:theme xmlns:a="http://schemas.openxmlformats.org/drawingml/2006/main" name="3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3.xml><?xml version="1.0" encoding="utf-8"?>
<a:theme xmlns:a="http://schemas.openxmlformats.org/drawingml/2006/main" name="2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4.xml><?xml version="1.0" encoding="utf-8"?>
<a:theme xmlns:a="http://schemas.openxmlformats.org/drawingml/2006/main" name="6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25.xml><?xml version="1.0" encoding="utf-8"?>
<a:theme xmlns:a="http://schemas.openxmlformats.org/drawingml/2006/main" name="7_FY15 Enterprise identity theme">
  <a:themeElements>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6 Enterprise Presentation Template_16x9_Light" id="{B82DCE92-8F16-4901-92AA-CC9559663262}" vid="{A7D543C9-6AAA-4C73-ADDA-FB8917E3A8FF}"/>
    </a:ext>
  </a:extLst>
</a:theme>
</file>

<file path=ppt/theme/theme26.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Template_FINAL" id="{3DF8EDD9-CA93-465D-9BFB-FBF37252E002}" vid="{063DD457-B81B-4221-BCFA-8D95F1B658BA}"/>
    </a:ext>
  </a:extLst>
</a:theme>
</file>

<file path=ppt/theme/theme27.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AF7916F5-B6CE-4446-87D4-7A61BEF9288B}" vid="{F2E341AB-B1C9-4A03-98B5-82D7F8BB090B}"/>
    </a:ext>
  </a:extLst>
</a:theme>
</file>

<file path=ppt/theme/theme4.xml><?xml version="1.0" encoding="utf-8"?>
<a:theme xmlns:a="http://schemas.openxmlformats.org/drawingml/2006/main" name="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3.potx" id="{4977ACAC-262E-428F-B2B5-F9AD02AFA5D4}" vid="{424674A7-235D-4F60-B609-DCDE12235BCE}"/>
    </a:ext>
  </a:extLst>
</a:theme>
</file>

<file path=ppt/theme/theme5.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Master">
  <a:themeElements>
    <a:clrScheme name="Custom 3">
      <a:dk1>
        <a:srgbClr val="000000"/>
      </a:dk1>
      <a:lt1>
        <a:srgbClr val="FFFFFF"/>
      </a:lt1>
      <a:dk2>
        <a:srgbClr val="3C3D3E"/>
      </a:dk2>
      <a:lt2>
        <a:srgbClr val="7F7F7F"/>
      </a:lt2>
      <a:accent1>
        <a:srgbClr val="0072C6"/>
      </a:accent1>
      <a:accent2>
        <a:srgbClr val="00BCF2"/>
      </a:accent2>
      <a:accent3>
        <a:srgbClr val="6DC2E9"/>
      </a:accent3>
      <a:accent4>
        <a:srgbClr val="001E52"/>
      </a:accent4>
      <a:accent5>
        <a:srgbClr val="00B294"/>
      </a:accent5>
      <a:accent6>
        <a:srgbClr val="008272"/>
      </a:accent6>
      <a:hlink>
        <a:srgbClr val="FFFF00"/>
      </a:hlink>
      <a:folHlink>
        <a:srgbClr val="7030A0"/>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8.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9.xml><?xml version="1.0" encoding="utf-8"?>
<a:theme xmlns:a="http://schemas.openxmlformats.org/drawingml/2006/main" name="1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3.potx" id="{4977ACAC-262E-428F-B2B5-F9AD02AFA5D4}" vid="{424674A7-235D-4F60-B609-DCDE12235BCE}"/>
    </a:ext>
  </a:extLst>
</a:theme>
</file>

<file path=docProps/app.xml><?xml version="1.0" encoding="utf-8"?>
<Properties xmlns="http://schemas.openxmlformats.org/officeDocument/2006/extended-properties" xmlns:vt="http://schemas.openxmlformats.org/officeDocument/2006/docPropsVTypes">
  <TotalTime>2964</TotalTime>
  <Words>8414</Words>
  <Application>Microsoft Office PowerPoint</Application>
  <PresentationFormat>Widescreen</PresentationFormat>
  <Paragraphs>1511</Paragraphs>
  <Slides>54</Slides>
  <Notes>39</Notes>
  <HiddenSlides>6</HiddenSlides>
  <MMClips>0</MMClips>
  <ScaleCrop>false</ScaleCrop>
  <HeadingPairs>
    <vt:vector size="8" baseType="variant">
      <vt:variant>
        <vt:lpstr>Fonts Used</vt:lpstr>
      </vt:variant>
      <vt:variant>
        <vt:i4>16</vt:i4>
      </vt:variant>
      <vt:variant>
        <vt:lpstr>Theme</vt:lpstr>
      </vt:variant>
      <vt:variant>
        <vt:i4>26</vt:i4>
      </vt:variant>
      <vt:variant>
        <vt:lpstr>Embedded OLE Servers</vt:lpstr>
      </vt:variant>
      <vt:variant>
        <vt:i4>1</vt:i4>
      </vt:variant>
      <vt:variant>
        <vt:lpstr>Slide Titles</vt:lpstr>
      </vt:variant>
      <vt:variant>
        <vt:i4>54</vt:i4>
      </vt:variant>
    </vt:vector>
  </HeadingPairs>
  <TitlesOfParts>
    <vt:vector size="97" baseType="lpstr">
      <vt:lpstr>ＭＳ Ｐゴシック</vt:lpstr>
      <vt:lpstr>Arial</vt:lpstr>
      <vt:lpstr>Arial Unicode MS</vt:lpstr>
      <vt:lpstr>Avenir LT Pro 45 Book</vt:lpstr>
      <vt:lpstr>Calibri</vt:lpstr>
      <vt:lpstr>Consolas</vt:lpstr>
      <vt:lpstr>Courier New</vt:lpstr>
      <vt:lpstr>Segoe</vt:lpstr>
      <vt:lpstr>Segoe Pro Display Light</vt:lpstr>
      <vt:lpstr>Segoe Pro Display Semibold</vt:lpstr>
      <vt:lpstr>Segoe Semibold</vt:lpstr>
      <vt:lpstr>Segoe UI</vt:lpstr>
      <vt:lpstr>Segoe UI Light</vt:lpstr>
      <vt:lpstr>Segoe UI Semibold</vt:lpstr>
      <vt:lpstr>Segoe UI Semilight</vt:lpstr>
      <vt:lpstr>Wingdings</vt:lpstr>
      <vt:lpstr>Metro template</vt:lpstr>
      <vt:lpstr>Metro Template Light 16x9</vt:lpstr>
      <vt:lpstr>5-30536_Build_2014_Breakout_Template_White_16x9</vt:lpstr>
      <vt:lpstr>WHITE TEMPLATE</vt:lpstr>
      <vt:lpstr>Azure Medium</vt:lpstr>
      <vt:lpstr>Master</vt:lpstr>
      <vt:lpstr>1_5-30660_TR21_BO_CT_Template</vt:lpstr>
      <vt:lpstr>2_5-30660_TR21_BO_CT_Template</vt:lpstr>
      <vt:lpstr>1_WHITE TEMPLATE</vt:lpstr>
      <vt:lpstr>1_5-30536_Build_2014_Breakout_Template_White_16x9</vt:lpstr>
      <vt:lpstr>3_5-30660_TR21_BO_CT_Template</vt:lpstr>
      <vt:lpstr>1_Master</vt:lpstr>
      <vt:lpstr>2_Master</vt:lpstr>
      <vt:lpstr>4_5-30660_TR21_BO_CT_Template</vt:lpstr>
      <vt:lpstr>2_5-30536_Build_2014_Breakout_Template_White_16x9</vt:lpstr>
      <vt:lpstr>3_5-30536_Build_2014_Breakout_Template_White_16x9</vt:lpstr>
      <vt:lpstr>1_Azure Medium</vt:lpstr>
      <vt:lpstr>1_TEE14 Speaker PPT Template</vt:lpstr>
      <vt:lpstr>3_Master</vt:lpstr>
      <vt:lpstr>5_Azure Event</vt:lpstr>
      <vt:lpstr>4_Master</vt:lpstr>
      <vt:lpstr>3_Server and Cloud 2013</vt:lpstr>
      <vt:lpstr>2_Azure Event</vt:lpstr>
      <vt:lpstr>6_5-30660_TR21_BO_CT_Template</vt:lpstr>
      <vt:lpstr>7_FY15 Enterprise identity theme</vt:lpstr>
      <vt:lpstr>BUILD CHARCOAL BACKGROUND</vt:lpstr>
      <vt:lpstr>think-cell Slide</vt:lpstr>
      <vt:lpstr>ISV Partnership Program Azure   Jessica Tibaldi   Daniele Antonio Maggio jetiba@Microsoft.com t-daanto@Microsoft.com isvita@Microsoft.com</vt:lpstr>
      <vt:lpstr>PowerPoint Presentation</vt:lpstr>
      <vt:lpstr>The changing world of app development </vt:lpstr>
      <vt:lpstr>PowerPoint Presentation</vt:lpstr>
      <vt:lpstr>PowerPoint Presentation</vt:lpstr>
      <vt:lpstr>PowerPoint Presentation</vt:lpstr>
      <vt:lpstr>Microsoft respects and complements partner IP</vt:lpstr>
      <vt:lpstr>Azure compliance audits and certifications</vt:lpstr>
      <vt:lpstr>Azure is an open cloud</vt:lpstr>
      <vt:lpstr>Azure Marketplace</vt:lpstr>
      <vt:lpstr>PowerPoint Presentation</vt:lpstr>
      <vt:lpstr>Virtual machines categories</vt:lpstr>
      <vt:lpstr>Virtual Machine Storage Architecture</vt:lpstr>
      <vt:lpstr>Virtual Machine Images</vt:lpstr>
      <vt:lpstr>PowerPoint Presentation</vt:lpstr>
      <vt:lpstr>PowerPoint Presentation</vt:lpstr>
      <vt:lpstr>Azure Resource Groups</vt:lpstr>
      <vt:lpstr>Azure Resource Manager Templates</vt:lpstr>
      <vt:lpstr>Cloud services  PaaS with VM control</vt:lpstr>
      <vt:lpstr>Cloud backup</vt:lpstr>
      <vt:lpstr>Disaster recovery</vt:lpstr>
      <vt:lpstr>PowerPoint Presentation</vt:lpstr>
      <vt:lpstr>Web App solution – Architecture</vt:lpstr>
      <vt:lpstr>PowerPoint Presentation</vt:lpstr>
      <vt:lpstr>PowerPoint Presentation</vt:lpstr>
      <vt:lpstr>PowerPoint Presentation</vt:lpstr>
      <vt:lpstr>PowerPoint Presentation</vt:lpstr>
      <vt:lpstr>PowerPoint Presentation</vt:lpstr>
      <vt:lpstr>Host on an App Service Plan</vt:lpstr>
      <vt:lpstr>Scale-Up</vt:lpstr>
      <vt:lpstr>Scale-Out</vt:lpstr>
      <vt:lpstr>User authentication</vt:lpstr>
      <vt:lpstr>Web and app tier</vt:lpstr>
      <vt:lpstr>Data store tier</vt:lpstr>
      <vt:lpstr>Additional Azure services</vt:lpstr>
      <vt:lpstr>Analytics and BI</vt:lpstr>
      <vt:lpstr>WebJobs - Light-weight CPU Intensive Tasks</vt:lpstr>
      <vt:lpstr>PowerPoint Presentation</vt:lpstr>
      <vt:lpstr>PowerPoint Presentation</vt:lpstr>
      <vt:lpstr>Azure functions</vt:lpstr>
      <vt:lpstr>PowerPoint Presentation</vt:lpstr>
      <vt:lpstr>IoT solution – architecture</vt:lpstr>
      <vt:lpstr>Device connection and data collection</vt:lpstr>
      <vt:lpstr>Data store tier</vt:lpstr>
      <vt:lpstr>Data analysis and additional services</vt:lpstr>
      <vt:lpstr>BI tools</vt:lpstr>
      <vt:lpstr>Data services</vt:lpstr>
      <vt:lpstr>Developer services</vt:lpstr>
      <vt:lpstr>Identity &amp; security</vt:lpstr>
      <vt:lpstr>Advanced Analytics and IoT</vt:lpstr>
      <vt:lpstr>Integration services</vt:lpstr>
      <vt:lpstr>Media services and content delivery network</vt:lpstr>
      <vt:lpstr>Q &amp; 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ISV Partnership Program Azure   Daniele Antonio Maggio t-daanto@Microsoft.com isvita@Microsoft.com</dc:title>
  <dc:creator>Daniele Antonio Maggio</dc:creator>
  <cp:lastModifiedBy>Jessica Tibaldi</cp:lastModifiedBy>
  <cp:revision>35</cp:revision>
  <dcterms:created xsi:type="dcterms:W3CDTF">2016-09-14T08:07:56Z</dcterms:created>
  <dcterms:modified xsi:type="dcterms:W3CDTF">2016-09-20T07:06:02Z</dcterms:modified>
</cp:coreProperties>
</file>